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40233600" cy="32918400"/>
  <p:notesSz cx="6858000" cy="9144000"/>
  <p:defaultTextStyle>
    <a:defPPr>
      <a:defRPr lang="en-US"/>
    </a:defPPr>
    <a:lvl1pPr algn="l" rtl="0" eaLnBrk="0" fontAlgn="base" hangingPunct="0">
      <a:spcBef>
        <a:spcPct val="0"/>
      </a:spcBef>
      <a:spcAft>
        <a:spcPct val="0"/>
      </a:spcAft>
      <a:defRPr sz="2400" kern="1200" baseline="-25000">
        <a:solidFill>
          <a:schemeClr val="tx1"/>
        </a:solidFill>
        <a:latin typeface="Arial" pitchFamily="-106" charset="0"/>
        <a:ea typeface="ＭＳ Ｐゴシック" pitchFamily="-106" charset="-128"/>
        <a:cs typeface="ＭＳ Ｐゴシック" pitchFamily="-106" charset="-128"/>
      </a:defRPr>
    </a:lvl1pPr>
    <a:lvl2pPr marL="457200" algn="l" rtl="0" eaLnBrk="0" fontAlgn="base" hangingPunct="0">
      <a:spcBef>
        <a:spcPct val="0"/>
      </a:spcBef>
      <a:spcAft>
        <a:spcPct val="0"/>
      </a:spcAft>
      <a:defRPr sz="2400" kern="1200" baseline="-25000">
        <a:solidFill>
          <a:schemeClr val="tx1"/>
        </a:solidFill>
        <a:latin typeface="Arial" pitchFamily="-106" charset="0"/>
        <a:ea typeface="ＭＳ Ｐゴシック" pitchFamily="-106" charset="-128"/>
        <a:cs typeface="ＭＳ Ｐゴシック" pitchFamily="-106" charset="-128"/>
      </a:defRPr>
    </a:lvl2pPr>
    <a:lvl3pPr marL="914400" algn="l" rtl="0" eaLnBrk="0" fontAlgn="base" hangingPunct="0">
      <a:spcBef>
        <a:spcPct val="0"/>
      </a:spcBef>
      <a:spcAft>
        <a:spcPct val="0"/>
      </a:spcAft>
      <a:defRPr sz="2400" kern="1200" baseline="-25000">
        <a:solidFill>
          <a:schemeClr val="tx1"/>
        </a:solidFill>
        <a:latin typeface="Arial" pitchFamily="-106" charset="0"/>
        <a:ea typeface="ＭＳ Ｐゴシック" pitchFamily="-106" charset="-128"/>
        <a:cs typeface="ＭＳ Ｐゴシック" pitchFamily="-106" charset="-128"/>
      </a:defRPr>
    </a:lvl3pPr>
    <a:lvl4pPr marL="1371600" algn="l" rtl="0" eaLnBrk="0" fontAlgn="base" hangingPunct="0">
      <a:spcBef>
        <a:spcPct val="0"/>
      </a:spcBef>
      <a:spcAft>
        <a:spcPct val="0"/>
      </a:spcAft>
      <a:defRPr sz="2400" kern="1200" baseline="-25000">
        <a:solidFill>
          <a:schemeClr val="tx1"/>
        </a:solidFill>
        <a:latin typeface="Arial" pitchFamily="-106" charset="0"/>
        <a:ea typeface="ＭＳ Ｐゴシック" pitchFamily="-106" charset="-128"/>
        <a:cs typeface="ＭＳ Ｐゴシック" pitchFamily="-106" charset="-128"/>
      </a:defRPr>
    </a:lvl4pPr>
    <a:lvl5pPr marL="1828800" algn="l" rtl="0" eaLnBrk="0" fontAlgn="base" hangingPunct="0">
      <a:spcBef>
        <a:spcPct val="0"/>
      </a:spcBef>
      <a:spcAft>
        <a:spcPct val="0"/>
      </a:spcAft>
      <a:defRPr sz="2400" kern="1200" baseline="-25000">
        <a:solidFill>
          <a:schemeClr val="tx1"/>
        </a:solidFill>
        <a:latin typeface="Arial" pitchFamily="-106" charset="0"/>
        <a:ea typeface="ＭＳ Ｐゴシック" pitchFamily="-106" charset="-128"/>
        <a:cs typeface="ＭＳ Ｐゴシック" pitchFamily="-106" charset="-128"/>
      </a:defRPr>
    </a:lvl5pPr>
    <a:lvl6pPr marL="2286000" algn="l" defTabSz="457200" rtl="0" eaLnBrk="1" latinLnBrk="0" hangingPunct="1">
      <a:defRPr sz="2400" kern="1200" baseline="-25000">
        <a:solidFill>
          <a:schemeClr val="tx1"/>
        </a:solidFill>
        <a:latin typeface="Arial" pitchFamily="-106" charset="0"/>
        <a:ea typeface="ＭＳ Ｐゴシック" pitchFamily="-106" charset="-128"/>
        <a:cs typeface="ＭＳ Ｐゴシック" pitchFamily="-106" charset="-128"/>
      </a:defRPr>
    </a:lvl6pPr>
    <a:lvl7pPr marL="2743200" algn="l" defTabSz="457200" rtl="0" eaLnBrk="1" latinLnBrk="0" hangingPunct="1">
      <a:defRPr sz="2400" kern="1200" baseline="-25000">
        <a:solidFill>
          <a:schemeClr val="tx1"/>
        </a:solidFill>
        <a:latin typeface="Arial" pitchFamily="-106" charset="0"/>
        <a:ea typeface="ＭＳ Ｐゴシック" pitchFamily="-106" charset="-128"/>
        <a:cs typeface="ＭＳ Ｐゴシック" pitchFamily="-106" charset="-128"/>
      </a:defRPr>
    </a:lvl7pPr>
    <a:lvl8pPr marL="3200400" algn="l" defTabSz="457200" rtl="0" eaLnBrk="1" latinLnBrk="0" hangingPunct="1">
      <a:defRPr sz="2400" kern="1200" baseline="-25000">
        <a:solidFill>
          <a:schemeClr val="tx1"/>
        </a:solidFill>
        <a:latin typeface="Arial" pitchFamily="-106" charset="0"/>
        <a:ea typeface="ＭＳ Ｐゴシック" pitchFamily="-106" charset="-128"/>
        <a:cs typeface="ＭＳ Ｐゴシック" pitchFamily="-106" charset="-128"/>
      </a:defRPr>
    </a:lvl8pPr>
    <a:lvl9pPr marL="3657600" algn="l" defTabSz="457200" rtl="0" eaLnBrk="1" latinLnBrk="0" hangingPunct="1">
      <a:defRPr sz="2400" kern="1200" baseline="-25000">
        <a:solidFill>
          <a:schemeClr val="tx1"/>
        </a:solidFill>
        <a:latin typeface="Arial" pitchFamily="-106" charset="0"/>
        <a:ea typeface="ＭＳ Ｐゴシック" pitchFamily="-106" charset="-128"/>
        <a:cs typeface="ＭＳ Ｐゴシック" pitchFamily="-106"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08F3C"/>
    <a:srgbClr val="ED181E"/>
    <a:srgbClr val="218C4C"/>
    <a:srgbClr val="2FD072"/>
    <a:srgbClr val="2EC2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2267" autoAdjust="0"/>
    <p:restoredTop sz="88131" autoAdjust="0"/>
  </p:normalViewPr>
  <p:slideViewPr>
    <p:cSldViewPr>
      <p:cViewPr>
        <p:scale>
          <a:sx n="72" d="100"/>
          <a:sy n="72" d="100"/>
        </p:scale>
        <p:origin x="9136" y="-80"/>
      </p:cViewPr>
      <p:guideLst>
        <p:guide orient="horz" pos="10368"/>
        <p:guide pos="1267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30" d="100"/>
        <a:sy n="130" d="100"/>
      </p:scale>
      <p:origin x="0" y="0"/>
    </p:cViewPr>
  </p:sorterViewPr>
  <p:notesViewPr>
    <p:cSldViewPr>
      <p:cViewPr varScale="1">
        <p:scale>
          <a:sx n="94" d="100"/>
          <a:sy n="94" d="100"/>
        </p:scale>
        <p:origin x="-3018" y="-11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faerywisher:Desktop:Nuptake:Plants:PostPreSCR_wkCorrrected.xlsb" TargetMode="External"/><Relationship Id="rId2"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faerywisher:Documents:Microsoft%20User%20Data:Office%202008%20AutoRecovery:SoilExtractNuptake%20(version%201).xlsb" TargetMode="External"/><Relationship Id="rId2" Type="http://schemas.openxmlformats.org/officeDocument/2006/relationships/chartUserShapes" Target="../drawings/drawing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dirty="0"/>
              <a:t> </a:t>
            </a:r>
          </a:p>
        </c:rich>
      </c:tx>
      <c:layout/>
      <c:overlay val="0"/>
    </c:title>
    <c:autoTitleDeleted val="0"/>
    <c:plotArea>
      <c:layout>
        <c:manualLayout>
          <c:layoutTarget val="inner"/>
          <c:xMode val="edge"/>
          <c:yMode val="edge"/>
          <c:x val="0.129367794469377"/>
          <c:y val="0.0254385964912281"/>
          <c:w val="0.870632205530623"/>
          <c:h val="0.935087719298245"/>
        </c:manualLayout>
      </c:layout>
      <c:barChart>
        <c:barDir val="col"/>
        <c:grouping val="clustered"/>
        <c:varyColors val="0"/>
        <c:ser>
          <c:idx val="0"/>
          <c:order val="0"/>
          <c:tx>
            <c:strRef>
              <c:f>PrePost15NS!$T$2</c:f>
              <c:strCache>
                <c:ptCount val="1"/>
                <c:pt idx="0">
                  <c:v>Control</c:v>
                </c:pt>
              </c:strCache>
            </c:strRef>
          </c:tx>
          <c:spPr>
            <a:solidFill>
              <a:srgbClr val="CCFFCC"/>
            </a:solidFill>
            <a:ln>
              <a:solidFill>
                <a:srgbClr val="2FD072"/>
              </a:solidFill>
            </a:ln>
          </c:spPr>
          <c:invertIfNegative val="0"/>
          <c:errBars>
            <c:errBarType val="plus"/>
            <c:errValType val="cust"/>
            <c:noEndCap val="0"/>
            <c:plus>
              <c:numRef>
                <c:f>(PrePost15NS!$U$10,PrePost15NS!$V$10,PrePost15NS!$W$10,PrePost15NS!$X$10)</c:f>
                <c:numCache>
                  <c:formatCode>General</c:formatCode>
                  <c:ptCount val="4"/>
                  <c:pt idx="0">
                    <c:v>0.00826351324851201</c:v>
                  </c:pt>
                  <c:pt idx="1">
                    <c:v>0.0383284148939791</c:v>
                  </c:pt>
                  <c:pt idx="2">
                    <c:v>0.0224119159661775</c:v>
                  </c:pt>
                  <c:pt idx="3">
                    <c:v>0.00264896209674657</c:v>
                  </c:pt>
                </c:numCache>
              </c:numRef>
            </c:plus>
            <c:minus>
              <c:numLit>
                <c:formatCode>General</c:formatCode>
                <c:ptCount val="1"/>
                <c:pt idx="0">
                  <c:v>1.0</c:v>
                </c:pt>
              </c:numLit>
            </c:minus>
          </c:errBars>
          <c:cat>
            <c:strRef>
              <c:f>PrePost15NS!$U$1:$X$1</c:f>
              <c:strCache>
                <c:ptCount val="4"/>
                <c:pt idx="0">
                  <c:v>Control</c:v>
                </c:pt>
                <c:pt idx="1">
                  <c:v>Ammonium</c:v>
                </c:pt>
                <c:pt idx="2">
                  <c:v>Nitrate</c:v>
                </c:pt>
                <c:pt idx="3">
                  <c:v>Alanine</c:v>
                </c:pt>
              </c:strCache>
            </c:strRef>
          </c:cat>
          <c:val>
            <c:numRef>
              <c:f>PrePost15NS!$U$2:$X$2</c:f>
              <c:numCache>
                <c:formatCode>0.0000000000000</c:formatCode>
                <c:ptCount val="4"/>
                <c:pt idx="0">
                  <c:v>0.031803</c:v>
                </c:pt>
                <c:pt idx="1">
                  <c:v>0.1035992</c:v>
                </c:pt>
                <c:pt idx="2">
                  <c:v>0.201537</c:v>
                </c:pt>
                <c:pt idx="3">
                  <c:v>0.0259626000000001</c:v>
                </c:pt>
              </c:numCache>
            </c:numRef>
          </c:val>
        </c:ser>
        <c:ser>
          <c:idx val="1"/>
          <c:order val="1"/>
          <c:tx>
            <c:strRef>
              <c:f>PrePost15NS!$T$3</c:f>
              <c:strCache>
                <c:ptCount val="1"/>
                <c:pt idx="0">
                  <c:v>Elevated CO2</c:v>
                </c:pt>
              </c:strCache>
            </c:strRef>
          </c:tx>
          <c:spPr>
            <a:solidFill>
              <a:srgbClr val="218C4C"/>
            </a:solidFill>
          </c:spPr>
          <c:invertIfNegative val="0"/>
          <c:errBars>
            <c:errBarType val="plus"/>
            <c:errValType val="cust"/>
            <c:noEndCap val="0"/>
            <c:plus>
              <c:numRef>
                <c:f>(PrePost15NS!$U$11,PrePost15NS!$V$11,PrePost15NS!$W$11,PrePost15NS!$X$11)</c:f>
                <c:numCache>
                  <c:formatCode>General</c:formatCode>
                  <c:ptCount val="4"/>
                  <c:pt idx="0">
                    <c:v>0.0103320898974989</c:v>
                  </c:pt>
                  <c:pt idx="1">
                    <c:v>0.0257989812799847</c:v>
                  </c:pt>
                  <c:pt idx="2">
                    <c:v>0.0389647738791078</c:v>
                  </c:pt>
                  <c:pt idx="3">
                    <c:v>0.038831665499628</c:v>
                  </c:pt>
                </c:numCache>
              </c:numRef>
            </c:plus>
            <c:minus>
              <c:numLit>
                <c:formatCode>General</c:formatCode>
                <c:ptCount val="1"/>
                <c:pt idx="0">
                  <c:v>1.0</c:v>
                </c:pt>
              </c:numLit>
            </c:minus>
          </c:errBars>
          <c:cat>
            <c:strRef>
              <c:f>PrePost15NS!$U$1:$X$1</c:f>
              <c:strCache>
                <c:ptCount val="4"/>
                <c:pt idx="0">
                  <c:v>Control</c:v>
                </c:pt>
                <c:pt idx="1">
                  <c:v>Ammonium</c:v>
                </c:pt>
                <c:pt idx="2">
                  <c:v>Nitrate</c:v>
                </c:pt>
                <c:pt idx="3">
                  <c:v>Alanine</c:v>
                </c:pt>
              </c:strCache>
            </c:strRef>
          </c:cat>
          <c:val>
            <c:numRef>
              <c:f>PrePost15NS!$U$3:$X$3</c:f>
              <c:numCache>
                <c:formatCode>0.0000000000000</c:formatCode>
                <c:ptCount val="4"/>
                <c:pt idx="0">
                  <c:v>0.0629009999999999</c:v>
                </c:pt>
                <c:pt idx="1">
                  <c:v>0.0776968</c:v>
                </c:pt>
                <c:pt idx="2">
                  <c:v>0.102894</c:v>
                </c:pt>
                <c:pt idx="3">
                  <c:v>0.071489</c:v>
                </c:pt>
              </c:numCache>
            </c:numRef>
          </c:val>
        </c:ser>
        <c:ser>
          <c:idx val="2"/>
          <c:order val="2"/>
          <c:tx>
            <c:strRef>
              <c:f>PrePost15NS!$T$4</c:f>
              <c:strCache>
                <c:ptCount val="1"/>
                <c:pt idx="0">
                  <c:v>Warm</c:v>
                </c:pt>
              </c:strCache>
            </c:strRef>
          </c:tx>
          <c:spPr>
            <a:ln>
              <a:solidFill>
                <a:schemeClr val="tx1"/>
              </a:solidFill>
            </a:ln>
          </c:spPr>
          <c:invertIfNegative val="0"/>
          <c:errBars>
            <c:errBarType val="plus"/>
            <c:errValType val="cust"/>
            <c:noEndCap val="0"/>
            <c:plus>
              <c:numRef>
                <c:f>(PrePost15NS!$U$12,PrePost15NS!$V$12,PrePost15NS!$W$12,PrePost15NS!$X$12)</c:f>
                <c:numCache>
                  <c:formatCode>General</c:formatCode>
                  <c:ptCount val="4"/>
                  <c:pt idx="0">
                    <c:v>0.0248469525438232</c:v>
                  </c:pt>
                  <c:pt idx="1">
                    <c:v>0.0108814764515207</c:v>
                  </c:pt>
                  <c:pt idx="2">
                    <c:v>0.0407410678962272</c:v>
                  </c:pt>
                  <c:pt idx="3">
                    <c:v>0.0266832110804716</c:v>
                  </c:pt>
                </c:numCache>
              </c:numRef>
            </c:plus>
            <c:minus>
              <c:numLit>
                <c:formatCode>General</c:formatCode>
                <c:ptCount val="1"/>
                <c:pt idx="0">
                  <c:v>1.0</c:v>
                </c:pt>
              </c:numLit>
            </c:minus>
          </c:errBars>
          <c:cat>
            <c:strRef>
              <c:f>PrePost15NS!$U$1:$X$1</c:f>
              <c:strCache>
                <c:ptCount val="4"/>
                <c:pt idx="0">
                  <c:v>Control</c:v>
                </c:pt>
                <c:pt idx="1">
                  <c:v>Ammonium</c:v>
                </c:pt>
                <c:pt idx="2">
                  <c:v>Nitrate</c:v>
                </c:pt>
                <c:pt idx="3">
                  <c:v>Alanine</c:v>
                </c:pt>
              </c:strCache>
            </c:strRef>
          </c:cat>
          <c:val>
            <c:numRef>
              <c:f>PrePost15NS!$U$4:$X$4</c:f>
              <c:numCache>
                <c:formatCode>0.0000000000000</c:formatCode>
                <c:ptCount val="4"/>
                <c:pt idx="0">
                  <c:v>0.0565194</c:v>
                </c:pt>
                <c:pt idx="1">
                  <c:v>0.0248474</c:v>
                </c:pt>
                <c:pt idx="2">
                  <c:v>0.193364</c:v>
                </c:pt>
                <c:pt idx="3">
                  <c:v>0.0558694</c:v>
                </c:pt>
              </c:numCache>
            </c:numRef>
          </c:val>
        </c:ser>
        <c:ser>
          <c:idx val="3"/>
          <c:order val="3"/>
          <c:tx>
            <c:strRef>
              <c:f>PrePost15NS!$T$5</c:f>
              <c:strCache>
                <c:ptCount val="1"/>
                <c:pt idx="0">
                  <c:v>Elevated CO2/Warm</c:v>
                </c:pt>
              </c:strCache>
            </c:strRef>
          </c:tx>
          <c:invertIfNegative val="0"/>
          <c:errBars>
            <c:errBarType val="plus"/>
            <c:errValType val="cust"/>
            <c:noEndCap val="0"/>
            <c:plus>
              <c:numRef>
                <c:f>(PrePost15NS!$U$13,PrePost15NS!$V$13,PrePost15NS!$W$13,PrePost15NS!$X$13)</c:f>
                <c:numCache>
                  <c:formatCode>General</c:formatCode>
                  <c:ptCount val="4"/>
                  <c:pt idx="0">
                    <c:v>0.0130717611552537</c:v>
                  </c:pt>
                  <c:pt idx="1">
                    <c:v>0.0541774143896698</c:v>
                  </c:pt>
                  <c:pt idx="2">
                    <c:v>0.0205087638346391</c:v>
                  </c:pt>
                  <c:pt idx="3">
                    <c:v>0.0703528930944563</c:v>
                  </c:pt>
                </c:numCache>
              </c:numRef>
            </c:plus>
            <c:minus>
              <c:numLit>
                <c:formatCode>General</c:formatCode>
                <c:ptCount val="1"/>
                <c:pt idx="0">
                  <c:v>1.0</c:v>
                </c:pt>
              </c:numLit>
            </c:minus>
          </c:errBars>
          <c:cat>
            <c:strRef>
              <c:f>PrePost15NS!$U$1:$X$1</c:f>
              <c:strCache>
                <c:ptCount val="4"/>
                <c:pt idx="0">
                  <c:v>Control</c:v>
                </c:pt>
                <c:pt idx="1">
                  <c:v>Ammonium</c:v>
                </c:pt>
                <c:pt idx="2">
                  <c:v>Nitrate</c:v>
                </c:pt>
                <c:pt idx="3">
                  <c:v>Alanine</c:v>
                </c:pt>
              </c:strCache>
            </c:strRef>
          </c:cat>
          <c:val>
            <c:numRef>
              <c:f>PrePost15NS!$U$5:$X$5</c:f>
              <c:numCache>
                <c:formatCode>0.0000000000000</c:formatCode>
                <c:ptCount val="4"/>
                <c:pt idx="0">
                  <c:v>-0.046102</c:v>
                </c:pt>
                <c:pt idx="1">
                  <c:v>-0.026658</c:v>
                </c:pt>
                <c:pt idx="2">
                  <c:v>0.146178</c:v>
                </c:pt>
                <c:pt idx="3">
                  <c:v>0.0889328</c:v>
                </c:pt>
              </c:numCache>
            </c:numRef>
          </c:val>
        </c:ser>
        <c:dLbls>
          <c:showLegendKey val="0"/>
          <c:showVal val="0"/>
          <c:showCatName val="0"/>
          <c:showSerName val="0"/>
          <c:showPercent val="0"/>
          <c:showBubbleSize val="0"/>
        </c:dLbls>
        <c:gapWidth val="150"/>
        <c:axId val="582815816"/>
        <c:axId val="582357432"/>
      </c:barChart>
      <c:catAx>
        <c:axId val="582815816"/>
        <c:scaling>
          <c:orientation val="minMax"/>
        </c:scaling>
        <c:delete val="0"/>
        <c:axPos val="b"/>
        <c:title>
          <c:tx>
            <c:rich>
              <a:bodyPr/>
              <a:lstStyle/>
              <a:p>
                <a:pPr>
                  <a:defRPr/>
                </a:pPr>
                <a:r>
                  <a:rPr lang="en-US" dirty="0"/>
                  <a:t> </a:t>
                </a:r>
              </a:p>
            </c:rich>
          </c:tx>
          <c:layout/>
          <c:overlay val="0"/>
        </c:title>
        <c:majorTickMark val="out"/>
        <c:minorTickMark val="none"/>
        <c:tickLblPos val="nextTo"/>
        <c:txPr>
          <a:bodyPr/>
          <a:lstStyle/>
          <a:p>
            <a:pPr>
              <a:defRPr sz="1400"/>
            </a:pPr>
            <a:endParaRPr lang="en-US"/>
          </a:p>
        </c:txPr>
        <c:crossAx val="582357432"/>
        <c:crosses val="autoZero"/>
        <c:auto val="1"/>
        <c:lblAlgn val="ctr"/>
        <c:lblOffset val="100"/>
        <c:noMultiLvlLbl val="0"/>
      </c:catAx>
      <c:valAx>
        <c:axId val="582357432"/>
        <c:scaling>
          <c:orientation val="minMax"/>
          <c:max val="0.75"/>
          <c:min val="-0.05"/>
        </c:scaling>
        <c:delete val="0"/>
        <c:axPos val="l"/>
        <c:numFmt formatCode="0.00" sourceLinked="0"/>
        <c:majorTickMark val="out"/>
        <c:minorTickMark val="none"/>
        <c:tickLblPos val="nextTo"/>
        <c:txPr>
          <a:bodyPr/>
          <a:lstStyle/>
          <a:p>
            <a:pPr>
              <a:defRPr sz="1400"/>
            </a:pPr>
            <a:endParaRPr lang="en-US"/>
          </a:p>
        </c:txPr>
        <c:crossAx val="582815816"/>
        <c:crosses val="autoZero"/>
        <c:crossBetween val="between"/>
      </c:valAx>
    </c:plotArea>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131744313210849"/>
          <c:y val="0.0170730106907368"/>
          <c:w val="0.844446162979628"/>
          <c:h val="0.887235932398694"/>
        </c:manualLayout>
      </c:layout>
      <c:barChart>
        <c:barDir val="col"/>
        <c:grouping val="clustered"/>
        <c:varyColors val="0"/>
        <c:ser>
          <c:idx val="0"/>
          <c:order val="0"/>
          <c:tx>
            <c:strRef>
              <c:f>ug15N!$AE$3</c:f>
              <c:strCache>
                <c:ptCount val="1"/>
                <c:pt idx="0">
                  <c:v>Control</c:v>
                </c:pt>
              </c:strCache>
            </c:strRef>
          </c:tx>
          <c:spPr>
            <a:solidFill>
              <a:srgbClr val="CCFFCC"/>
            </a:solidFill>
            <a:ln>
              <a:solidFill>
                <a:srgbClr val="2FD072"/>
              </a:solidFill>
            </a:ln>
          </c:spPr>
          <c:invertIfNegative val="0"/>
          <c:errBars>
            <c:errBarType val="plus"/>
            <c:errValType val="cust"/>
            <c:noEndCap val="0"/>
            <c:plus>
              <c:numRef>
                <c:f>ug15N!$AG$11:$AI$11</c:f>
                <c:numCache>
                  <c:formatCode>General</c:formatCode>
                  <c:ptCount val="3"/>
                  <c:pt idx="0">
                    <c:v>16.61287517206313</c:v>
                  </c:pt>
                  <c:pt idx="1">
                    <c:v>46.96364253568029</c:v>
                  </c:pt>
                  <c:pt idx="2">
                    <c:v>22.81640235030606</c:v>
                  </c:pt>
                </c:numCache>
              </c:numRef>
            </c:plus>
            <c:minus>
              <c:numLit>
                <c:formatCode>General</c:formatCode>
                <c:ptCount val="1"/>
                <c:pt idx="0">
                  <c:v>1.0</c:v>
                </c:pt>
              </c:numLit>
            </c:minus>
          </c:errBars>
          <c:cat>
            <c:strRef>
              <c:f>ug15N!$AG$2:$AI$2</c:f>
              <c:strCache>
                <c:ptCount val="3"/>
                <c:pt idx="0">
                  <c:v>Ammonium</c:v>
                </c:pt>
                <c:pt idx="1">
                  <c:v>Nitrate</c:v>
                </c:pt>
                <c:pt idx="2">
                  <c:v>Alanine</c:v>
                </c:pt>
              </c:strCache>
            </c:strRef>
          </c:cat>
          <c:val>
            <c:numRef>
              <c:f>ug15N!$AG$3:$AI$3</c:f>
              <c:numCache>
                <c:formatCode>0.00000</c:formatCode>
                <c:ptCount val="3"/>
                <c:pt idx="0">
                  <c:v>93.93386523272291</c:v>
                </c:pt>
                <c:pt idx="1">
                  <c:v>67.64977819241898</c:v>
                </c:pt>
                <c:pt idx="2">
                  <c:v>144.8184572325601</c:v>
                </c:pt>
              </c:numCache>
            </c:numRef>
          </c:val>
        </c:ser>
        <c:ser>
          <c:idx val="1"/>
          <c:order val="1"/>
          <c:tx>
            <c:strRef>
              <c:f>ug15N!$AE$4</c:f>
              <c:strCache>
                <c:ptCount val="1"/>
                <c:pt idx="0">
                  <c:v>Elevated CO2</c:v>
                </c:pt>
              </c:strCache>
            </c:strRef>
          </c:tx>
          <c:spPr>
            <a:solidFill>
              <a:srgbClr val="218C4C"/>
            </a:solidFill>
          </c:spPr>
          <c:invertIfNegative val="0"/>
          <c:errBars>
            <c:errBarType val="plus"/>
            <c:errValType val="cust"/>
            <c:noEndCap val="0"/>
            <c:plus>
              <c:numRef>
                <c:f>ug15N!$AG$12:$AI$12</c:f>
                <c:numCache>
                  <c:formatCode>General</c:formatCode>
                  <c:ptCount val="3"/>
                  <c:pt idx="0">
                    <c:v>8.694009926010077</c:v>
                  </c:pt>
                  <c:pt idx="1">
                    <c:v>7.49397710375354</c:v>
                  </c:pt>
                  <c:pt idx="2">
                    <c:v>18.4689405036223</c:v>
                  </c:pt>
                </c:numCache>
              </c:numRef>
            </c:plus>
            <c:minus>
              <c:numLit>
                <c:formatCode>General</c:formatCode>
                <c:ptCount val="1"/>
                <c:pt idx="0">
                  <c:v>1.0</c:v>
                </c:pt>
              </c:numLit>
            </c:minus>
          </c:errBars>
          <c:cat>
            <c:strRef>
              <c:f>ug15N!$AG$2:$AI$2</c:f>
              <c:strCache>
                <c:ptCount val="3"/>
                <c:pt idx="0">
                  <c:v>Ammonium</c:v>
                </c:pt>
                <c:pt idx="1">
                  <c:v>Nitrate</c:v>
                </c:pt>
                <c:pt idx="2">
                  <c:v>Alanine</c:v>
                </c:pt>
              </c:strCache>
            </c:strRef>
          </c:cat>
          <c:val>
            <c:numRef>
              <c:f>ug15N!$AG$4:$AI$4</c:f>
              <c:numCache>
                <c:formatCode>0.00000</c:formatCode>
                <c:ptCount val="3"/>
                <c:pt idx="0">
                  <c:v>152.9113361518084</c:v>
                </c:pt>
                <c:pt idx="1">
                  <c:v>137.5618532393648</c:v>
                </c:pt>
                <c:pt idx="2">
                  <c:v>168.8866099833071</c:v>
                </c:pt>
              </c:numCache>
            </c:numRef>
          </c:val>
        </c:ser>
        <c:ser>
          <c:idx val="2"/>
          <c:order val="2"/>
          <c:tx>
            <c:strRef>
              <c:f>ug15N!$AE$5</c:f>
              <c:strCache>
                <c:ptCount val="1"/>
                <c:pt idx="0">
                  <c:v>Warm</c:v>
                </c:pt>
              </c:strCache>
            </c:strRef>
          </c:tx>
          <c:spPr>
            <a:ln>
              <a:solidFill>
                <a:schemeClr val="tx1"/>
              </a:solidFill>
            </a:ln>
          </c:spPr>
          <c:invertIfNegative val="0"/>
          <c:errBars>
            <c:errBarType val="plus"/>
            <c:errValType val="cust"/>
            <c:noEndCap val="0"/>
            <c:plus>
              <c:numRef>
                <c:f>ug15N!$AG$13:$AI$13</c:f>
                <c:numCache>
                  <c:formatCode>General</c:formatCode>
                  <c:ptCount val="3"/>
                  <c:pt idx="0">
                    <c:v>24.5592704144518</c:v>
                  </c:pt>
                  <c:pt idx="1">
                    <c:v>15.80185876144191</c:v>
                  </c:pt>
                  <c:pt idx="2">
                    <c:v>4.74009557268027</c:v>
                  </c:pt>
                </c:numCache>
              </c:numRef>
            </c:plus>
            <c:minus>
              <c:numLit>
                <c:formatCode>General</c:formatCode>
                <c:ptCount val="1"/>
                <c:pt idx="0">
                  <c:v>1.0</c:v>
                </c:pt>
              </c:numLit>
            </c:minus>
          </c:errBars>
          <c:cat>
            <c:strRef>
              <c:f>ug15N!$AG$2:$AI$2</c:f>
              <c:strCache>
                <c:ptCount val="3"/>
                <c:pt idx="0">
                  <c:v>Ammonium</c:v>
                </c:pt>
                <c:pt idx="1">
                  <c:v>Nitrate</c:v>
                </c:pt>
                <c:pt idx="2">
                  <c:v>Alanine</c:v>
                </c:pt>
              </c:strCache>
            </c:strRef>
          </c:cat>
          <c:val>
            <c:numRef>
              <c:f>ug15N!$AG$5:$AI$5</c:f>
              <c:numCache>
                <c:formatCode>0.00000</c:formatCode>
                <c:ptCount val="3"/>
                <c:pt idx="0">
                  <c:v>78.4645423316624</c:v>
                </c:pt>
                <c:pt idx="1">
                  <c:v>185.5056082148345</c:v>
                </c:pt>
                <c:pt idx="2">
                  <c:v>120.0273212534774</c:v>
                </c:pt>
              </c:numCache>
            </c:numRef>
          </c:val>
        </c:ser>
        <c:ser>
          <c:idx val="3"/>
          <c:order val="3"/>
          <c:tx>
            <c:strRef>
              <c:f>ug15N!$AE$6</c:f>
              <c:strCache>
                <c:ptCount val="1"/>
                <c:pt idx="0">
                  <c:v>Elevated CO2/Warm</c:v>
                </c:pt>
              </c:strCache>
            </c:strRef>
          </c:tx>
          <c:invertIfNegative val="0"/>
          <c:errBars>
            <c:errBarType val="plus"/>
            <c:errValType val="cust"/>
            <c:noEndCap val="0"/>
            <c:plus>
              <c:numRef>
                <c:f>ug15N!$AG$14:$AI$14</c:f>
                <c:numCache>
                  <c:formatCode>General</c:formatCode>
                  <c:ptCount val="3"/>
                  <c:pt idx="0">
                    <c:v>11.892033182855</c:v>
                  </c:pt>
                  <c:pt idx="1">
                    <c:v>6.785748282357311</c:v>
                  </c:pt>
                  <c:pt idx="2">
                    <c:v>15.79683108695815</c:v>
                  </c:pt>
                </c:numCache>
              </c:numRef>
            </c:plus>
            <c:minus>
              <c:numLit>
                <c:formatCode>General</c:formatCode>
                <c:ptCount val="1"/>
                <c:pt idx="0">
                  <c:v>1.0</c:v>
                </c:pt>
              </c:numLit>
            </c:minus>
          </c:errBars>
          <c:cat>
            <c:strRef>
              <c:f>ug15N!$AG$2:$AI$2</c:f>
              <c:strCache>
                <c:ptCount val="3"/>
                <c:pt idx="0">
                  <c:v>Ammonium</c:v>
                </c:pt>
                <c:pt idx="1">
                  <c:v>Nitrate</c:v>
                </c:pt>
                <c:pt idx="2">
                  <c:v>Alanine</c:v>
                </c:pt>
              </c:strCache>
            </c:strRef>
          </c:cat>
          <c:val>
            <c:numRef>
              <c:f>ug15N!$AG$6:$AI$6</c:f>
              <c:numCache>
                <c:formatCode>0.00000</c:formatCode>
                <c:ptCount val="3"/>
                <c:pt idx="0">
                  <c:v>102.6998241720803</c:v>
                </c:pt>
                <c:pt idx="1">
                  <c:v>126.0664061077549</c:v>
                </c:pt>
                <c:pt idx="2">
                  <c:v>144.6136404073532</c:v>
                </c:pt>
              </c:numCache>
            </c:numRef>
          </c:val>
        </c:ser>
        <c:dLbls>
          <c:showLegendKey val="0"/>
          <c:showVal val="0"/>
          <c:showCatName val="0"/>
          <c:showSerName val="0"/>
          <c:showPercent val="0"/>
          <c:showBubbleSize val="0"/>
        </c:dLbls>
        <c:gapWidth val="150"/>
        <c:axId val="590175336"/>
        <c:axId val="2777896"/>
      </c:barChart>
      <c:catAx>
        <c:axId val="590175336"/>
        <c:scaling>
          <c:orientation val="minMax"/>
        </c:scaling>
        <c:delete val="0"/>
        <c:axPos val="b"/>
        <c:majorTickMark val="out"/>
        <c:minorTickMark val="none"/>
        <c:tickLblPos val="nextTo"/>
        <c:txPr>
          <a:bodyPr/>
          <a:lstStyle/>
          <a:p>
            <a:pPr>
              <a:defRPr sz="1800"/>
            </a:pPr>
            <a:endParaRPr lang="en-US"/>
          </a:p>
        </c:txPr>
        <c:crossAx val="2777896"/>
        <c:crosses val="autoZero"/>
        <c:auto val="1"/>
        <c:lblAlgn val="ctr"/>
        <c:lblOffset val="100"/>
        <c:noMultiLvlLbl val="0"/>
      </c:catAx>
      <c:valAx>
        <c:axId val="2777896"/>
        <c:scaling>
          <c:orientation val="minMax"/>
        </c:scaling>
        <c:delete val="0"/>
        <c:axPos val="l"/>
        <c:title>
          <c:tx>
            <c:rich>
              <a:bodyPr/>
              <a:lstStyle/>
              <a:p>
                <a:pPr>
                  <a:defRPr/>
                </a:pPr>
                <a:r>
                  <a:rPr lang="en-US" dirty="0"/>
                  <a:t> </a:t>
                </a:r>
              </a:p>
            </c:rich>
          </c:tx>
          <c:layout/>
          <c:overlay val="0"/>
        </c:title>
        <c:numFmt formatCode="0" sourceLinked="0"/>
        <c:majorTickMark val="out"/>
        <c:minorTickMark val="none"/>
        <c:tickLblPos val="nextTo"/>
        <c:txPr>
          <a:bodyPr/>
          <a:lstStyle/>
          <a:p>
            <a:pPr>
              <a:defRPr sz="1400"/>
            </a:pPr>
            <a:endParaRPr lang="en-US"/>
          </a:p>
        </c:txPr>
        <c:crossAx val="590175336"/>
        <c:crosses val="autoZero"/>
        <c:crossBetween val="between"/>
      </c:valAx>
    </c:plotArea>
    <c:plotVisOnly val="1"/>
    <c:dispBlanksAs val="gap"/>
    <c:showDLblsOverMax val="0"/>
  </c:chart>
  <c:externalData r:id="rId1">
    <c:autoUpdate val="0"/>
  </c:externalData>
  <c:userShapes r:id="rId2"/>
</c:chartSpace>
</file>

<file path=ppt/drawings/_rels/drawing1.xml.rels><?xml version="1.0" encoding="UTF-8" standalone="yes"?>
<Relationships xmlns="http://schemas.openxmlformats.org/package/2006/relationships"><Relationship Id="rId1" Type="http://schemas.openxmlformats.org/officeDocument/2006/relationships/image" Target="../media/image3.png"/></Relationships>
</file>

<file path=ppt/drawings/_rels/drawing2.xml.rels><?xml version="1.0" encoding="UTF-8" standalone="yes"?>
<Relationships xmlns="http://schemas.openxmlformats.org/package/2006/relationships"><Relationship Id="rId1" Type="http://schemas.openxmlformats.org/officeDocument/2006/relationships/image" Target="../media/image4.png"/></Relationships>
</file>

<file path=ppt/drawings/drawing1.xml><?xml version="1.0" encoding="utf-8"?>
<c:userShapes xmlns:c="http://schemas.openxmlformats.org/drawingml/2006/chart">
  <cdr:relSizeAnchor xmlns:cdr="http://schemas.openxmlformats.org/drawingml/2006/chartDrawing">
    <cdr:from>
      <cdr:x>0</cdr:x>
      <cdr:y>0</cdr:y>
    </cdr:from>
    <cdr:to>
      <cdr:x>1</cdr:x>
      <cdr:y>1</cdr:y>
    </cdr:to>
    <cdr:pic>
      <cdr:nvPicPr>
        <cdr:cNvPr id="2" name="Picture 1"/>
        <cdr:cNvPicPr/>
      </cdr:nvPicPr>
      <cdr:blipFill>
        <a:blip xmlns:a="http://schemas.openxmlformats.org/drawingml/2006/main" xmlns:r="http://schemas.openxmlformats.org/officeDocument/2006/relationships" r:embed="rId1">
          <a:extLst>
            <a:ext uri="{28A0092B-C50C-407E-A947-70E740481C1C}">
              <a14:useLocalDpi xmlns:a14="http://schemas.microsoft.com/office/drawing/2010/main" val="0"/>
            </a:ext>
          </a:extLst>
        </a:blip>
        <a:stretch xmlns:a="http://schemas.openxmlformats.org/drawingml/2006/main">
          <a:fillRect/>
        </a:stretch>
      </cdr:blipFill>
      <cdr:spPr bwMode="auto">
        <a:xfrm xmlns:a="http://schemas.openxmlformats.org/drawingml/2006/main">
          <a:off x="-10820400" y="0"/>
          <a:ext cx="7467600" cy="6858000"/>
        </a:xfrm>
        <a:prstGeom xmlns:a="http://schemas.openxmlformats.org/drawingml/2006/main" prst="rect">
          <a:avLst/>
        </a:prstGeom>
        <a:ln xmlns:a="http://schemas.openxmlformats.org/drawingml/2006/main">
          <a:noFill/>
        </a:ln>
        <a:extLst xmlns:a="http://schemas.openxmlformats.org/drawingml/2006/main">
          <a:ext uri="{53640926-AAD7-44d8-BBD7-CCE9431645EC}">
            <a14:shadowObscured xmlns:a14="http://schemas.microsoft.com/office/drawing/2010/main"/>
          </a:ext>
        </a:extLst>
      </cdr:spPr>
    </cdr:pic>
  </cdr:relSizeAnchor>
</c:userShapes>
</file>

<file path=ppt/drawings/drawing2.xml><?xml version="1.0" encoding="utf-8"?>
<c:userShapes xmlns:c="http://schemas.openxmlformats.org/drawingml/2006/chart">
  <cdr:relSizeAnchor xmlns:cdr="http://schemas.openxmlformats.org/drawingml/2006/chartDrawing">
    <cdr:from>
      <cdr:x>0</cdr:x>
      <cdr:y>0</cdr:y>
    </cdr:from>
    <cdr:to>
      <cdr:x>1</cdr:x>
      <cdr:y>0.96296</cdr:y>
    </cdr:to>
    <cdr:pic>
      <cdr:nvPicPr>
        <cdr:cNvPr id="2" name="Picture 1"/>
        <cdr:cNvPicPr/>
      </cdr:nvPicPr>
      <cdr:blipFill>
        <a:blip xmlns:a="http://schemas.openxmlformats.org/drawingml/2006/main" xmlns:r="http://schemas.openxmlformats.org/officeDocument/2006/relationships" r:embed="rId1">
          <a:extLst>
            <a:ext uri="{28A0092B-C50C-407E-A947-70E740481C1C}">
              <a14:useLocalDpi xmlns:a14="http://schemas.microsoft.com/office/drawing/2010/main" val="0"/>
            </a:ext>
          </a:extLst>
        </a:blip>
        <a:stretch xmlns:a="http://schemas.openxmlformats.org/drawingml/2006/main">
          <a:fillRect/>
        </a:stretch>
      </cdr:blipFill>
      <cdr:spPr bwMode="auto">
        <a:xfrm xmlns:a="http://schemas.openxmlformats.org/drawingml/2006/main">
          <a:off x="0" y="-14325600"/>
          <a:ext cx="11582400" cy="7557888"/>
        </a:xfrm>
        <a:prstGeom xmlns:a="http://schemas.openxmlformats.org/drawingml/2006/main" prst="rect">
          <a:avLst/>
        </a:prstGeom>
        <a:ln xmlns:a="http://schemas.openxmlformats.org/drawingml/2006/main">
          <a:noFill/>
        </a:ln>
        <a:extLst xmlns:a="http://schemas.openxmlformats.org/drawingml/2006/main">
          <a:ext uri="{53640926-AAD7-44d8-BBD7-CCE9431645EC}">
            <a14:shadowObscured xmlns:a14="http://schemas.microsoft.com/office/drawing/2010/main"/>
          </a:ext>
        </a:extLst>
      </cdr:spPr>
    </cdr:pic>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307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3076" name="Rectangle 4"/>
          <p:cNvSpPr>
            <a:spLocks noGrp="1" noRot="1" noChangeAspect="1" noChangeArrowheads="1" noTextEdit="1"/>
          </p:cNvSpPr>
          <p:nvPr>
            <p:ph type="sldImg" idx="2"/>
          </p:nvPr>
        </p:nvSpPr>
        <p:spPr bwMode="auto">
          <a:xfrm>
            <a:off x="1333500" y="685800"/>
            <a:ext cx="4191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3D8AFE30-ABFA-724D-9C56-47140F8FBDAB}" type="slidenum">
              <a:rPr lang="en-US"/>
              <a:pPr/>
              <a:t>‹#›</a:t>
            </a:fld>
            <a:endParaRPr lang="en-US" dirty="0"/>
          </a:p>
        </p:txBody>
      </p:sp>
    </p:spTree>
    <p:extLst>
      <p:ext uri="{BB962C8B-B14F-4D97-AF65-F5344CB8AC3E}">
        <p14:creationId xmlns:p14="http://schemas.microsoft.com/office/powerpoint/2010/main" val="293138585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106" charset="0"/>
        <a:ea typeface="ＭＳ Ｐゴシック" pitchFamily="-106" charset="-128"/>
        <a:cs typeface="ＭＳ Ｐゴシック" pitchFamily="-106" charset="-128"/>
      </a:defRPr>
    </a:lvl1pPr>
    <a:lvl2pPr marL="457200" algn="l" rtl="0" fontAlgn="base">
      <a:spcBef>
        <a:spcPct val="30000"/>
      </a:spcBef>
      <a:spcAft>
        <a:spcPct val="0"/>
      </a:spcAft>
      <a:defRPr sz="1200" kern="1200">
        <a:solidFill>
          <a:schemeClr val="tx1"/>
        </a:solidFill>
        <a:latin typeface="Arial" pitchFamily="-106" charset="0"/>
        <a:ea typeface="ＭＳ Ｐゴシック" pitchFamily="-106" charset="-128"/>
        <a:cs typeface="+mn-cs"/>
      </a:defRPr>
    </a:lvl2pPr>
    <a:lvl3pPr marL="914400" algn="l" rtl="0" fontAlgn="base">
      <a:spcBef>
        <a:spcPct val="30000"/>
      </a:spcBef>
      <a:spcAft>
        <a:spcPct val="0"/>
      </a:spcAft>
      <a:defRPr sz="1200" kern="1200">
        <a:solidFill>
          <a:schemeClr val="tx1"/>
        </a:solidFill>
        <a:latin typeface="Arial" pitchFamily="-106" charset="0"/>
        <a:ea typeface="ＭＳ Ｐゴシック" pitchFamily="-106" charset="-128"/>
        <a:cs typeface="+mn-cs"/>
      </a:defRPr>
    </a:lvl3pPr>
    <a:lvl4pPr marL="1371600" algn="l" rtl="0" fontAlgn="base">
      <a:spcBef>
        <a:spcPct val="30000"/>
      </a:spcBef>
      <a:spcAft>
        <a:spcPct val="0"/>
      </a:spcAft>
      <a:defRPr sz="1200" kern="1200">
        <a:solidFill>
          <a:schemeClr val="tx1"/>
        </a:solidFill>
        <a:latin typeface="Arial" pitchFamily="-106" charset="0"/>
        <a:ea typeface="ＭＳ Ｐゴシック" pitchFamily="-106" charset="-128"/>
        <a:cs typeface="+mn-cs"/>
      </a:defRPr>
    </a:lvl4pPr>
    <a:lvl5pPr marL="1828800" algn="l" rtl="0" fontAlgn="base">
      <a:spcBef>
        <a:spcPct val="30000"/>
      </a:spcBef>
      <a:spcAft>
        <a:spcPct val="0"/>
      </a:spcAft>
      <a:defRPr sz="1200" kern="1200">
        <a:solidFill>
          <a:schemeClr val="tx1"/>
        </a:solidFill>
        <a:latin typeface="Arial" pitchFamily="-106" charset="0"/>
        <a:ea typeface="ＭＳ Ｐゴシック" pitchFamily="-10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625B77-2686-6743-8EC0-AE510B0E5A6C}" type="slidenum">
              <a:rPr lang="en-US"/>
              <a:pPr/>
              <a:t>1</a:t>
            </a:fld>
            <a:endParaRPr lang="en-US" dirty="0"/>
          </a:p>
        </p:txBody>
      </p:sp>
      <p:sp>
        <p:nvSpPr>
          <p:cNvPr id="4098" name="Rectangle 2"/>
          <p:cNvSpPr>
            <a:spLocks noGrp="1" noRot="1" noChangeAspect="1" noChangeArrowheads="1" noTextEdit="1"/>
          </p:cNvSpPr>
          <p:nvPr>
            <p:ph type="sldImg"/>
          </p:nvPr>
        </p:nvSpPr>
        <p:spPr>
          <a:xfrm>
            <a:off x="1333500" y="685800"/>
            <a:ext cx="4191000" cy="3429000"/>
          </a:xfrm>
          <a:ln/>
        </p:spPr>
      </p:sp>
      <p:sp>
        <p:nvSpPr>
          <p:cNvPr id="4099" name="Rectangle 3"/>
          <p:cNvSpPr>
            <a:spLocks noGrp="1" noChangeArrowheads="1"/>
          </p:cNvSpPr>
          <p:nvPr>
            <p:ph type="body" idx="1"/>
          </p:nvPr>
        </p:nvSpPr>
        <p:spPr/>
        <p:txBody>
          <a:bodyPr/>
          <a:lstStyle/>
          <a:p>
            <a:r>
              <a:rPr lang="en-US" dirty="0"/>
              <a:t>Italicize genus and species names. Capitalize </a:t>
            </a:r>
            <a:r>
              <a:rPr lang="en-US" dirty="0" err="1"/>
              <a:t>phytagel</a:t>
            </a:r>
            <a:r>
              <a:rPr lang="en-US" dirty="0"/>
              <a:t>. Superscript 13C. AA biosynthesis under Krebs cycle arrow. 12C should be 13C. Same font size for all results bullets. Give adjusted r2 for entire regression. </a:t>
            </a:r>
          </a:p>
          <a:p>
            <a:endParaRPr lang="en-US" dirty="0" smtClean="0"/>
          </a:p>
          <a:p>
            <a:endParaRPr lang="en-US" dirty="0"/>
          </a:p>
          <a:p>
            <a:endParaRPr lang="en-US" dirty="0" smtClean="0"/>
          </a:p>
          <a:p>
            <a:r>
              <a:rPr lang="en-US" dirty="0" smtClean="0"/>
              <a:t>Organic Acids cycling</a:t>
            </a:r>
            <a:r>
              <a:rPr lang="en-US" baseline="0" dirty="0" smtClean="0"/>
              <a:t> around without nitrogen (citric acid </a:t>
            </a:r>
            <a:r>
              <a:rPr lang="en-US" baseline="0" dirty="0" err="1" smtClean="0"/>
              <a:t>tricarboxylate</a:t>
            </a:r>
            <a:r>
              <a:rPr lang="en-US" baseline="0" dirty="0" smtClean="0"/>
              <a:t> acid cycle – citrate most important)</a:t>
            </a:r>
          </a:p>
          <a:p>
            <a:endParaRPr lang="en-US" baseline="0" dirty="0" smtClean="0"/>
          </a:p>
          <a:p>
            <a:r>
              <a:rPr lang="en-US" baseline="0" dirty="0" smtClean="0"/>
              <a:t>Fix Figures</a:t>
            </a:r>
          </a:p>
          <a:p>
            <a:r>
              <a:rPr lang="en-US" baseline="0" dirty="0" smtClean="0"/>
              <a:t>Fix </a:t>
            </a:r>
          </a:p>
          <a:p>
            <a:endParaRPr lang="en-US" baseline="0" dirty="0" smtClean="0"/>
          </a:p>
          <a:p>
            <a:r>
              <a:rPr lang="en-US" baseline="0" dirty="0" smtClean="0"/>
              <a:t>Protein alone in  C:N of protein is 3 and measured the bulk biomass =10 if there is no other N sources – labeling was higher than expected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840" y="10226675"/>
            <a:ext cx="34197925"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035675" y="18653126"/>
            <a:ext cx="2816225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83ACDAB2-1CA2-D940-92DB-9E05C17B4278}" type="slidenum">
              <a:rPr lang="en-US"/>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F3378F98-3A28-FC48-B412-FFD2EBD2EBCB}" type="slidenum">
              <a:rPr lang="en-US"/>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7" y="21153438"/>
            <a:ext cx="34197925"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178177" y="13952538"/>
            <a:ext cx="34197925"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B7972EDB-E02A-A541-A457-F66D901A1770}" type="slidenum">
              <a:rPr lang="en-US"/>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838" y="9509125"/>
            <a:ext cx="17022762"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193002" y="9509125"/>
            <a:ext cx="17022763"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smtClean="0"/>
            </a:lvl1pPr>
          </a:lstStyle>
          <a:p>
            <a:fld id="{49EEA481-3B56-5E46-91E3-91CF1D88B920}" type="slidenum">
              <a:rPr lang="en-US"/>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365" y="1317625"/>
            <a:ext cx="36210875"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11363" y="7369176"/>
            <a:ext cx="17776825"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011363" y="10439400"/>
            <a:ext cx="17776825"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437477" y="7369176"/>
            <a:ext cx="1778476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0437477" y="10439400"/>
            <a:ext cx="1778476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smtClean="0"/>
            </a:lvl1pPr>
          </a:lstStyle>
          <a:p>
            <a:fld id="{B1450A44-2838-EF41-9971-FEA39D942876}" type="slidenum">
              <a:rPr lang="en-US"/>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smtClean="0"/>
            </a:lvl1pPr>
          </a:lstStyle>
          <a:p>
            <a:fld id="{61933A85-F909-C440-BA55-F5F14AF39E85}" type="slidenum">
              <a:rPr lang="en-US"/>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smtClean="0"/>
            </a:lvl1pPr>
          </a:lstStyle>
          <a:p>
            <a:fld id="{E6BC41AE-A37A-774A-8300-F4BC16728D7A}" type="slidenum">
              <a:rPr lang="en-US"/>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365" y="1311276"/>
            <a:ext cx="13236575"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5730538" y="1311276"/>
            <a:ext cx="224917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11365" y="6888163"/>
            <a:ext cx="13236575"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smtClean="0"/>
            </a:lvl1pPr>
          </a:lstStyle>
          <a:p>
            <a:fld id="{78618B96-7CF6-644E-977C-6B86EA454881}" type="slidenum">
              <a:rPr lang="en-US"/>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2" y="23042563"/>
            <a:ext cx="24139525"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886702" y="2941639"/>
            <a:ext cx="24139525"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7886702" y="25763538"/>
            <a:ext cx="24139525"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smtClean="0"/>
            </a:lvl1pPr>
          </a:lstStyle>
          <a:p>
            <a:fld id="{4F89C953-2E3D-9C49-89F5-02522E5A64A0}" type="slidenum">
              <a:rPr lang="en-US"/>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AF666A4F-9C57-E04E-B814-CEE3E92AFAD4}" type="slidenum">
              <a:rPr lang="en-US"/>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667075" y="2925764"/>
            <a:ext cx="8548688"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840" y="2925764"/>
            <a:ext cx="25496837"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3440B8AD-F34A-E146-A455-D645146D3AE2}" type="slidenum">
              <a:rPr lang="en-US"/>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17840" y="2925763"/>
            <a:ext cx="34197925" cy="5486400"/>
          </a:xfrm>
          <a:prstGeom prst="rect">
            <a:avLst/>
          </a:prstGeom>
          <a:noFill/>
          <a:ln w="9525">
            <a:noFill/>
            <a:miter lim="800000"/>
            <a:headEnd/>
            <a:tailEnd/>
          </a:ln>
        </p:spPr>
        <p:txBody>
          <a:bodyPr vert="horz" wrap="square" lIns="407560" tIns="203780" rIns="407560" bIns="20378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3017840" y="9509125"/>
            <a:ext cx="34197925" cy="19751675"/>
          </a:xfrm>
          <a:prstGeom prst="rect">
            <a:avLst/>
          </a:prstGeom>
          <a:noFill/>
          <a:ln w="9525">
            <a:noFill/>
            <a:miter lim="800000"/>
            <a:headEnd/>
            <a:tailEnd/>
          </a:ln>
        </p:spPr>
        <p:txBody>
          <a:bodyPr vert="horz" wrap="square" lIns="407560" tIns="203780" rIns="407560" bIns="20378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017838" y="29992638"/>
            <a:ext cx="8382000" cy="2193925"/>
          </a:xfrm>
          <a:prstGeom prst="rect">
            <a:avLst/>
          </a:prstGeom>
          <a:noFill/>
          <a:ln w="9525">
            <a:noFill/>
            <a:miter lim="800000"/>
            <a:headEnd/>
            <a:tailEnd/>
          </a:ln>
        </p:spPr>
        <p:txBody>
          <a:bodyPr vert="horz" wrap="square" lIns="407560" tIns="203780" rIns="407560" bIns="203780" numCol="1" anchor="t" anchorCtr="0" compatLnSpc="1">
            <a:prstTxWarp prst="textNoShape">
              <a:avLst/>
            </a:prstTxWarp>
          </a:bodyPr>
          <a:lstStyle>
            <a:lvl1pPr defTabSz="4076700">
              <a:defRPr sz="6300" baseline="0"/>
            </a:lvl1pPr>
          </a:lstStyle>
          <a:p>
            <a:endParaRPr lang="en-US" dirty="0"/>
          </a:p>
        </p:txBody>
      </p:sp>
      <p:sp>
        <p:nvSpPr>
          <p:cNvPr id="1029" name="Rectangle 5"/>
          <p:cNvSpPr>
            <a:spLocks noGrp="1" noChangeArrowheads="1"/>
          </p:cNvSpPr>
          <p:nvPr>
            <p:ph type="ftr" sz="quarter" idx="3"/>
          </p:nvPr>
        </p:nvSpPr>
        <p:spPr bwMode="auto">
          <a:xfrm>
            <a:off x="13746165" y="29992638"/>
            <a:ext cx="12741275" cy="2193925"/>
          </a:xfrm>
          <a:prstGeom prst="rect">
            <a:avLst/>
          </a:prstGeom>
          <a:noFill/>
          <a:ln w="9525">
            <a:noFill/>
            <a:miter lim="800000"/>
            <a:headEnd/>
            <a:tailEnd/>
          </a:ln>
        </p:spPr>
        <p:txBody>
          <a:bodyPr vert="horz" wrap="square" lIns="407560" tIns="203780" rIns="407560" bIns="203780" numCol="1" anchor="t" anchorCtr="0" compatLnSpc="1">
            <a:prstTxWarp prst="textNoShape">
              <a:avLst/>
            </a:prstTxWarp>
          </a:bodyPr>
          <a:lstStyle>
            <a:lvl1pPr algn="ctr" defTabSz="4076700">
              <a:defRPr sz="6300" baseline="0"/>
            </a:lvl1pPr>
          </a:lstStyle>
          <a:p>
            <a:endParaRPr lang="en-US" dirty="0"/>
          </a:p>
        </p:txBody>
      </p:sp>
      <p:sp>
        <p:nvSpPr>
          <p:cNvPr id="1030" name="Rectangle 6"/>
          <p:cNvSpPr>
            <a:spLocks noGrp="1" noChangeArrowheads="1"/>
          </p:cNvSpPr>
          <p:nvPr>
            <p:ph type="sldNum" sz="quarter" idx="4"/>
          </p:nvPr>
        </p:nvSpPr>
        <p:spPr bwMode="auto">
          <a:xfrm>
            <a:off x="28833763" y="29992638"/>
            <a:ext cx="8382000" cy="2193925"/>
          </a:xfrm>
          <a:prstGeom prst="rect">
            <a:avLst/>
          </a:prstGeom>
          <a:noFill/>
          <a:ln w="9525">
            <a:noFill/>
            <a:miter lim="800000"/>
            <a:headEnd/>
            <a:tailEnd/>
          </a:ln>
        </p:spPr>
        <p:txBody>
          <a:bodyPr vert="horz" wrap="square" lIns="407560" tIns="203780" rIns="407560" bIns="203780" numCol="1" anchor="t" anchorCtr="0" compatLnSpc="1">
            <a:prstTxWarp prst="textNoShape">
              <a:avLst/>
            </a:prstTxWarp>
          </a:bodyPr>
          <a:lstStyle>
            <a:lvl1pPr algn="r" defTabSz="4076700">
              <a:defRPr sz="6300" baseline="0"/>
            </a:lvl1pPr>
          </a:lstStyle>
          <a:p>
            <a:fld id="{0C1747A6-6BF3-E646-9F03-5CB1E6839E6D}" type="slidenum">
              <a:rPr lang="en-US"/>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76700" rtl="0" fontAlgn="base">
        <a:spcBef>
          <a:spcPct val="0"/>
        </a:spcBef>
        <a:spcAft>
          <a:spcPct val="0"/>
        </a:spcAft>
        <a:defRPr sz="19600">
          <a:solidFill>
            <a:schemeClr val="tx2"/>
          </a:solidFill>
          <a:latin typeface="+mj-lt"/>
          <a:ea typeface="+mj-ea"/>
          <a:cs typeface="+mj-cs"/>
        </a:defRPr>
      </a:lvl1pPr>
      <a:lvl2pPr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2pPr>
      <a:lvl3pPr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3pPr>
      <a:lvl4pPr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4pPr>
      <a:lvl5pPr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5pPr>
      <a:lvl6pPr marL="457200"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6pPr>
      <a:lvl7pPr marL="914400"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7pPr>
      <a:lvl8pPr marL="1371600"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8pPr>
      <a:lvl9pPr marL="1828800" algn="ctr" defTabSz="4076700" rtl="0" fontAlgn="base">
        <a:spcBef>
          <a:spcPct val="0"/>
        </a:spcBef>
        <a:spcAft>
          <a:spcPct val="0"/>
        </a:spcAft>
        <a:defRPr sz="19600">
          <a:solidFill>
            <a:schemeClr val="tx2"/>
          </a:solidFill>
          <a:latin typeface="Arial" pitchFamily="-106" charset="0"/>
          <a:ea typeface="ＭＳ Ｐゴシック" pitchFamily="-106" charset="-128"/>
          <a:cs typeface="ＭＳ Ｐゴシック" pitchFamily="-106" charset="-128"/>
        </a:defRPr>
      </a:lvl9pPr>
    </p:titleStyle>
    <p:bodyStyle>
      <a:lvl1pPr marL="1528763" indent="-1528763" algn="l" defTabSz="4076700" rtl="0" fontAlgn="base">
        <a:spcBef>
          <a:spcPct val="20000"/>
        </a:spcBef>
        <a:spcAft>
          <a:spcPct val="0"/>
        </a:spcAft>
        <a:buChar char="•"/>
        <a:defRPr sz="14300">
          <a:solidFill>
            <a:schemeClr val="tx1"/>
          </a:solidFill>
          <a:latin typeface="+mn-lt"/>
          <a:ea typeface="+mn-ea"/>
          <a:cs typeface="+mn-cs"/>
        </a:defRPr>
      </a:lvl1pPr>
      <a:lvl2pPr marL="3311525" indent="-1273175" algn="l" defTabSz="4076700" rtl="0" fontAlgn="base">
        <a:spcBef>
          <a:spcPct val="20000"/>
        </a:spcBef>
        <a:spcAft>
          <a:spcPct val="0"/>
        </a:spcAft>
        <a:buChar char="–"/>
        <a:defRPr sz="12500">
          <a:solidFill>
            <a:schemeClr val="tx1"/>
          </a:solidFill>
          <a:latin typeface="+mn-lt"/>
          <a:ea typeface="+mn-ea"/>
        </a:defRPr>
      </a:lvl2pPr>
      <a:lvl3pPr marL="5094288" indent="-1017588" algn="l" defTabSz="4076700" rtl="0" fontAlgn="base">
        <a:spcBef>
          <a:spcPct val="20000"/>
        </a:spcBef>
        <a:spcAft>
          <a:spcPct val="0"/>
        </a:spcAft>
        <a:buChar char="•"/>
        <a:defRPr sz="10700">
          <a:solidFill>
            <a:schemeClr val="tx1"/>
          </a:solidFill>
          <a:latin typeface="+mn-lt"/>
          <a:ea typeface="+mn-ea"/>
        </a:defRPr>
      </a:lvl3pPr>
      <a:lvl4pPr marL="7132638" indent="-1019175" algn="l" defTabSz="4076700" rtl="0" fontAlgn="base">
        <a:spcBef>
          <a:spcPct val="20000"/>
        </a:spcBef>
        <a:spcAft>
          <a:spcPct val="0"/>
        </a:spcAft>
        <a:buChar char="–"/>
        <a:defRPr sz="8900">
          <a:solidFill>
            <a:schemeClr val="tx1"/>
          </a:solidFill>
          <a:latin typeface="+mn-lt"/>
          <a:ea typeface="+mn-ea"/>
        </a:defRPr>
      </a:lvl4pPr>
      <a:lvl5pPr marL="9169400" indent="-1017588" algn="l" defTabSz="4076700" rtl="0" fontAlgn="base">
        <a:spcBef>
          <a:spcPct val="20000"/>
        </a:spcBef>
        <a:spcAft>
          <a:spcPct val="0"/>
        </a:spcAft>
        <a:buChar char="»"/>
        <a:defRPr sz="8900">
          <a:solidFill>
            <a:schemeClr val="tx1"/>
          </a:solidFill>
          <a:latin typeface="+mn-lt"/>
          <a:ea typeface="+mn-ea"/>
        </a:defRPr>
      </a:lvl5pPr>
      <a:lvl6pPr marL="9626600" indent="-1017588" algn="l" defTabSz="4076700" rtl="0" fontAlgn="base">
        <a:spcBef>
          <a:spcPct val="20000"/>
        </a:spcBef>
        <a:spcAft>
          <a:spcPct val="0"/>
        </a:spcAft>
        <a:buChar char="»"/>
        <a:defRPr sz="8900">
          <a:solidFill>
            <a:schemeClr val="tx1"/>
          </a:solidFill>
          <a:latin typeface="+mn-lt"/>
          <a:ea typeface="+mn-ea"/>
        </a:defRPr>
      </a:lvl6pPr>
      <a:lvl7pPr marL="10083800" indent="-1017588" algn="l" defTabSz="4076700" rtl="0" fontAlgn="base">
        <a:spcBef>
          <a:spcPct val="20000"/>
        </a:spcBef>
        <a:spcAft>
          <a:spcPct val="0"/>
        </a:spcAft>
        <a:buChar char="»"/>
        <a:defRPr sz="8900">
          <a:solidFill>
            <a:schemeClr val="tx1"/>
          </a:solidFill>
          <a:latin typeface="+mn-lt"/>
          <a:ea typeface="+mn-ea"/>
        </a:defRPr>
      </a:lvl7pPr>
      <a:lvl8pPr marL="10541000" indent="-1017588" algn="l" defTabSz="4076700" rtl="0" fontAlgn="base">
        <a:spcBef>
          <a:spcPct val="20000"/>
        </a:spcBef>
        <a:spcAft>
          <a:spcPct val="0"/>
        </a:spcAft>
        <a:buChar char="»"/>
        <a:defRPr sz="8900">
          <a:solidFill>
            <a:schemeClr val="tx1"/>
          </a:solidFill>
          <a:latin typeface="+mn-lt"/>
          <a:ea typeface="+mn-ea"/>
        </a:defRPr>
      </a:lvl8pPr>
      <a:lvl9pPr marL="10998200" indent="-1017588" algn="l" defTabSz="4076700" rtl="0" fontAlgn="base">
        <a:spcBef>
          <a:spcPct val="20000"/>
        </a:spcBef>
        <a:spcAft>
          <a:spcPct val="0"/>
        </a:spcAft>
        <a:buChar char="»"/>
        <a:defRPr sz="8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chart" Target="../charts/chart1.xml"/><Relationship Id="rId6" Type="http://schemas.openxmlformats.org/officeDocument/2006/relationships/chart" Target="../charts/chart2.xml"/><Relationship Id="rId7"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6200" y="216569"/>
            <a:ext cx="40233600" cy="2903538"/>
          </a:xfrm>
        </p:spPr>
        <p:txBody>
          <a:bodyPr/>
          <a:lstStyle/>
          <a:p>
            <a:r>
              <a:rPr lang="en-US" sz="8800" b="1" dirty="0" smtClean="0">
                <a:solidFill>
                  <a:srgbClr val="608F3C"/>
                </a:solidFill>
              </a:rPr>
              <a:t>Insights into carbon </a:t>
            </a:r>
            <a:r>
              <a:rPr lang="en-US" sz="8800" b="1" dirty="0">
                <a:solidFill>
                  <a:srgbClr val="608F3C"/>
                </a:solidFill>
              </a:rPr>
              <a:t>a</a:t>
            </a:r>
            <a:r>
              <a:rPr lang="en-US" sz="8800" b="1" dirty="0" smtClean="0">
                <a:solidFill>
                  <a:srgbClr val="608F3C"/>
                </a:solidFill>
              </a:rPr>
              <a:t>ssimilation in ectomycorrhizal fungi through use of </a:t>
            </a:r>
            <a:r>
              <a:rPr lang="en-US" sz="8800" b="1" baseline="30000" dirty="0" smtClean="0">
                <a:solidFill>
                  <a:srgbClr val="608F3C"/>
                </a:solidFill>
              </a:rPr>
              <a:t>13</a:t>
            </a:r>
            <a:r>
              <a:rPr lang="en-US" sz="8800" b="1" dirty="0" smtClean="0">
                <a:solidFill>
                  <a:srgbClr val="608F3C"/>
                </a:solidFill>
              </a:rPr>
              <a:t>C-labeled glucose and amino acids</a:t>
            </a:r>
            <a:endParaRPr lang="en-US" b="1" i="1" baseline="-25000" dirty="0">
              <a:solidFill>
                <a:srgbClr val="608F3C"/>
              </a:solidFill>
              <a:latin typeface="Arial Black" pitchFamily="-106" charset="0"/>
            </a:endParaRPr>
          </a:p>
        </p:txBody>
      </p:sp>
      <p:sp>
        <p:nvSpPr>
          <p:cNvPr id="2051" name="Rectangle 3"/>
          <p:cNvSpPr>
            <a:spLocks noGrp="1" noChangeArrowheads="1"/>
          </p:cNvSpPr>
          <p:nvPr>
            <p:ph type="subTitle" idx="1"/>
          </p:nvPr>
        </p:nvSpPr>
        <p:spPr>
          <a:xfrm>
            <a:off x="2133600" y="2959769"/>
            <a:ext cx="21183600" cy="1468928"/>
          </a:xfrm>
        </p:spPr>
        <p:txBody>
          <a:bodyPr/>
          <a:lstStyle/>
          <a:p>
            <a:pPr algn="l"/>
            <a:r>
              <a:rPr lang="en-US" sz="4300" b="1" dirty="0" smtClean="0"/>
              <a:t>Megan Grass</a:t>
            </a:r>
            <a:r>
              <a:rPr lang="en-US" sz="4000" baseline="30000" dirty="0" smtClean="0"/>
              <a:t>1</a:t>
            </a:r>
            <a:r>
              <a:rPr lang="en-US" sz="4300" b="1" dirty="0" smtClean="0"/>
              <a:t>, Janet Chen</a:t>
            </a:r>
            <a:r>
              <a:rPr lang="en-US" sz="4400" baseline="30000" dirty="0"/>
              <a:t>2</a:t>
            </a:r>
            <a:r>
              <a:rPr lang="en-US" sz="4300" b="1" dirty="0" smtClean="0"/>
              <a:t>, Andrew Ouimette</a:t>
            </a:r>
            <a:r>
              <a:rPr lang="en-US" sz="4400" baseline="30000" dirty="0" smtClean="0"/>
              <a:t>2</a:t>
            </a:r>
            <a:r>
              <a:rPr lang="en-US" sz="4300" b="1" dirty="0" smtClean="0"/>
              <a:t>, Erik Hobbie</a:t>
            </a:r>
            <a:r>
              <a:rPr lang="en-US" sz="4400" baseline="30000" dirty="0"/>
              <a:t>2</a:t>
            </a:r>
            <a:endParaRPr lang="en-US" sz="4300" b="1" baseline="30000" dirty="0" smtClean="0"/>
          </a:p>
        </p:txBody>
      </p:sp>
      <p:sp>
        <p:nvSpPr>
          <p:cNvPr id="2052" name="Rectangle 4"/>
          <p:cNvSpPr>
            <a:spLocks noChangeArrowheads="1"/>
          </p:cNvSpPr>
          <p:nvPr/>
        </p:nvSpPr>
        <p:spPr bwMode="auto">
          <a:xfrm>
            <a:off x="762000" y="3826043"/>
            <a:ext cx="19888200" cy="1784350"/>
          </a:xfrm>
          <a:prstGeom prst="rect">
            <a:avLst/>
          </a:prstGeom>
          <a:noFill/>
          <a:ln w="9525">
            <a:noFill/>
            <a:miter lim="800000"/>
            <a:headEnd/>
            <a:tailEnd/>
          </a:ln>
        </p:spPr>
        <p:txBody>
          <a:bodyPr lIns="407560" tIns="203780" rIns="407560" bIns="203780">
            <a:prstTxWarp prst="textNoShape">
              <a:avLst/>
            </a:prstTxWarp>
          </a:bodyPr>
          <a:lstStyle/>
          <a:p>
            <a:pPr defTabSz="4076700" eaLnBrk="1" hangingPunct="1"/>
            <a:r>
              <a:rPr lang="en-US" sz="2800" baseline="30000" dirty="0" smtClean="0"/>
              <a:t>1</a:t>
            </a:r>
            <a:r>
              <a:rPr lang="en-US" sz="2800" baseline="0" dirty="0" smtClean="0"/>
              <a:t>Department of Biology, </a:t>
            </a:r>
            <a:r>
              <a:rPr lang="en-US" sz="2800" baseline="30000" dirty="0" smtClean="0"/>
              <a:t>2</a:t>
            </a:r>
            <a:r>
              <a:rPr lang="en-US" sz="2800" baseline="0" dirty="0" smtClean="0"/>
              <a:t>Earth Systems Research Center, University of New Hampshire, Durham, New Hampshire, USA</a:t>
            </a:r>
            <a:endParaRPr lang="en-US" sz="14300" baseline="0" dirty="0"/>
          </a:p>
        </p:txBody>
      </p:sp>
      <p:sp>
        <p:nvSpPr>
          <p:cNvPr id="2053" name="Text Box 5"/>
          <p:cNvSpPr txBox="1">
            <a:spLocks noChangeArrowheads="1"/>
          </p:cNvSpPr>
          <p:nvPr/>
        </p:nvSpPr>
        <p:spPr bwMode="auto">
          <a:xfrm>
            <a:off x="990600" y="4633985"/>
            <a:ext cx="18745200" cy="806450"/>
          </a:xfrm>
          <a:prstGeom prst="rect">
            <a:avLst/>
          </a:prstGeom>
          <a:solidFill>
            <a:srgbClr val="608F3C"/>
          </a:solidFill>
          <a:ln w="9525">
            <a:noFill/>
            <a:miter lim="800000"/>
            <a:headEnd/>
            <a:tailEnd/>
          </a:ln>
        </p:spPr>
        <p:txBody>
          <a:bodyPr wrap="none" anchor="ctr" anchorCtr="1">
            <a:prstTxWarp prst="textNoShape">
              <a:avLst/>
            </a:prstTxWarp>
          </a:bodyPr>
          <a:lstStyle/>
          <a:p>
            <a:r>
              <a:rPr lang="en-US" sz="4400" b="1" baseline="0" dirty="0" smtClean="0"/>
              <a:t>Introduction</a:t>
            </a:r>
            <a:r>
              <a:rPr lang="en-US" sz="4400" b="1" baseline="0" dirty="0"/>
              <a:t>	</a:t>
            </a:r>
            <a:endParaRPr lang="en-US" sz="4400" baseline="0" dirty="0"/>
          </a:p>
        </p:txBody>
      </p:sp>
      <p:sp>
        <p:nvSpPr>
          <p:cNvPr id="2054" name="Text Box 6"/>
          <p:cNvSpPr txBox="1">
            <a:spLocks noChangeArrowheads="1"/>
          </p:cNvSpPr>
          <p:nvPr/>
        </p:nvSpPr>
        <p:spPr bwMode="auto">
          <a:xfrm>
            <a:off x="20650200" y="4633985"/>
            <a:ext cx="18592800" cy="806450"/>
          </a:xfrm>
          <a:prstGeom prst="rect">
            <a:avLst/>
          </a:prstGeom>
          <a:solidFill>
            <a:srgbClr val="608F3C"/>
          </a:solidFill>
          <a:ln w="9525">
            <a:noFill/>
            <a:miter lim="800000"/>
            <a:headEnd/>
            <a:tailEnd/>
          </a:ln>
        </p:spPr>
        <p:txBody>
          <a:bodyPr wrap="none" anchor="ctr" anchorCtr="1">
            <a:prstTxWarp prst="textNoShape">
              <a:avLst/>
            </a:prstTxWarp>
          </a:bodyPr>
          <a:lstStyle/>
          <a:p>
            <a:r>
              <a:rPr lang="en-US" sz="4400" b="1" baseline="0" dirty="0"/>
              <a:t>Results</a:t>
            </a:r>
            <a:endParaRPr lang="en-US" sz="4400" baseline="0" dirty="0"/>
          </a:p>
        </p:txBody>
      </p:sp>
      <p:sp>
        <p:nvSpPr>
          <p:cNvPr id="2057" name="Rectangle 9"/>
          <p:cNvSpPr>
            <a:spLocks noChangeArrowheads="1"/>
          </p:cNvSpPr>
          <p:nvPr/>
        </p:nvSpPr>
        <p:spPr bwMode="auto">
          <a:xfrm>
            <a:off x="762000" y="5498432"/>
            <a:ext cx="13335000" cy="8446168"/>
          </a:xfrm>
          <a:prstGeom prst="rect">
            <a:avLst/>
          </a:prstGeom>
          <a:noFill/>
          <a:ln w="9525">
            <a:noFill/>
            <a:miter lim="800000"/>
            <a:headEnd/>
            <a:tailEnd/>
          </a:ln>
        </p:spPr>
        <p:txBody>
          <a:bodyPr lIns="407560" tIns="203780" rIns="407560" bIns="203780">
            <a:prstTxWarp prst="textNoShape">
              <a:avLst/>
            </a:prstTxWarp>
          </a:bodyPr>
          <a:lstStyle/>
          <a:p>
            <a:r>
              <a:rPr lang="en-US" sz="3400" baseline="0" dirty="0" smtClean="0"/>
              <a:t>The uptake of amino acids by ectomycorrhizal fungi is essential in expanding the range of nitrogen sources of their host plants to include organic forms. Many studies have examined the uptake of amino acids using specific </a:t>
            </a:r>
            <a:r>
              <a:rPr lang="en-US" sz="3400" baseline="30000" dirty="0" smtClean="0"/>
              <a:t>13</a:t>
            </a:r>
            <a:r>
              <a:rPr lang="en-US" sz="3400" baseline="0" dirty="0" smtClean="0"/>
              <a:t>C-labeled amino acids such as glycine but the generality of these results is questionable because microbes assimilate a broad range of amino acids, which vary greatly in the extent of fungal retention of the amino acid carbon.  The purpose of our study is to quantify the assimilation of carbon into two ectomycorrhizal fungi from isotopically labeled glucose and amino acids. </a:t>
            </a:r>
            <a:r>
              <a:rPr lang="en-US" sz="3400" i="1" baseline="0" dirty="0" smtClean="0"/>
              <a:t>Boletus</a:t>
            </a:r>
            <a:r>
              <a:rPr lang="en-US" sz="3400" baseline="0" dirty="0" smtClean="0"/>
              <a:t> has better capabilities to enzymatically degrade proteins and complex carbohydrates than </a:t>
            </a:r>
            <a:r>
              <a:rPr lang="en-US" sz="3400" i="1" baseline="0" dirty="0" smtClean="0"/>
              <a:t>Amanita</a:t>
            </a:r>
            <a:r>
              <a:rPr lang="en-US" sz="3400" baseline="30000" dirty="0" smtClean="0"/>
              <a:t>1</a:t>
            </a:r>
            <a:r>
              <a:rPr lang="en-US" sz="3400" baseline="0" dirty="0" smtClean="0"/>
              <a:t>, and also produces organic acids such as citrate.</a:t>
            </a:r>
            <a:endParaRPr lang="en-US" sz="3400" baseline="0" dirty="0"/>
          </a:p>
        </p:txBody>
      </p:sp>
      <p:sp>
        <p:nvSpPr>
          <p:cNvPr id="2059" name="Text Box 11"/>
          <p:cNvSpPr txBox="1">
            <a:spLocks noChangeArrowheads="1"/>
          </p:cNvSpPr>
          <p:nvPr/>
        </p:nvSpPr>
        <p:spPr bwMode="auto">
          <a:xfrm>
            <a:off x="20726400" y="23138785"/>
            <a:ext cx="18516600" cy="7417415"/>
          </a:xfrm>
          <a:prstGeom prst="rect">
            <a:avLst/>
          </a:prstGeom>
          <a:noFill/>
          <a:ln w="9525">
            <a:noFill/>
            <a:miter lim="800000"/>
            <a:headEnd/>
            <a:tailEnd/>
          </a:ln>
        </p:spPr>
        <p:txBody>
          <a:bodyPr wrap="square">
            <a:prstTxWarp prst="textNoShape">
              <a:avLst/>
            </a:prstTxWarp>
            <a:spAutoFit/>
          </a:bodyPr>
          <a:lstStyle/>
          <a:p>
            <a:pPr marL="279400" indent="-279400">
              <a:buFontTx/>
              <a:buChar char="•"/>
            </a:pPr>
            <a:r>
              <a:rPr lang="en-US" sz="3400" baseline="0" dirty="0" smtClean="0"/>
              <a:t>Based on the slope of the regression in Figure 5, </a:t>
            </a:r>
            <a:r>
              <a:rPr lang="en-US" sz="3400" i="1" baseline="0" dirty="0" smtClean="0"/>
              <a:t>Boletus </a:t>
            </a:r>
            <a:r>
              <a:rPr lang="en-US" sz="3400" baseline="0" dirty="0" smtClean="0"/>
              <a:t>appeared to have assimilated carbon from </a:t>
            </a:r>
            <a:r>
              <a:rPr lang="en-US" sz="3400" baseline="0" dirty="0" err="1" smtClean="0"/>
              <a:t>Phytagel</a:t>
            </a:r>
            <a:r>
              <a:rPr lang="en-US" sz="3400" baseline="0" dirty="0" smtClean="0"/>
              <a:t> that was solubilized by </a:t>
            </a:r>
            <a:r>
              <a:rPr lang="en-US" sz="3400" i="1" baseline="0" dirty="0" smtClean="0"/>
              <a:t>Boletus</a:t>
            </a:r>
            <a:r>
              <a:rPr lang="en-US" sz="3400" baseline="0" dirty="0" smtClean="0"/>
              <a:t>-produced citrate. </a:t>
            </a:r>
          </a:p>
          <a:p>
            <a:pPr marL="279400" indent="-279400">
              <a:buFontTx/>
              <a:buChar char="•"/>
            </a:pPr>
            <a:r>
              <a:rPr lang="en-US" sz="3400" baseline="0" dirty="0" smtClean="0"/>
              <a:t>Assimilation of organic nitrogen varied two-fold in </a:t>
            </a:r>
            <a:r>
              <a:rPr lang="en-US" sz="3400" i="1" baseline="0" dirty="0" smtClean="0"/>
              <a:t>Amanita</a:t>
            </a:r>
            <a:r>
              <a:rPr lang="en-US" sz="3400" baseline="0" dirty="0" smtClean="0"/>
              <a:t> and eight-fold in </a:t>
            </a:r>
            <a:r>
              <a:rPr lang="en-US" sz="3400" i="1" baseline="0" dirty="0" smtClean="0"/>
              <a:t>Boletus</a:t>
            </a:r>
            <a:r>
              <a:rPr lang="en-US" sz="3400" baseline="0" dirty="0" smtClean="0"/>
              <a:t> with shifts in supplied </a:t>
            </a:r>
            <a:r>
              <a:rPr lang="en-US" sz="3400" baseline="0" dirty="0" smtClean="0"/>
              <a:t>C:N</a:t>
            </a:r>
            <a:r>
              <a:rPr lang="en-US" sz="3400" baseline="0" dirty="0" smtClean="0"/>
              <a:t>. We saw little evidence of synthesis of amino acids from glucose in amino acid-supplied cultures, which would have lowered </a:t>
            </a:r>
            <a:r>
              <a:rPr lang="en-US" sz="3400" baseline="30000" dirty="0" smtClean="0"/>
              <a:t>13</a:t>
            </a:r>
            <a:r>
              <a:rPr lang="en-US" sz="3400" baseline="0" dirty="0" smtClean="0"/>
              <a:t>C labeling in cultures compared to that expected from the hypothesized protein content of the hyphae. We did see indirect evidence for gluconeogenesis from amino acids, in that the labeling levels when supplied with </a:t>
            </a:r>
            <a:r>
              <a:rPr lang="en-US" sz="3400" baseline="30000" dirty="0" smtClean="0"/>
              <a:t>13</a:t>
            </a:r>
            <a:r>
              <a:rPr lang="en-US" sz="3400" baseline="0" dirty="0" smtClean="0"/>
              <a:t>C-labeled amino acids were higher than could be accounted for by </a:t>
            </a:r>
            <a:r>
              <a:rPr lang="en-US" sz="3400" baseline="30000" dirty="0" smtClean="0"/>
              <a:t>13</a:t>
            </a:r>
            <a:r>
              <a:rPr lang="en-US" sz="3400" baseline="0" dirty="0" smtClean="0"/>
              <a:t>C labeling of the protein alone based on the </a:t>
            </a:r>
            <a:r>
              <a:rPr lang="en-US" sz="3400" baseline="0" dirty="0" smtClean="0"/>
              <a:t>C:N </a:t>
            </a:r>
            <a:r>
              <a:rPr lang="en-US" sz="3400" baseline="0" dirty="0" smtClean="0"/>
              <a:t>of protein versus bulk fungi. </a:t>
            </a:r>
          </a:p>
          <a:p>
            <a:pPr marL="279400" indent="-279400">
              <a:buFontTx/>
              <a:buChar char="•"/>
            </a:pPr>
            <a:r>
              <a:rPr lang="en-US" sz="3400" baseline="0" dirty="0"/>
              <a:t>O</a:t>
            </a:r>
            <a:r>
              <a:rPr lang="en-US" sz="3400" baseline="0" dirty="0" smtClean="0"/>
              <a:t>rganic nitrogen probably preserves a carbon signature in fungal protein after uptake, and furthermore it appears likely that some carbon skeletons from supplied amino acids enter the Krebs </a:t>
            </a:r>
            <a:r>
              <a:rPr lang="en-US" sz="3400" baseline="0" dirty="0"/>
              <a:t>c</a:t>
            </a:r>
            <a:r>
              <a:rPr lang="en-US" sz="3400" baseline="0" dirty="0" smtClean="0"/>
              <a:t>ycle and are subsequently incorporated into non-protein compounds.</a:t>
            </a:r>
          </a:p>
          <a:p>
            <a:pPr marL="279400" indent="-279400">
              <a:buFontTx/>
              <a:buChar char="•"/>
            </a:pPr>
            <a:r>
              <a:rPr lang="en-US" sz="3400" baseline="0" dirty="0" smtClean="0"/>
              <a:t>We can now use information from this study to quantify organic nitrogen uptake from isotopic measurements into the field.</a:t>
            </a:r>
            <a:endParaRPr lang="en-US" sz="3400" i="1" baseline="0" dirty="0"/>
          </a:p>
        </p:txBody>
      </p:sp>
      <p:sp>
        <p:nvSpPr>
          <p:cNvPr id="2060" name="Text Box 12"/>
          <p:cNvSpPr txBox="1">
            <a:spLocks noChangeArrowheads="1"/>
          </p:cNvSpPr>
          <p:nvPr/>
        </p:nvSpPr>
        <p:spPr bwMode="auto">
          <a:xfrm>
            <a:off x="762000" y="20878800"/>
            <a:ext cx="18821400" cy="838200"/>
          </a:xfrm>
          <a:prstGeom prst="rect">
            <a:avLst/>
          </a:prstGeom>
          <a:solidFill>
            <a:srgbClr val="608F3C"/>
          </a:solidFill>
          <a:ln w="9525">
            <a:noFill/>
            <a:miter lim="800000"/>
            <a:headEnd/>
            <a:tailEnd/>
          </a:ln>
        </p:spPr>
        <p:txBody>
          <a:bodyPr wrap="none" anchor="ctr" anchorCtr="1">
            <a:prstTxWarp prst="textNoShape">
              <a:avLst/>
            </a:prstTxWarp>
          </a:bodyPr>
          <a:lstStyle/>
          <a:p>
            <a:r>
              <a:rPr lang="en-US" sz="4400" b="1" baseline="0" dirty="0" smtClean="0"/>
              <a:t>Methods	</a:t>
            </a:r>
            <a:endParaRPr lang="en-US" sz="4400" baseline="0" dirty="0"/>
          </a:p>
        </p:txBody>
      </p:sp>
      <p:sp>
        <p:nvSpPr>
          <p:cNvPr id="2275" name="Text Box 227"/>
          <p:cNvSpPr txBox="1">
            <a:spLocks noChangeArrowheads="1"/>
          </p:cNvSpPr>
          <p:nvPr/>
        </p:nvSpPr>
        <p:spPr bwMode="auto">
          <a:xfrm>
            <a:off x="20754976" y="18552695"/>
            <a:ext cx="581025" cy="769441"/>
          </a:xfrm>
          <a:prstGeom prst="rect">
            <a:avLst/>
          </a:prstGeom>
          <a:noFill/>
          <a:ln w="9525">
            <a:noFill/>
            <a:miter lim="800000"/>
            <a:headEnd/>
            <a:tailEnd/>
          </a:ln>
        </p:spPr>
        <p:txBody>
          <a:bodyPr>
            <a:prstTxWarp prst="textNoShape">
              <a:avLst/>
            </a:prstTxWarp>
            <a:spAutoFit/>
          </a:bodyPr>
          <a:lstStyle/>
          <a:p>
            <a:pPr>
              <a:lnSpc>
                <a:spcPct val="200000"/>
              </a:lnSpc>
            </a:pPr>
            <a:r>
              <a:rPr lang="en-US" b="1" baseline="0" dirty="0"/>
              <a:t>A</a:t>
            </a:r>
          </a:p>
        </p:txBody>
      </p:sp>
      <p:sp>
        <p:nvSpPr>
          <p:cNvPr id="2345" name="Text Box 297"/>
          <p:cNvSpPr txBox="1">
            <a:spLocks noChangeArrowheads="1"/>
          </p:cNvSpPr>
          <p:nvPr/>
        </p:nvSpPr>
        <p:spPr bwMode="auto">
          <a:xfrm>
            <a:off x="20650200" y="31470600"/>
            <a:ext cx="3124200" cy="806450"/>
          </a:xfrm>
          <a:prstGeom prst="rect">
            <a:avLst/>
          </a:prstGeom>
          <a:solidFill>
            <a:srgbClr val="608F3C"/>
          </a:solidFill>
          <a:ln w="9525">
            <a:noFill/>
            <a:miter lim="800000"/>
            <a:headEnd/>
            <a:tailEnd/>
          </a:ln>
        </p:spPr>
        <p:txBody>
          <a:bodyPr wrap="none" anchor="ctr" anchorCtr="1">
            <a:prstTxWarp prst="textNoShape">
              <a:avLst/>
            </a:prstTxWarp>
          </a:bodyPr>
          <a:lstStyle/>
          <a:p>
            <a:r>
              <a:rPr lang="en-US" b="1" baseline="0" dirty="0"/>
              <a:t>Acknowledgements</a:t>
            </a:r>
          </a:p>
        </p:txBody>
      </p:sp>
      <p:sp>
        <p:nvSpPr>
          <p:cNvPr id="2348" name="Text Box 300"/>
          <p:cNvSpPr txBox="1">
            <a:spLocks noChangeArrowheads="1"/>
          </p:cNvSpPr>
          <p:nvPr/>
        </p:nvSpPr>
        <p:spPr bwMode="auto">
          <a:xfrm>
            <a:off x="23814088" y="31471850"/>
            <a:ext cx="15962312" cy="1446550"/>
          </a:xfrm>
          <a:prstGeom prst="rect">
            <a:avLst/>
          </a:prstGeom>
          <a:noFill/>
          <a:ln w="9525">
            <a:noFill/>
            <a:miter lim="800000"/>
            <a:headEnd/>
            <a:tailEnd/>
          </a:ln>
          <a:effectLst/>
        </p:spPr>
        <p:txBody>
          <a:bodyPr>
            <a:prstTxWarp prst="textNoShape">
              <a:avLst/>
            </a:prstTxWarp>
            <a:spAutoFit/>
          </a:bodyPr>
          <a:lstStyle/>
          <a:p>
            <a:pPr algn="just">
              <a:buFont typeface="Times" pitchFamily="-106" charset="0"/>
              <a:buChar char="•"/>
            </a:pPr>
            <a:r>
              <a:rPr lang="en-US" baseline="0" dirty="0"/>
              <a:t>This work was supported by</a:t>
            </a:r>
            <a:r>
              <a:rPr lang="en-US" baseline="0" dirty="0" smtClean="0"/>
              <a:t> grants DEB-1146328 </a:t>
            </a:r>
            <a:r>
              <a:rPr lang="en-US" baseline="0" dirty="0"/>
              <a:t>and </a:t>
            </a:r>
            <a:r>
              <a:rPr lang="en-US" baseline="0" dirty="0" smtClean="0"/>
              <a:t>OPP-1108074 from the US </a:t>
            </a:r>
            <a:r>
              <a:rPr lang="en-US" baseline="0" dirty="0"/>
              <a:t>National Science Foundation and </a:t>
            </a:r>
            <a:r>
              <a:rPr lang="en-US" baseline="0" dirty="0" smtClean="0"/>
              <a:t>an REU supplement. Special </a:t>
            </a:r>
            <a:r>
              <a:rPr lang="en-US" baseline="0" dirty="0"/>
              <a:t>thanks </a:t>
            </a:r>
            <a:r>
              <a:rPr lang="en-US" baseline="0" dirty="0" smtClean="0"/>
              <a:t>to Francesca Scandellari, Serita Frey, and Jesse Sadowsky.</a:t>
            </a:r>
            <a:endParaRPr lang="en-US" baseline="0" dirty="0"/>
          </a:p>
          <a:p>
            <a:pPr algn="just">
              <a:buFont typeface="Times" pitchFamily="-106" charset="0"/>
              <a:buChar char="•"/>
            </a:pPr>
            <a:endParaRPr lang="en-US" baseline="0" dirty="0"/>
          </a:p>
          <a:p>
            <a:pPr algn="just"/>
            <a:endParaRPr lang="en-US" dirty="0"/>
          </a:p>
        </p:txBody>
      </p:sp>
      <p:pic>
        <p:nvPicPr>
          <p:cNvPr id="99"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1506200" y="15543840"/>
            <a:ext cx="8153400" cy="4877760"/>
          </a:xfrm>
          <a:prstGeom prst="rect">
            <a:avLst/>
          </a:prstGeom>
          <a:noFill/>
          <a:ln w="9525">
            <a:noFill/>
            <a:miter lim="800000"/>
            <a:headEnd/>
            <a:tailEnd/>
          </a:ln>
        </p:spPr>
      </p:pic>
      <p:pic>
        <p:nvPicPr>
          <p:cNvPr id="106"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1092200" y="24981569"/>
            <a:ext cx="9347200" cy="6641431"/>
          </a:xfrm>
          <a:prstGeom prst="rect">
            <a:avLst/>
          </a:prstGeom>
          <a:noFill/>
          <a:ln w="9525">
            <a:noFill/>
            <a:miter lim="800000"/>
            <a:headEnd/>
            <a:tailEnd/>
          </a:ln>
        </p:spPr>
      </p:pic>
      <p:sp>
        <p:nvSpPr>
          <p:cNvPr id="107" name="Text Box 144"/>
          <p:cNvSpPr txBox="1">
            <a:spLocks noChangeArrowheads="1"/>
          </p:cNvSpPr>
          <p:nvPr/>
        </p:nvSpPr>
        <p:spPr bwMode="auto">
          <a:xfrm>
            <a:off x="1066800" y="21734730"/>
            <a:ext cx="18669000" cy="4467890"/>
          </a:xfrm>
          <a:prstGeom prst="rect">
            <a:avLst/>
          </a:prstGeom>
          <a:noFill/>
          <a:ln w="9525">
            <a:noFill/>
            <a:miter lim="800000"/>
            <a:headEnd/>
            <a:tailEnd/>
          </a:ln>
        </p:spPr>
        <p:txBody>
          <a:bodyPr wrap="square">
            <a:prstTxWarp prst="textNoShape">
              <a:avLst/>
            </a:prstTxWarp>
            <a:spAutoFit/>
          </a:bodyPr>
          <a:lstStyle/>
          <a:p>
            <a:pPr marL="279400" indent="-279400">
              <a:buFont typeface="Arial"/>
              <a:buChar char="•"/>
            </a:pPr>
            <a:r>
              <a:rPr lang="en-US" sz="3400" i="1" baseline="0" dirty="0" smtClean="0"/>
              <a:t>Amanita </a:t>
            </a:r>
            <a:r>
              <a:rPr lang="en-US" sz="3400" i="1" baseline="0" dirty="0" err="1" smtClean="0"/>
              <a:t>muscaria</a:t>
            </a:r>
            <a:r>
              <a:rPr lang="en-US" sz="3400" baseline="0" dirty="0" smtClean="0"/>
              <a:t> and a </a:t>
            </a:r>
            <a:r>
              <a:rPr lang="en-US" sz="3400" i="1" baseline="0" dirty="0" smtClean="0"/>
              <a:t>Boletus</a:t>
            </a:r>
            <a:r>
              <a:rPr lang="en-US" sz="3400" baseline="0" dirty="0" smtClean="0"/>
              <a:t> sp. (Figure 2 </a:t>
            </a:r>
            <a:r>
              <a:rPr lang="en-US" sz="3400" baseline="0" dirty="0" smtClean="0"/>
              <a:t>&amp; 3</a:t>
            </a:r>
            <a:r>
              <a:rPr lang="en-US" sz="3400" baseline="0" dirty="0" smtClean="0"/>
              <a:t>) were </a:t>
            </a:r>
            <a:r>
              <a:rPr lang="en-US" sz="3400" baseline="0" dirty="0" smtClean="0"/>
              <a:t>cultured</a:t>
            </a:r>
            <a:r>
              <a:rPr lang="en-US" sz="3400" baseline="0" dirty="0" smtClean="0"/>
              <a:t> on potato dextrose media (Figure 4) and plugs were plated on </a:t>
            </a:r>
            <a:r>
              <a:rPr lang="en-US" sz="3400" baseline="0" dirty="0" smtClean="0"/>
              <a:t>a </a:t>
            </a:r>
            <a:r>
              <a:rPr lang="en-US" sz="3400" baseline="0" dirty="0" err="1" smtClean="0"/>
              <a:t>Phytagel</a:t>
            </a:r>
            <a:r>
              <a:rPr lang="en-US" sz="3400" baseline="0" dirty="0" smtClean="0"/>
              <a:t>® media at three C:N ratios of 10, 24, and 75 to simulate a potential range in nitrogen availability. </a:t>
            </a:r>
          </a:p>
          <a:p>
            <a:pPr marL="279400" indent="-279400">
              <a:buFont typeface="Arial"/>
              <a:buChar char="•"/>
            </a:pPr>
            <a:r>
              <a:rPr lang="en-US" sz="3400" baseline="0" dirty="0" smtClean="0"/>
              <a:t>Five treatment were used: </a:t>
            </a:r>
            <a:r>
              <a:rPr lang="en-US" sz="3400" baseline="30000" dirty="0" smtClean="0"/>
              <a:t>13</a:t>
            </a:r>
            <a:r>
              <a:rPr lang="en-US" sz="3400" baseline="0" dirty="0" smtClean="0"/>
              <a:t>C-labeled glucose and ammonium, unlabeled glucose and ammonium, </a:t>
            </a:r>
            <a:r>
              <a:rPr lang="en-US" sz="3400" baseline="30000" dirty="0" smtClean="0"/>
              <a:t>13</a:t>
            </a:r>
            <a:r>
              <a:rPr lang="en-US" sz="3400" baseline="0" dirty="0" smtClean="0"/>
              <a:t>C-labeled glucose and unlabeled amino acids, unlabeled glucose and </a:t>
            </a:r>
            <a:r>
              <a:rPr lang="en-US" sz="3400" baseline="30000" dirty="0" smtClean="0"/>
              <a:t>13</a:t>
            </a:r>
            <a:r>
              <a:rPr lang="en-US" sz="3400" baseline="0" dirty="0" smtClean="0"/>
              <a:t>C-labeled amino acids, and unlabeled glucose and unlabeled amino acids.</a:t>
            </a:r>
          </a:p>
          <a:p>
            <a:pPr marL="279400" indent="-279400">
              <a:buFont typeface="Arial"/>
              <a:buChar char="•"/>
            </a:pPr>
            <a:endParaRPr lang="en-US" sz="3700" baseline="0" dirty="0"/>
          </a:p>
          <a:p>
            <a:pPr marL="279400" indent="-279400">
              <a:buFont typeface="Arial"/>
              <a:buChar char="•"/>
            </a:pPr>
            <a:endParaRPr lang="en-US" sz="2600" baseline="0" dirty="0" smtClean="0"/>
          </a:p>
          <a:p>
            <a:endParaRPr lang="en-US" sz="2600" dirty="0"/>
          </a:p>
        </p:txBody>
      </p:sp>
      <p:sp>
        <p:nvSpPr>
          <p:cNvPr id="112" name="Text Box 264"/>
          <p:cNvSpPr txBox="1">
            <a:spLocks noChangeArrowheads="1"/>
          </p:cNvSpPr>
          <p:nvPr/>
        </p:nvSpPr>
        <p:spPr bwMode="auto">
          <a:xfrm>
            <a:off x="32689800" y="15210234"/>
            <a:ext cx="6858000" cy="3077766"/>
          </a:xfrm>
          <a:prstGeom prst="rect">
            <a:avLst/>
          </a:prstGeom>
          <a:noFill/>
          <a:ln w="9525">
            <a:noFill/>
            <a:miter lim="800000"/>
            <a:headEnd/>
            <a:tailEnd/>
          </a:ln>
        </p:spPr>
        <p:txBody>
          <a:bodyPr wrap="square">
            <a:prstTxWarp prst="textNoShape">
              <a:avLst/>
            </a:prstTxWarp>
            <a:spAutoFit/>
          </a:bodyPr>
          <a:lstStyle/>
          <a:p>
            <a:r>
              <a:rPr lang="en-US" sz="3200" b="1" baseline="0" dirty="0" smtClean="0">
                <a:solidFill>
                  <a:srgbClr val="000000"/>
                </a:solidFill>
              </a:rPr>
              <a:t>Figure 5: </a:t>
            </a:r>
            <a:r>
              <a:rPr lang="en-US" sz="3200" b="1" baseline="30000" dirty="0" smtClean="0">
                <a:solidFill>
                  <a:srgbClr val="608F3C"/>
                </a:solidFill>
              </a:rPr>
              <a:t>13</a:t>
            </a:r>
            <a:r>
              <a:rPr lang="en-US" sz="3200" b="1" baseline="0" dirty="0" smtClean="0">
                <a:solidFill>
                  <a:srgbClr val="608F3C"/>
                </a:solidFill>
              </a:rPr>
              <a:t>C recovery in </a:t>
            </a:r>
            <a:r>
              <a:rPr lang="en-US" sz="3200" b="1" baseline="0" dirty="0" err="1" smtClean="0">
                <a:solidFill>
                  <a:srgbClr val="608F3C"/>
                </a:solidFill>
              </a:rPr>
              <a:t>mycorrhizal</a:t>
            </a:r>
            <a:r>
              <a:rPr lang="en-US" sz="3200" b="1" baseline="0" dirty="0" smtClean="0">
                <a:solidFill>
                  <a:srgbClr val="608F3C"/>
                </a:solidFill>
              </a:rPr>
              <a:t> biomass: </a:t>
            </a:r>
            <a:r>
              <a:rPr lang="en-US" sz="3200" baseline="0" dirty="0" err="1" smtClean="0">
                <a:solidFill>
                  <a:srgbClr val="608F3C"/>
                </a:solidFill>
              </a:rPr>
              <a:t>Mycorrhizal</a:t>
            </a:r>
            <a:r>
              <a:rPr lang="en-US" sz="3200" baseline="0" dirty="0" smtClean="0">
                <a:solidFill>
                  <a:srgbClr val="608F3C"/>
                </a:solidFill>
              </a:rPr>
              <a:t> biomass </a:t>
            </a:r>
            <a:r>
              <a:rPr lang="en-US" sz="3200" baseline="0" dirty="0">
                <a:solidFill>
                  <a:srgbClr val="608F3C"/>
                </a:solidFill>
              </a:rPr>
              <a:t>δ</a:t>
            </a:r>
            <a:r>
              <a:rPr lang="en-US" sz="3200" baseline="30000" dirty="0" smtClean="0">
                <a:solidFill>
                  <a:srgbClr val="608F3C"/>
                </a:solidFill>
              </a:rPr>
              <a:t>13</a:t>
            </a:r>
            <a:r>
              <a:rPr lang="en-US" sz="3200" baseline="0" dirty="0" smtClean="0">
                <a:solidFill>
                  <a:srgbClr val="608F3C"/>
                </a:solidFill>
              </a:rPr>
              <a:t>C indicates that </a:t>
            </a:r>
            <a:r>
              <a:rPr lang="en-US" sz="3200" i="1" baseline="0" dirty="0" smtClean="0">
                <a:solidFill>
                  <a:srgbClr val="608F3C"/>
                </a:solidFill>
              </a:rPr>
              <a:t>Boletus </a:t>
            </a:r>
            <a:r>
              <a:rPr lang="en-US" sz="3200" baseline="0" dirty="0" smtClean="0">
                <a:solidFill>
                  <a:srgbClr val="608F3C"/>
                </a:solidFill>
              </a:rPr>
              <a:t>has used another carbon source such as the </a:t>
            </a:r>
            <a:r>
              <a:rPr lang="en-US" sz="3200" baseline="0" dirty="0" err="1" smtClean="0">
                <a:solidFill>
                  <a:srgbClr val="608F3C"/>
                </a:solidFill>
              </a:rPr>
              <a:t>Phytagel</a:t>
            </a:r>
            <a:r>
              <a:rPr lang="en-US" sz="3200" baseline="0" dirty="0" smtClean="0">
                <a:solidFill>
                  <a:srgbClr val="608F3C"/>
                </a:solidFill>
              </a:rPr>
              <a:t> the fungi were grown on.</a:t>
            </a:r>
            <a:endParaRPr lang="en-US" sz="3200" dirty="0">
              <a:solidFill>
                <a:srgbClr val="608F3C"/>
              </a:solidFill>
            </a:endParaRPr>
          </a:p>
        </p:txBody>
      </p:sp>
      <p:sp>
        <p:nvSpPr>
          <p:cNvPr id="121" name="Text Box 247"/>
          <p:cNvSpPr txBox="1">
            <a:spLocks noChangeArrowheads="1"/>
          </p:cNvSpPr>
          <p:nvPr/>
        </p:nvSpPr>
        <p:spPr bwMode="auto">
          <a:xfrm>
            <a:off x="20650200" y="5498432"/>
            <a:ext cx="19126200" cy="4278094"/>
          </a:xfrm>
          <a:prstGeom prst="rect">
            <a:avLst/>
          </a:prstGeom>
          <a:noFill/>
          <a:ln w="9525">
            <a:noFill/>
            <a:miter lim="800000"/>
            <a:headEnd/>
            <a:tailEnd/>
          </a:ln>
        </p:spPr>
        <p:txBody>
          <a:bodyPr wrap="square">
            <a:prstTxWarp prst="textNoShape">
              <a:avLst/>
            </a:prstTxWarp>
            <a:spAutoFit/>
          </a:bodyPr>
          <a:lstStyle/>
          <a:p>
            <a:pPr marL="571500" indent="-571500">
              <a:buFont typeface="Arial"/>
              <a:buChar char="•"/>
            </a:pPr>
            <a:r>
              <a:rPr lang="en-US" sz="3200" baseline="0" dirty="0"/>
              <a:t>The fraction of amino acid-derived </a:t>
            </a:r>
            <a:r>
              <a:rPr lang="en-US" sz="3200" baseline="0" dirty="0" smtClean="0"/>
              <a:t>carbon assimilated </a:t>
            </a:r>
            <a:r>
              <a:rPr lang="en-US" sz="3400" baseline="0" dirty="0" smtClean="0"/>
              <a:t>into cultures varied with the supplied C/N of 10</a:t>
            </a:r>
            <a:r>
              <a:rPr lang="en-US" sz="3400" baseline="0" dirty="0" smtClean="0"/>
              <a:t>, 24</a:t>
            </a:r>
            <a:r>
              <a:rPr lang="en-US" sz="3400" baseline="0" dirty="0" smtClean="0"/>
              <a:t>, and 75. For these values, it was estimated for </a:t>
            </a:r>
            <a:r>
              <a:rPr lang="en-US" sz="3400" i="1" baseline="0" dirty="0" smtClean="0"/>
              <a:t>Amanita</a:t>
            </a:r>
            <a:r>
              <a:rPr lang="en-US" sz="3400" baseline="0" dirty="0" smtClean="0"/>
              <a:t> at 0.350, 0.275, and 0.149 and for </a:t>
            </a:r>
            <a:r>
              <a:rPr lang="en-US" sz="3400" i="1" baseline="0" dirty="0" smtClean="0"/>
              <a:t>Boletus</a:t>
            </a:r>
            <a:r>
              <a:rPr lang="en-US" sz="3400" baseline="0" dirty="0" smtClean="0"/>
              <a:t> at 0,437, 0.246, and 0.049. </a:t>
            </a:r>
          </a:p>
          <a:p>
            <a:pPr marL="571500" indent="-571500">
              <a:buFont typeface="Arial"/>
              <a:buChar char="•"/>
            </a:pPr>
            <a:r>
              <a:rPr lang="en-US" sz="3400" baseline="0" dirty="0"/>
              <a:t>T</a:t>
            </a:r>
            <a:r>
              <a:rPr lang="en-US" sz="3400" baseline="0" dirty="0" smtClean="0"/>
              <a:t>he δ</a:t>
            </a:r>
            <a:r>
              <a:rPr lang="en-US" sz="3400" baseline="30000" dirty="0" smtClean="0"/>
              <a:t>13</a:t>
            </a:r>
            <a:r>
              <a:rPr lang="en-US" sz="3400" baseline="0" dirty="0" smtClean="0"/>
              <a:t>C was highest in the two</a:t>
            </a:r>
            <a:r>
              <a:rPr lang="en-US" sz="3400" baseline="30000" dirty="0"/>
              <a:t> </a:t>
            </a:r>
            <a:r>
              <a:rPr lang="en-US" sz="3400" baseline="30000" dirty="0" smtClean="0"/>
              <a:t>13</a:t>
            </a:r>
            <a:r>
              <a:rPr lang="en-US" sz="3400" baseline="0" dirty="0" smtClean="0"/>
              <a:t>C-labeled glucose treatments</a:t>
            </a:r>
            <a:r>
              <a:rPr lang="en-US" sz="3400" baseline="0" dirty="0"/>
              <a:t> </a:t>
            </a:r>
            <a:r>
              <a:rPr lang="en-US" sz="3400" baseline="0" dirty="0" smtClean="0"/>
              <a:t>and </a:t>
            </a:r>
            <a:r>
              <a:rPr lang="en-US" sz="3400" baseline="30000" dirty="0" smtClean="0"/>
              <a:t>13</a:t>
            </a:r>
            <a:r>
              <a:rPr lang="en-US" sz="3400" baseline="0" dirty="0" smtClean="0"/>
              <a:t>C-labeled ammonium cultures were higher than amino acid cultures in δ</a:t>
            </a:r>
            <a:r>
              <a:rPr lang="en-US" sz="3400" baseline="30000" dirty="0" smtClean="0"/>
              <a:t>13</a:t>
            </a:r>
            <a:r>
              <a:rPr lang="en-US" sz="3400" baseline="0" dirty="0" smtClean="0"/>
              <a:t>C.</a:t>
            </a:r>
          </a:p>
          <a:p>
            <a:pPr marL="571500" indent="-571500">
              <a:buFont typeface="Arial"/>
              <a:buChar char="•"/>
            </a:pPr>
            <a:r>
              <a:rPr lang="en-US" sz="3400" i="1" baseline="0" dirty="0" smtClean="0"/>
              <a:t>Boletus</a:t>
            </a:r>
            <a:r>
              <a:rPr lang="en-US" sz="3400" baseline="0" dirty="0" smtClean="0"/>
              <a:t> and δ</a:t>
            </a:r>
            <a:r>
              <a:rPr lang="en-US" sz="3400" baseline="30000" dirty="0" smtClean="0"/>
              <a:t>13</a:t>
            </a:r>
            <a:r>
              <a:rPr lang="en-US" sz="3400" baseline="0" dirty="0" smtClean="0"/>
              <a:t>C </a:t>
            </a:r>
            <a:r>
              <a:rPr lang="en-US" sz="3400" i="1" baseline="0" dirty="0"/>
              <a:t>Amanita</a:t>
            </a:r>
            <a:r>
              <a:rPr lang="en-US" sz="3400" baseline="0" dirty="0"/>
              <a:t> δ</a:t>
            </a:r>
            <a:r>
              <a:rPr lang="en-US" sz="3400" baseline="30000" dirty="0"/>
              <a:t>13</a:t>
            </a:r>
            <a:r>
              <a:rPr lang="en-US" sz="3400" baseline="0" dirty="0"/>
              <a:t>C </a:t>
            </a:r>
            <a:r>
              <a:rPr lang="en-US" sz="3400" baseline="0" dirty="0" smtClean="0"/>
              <a:t>correlated strongly across treatments (Figure 5), with </a:t>
            </a:r>
            <a:r>
              <a:rPr lang="en-US" sz="3400" i="1" baseline="0" dirty="0" smtClean="0"/>
              <a:t>Boletus </a:t>
            </a:r>
            <a:r>
              <a:rPr lang="en-US" sz="3400" baseline="0" dirty="0" smtClean="0"/>
              <a:t> about 56% of </a:t>
            </a:r>
            <a:r>
              <a:rPr lang="en-US" sz="3400" i="1" baseline="0" dirty="0" smtClean="0"/>
              <a:t>Amanita</a:t>
            </a:r>
            <a:r>
              <a:rPr lang="en-US" sz="3400" baseline="0" dirty="0" smtClean="0"/>
              <a:t> δ</a:t>
            </a:r>
            <a:r>
              <a:rPr lang="en-US" sz="3400" baseline="30000" dirty="0" smtClean="0"/>
              <a:t>13</a:t>
            </a:r>
            <a:r>
              <a:rPr lang="en-US" sz="3400" baseline="0" dirty="0" smtClean="0"/>
              <a:t>C. </a:t>
            </a:r>
            <a:r>
              <a:rPr lang="en-US" sz="3400" baseline="0" dirty="0" err="1" smtClean="0"/>
              <a:t>Phytagel</a:t>
            </a:r>
            <a:r>
              <a:rPr lang="en-US" sz="3400" baseline="0" dirty="0" smtClean="0"/>
              <a:t> in </a:t>
            </a:r>
            <a:r>
              <a:rPr lang="en-US" sz="3400" i="1" baseline="0" dirty="0" smtClean="0"/>
              <a:t>Boletus</a:t>
            </a:r>
            <a:r>
              <a:rPr lang="en-US" sz="3400" baseline="0" dirty="0" smtClean="0"/>
              <a:t> plates </a:t>
            </a:r>
            <a:r>
              <a:rPr lang="en-US" sz="3400" baseline="0" dirty="0" smtClean="0"/>
              <a:t>liquefied.</a:t>
            </a:r>
            <a:endParaRPr lang="en-US" sz="3400" i="1" baseline="0" dirty="0" smtClean="0"/>
          </a:p>
          <a:p>
            <a:pPr marL="571500" indent="-571500">
              <a:buFont typeface="Arial"/>
              <a:buChar char="•"/>
            </a:pPr>
            <a:r>
              <a:rPr lang="en-US" sz="3400" baseline="0" dirty="0" smtClean="0"/>
              <a:t>Treatment explained most of the variability for </a:t>
            </a:r>
            <a:r>
              <a:rPr lang="en-US" sz="3400" baseline="0" dirty="0"/>
              <a:t>δ</a:t>
            </a:r>
            <a:r>
              <a:rPr lang="en-US" sz="3400" baseline="30000" dirty="0"/>
              <a:t>13</a:t>
            </a:r>
            <a:r>
              <a:rPr lang="en-US" sz="3400" baseline="0" dirty="0"/>
              <a:t>C</a:t>
            </a:r>
            <a:r>
              <a:rPr lang="en-US" sz="3400" baseline="0" dirty="0" smtClean="0"/>
              <a:t> (Table </a:t>
            </a:r>
            <a:r>
              <a:rPr lang="en-US" sz="3400" baseline="0" dirty="0"/>
              <a:t>1</a:t>
            </a:r>
            <a:r>
              <a:rPr lang="en-US" sz="3200" baseline="0" dirty="0" smtClean="0"/>
              <a:t>).   </a:t>
            </a:r>
            <a:endParaRPr lang="en-US" sz="3200" baseline="0" dirty="0"/>
          </a:p>
        </p:txBody>
      </p:sp>
      <p:sp>
        <p:nvSpPr>
          <p:cNvPr id="63" name="Rectangle 62"/>
          <p:cNvSpPr/>
          <p:nvPr/>
        </p:nvSpPr>
        <p:spPr>
          <a:xfrm>
            <a:off x="26974800" y="2743200"/>
            <a:ext cx="10591800" cy="995144"/>
          </a:xfrm>
          <a:prstGeom prst="rect">
            <a:avLst/>
          </a:prstGeom>
        </p:spPr>
        <p:txBody>
          <a:bodyPr wrap="square">
            <a:spAutoFit/>
          </a:bodyPr>
          <a:lstStyle/>
          <a:p>
            <a:r>
              <a:rPr lang="en-US" sz="8800" b="1" dirty="0" smtClean="0"/>
              <a:t>Presentation #:27</a:t>
            </a:r>
            <a:endParaRPr lang="en-US" sz="8800" b="1" dirty="0"/>
          </a:p>
        </p:txBody>
      </p:sp>
      <p:sp>
        <p:nvSpPr>
          <p:cNvPr id="77" name="Text Box 10"/>
          <p:cNvSpPr txBox="1">
            <a:spLocks noChangeArrowheads="1"/>
          </p:cNvSpPr>
          <p:nvPr/>
        </p:nvSpPr>
        <p:spPr bwMode="auto">
          <a:xfrm>
            <a:off x="20650200" y="21899563"/>
            <a:ext cx="18592800" cy="808037"/>
          </a:xfrm>
          <a:prstGeom prst="rect">
            <a:avLst/>
          </a:prstGeom>
          <a:solidFill>
            <a:srgbClr val="608F3C"/>
          </a:solidFill>
          <a:ln w="9525">
            <a:noFill/>
            <a:miter lim="800000"/>
            <a:headEnd/>
            <a:tailEnd/>
          </a:ln>
        </p:spPr>
        <p:txBody>
          <a:bodyPr wrap="none" anchor="ctr" anchorCtr="1">
            <a:prstTxWarp prst="textNoShape">
              <a:avLst/>
            </a:prstTxWarp>
          </a:bodyPr>
          <a:lstStyle/>
          <a:p>
            <a:r>
              <a:rPr lang="en-US" sz="4400" b="1" baseline="0" dirty="0" smtClean="0"/>
              <a:t>Discussion and Conclusions</a:t>
            </a:r>
            <a:r>
              <a:rPr lang="en-US" sz="4400" b="1" baseline="0" dirty="0"/>
              <a:t>	</a:t>
            </a:r>
            <a:endParaRPr lang="en-US" sz="4400" baseline="0" dirty="0"/>
          </a:p>
        </p:txBody>
      </p:sp>
      <p:sp>
        <p:nvSpPr>
          <p:cNvPr id="59" name="Rectangle 58"/>
          <p:cNvSpPr/>
          <p:nvPr/>
        </p:nvSpPr>
        <p:spPr>
          <a:xfrm>
            <a:off x="26765808" y="3980065"/>
            <a:ext cx="6696014" cy="523220"/>
          </a:xfrm>
          <a:prstGeom prst="rect">
            <a:avLst/>
          </a:prstGeom>
        </p:spPr>
        <p:txBody>
          <a:bodyPr wrap="none">
            <a:spAutoFit/>
          </a:bodyPr>
          <a:lstStyle/>
          <a:p>
            <a:r>
              <a:rPr lang="en-US" sz="2800" baseline="0" dirty="0" smtClean="0"/>
              <a:t>Contact information: mgrass22@aol.com</a:t>
            </a:r>
            <a:endParaRPr lang="en-US" sz="2800" baseline="0" dirty="0"/>
          </a:p>
        </p:txBody>
      </p:sp>
      <p:graphicFrame>
        <p:nvGraphicFramePr>
          <p:cNvPr id="110" name="Chart 109"/>
          <p:cNvGraphicFramePr/>
          <p:nvPr>
            <p:extLst>
              <p:ext uri="{D42A27DB-BD31-4B8C-83A1-F6EECF244321}">
                <p14:modId xmlns:p14="http://schemas.microsoft.com/office/powerpoint/2010/main" val="3877911433"/>
              </p:ext>
            </p:extLst>
          </p:nvPr>
        </p:nvGraphicFramePr>
        <p:xfrm>
          <a:off x="2133600" y="14630400"/>
          <a:ext cx="8001000" cy="613610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41" name="Chart 140"/>
          <p:cNvGraphicFramePr/>
          <p:nvPr>
            <p:extLst>
              <p:ext uri="{D42A27DB-BD31-4B8C-83A1-F6EECF244321}">
                <p14:modId xmlns:p14="http://schemas.microsoft.com/office/powerpoint/2010/main" val="4137892842"/>
              </p:ext>
            </p:extLst>
          </p:nvPr>
        </p:nvGraphicFramePr>
        <p:xfrm>
          <a:off x="20878800" y="14325600"/>
          <a:ext cx="11582400" cy="7848600"/>
        </p:xfrm>
        <a:graphic>
          <a:graphicData uri="http://schemas.openxmlformats.org/drawingml/2006/chart">
            <c:chart xmlns:c="http://schemas.openxmlformats.org/drawingml/2006/chart" xmlns:r="http://schemas.openxmlformats.org/officeDocument/2006/relationships" r:id="rId6"/>
          </a:graphicData>
        </a:graphic>
      </p:graphicFrame>
      <p:sp>
        <p:nvSpPr>
          <p:cNvPr id="159" name="TextBox 158"/>
          <p:cNvSpPr txBox="1"/>
          <p:nvPr/>
        </p:nvSpPr>
        <p:spPr>
          <a:xfrm>
            <a:off x="8966200" y="27432000"/>
            <a:ext cx="108466" cy="338554"/>
          </a:xfrm>
          <a:prstGeom prst="rect">
            <a:avLst/>
          </a:prstGeom>
          <a:solidFill>
            <a:schemeClr val="bg1"/>
          </a:solidFill>
        </p:spPr>
        <p:txBody>
          <a:bodyPr wrap="square" rtlCol="0">
            <a:spAutoFit/>
          </a:bodyPr>
          <a:lstStyle/>
          <a:p>
            <a:endParaRPr lang="en-US" dirty="0"/>
          </a:p>
        </p:txBody>
      </p:sp>
      <p:sp>
        <p:nvSpPr>
          <p:cNvPr id="160" name="TextBox 159"/>
          <p:cNvSpPr txBox="1"/>
          <p:nvPr/>
        </p:nvSpPr>
        <p:spPr>
          <a:xfrm>
            <a:off x="8972034" y="27977538"/>
            <a:ext cx="108466" cy="338554"/>
          </a:xfrm>
          <a:prstGeom prst="rect">
            <a:avLst/>
          </a:prstGeom>
          <a:solidFill>
            <a:schemeClr val="bg1"/>
          </a:solidFill>
        </p:spPr>
        <p:txBody>
          <a:bodyPr wrap="square" rtlCol="0">
            <a:spAutoFit/>
          </a:bodyPr>
          <a:lstStyle/>
          <a:p>
            <a:endParaRPr lang="en-US" dirty="0"/>
          </a:p>
        </p:txBody>
      </p:sp>
      <p:sp>
        <p:nvSpPr>
          <p:cNvPr id="161" name="TextBox 160"/>
          <p:cNvSpPr txBox="1"/>
          <p:nvPr/>
        </p:nvSpPr>
        <p:spPr>
          <a:xfrm>
            <a:off x="8902700" y="27480127"/>
            <a:ext cx="152400" cy="246221"/>
          </a:xfrm>
          <a:prstGeom prst="rect">
            <a:avLst/>
          </a:prstGeom>
          <a:noFill/>
        </p:spPr>
        <p:txBody>
          <a:bodyPr wrap="square" rtlCol="0">
            <a:spAutoFit/>
          </a:bodyPr>
          <a:lstStyle/>
          <a:p>
            <a:r>
              <a:rPr lang="en-US" sz="1000" baseline="0" dirty="0" smtClean="0"/>
              <a:t>2</a:t>
            </a:r>
            <a:endParaRPr lang="en-US" sz="1000" baseline="0" dirty="0"/>
          </a:p>
        </p:txBody>
      </p:sp>
      <p:sp>
        <p:nvSpPr>
          <p:cNvPr id="162" name="TextBox 161"/>
          <p:cNvSpPr txBox="1"/>
          <p:nvPr/>
        </p:nvSpPr>
        <p:spPr>
          <a:xfrm>
            <a:off x="8902700" y="28016886"/>
            <a:ext cx="152400" cy="246221"/>
          </a:xfrm>
          <a:prstGeom prst="rect">
            <a:avLst/>
          </a:prstGeom>
          <a:noFill/>
        </p:spPr>
        <p:txBody>
          <a:bodyPr wrap="square" rtlCol="0">
            <a:spAutoFit/>
          </a:bodyPr>
          <a:lstStyle/>
          <a:p>
            <a:r>
              <a:rPr lang="en-US" sz="1000" baseline="0" dirty="0" smtClean="0"/>
              <a:t>2</a:t>
            </a:r>
            <a:endParaRPr lang="en-US" sz="1000" baseline="0" dirty="0"/>
          </a:p>
        </p:txBody>
      </p:sp>
      <p:sp>
        <p:nvSpPr>
          <p:cNvPr id="168" name="TextBox 167"/>
          <p:cNvSpPr txBox="1"/>
          <p:nvPr/>
        </p:nvSpPr>
        <p:spPr>
          <a:xfrm>
            <a:off x="32080200" y="19242612"/>
            <a:ext cx="489466" cy="338554"/>
          </a:xfrm>
          <a:prstGeom prst="rect">
            <a:avLst/>
          </a:prstGeom>
          <a:solidFill>
            <a:schemeClr val="bg1"/>
          </a:solidFill>
        </p:spPr>
        <p:txBody>
          <a:bodyPr wrap="square" rtlCol="0">
            <a:spAutoFit/>
          </a:bodyPr>
          <a:lstStyle/>
          <a:p>
            <a:endParaRPr lang="en-US" dirty="0"/>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868958" y="7620000"/>
            <a:ext cx="5181042" cy="5168423"/>
          </a:xfrm>
          <a:prstGeom prst="rect">
            <a:avLst/>
          </a:prstGeom>
        </p:spPr>
      </p:pic>
      <p:sp>
        <p:nvSpPr>
          <p:cNvPr id="8" name="Rectangle 7"/>
          <p:cNvSpPr/>
          <p:nvPr/>
        </p:nvSpPr>
        <p:spPr>
          <a:xfrm>
            <a:off x="10451226" y="30545782"/>
            <a:ext cx="9513174" cy="1569660"/>
          </a:xfrm>
          <a:prstGeom prst="rect">
            <a:avLst/>
          </a:prstGeom>
        </p:spPr>
        <p:txBody>
          <a:bodyPr wrap="square">
            <a:spAutoFit/>
          </a:bodyPr>
          <a:lstStyle/>
          <a:p>
            <a:pPr algn="just"/>
            <a:r>
              <a:rPr lang="en-US" sz="3200" b="1" baseline="0" dirty="0" smtClean="0">
                <a:solidFill>
                  <a:srgbClr val="000000"/>
                </a:solidFill>
              </a:rPr>
              <a:t>Figure 4: </a:t>
            </a:r>
            <a:r>
              <a:rPr lang="en-US" sz="3200" baseline="0" dirty="0" smtClean="0">
                <a:solidFill>
                  <a:srgbClr val="608F3C"/>
                </a:solidFill>
              </a:rPr>
              <a:t>Fungi were grown on potato </a:t>
            </a:r>
            <a:r>
              <a:rPr lang="en-US" sz="3200" baseline="0" dirty="0">
                <a:solidFill>
                  <a:srgbClr val="608F3C"/>
                </a:solidFill>
              </a:rPr>
              <a:t>d</a:t>
            </a:r>
            <a:r>
              <a:rPr lang="en-US" sz="3200" baseline="0" dirty="0" smtClean="0">
                <a:solidFill>
                  <a:srgbClr val="608F3C"/>
                </a:solidFill>
              </a:rPr>
              <a:t>extrose agar prior to plating onto the labeled experimental plates. </a:t>
            </a:r>
            <a:endParaRPr lang="en-US" sz="3200" dirty="0">
              <a:solidFill>
                <a:srgbClr val="608F3C"/>
              </a:solidFill>
            </a:endParaRPr>
          </a:p>
        </p:txBody>
      </p:sp>
      <p:sp>
        <p:nvSpPr>
          <p:cNvPr id="9" name="TextBox 8"/>
          <p:cNvSpPr txBox="1"/>
          <p:nvPr/>
        </p:nvSpPr>
        <p:spPr>
          <a:xfrm>
            <a:off x="10515600" y="24784645"/>
            <a:ext cx="9448800" cy="5847755"/>
          </a:xfrm>
          <a:prstGeom prst="rect">
            <a:avLst/>
          </a:prstGeom>
          <a:noFill/>
        </p:spPr>
        <p:txBody>
          <a:bodyPr wrap="square" rtlCol="0">
            <a:spAutoFit/>
          </a:bodyPr>
          <a:lstStyle/>
          <a:p>
            <a:pPr marL="279400" indent="-279400">
              <a:buFont typeface="Arial"/>
              <a:buChar char="•"/>
            </a:pPr>
            <a:r>
              <a:rPr lang="en-US" sz="3400" baseline="0" dirty="0"/>
              <a:t>Amino acids were from hydrolyzed cyanobacteria, and therefore included all </a:t>
            </a:r>
            <a:r>
              <a:rPr lang="en-US" sz="3400" baseline="0" dirty="0" smtClean="0"/>
              <a:t>microbial amino acids. </a:t>
            </a:r>
            <a:r>
              <a:rPr lang="en-US" sz="3400" baseline="0" dirty="0"/>
              <a:t>We studied the relative flux of </a:t>
            </a:r>
            <a:r>
              <a:rPr lang="en-US" sz="3400" baseline="30000" dirty="0"/>
              <a:t>13</a:t>
            </a:r>
            <a:r>
              <a:rPr lang="en-US" sz="3400" baseline="0" dirty="0"/>
              <a:t>C-labeled carbon from these two sources into fungal biomass</a:t>
            </a:r>
            <a:r>
              <a:rPr lang="en-US" sz="3400" baseline="0" dirty="0" smtClean="0"/>
              <a:t>.</a:t>
            </a:r>
            <a:r>
              <a:rPr lang="en-US" sz="3400" baseline="0" dirty="0"/>
              <a:t> </a:t>
            </a:r>
            <a:endParaRPr lang="en-US" sz="3400" baseline="0" dirty="0" smtClean="0"/>
          </a:p>
          <a:p>
            <a:pPr marL="279400" indent="-279400">
              <a:buFont typeface="Arial"/>
              <a:buChar char="•"/>
            </a:pPr>
            <a:r>
              <a:rPr lang="en-US" sz="3400" baseline="0" dirty="0" err="1" smtClean="0"/>
              <a:t>Phytagel</a:t>
            </a:r>
            <a:r>
              <a:rPr lang="en-US" sz="3400" baseline="0" dirty="0" smtClean="0"/>
              <a:t> dissolves with addition of citrate, making collection of hyphae easy.</a:t>
            </a:r>
          </a:p>
          <a:p>
            <a:pPr marL="279400" indent="-279400">
              <a:buFont typeface="Arial"/>
              <a:buChar char="•"/>
            </a:pPr>
            <a:r>
              <a:rPr lang="en-US" sz="3400" baseline="0" dirty="0" smtClean="0"/>
              <a:t>The </a:t>
            </a:r>
            <a:r>
              <a:rPr lang="en-US" sz="3400" baseline="0" dirty="0"/>
              <a:t>bulk fungi from the labeled </a:t>
            </a:r>
            <a:r>
              <a:rPr lang="en-US" sz="3400" baseline="0" dirty="0" err="1"/>
              <a:t>P</a:t>
            </a:r>
            <a:r>
              <a:rPr lang="en-US" sz="3400" baseline="0" dirty="0" err="1" smtClean="0"/>
              <a:t>hytagel</a:t>
            </a:r>
            <a:r>
              <a:rPr lang="en-US" sz="3400" baseline="0" dirty="0" smtClean="0"/>
              <a:t> </a:t>
            </a:r>
            <a:r>
              <a:rPr lang="en-US" sz="3400" baseline="0" dirty="0"/>
              <a:t>plates were collected and dried. </a:t>
            </a:r>
          </a:p>
          <a:p>
            <a:pPr marL="279400" indent="-279400">
              <a:buFont typeface="Arial"/>
              <a:buChar char="•"/>
            </a:pPr>
            <a:r>
              <a:rPr lang="en-US" sz="3400" baseline="0" dirty="0"/>
              <a:t>The bulk fungi </a:t>
            </a:r>
            <a:r>
              <a:rPr lang="en-US" sz="3400" baseline="0" dirty="0" smtClean="0"/>
              <a:t>were </a:t>
            </a:r>
            <a:r>
              <a:rPr lang="en-US" sz="3400" baseline="0" dirty="0"/>
              <a:t>run on </a:t>
            </a:r>
            <a:r>
              <a:rPr lang="en-US" sz="3400" baseline="0" dirty="0" smtClean="0"/>
              <a:t>an isotope ratio mass spectrometer. </a:t>
            </a:r>
            <a:endParaRPr lang="en-US" sz="3400" baseline="0" dirty="0"/>
          </a:p>
        </p:txBody>
      </p:sp>
      <p:sp>
        <p:nvSpPr>
          <p:cNvPr id="10" name="Rectangle 9"/>
          <p:cNvSpPr/>
          <p:nvPr/>
        </p:nvSpPr>
        <p:spPr>
          <a:xfrm>
            <a:off x="15849600" y="7010400"/>
            <a:ext cx="3962400" cy="584776"/>
          </a:xfrm>
          <a:prstGeom prst="rect">
            <a:avLst/>
          </a:prstGeom>
        </p:spPr>
        <p:txBody>
          <a:bodyPr wrap="square">
            <a:spAutoFit/>
          </a:bodyPr>
          <a:lstStyle/>
          <a:p>
            <a:r>
              <a:rPr lang="en-US" sz="2800" b="1" i="1" baseline="0" dirty="0" smtClean="0">
                <a:solidFill>
                  <a:srgbClr val="608F3C"/>
                </a:solidFill>
              </a:rPr>
              <a:t>Boletus</a:t>
            </a:r>
            <a:r>
              <a:rPr lang="en-US" sz="2800" b="1" baseline="0" dirty="0" smtClean="0">
                <a:solidFill>
                  <a:srgbClr val="608F3C"/>
                </a:solidFill>
              </a:rPr>
              <a:t> </a:t>
            </a:r>
            <a:r>
              <a:rPr lang="en-US" sz="3200" b="1" baseline="0" dirty="0" smtClean="0">
                <a:solidFill>
                  <a:srgbClr val="608F3C"/>
                </a:solidFill>
              </a:rPr>
              <a:t>Species</a:t>
            </a:r>
            <a:r>
              <a:rPr lang="en-US" sz="2800" b="1" baseline="0" dirty="0" smtClean="0">
                <a:solidFill>
                  <a:srgbClr val="608F3C"/>
                </a:solidFill>
              </a:rPr>
              <a:t>. </a:t>
            </a:r>
            <a:endParaRPr lang="en-US" sz="2800" dirty="0">
              <a:solidFill>
                <a:srgbClr val="608F3C"/>
              </a:solidFill>
            </a:endParaRPr>
          </a:p>
        </p:txBody>
      </p:sp>
      <p:sp>
        <p:nvSpPr>
          <p:cNvPr id="11" name="TextBox 10"/>
          <p:cNvSpPr txBox="1"/>
          <p:nvPr/>
        </p:nvSpPr>
        <p:spPr>
          <a:xfrm>
            <a:off x="18897600" y="7467600"/>
            <a:ext cx="348813" cy="5257800"/>
          </a:xfrm>
          <a:prstGeom prst="rect">
            <a:avLst/>
          </a:prstGeom>
          <a:noFill/>
        </p:spPr>
        <p:txBody>
          <a:bodyPr vert="vert270" wrap="square" rtlCol="0">
            <a:spAutoFit/>
          </a:bodyPr>
          <a:lstStyle/>
          <a:p>
            <a:r>
              <a:rPr lang="en-US" sz="1600" dirty="0"/>
              <a:t>http://</a:t>
            </a:r>
            <a:r>
              <a:rPr lang="en-US" sz="1600" dirty="0" err="1"/>
              <a:t>www.wildmanstevebrill.com</a:t>
            </a:r>
            <a:r>
              <a:rPr lang="en-US" sz="1600" dirty="0"/>
              <a:t>/</a:t>
            </a:r>
            <a:r>
              <a:rPr lang="en-US" sz="1600" dirty="0" err="1"/>
              <a:t>Mushrooms.Folder</a:t>
            </a:r>
            <a:r>
              <a:rPr lang="en-US" sz="1600" dirty="0"/>
              <a:t>/Chestnut%20Bolete.html</a:t>
            </a:r>
          </a:p>
        </p:txBody>
      </p:sp>
      <p:sp>
        <p:nvSpPr>
          <p:cNvPr id="56" name="Rectangle 55"/>
          <p:cNvSpPr/>
          <p:nvPr/>
        </p:nvSpPr>
        <p:spPr>
          <a:xfrm>
            <a:off x="13944600" y="14782800"/>
            <a:ext cx="7924800" cy="584776"/>
          </a:xfrm>
          <a:prstGeom prst="rect">
            <a:avLst/>
          </a:prstGeom>
        </p:spPr>
        <p:txBody>
          <a:bodyPr wrap="square">
            <a:spAutoFit/>
          </a:bodyPr>
          <a:lstStyle/>
          <a:p>
            <a:r>
              <a:rPr lang="en-US" sz="3200" b="1" i="1" baseline="0" dirty="0" smtClean="0">
                <a:solidFill>
                  <a:srgbClr val="608F3C"/>
                </a:solidFill>
              </a:rPr>
              <a:t>Amanita</a:t>
            </a:r>
            <a:r>
              <a:rPr lang="en-US" sz="3200" b="1" baseline="0" dirty="0" smtClean="0">
                <a:solidFill>
                  <a:srgbClr val="608F3C"/>
                </a:solidFill>
              </a:rPr>
              <a:t> </a:t>
            </a:r>
            <a:r>
              <a:rPr lang="en-US" sz="3200" b="1" i="1" baseline="0" dirty="0" err="1" smtClean="0">
                <a:solidFill>
                  <a:srgbClr val="608F3C"/>
                </a:solidFill>
              </a:rPr>
              <a:t>muscaria</a:t>
            </a:r>
            <a:r>
              <a:rPr lang="en-US" sz="3200" b="1" baseline="0" dirty="0" smtClean="0">
                <a:solidFill>
                  <a:srgbClr val="608F3C"/>
                </a:solidFill>
              </a:rPr>
              <a:t> Species. </a:t>
            </a:r>
            <a:endParaRPr lang="en-US" sz="3200" dirty="0">
              <a:solidFill>
                <a:srgbClr val="608F3C"/>
              </a:solidFill>
            </a:endParaRPr>
          </a:p>
        </p:txBody>
      </p:sp>
      <p:sp>
        <p:nvSpPr>
          <p:cNvPr id="57" name="Rectangle 56"/>
          <p:cNvSpPr/>
          <p:nvPr/>
        </p:nvSpPr>
        <p:spPr>
          <a:xfrm>
            <a:off x="1143000" y="12415897"/>
            <a:ext cx="10668000" cy="2062103"/>
          </a:xfrm>
          <a:prstGeom prst="rect">
            <a:avLst/>
          </a:prstGeom>
        </p:spPr>
        <p:txBody>
          <a:bodyPr wrap="square">
            <a:spAutoFit/>
          </a:bodyPr>
          <a:lstStyle/>
          <a:p>
            <a:r>
              <a:rPr lang="en-US" sz="3200" b="1" baseline="0" dirty="0" smtClean="0">
                <a:solidFill>
                  <a:srgbClr val="000000"/>
                </a:solidFill>
              </a:rPr>
              <a:t>Figure 1</a:t>
            </a:r>
            <a:r>
              <a:rPr lang="en-US" sz="3200" b="1" baseline="0" dirty="0" smtClean="0">
                <a:solidFill>
                  <a:srgbClr val="608F3C"/>
                </a:solidFill>
              </a:rPr>
              <a:t>: Possible Carbon Uptake Pathways:</a:t>
            </a:r>
            <a:r>
              <a:rPr lang="en-US" sz="3200" baseline="0" dirty="0" smtClean="0">
                <a:solidFill>
                  <a:srgbClr val="608F3C"/>
                </a:solidFill>
              </a:rPr>
              <a:t> Carbon can be assimilated into fungal tissues from either glucose via the </a:t>
            </a:r>
            <a:r>
              <a:rPr lang="en-US" sz="3200" baseline="0" dirty="0">
                <a:solidFill>
                  <a:srgbClr val="608F3C"/>
                </a:solidFill>
              </a:rPr>
              <a:t>K</a:t>
            </a:r>
            <a:r>
              <a:rPr lang="en-US" sz="3200" baseline="0" dirty="0" smtClean="0">
                <a:solidFill>
                  <a:srgbClr val="608F3C"/>
                </a:solidFill>
              </a:rPr>
              <a:t>rebs cycle, direct uptake of organic nitrogen, or a combination of both (Figure 1)</a:t>
            </a:r>
            <a:r>
              <a:rPr lang="en-US" sz="3200" baseline="0" dirty="0" smtClean="0">
                <a:solidFill>
                  <a:srgbClr val="218C4C"/>
                </a:solidFill>
              </a:rPr>
              <a:t>.</a:t>
            </a:r>
            <a:endParaRPr lang="en-US" sz="3200" dirty="0"/>
          </a:p>
        </p:txBody>
      </p:sp>
      <p:sp>
        <p:nvSpPr>
          <p:cNvPr id="13" name="TextBox 12"/>
          <p:cNvSpPr txBox="1"/>
          <p:nvPr/>
        </p:nvSpPr>
        <p:spPr>
          <a:xfrm>
            <a:off x="25222200" y="9766042"/>
            <a:ext cx="14097000" cy="5016758"/>
          </a:xfrm>
          <a:prstGeom prst="rect">
            <a:avLst/>
          </a:prstGeom>
          <a:noFill/>
          <a:ln>
            <a:solidFill>
              <a:schemeClr val="tx1">
                <a:lumMod val="95000"/>
                <a:lumOff val="5000"/>
              </a:schemeClr>
            </a:solidFill>
          </a:ln>
        </p:spPr>
        <p:txBody>
          <a:bodyPr wrap="square" rtlCol="0">
            <a:spAutoFit/>
          </a:bodyPr>
          <a:lstStyle/>
          <a:p>
            <a:r>
              <a:rPr lang="en-US" dirty="0"/>
              <a:t>			</a:t>
            </a:r>
          </a:p>
          <a:p>
            <a:r>
              <a:rPr lang="en-US" sz="3600" dirty="0"/>
              <a:t>Effect Tests							</a:t>
            </a:r>
          </a:p>
          <a:p>
            <a:r>
              <a:rPr lang="en-US" sz="3600" u="sng" dirty="0"/>
              <a:t>Source (DF)	</a:t>
            </a:r>
            <a:r>
              <a:rPr lang="en-US" sz="3600" u="sng" dirty="0" smtClean="0"/>
              <a:t>              %</a:t>
            </a:r>
            <a:r>
              <a:rPr lang="en-US" sz="3600" u="sng" dirty="0" err="1" smtClean="0"/>
              <a:t>Var</a:t>
            </a:r>
            <a:r>
              <a:rPr lang="en-US" sz="3600" u="sng" dirty="0"/>
              <a:t>	</a:t>
            </a:r>
            <a:r>
              <a:rPr lang="en-US" sz="3600" u="sng" dirty="0" err="1"/>
              <a:t>Prob</a:t>
            </a:r>
            <a:r>
              <a:rPr lang="en-US" sz="3600" u="sng" dirty="0"/>
              <a:t> &gt; F	Source (DF)	</a:t>
            </a:r>
            <a:r>
              <a:rPr lang="en-US" sz="3600" u="sng" dirty="0" smtClean="0"/>
              <a:t>                        %</a:t>
            </a:r>
            <a:r>
              <a:rPr lang="en-US" sz="3600" u="sng" dirty="0" err="1" smtClean="0"/>
              <a:t>Var</a:t>
            </a:r>
            <a:r>
              <a:rPr lang="en-US" sz="3600" u="sng" dirty="0"/>
              <a:t>	</a:t>
            </a:r>
            <a:r>
              <a:rPr lang="en-US" sz="3600" u="sng" dirty="0" smtClean="0"/>
              <a:t>        </a:t>
            </a:r>
            <a:r>
              <a:rPr lang="en-US" sz="3600" u="sng" dirty="0" err="1" smtClean="0"/>
              <a:t>Prob</a:t>
            </a:r>
            <a:r>
              <a:rPr lang="en-US" sz="3600" u="sng" dirty="0" smtClean="0"/>
              <a:t> </a:t>
            </a:r>
            <a:r>
              <a:rPr lang="en-US" sz="3600" u="sng" dirty="0"/>
              <a:t>&gt; F	</a:t>
            </a:r>
            <a:endParaRPr lang="en-US" sz="3600" dirty="0"/>
          </a:p>
          <a:p>
            <a:r>
              <a:rPr lang="en-US" sz="3600" dirty="0"/>
              <a:t>Fungus </a:t>
            </a:r>
            <a:r>
              <a:rPr lang="en-US" sz="3600" dirty="0" smtClean="0"/>
              <a:t>(1</a:t>
            </a:r>
            <a:r>
              <a:rPr lang="en-US" sz="3600" dirty="0"/>
              <a:t>)	</a:t>
            </a:r>
            <a:r>
              <a:rPr lang="en-US" sz="3600" dirty="0" smtClean="0"/>
              <a:t>               0.32</a:t>
            </a:r>
            <a:r>
              <a:rPr lang="en-US" sz="3600" dirty="0"/>
              <a:t>	</a:t>
            </a:r>
            <a:r>
              <a:rPr lang="en-US" sz="3600" b="1" dirty="0"/>
              <a:t>&lt;0.0001</a:t>
            </a:r>
            <a:r>
              <a:rPr lang="en-US" sz="3600" dirty="0"/>
              <a:t>	Fungus*C/</a:t>
            </a:r>
            <a:r>
              <a:rPr lang="en-US" sz="3600" dirty="0" err="1"/>
              <a:t>NTreat</a:t>
            </a:r>
            <a:r>
              <a:rPr lang="en-US" sz="3600" dirty="0"/>
              <a:t>*Treat (8</a:t>
            </a:r>
            <a:r>
              <a:rPr lang="en-US" sz="3600" dirty="0" smtClean="0"/>
              <a:t>)</a:t>
            </a:r>
            <a:r>
              <a:rPr lang="en-US" sz="3600" baseline="0" dirty="0" smtClean="0"/>
              <a:t> </a:t>
            </a:r>
            <a:r>
              <a:rPr lang="en-US" sz="3600" dirty="0"/>
              <a:t> </a:t>
            </a:r>
            <a:r>
              <a:rPr lang="en-US" sz="3600" dirty="0" smtClean="0"/>
              <a:t>2.99</a:t>
            </a:r>
            <a:r>
              <a:rPr lang="en-US" sz="3600" dirty="0"/>
              <a:t>	</a:t>
            </a:r>
            <a:r>
              <a:rPr lang="en-US" sz="3600" dirty="0" smtClean="0"/>
              <a:t>         </a:t>
            </a:r>
            <a:r>
              <a:rPr lang="en-US" sz="3600" dirty="0"/>
              <a:t>	</a:t>
            </a:r>
            <a:r>
              <a:rPr lang="en-US" sz="3600" b="1" dirty="0"/>
              <a:t>&lt;0.0001</a:t>
            </a:r>
            <a:endParaRPr lang="en-US" sz="3600" dirty="0"/>
          </a:p>
          <a:p>
            <a:r>
              <a:rPr lang="en-US" sz="3600" dirty="0"/>
              <a:t>C/</a:t>
            </a:r>
            <a:r>
              <a:rPr lang="en-US" sz="3600" dirty="0" err="1"/>
              <a:t>NTreat</a:t>
            </a:r>
            <a:r>
              <a:rPr lang="en-US" sz="3600" dirty="0"/>
              <a:t> (2</a:t>
            </a:r>
            <a:r>
              <a:rPr lang="en-US" sz="3600" dirty="0" smtClean="0"/>
              <a:t>)            </a:t>
            </a:r>
            <a:r>
              <a:rPr lang="en-US" sz="3600" baseline="0" dirty="0" smtClean="0"/>
              <a:t>   </a:t>
            </a:r>
            <a:r>
              <a:rPr lang="en-US" sz="3600" dirty="0" smtClean="0"/>
              <a:t>0.75</a:t>
            </a:r>
            <a:r>
              <a:rPr lang="en-US" sz="3600" dirty="0"/>
              <a:t>	</a:t>
            </a:r>
            <a:r>
              <a:rPr lang="en-US" sz="3600" b="1" dirty="0"/>
              <a:t>&lt;0.0001</a:t>
            </a:r>
            <a:r>
              <a:rPr lang="en-US" sz="3600" dirty="0"/>
              <a:t>	</a:t>
            </a:r>
            <a:r>
              <a:rPr lang="en-US" sz="3600" dirty="0" err="1"/>
              <a:t>ln</a:t>
            </a:r>
            <a:r>
              <a:rPr lang="en-US" sz="3600" dirty="0"/>
              <a:t> C/N(1)	</a:t>
            </a:r>
            <a:r>
              <a:rPr lang="en-US" sz="3600" dirty="0" smtClean="0"/>
              <a:t>                        0.21</a:t>
            </a:r>
            <a:r>
              <a:rPr lang="en-US" sz="3600" dirty="0"/>
              <a:t>	</a:t>
            </a:r>
            <a:r>
              <a:rPr lang="en-US" sz="3600" dirty="0" smtClean="0"/>
              <a:t>  </a:t>
            </a:r>
            <a:r>
              <a:rPr lang="en-US" sz="3600" baseline="0" dirty="0"/>
              <a:t> </a:t>
            </a:r>
            <a:r>
              <a:rPr lang="en-US" sz="3600" baseline="0" dirty="0" smtClean="0"/>
              <a:t>   </a:t>
            </a:r>
            <a:r>
              <a:rPr lang="en-US" sz="3600" dirty="0" smtClean="0"/>
              <a:t>    </a:t>
            </a:r>
            <a:r>
              <a:rPr lang="en-US" sz="3600" b="1" dirty="0" smtClean="0"/>
              <a:t>0.0014</a:t>
            </a:r>
            <a:endParaRPr lang="en-US" sz="3600" dirty="0"/>
          </a:p>
          <a:p>
            <a:r>
              <a:rPr lang="en-US" sz="3600" dirty="0"/>
              <a:t>Treatment (4</a:t>
            </a:r>
            <a:r>
              <a:rPr lang="en-US" sz="3600" dirty="0" smtClean="0"/>
              <a:t>)</a:t>
            </a:r>
            <a:r>
              <a:rPr lang="en-US" sz="3600" baseline="0" dirty="0"/>
              <a:t> </a:t>
            </a:r>
            <a:r>
              <a:rPr lang="en-US" sz="3600" baseline="0" dirty="0" smtClean="0"/>
              <a:t>        </a:t>
            </a:r>
            <a:r>
              <a:rPr lang="en-US" sz="3600" dirty="0" smtClean="0"/>
              <a:t> 87.94</a:t>
            </a:r>
            <a:r>
              <a:rPr lang="en-US" sz="3600" dirty="0"/>
              <a:t>	</a:t>
            </a:r>
            <a:r>
              <a:rPr lang="en-US" sz="3600" b="1" dirty="0"/>
              <a:t>&lt;0.0001</a:t>
            </a:r>
            <a:r>
              <a:rPr lang="en-US" sz="3600" dirty="0"/>
              <a:t>	Fungus*</a:t>
            </a:r>
            <a:r>
              <a:rPr lang="en-US" sz="3600" dirty="0" err="1"/>
              <a:t>ln</a:t>
            </a:r>
            <a:r>
              <a:rPr lang="en-US" sz="3600" dirty="0"/>
              <a:t> C/N(1)	</a:t>
            </a:r>
            <a:r>
              <a:rPr lang="en-US" sz="3600" dirty="0" smtClean="0"/>
              <a:t>             0.09</a:t>
            </a:r>
            <a:r>
              <a:rPr lang="en-US" sz="3600" dirty="0"/>
              <a:t>	</a:t>
            </a:r>
            <a:r>
              <a:rPr lang="en-US" sz="3600" dirty="0" smtClean="0"/>
              <a:t>           </a:t>
            </a:r>
            <a:r>
              <a:rPr lang="en-US" sz="3600" baseline="0" dirty="0" smtClean="0"/>
              <a:t> </a:t>
            </a:r>
            <a:r>
              <a:rPr lang="en-US" sz="3600" b="1" dirty="0" smtClean="0"/>
              <a:t>0.0371</a:t>
            </a:r>
            <a:endParaRPr lang="en-US" sz="3600" dirty="0"/>
          </a:p>
          <a:p>
            <a:r>
              <a:rPr lang="en-US" sz="3600" dirty="0" smtClean="0"/>
              <a:t>Fungus</a:t>
            </a:r>
            <a:r>
              <a:rPr lang="en-US" sz="3600" dirty="0"/>
              <a:t>*C/</a:t>
            </a:r>
            <a:r>
              <a:rPr lang="en-US" sz="3600" dirty="0" err="1"/>
              <a:t>NTreat</a:t>
            </a:r>
            <a:r>
              <a:rPr lang="en-US" sz="3600" dirty="0"/>
              <a:t> (</a:t>
            </a:r>
            <a:r>
              <a:rPr lang="en-US" sz="3600" dirty="0" smtClean="0"/>
              <a:t>2)</a:t>
            </a:r>
            <a:r>
              <a:rPr lang="en-US" sz="3600" baseline="0" dirty="0" smtClean="0"/>
              <a:t>  </a:t>
            </a:r>
            <a:r>
              <a:rPr lang="en-US" sz="3600" dirty="0" smtClean="0"/>
              <a:t>2.32</a:t>
            </a:r>
            <a:r>
              <a:rPr lang="en-US" sz="3600" dirty="0"/>
              <a:t>	</a:t>
            </a:r>
            <a:r>
              <a:rPr lang="en-US" sz="3600" b="1" dirty="0"/>
              <a:t>&lt;0.0001</a:t>
            </a:r>
            <a:r>
              <a:rPr lang="en-US" sz="3600" dirty="0"/>
              <a:t>	Treatment*</a:t>
            </a:r>
            <a:r>
              <a:rPr lang="en-US" sz="3600" dirty="0" err="1"/>
              <a:t>ln</a:t>
            </a:r>
            <a:r>
              <a:rPr lang="en-US" sz="3600" dirty="0"/>
              <a:t> C/N(4</a:t>
            </a:r>
            <a:r>
              <a:rPr lang="en-US" sz="3600" dirty="0" smtClean="0"/>
              <a:t>)           </a:t>
            </a:r>
            <a:r>
              <a:rPr lang="en-US" sz="3600" baseline="0" dirty="0" smtClean="0"/>
              <a:t>  </a:t>
            </a:r>
            <a:r>
              <a:rPr lang="en-US" sz="3600" dirty="0" smtClean="0"/>
              <a:t>0.15</a:t>
            </a:r>
            <a:r>
              <a:rPr lang="en-US" sz="3600" dirty="0"/>
              <a:t>	</a:t>
            </a:r>
            <a:r>
              <a:rPr lang="en-US" sz="3600" dirty="0" smtClean="0"/>
              <a:t>          </a:t>
            </a:r>
            <a:r>
              <a:rPr lang="en-US" sz="3600" baseline="0" dirty="0" smtClean="0"/>
              <a:t> </a:t>
            </a:r>
            <a:r>
              <a:rPr lang="en-US" sz="3600" dirty="0" smtClean="0"/>
              <a:t> </a:t>
            </a:r>
            <a:r>
              <a:rPr lang="en-US" sz="3600" b="1" dirty="0" smtClean="0"/>
              <a:t>0.1162</a:t>
            </a:r>
            <a:endParaRPr lang="en-US" sz="3600" b="1" dirty="0"/>
          </a:p>
          <a:p>
            <a:r>
              <a:rPr lang="en-US" sz="3600" dirty="0"/>
              <a:t>Fungus*Treat (4</a:t>
            </a:r>
            <a:r>
              <a:rPr lang="en-US" sz="3600" dirty="0" smtClean="0"/>
              <a:t>)</a:t>
            </a:r>
            <a:r>
              <a:rPr lang="en-US" sz="3600" baseline="0" dirty="0"/>
              <a:t> </a:t>
            </a:r>
            <a:r>
              <a:rPr lang="en-US" sz="3600" baseline="0" dirty="0" smtClean="0"/>
              <a:t>     </a:t>
            </a:r>
            <a:r>
              <a:rPr lang="en-US" sz="3600" dirty="0" smtClean="0"/>
              <a:t> 0.48</a:t>
            </a:r>
            <a:r>
              <a:rPr lang="en-US" sz="3600" dirty="0"/>
              <a:t>	</a:t>
            </a:r>
            <a:r>
              <a:rPr lang="en-US" sz="3600" baseline="0" dirty="0" smtClean="0"/>
              <a:t>  </a:t>
            </a:r>
            <a:r>
              <a:rPr lang="en-US" sz="3600" b="1" dirty="0" smtClean="0"/>
              <a:t>0.0002</a:t>
            </a:r>
            <a:r>
              <a:rPr lang="en-US" sz="3600" dirty="0"/>
              <a:t>	C% (1)	</a:t>
            </a:r>
            <a:r>
              <a:rPr lang="en-US" sz="3600" dirty="0" smtClean="0"/>
              <a:t>                        0.25</a:t>
            </a:r>
            <a:r>
              <a:rPr lang="en-US" sz="3600" dirty="0"/>
              <a:t>	</a:t>
            </a:r>
            <a:r>
              <a:rPr lang="en-US" sz="3600" dirty="0" smtClean="0"/>
              <a:t>          </a:t>
            </a:r>
            <a:r>
              <a:rPr lang="en-US" sz="3600" baseline="0" dirty="0" smtClean="0"/>
              <a:t> </a:t>
            </a:r>
            <a:r>
              <a:rPr lang="en-US" sz="3600" dirty="0" smtClean="0"/>
              <a:t> </a:t>
            </a:r>
            <a:r>
              <a:rPr lang="en-US" sz="3600" b="1" dirty="0" smtClean="0"/>
              <a:t>0.0005</a:t>
            </a:r>
            <a:endParaRPr lang="en-US" sz="3600" dirty="0"/>
          </a:p>
          <a:p>
            <a:r>
              <a:rPr lang="en-US" sz="3600" dirty="0"/>
              <a:t>C/</a:t>
            </a:r>
            <a:r>
              <a:rPr lang="en-US" sz="3600" dirty="0" err="1"/>
              <a:t>NTreat</a:t>
            </a:r>
            <a:r>
              <a:rPr lang="en-US" sz="3600" dirty="0"/>
              <a:t>*Treat (8</a:t>
            </a:r>
            <a:r>
              <a:rPr lang="en-US" sz="3600" dirty="0" smtClean="0"/>
              <a:t>)</a:t>
            </a:r>
            <a:r>
              <a:rPr lang="en-US" sz="3600" baseline="0" dirty="0"/>
              <a:t> </a:t>
            </a:r>
            <a:r>
              <a:rPr lang="en-US" sz="3600" baseline="0" dirty="0" smtClean="0"/>
              <a:t>     </a:t>
            </a:r>
            <a:r>
              <a:rPr lang="en-US" sz="3600" dirty="0" smtClean="0"/>
              <a:t>4.05</a:t>
            </a:r>
            <a:r>
              <a:rPr lang="en-US" sz="3600" dirty="0"/>
              <a:t>	</a:t>
            </a:r>
            <a:r>
              <a:rPr lang="en-US" sz="3600" baseline="0" dirty="0" smtClean="0"/>
              <a:t> </a:t>
            </a:r>
            <a:r>
              <a:rPr lang="en-US" sz="3600" b="1" dirty="0" smtClean="0"/>
              <a:t>&lt;</a:t>
            </a:r>
            <a:r>
              <a:rPr lang="en-US" sz="3600" b="1" dirty="0"/>
              <a:t>0.0001</a:t>
            </a:r>
            <a:r>
              <a:rPr lang="en-US" sz="3600" dirty="0"/>
              <a:t>	Treat*C% (4</a:t>
            </a:r>
            <a:r>
              <a:rPr lang="en-US" sz="3600" dirty="0" smtClean="0"/>
              <a:t>)                     </a:t>
            </a:r>
            <a:r>
              <a:rPr lang="en-US" sz="3600" baseline="0" dirty="0" smtClean="0"/>
              <a:t> </a:t>
            </a:r>
            <a:r>
              <a:rPr lang="en-US" sz="3600" dirty="0"/>
              <a:t> </a:t>
            </a:r>
            <a:r>
              <a:rPr lang="en-US" sz="3600" baseline="0" dirty="0" smtClean="0"/>
              <a:t> </a:t>
            </a:r>
            <a:r>
              <a:rPr lang="en-US" sz="3600" dirty="0" smtClean="0"/>
              <a:t>0.47</a:t>
            </a:r>
            <a:r>
              <a:rPr lang="en-US" sz="3600" dirty="0"/>
              <a:t>	</a:t>
            </a:r>
            <a:r>
              <a:rPr lang="en-US" sz="3600" dirty="0" smtClean="0"/>
              <a:t>          </a:t>
            </a:r>
            <a:r>
              <a:rPr lang="en-US" sz="3600" baseline="0" dirty="0" smtClean="0"/>
              <a:t> </a:t>
            </a:r>
            <a:r>
              <a:rPr lang="en-US" sz="3600" dirty="0" smtClean="0"/>
              <a:t> </a:t>
            </a:r>
            <a:r>
              <a:rPr lang="en-US" sz="3600" b="1" dirty="0" smtClean="0"/>
              <a:t>0.0002</a:t>
            </a:r>
            <a:endParaRPr lang="en-US" sz="3600" dirty="0"/>
          </a:p>
          <a:p>
            <a:endParaRPr lang="en-US" dirty="0"/>
          </a:p>
        </p:txBody>
      </p:sp>
      <p:sp>
        <p:nvSpPr>
          <p:cNvPr id="61" name="Text Box 264"/>
          <p:cNvSpPr txBox="1">
            <a:spLocks noChangeArrowheads="1"/>
          </p:cNvSpPr>
          <p:nvPr/>
        </p:nvSpPr>
        <p:spPr bwMode="auto">
          <a:xfrm>
            <a:off x="20802600" y="9829800"/>
            <a:ext cx="4495800" cy="2062103"/>
          </a:xfrm>
          <a:prstGeom prst="rect">
            <a:avLst/>
          </a:prstGeom>
          <a:noFill/>
          <a:ln w="9525">
            <a:noFill/>
            <a:miter lim="800000"/>
            <a:headEnd/>
            <a:tailEnd/>
          </a:ln>
        </p:spPr>
        <p:txBody>
          <a:bodyPr wrap="square">
            <a:prstTxWarp prst="textNoShape">
              <a:avLst/>
            </a:prstTxWarp>
            <a:spAutoFit/>
          </a:bodyPr>
          <a:lstStyle/>
          <a:p>
            <a:r>
              <a:rPr lang="en-US" sz="3200" b="1" baseline="0" dirty="0" smtClean="0"/>
              <a:t>Table 1:</a:t>
            </a:r>
            <a:r>
              <a:rPr lang="en-US" sz="3200" b="1" baseline="0" dirty="0" smtClean="0">
                <a:solidFill>
                  <a:srgbClr val="608F3C"/>
                </a:solidFill>
              </a:rPr>
              <a:t> </a:t>
            </a:r>
            <a:r>
              <a:rPr lang="en-US" sz="3200" baseline="0" dirty="0" smtClean="0">
                <a:solidFill>
                  <a:srgbClr val="608F3C"/>
                </a:solidFill>
              </a:rPr>
              <a:t>Multiple regression analysis.</a:t>
            </a:r>
          </a:p>
          <a:p>
            <a:r>
              <a:rPr lang="en-US" sz="3200" baseline="0" dirty="0" smtClean="0">
                <a:solidFill>
                  <a:srgbClr val="608F3C"/>
                </a:solidFill>
              </a:rPr>
              <a:t>The adjusted r</a:t>
            </a:r>
            <a:r>
              <a:rPr lang="en-US" sz="3200" baseline="30000" dirty="0" smtClean="0">
                <a:solidFill>
                  <a:srgbClr val="608F3C"/>
                </a:solidFill>
              </a:rPr>
              <a:t>2</a:t>
            </a:r>
            <a:r>
              <a:rPr lang="en-US" sz="3200" baseline="0" dirty="0" smtClean="0">
                <a:solidFill>
                  <a:srgbClr val="608F3C"/>
                </a:solidFill>
              </a:rPr>
              <a:t> of the model is 0.984.</a:t>
            </a:r>
            <a:endParaRPr lang="en-US" sz="3200" dirty="0">
              <a:solidFill>
                <a:srgbClr val="608F3C"/>
              </a:solidFill>
            </a:endParaRPr>
          </a:p>
        </p:txBody>
      </p:sp>
      <p:sp>
        <p:nvSpPr>
          <p:cNvPr id="64" name="TextBox 63"/>
          <p:cNvSpPr txBox="1"/>
          <p:nvPr/>
        </p:nvSpPr>
        <p:spPr>
          <a:xfrm>
            <a:off x="19583400" y="14325600"/>
            <a:ext cx="348813" cy="5257800"/>
          </a:xfrm>
          <a:prstGeom prst="rect">
            <a:avLst/>
          </a:prstGeom>
          <a:noFill/>
        </p:spPr>
        <p:txBody>
          <a:bodyPr vert="vert270" wrap="square" rtlCol="0">
            <a:spAutoFit/>
          </a:bodyPr>
          <a:lstStyle/>
          <a:p>
            <a:r>
              <a:rPr lang="en-US" sz="1600" dirty="0"/>
              <a:t>http://</a:t>
            </a:r>
            <a:r>
              <a:rPr lang="en-US" sz="1600" dirty="0" err="1"/>
              <a:t>www.shroomery.org</a:t>
            </a:r>
            <a:r>
              <a:rPr lang="en-US" sz="1600" dirty="0"/>
              <a:t>/10224/Hunting-Fly-Agarics-in-North-America</a:t>
            </a:r>
          </a:p>
        </p:txBody>
      </p:sp>
      <p:sp>
        <p:nvSpPr>
          <p:cNvPr id="16" name="TextBox 15"/>
          <p:cNvSpPr txBox="1"/>
          <p:nvPr/>
        </p:nvSpPr>
        <p:spPr>
          <a:xfrm>
            <a:off x="4038600" y="32072759"/>
            <a:ext cx="12496800" cy="769441"/>
          </a:xfrm>
          <a:prstGeom prst="rect">
            <a:avLst/>
          </a:prstGeom>
          <a:noFill/>
        </p:spPr>
        <p:txBody>
          <a:bodyPr wrap="square" rtlCol="0">
            <a:spAutoFit/>
          </a:bodyPr>
          <a:lstStyle/>
          <a:p>
            <a:r>
              <a:rPr lang="en-US" sz="2000" baseline="30000" dirty="0" smtClean="0"/>
              <a:t>1</a:t>
            </a:r>
            <a:r>
              <a:rPr lang="en-US" sz="2000" baseline="0" dirty="0" smtClean="0"/>
              <a:t>Lilleskov </a:t>
            </a:r>
            <a:r>
              <a:rPr lang="en-US" sz="2000" baseline="0" dirty="0"/>
              <a:t>E, </a:t>
            </a:r>
            <a:r>
              <a:rPr lang="en-US" sz="2000" baseline="0" dirty="0" err="1"/>
              <a:t>Hobbie</a:t>
            </a:r>
            <a:r>
              <a:rPr lang="en-US" sz="2000" baseline="0" dirty="0"/>
              <a:t> E, Horton T. 2011. Conservation of ectomycorrhizal fungi: exploring the linkages between functional and taxonomic responses to anthropogenic N deposition. Fungal Ecology 4: 174-183</a:t>
            </a:r>
            <a:r>
              <a:rPr lang="en-US" baseline="0" dirty="0"/>
              <a:t>.</a:t>
            </a:r>
          </a:p>
        </p:txBody>
      </p:sp>
      <p:sp>
        <p:nvSpPr>
          <p:cNvPr id="18" name="TextBox 17"/>
          <p:cNvSpPr txBox="1"/>
          <p:nvPr/>
        </p:nvSpPr>
        <p:spPr>
          <a:xfrm>
            <a:off x="12115800" y="14782800"/>
            <a:ext cx="2209800" cy="584776"/>
          </a:xfrm>
          <a:prstGeom prst="rect">
            <a:avLst/>
          </a:prstGeom>
          <a:noFill/>
        </p:spPr>
        <p:txBody>
          <a:bodyPr wrap="square" rtlCol="0">
            <a:spAutoFit/>
          </a:bodyPr>
          <a:lstStyle/>
          <a:p>
            <a:r>
              <a:rPr lang="en-US" sz="3200" b="1" baseline="0" dirty="0" smtClean="0"/>
              <a:t>Figure 3:</a:t>
            </a:r>
            <a:endParaRPr lang="en-US" sz="3200" b="1" baseline="0" dirty="0"/>
          </a:p>
        </p:txBody>
      </p:sp>
      <p:sp>
        <p:nvSpPr>
          <p:cNvPr id="19" name="TextBox 18"/>
          <p:cNvSpPr txBox="1"/>
          <p:nvPr/>
        </p:nvSpPr>
        <p:spPr>
          <a:xfrm>
            <a:off x="14097000" y="7010400"/>
            <a:ext cx="2133600" cy="584776"/>
          </a:xfrm>
          <a:prstGeom prst="rect">
            <a:avLst/>
          </a:prstGeom>
          <a:noFill/>
        </p:spPr>
        <p:txBody>
          <a:bodyPr wrap="square" rtlCol="0">
            <a:spAutoFit/>
          </a:bodyPr>
          <a:lstStyle/>
          <a:p>
            <a:r>
              <a:rPr lang="en-US" sz="3200" b="1" baseline="0" dirty="0" smtClean="0"/>
              <a:t>Figure 2:</a:t>
            </a:r>
            <a:endParaRPr lang="en-US" sz="3200" b="1" baseline="0" dirty="0"/>
          </a:p>
        </p:txBody>
      </p:sp>
      <p:sp>
        <p:nvSpPr>
          <p:cNvPr id="71" name="Text Box 297"/>
          <p:cNvSpPr txBox="1">
            <a:spLocks noChangeArrowheads="1"/>
          </p:cNvSpPr>
          <p:nvPr/>
        </p:nvSpPr>
        <p:spPr bwMode="auto">
          <a:xfrm>
            <a:off x="838200" y="32004000"/>
            <a:ext cx="3124200" cy="806450"/>
          </a:xfrm>
          <a:prstGeom prst="rect">
            <a:avLst/>
          </a:prstGeom>
          <a:solidFill>
            <a:srgbClr val="608F3C"/>
          </a:solidFill>
          <a:ln w="9525">
            <a:noFill/>
            <a:miter lim="800000"/>
            <a:headEnd/>
            <a:tailEnd/>
          </a:ln>
        </p:spPr>
        <p:txBody>
          <a:bodyPr wrap="none" anchor="ctr" anchorCtr="1">
            <a:prstTxWarp prst="textNoShape">
              <a:avLst/>
            </a:prstTxWarp>
          </a:bodyPr>
          <a:lstStyle/>
          <a:p>
            <a:r>
              <a:rPr lang="en-US" b="1" baseline="0" dirty="0" smtClean="0"/>
              <a:t>Citations</a:t>
            </a:r>
            <a:endParaRPr lang="en-US" b="1" baseline="0"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25000">
            <a:ln>
              <a:noFill/>
            </a:ln>
            <a:solidFill>
              <a:schemeClr val="tx1"/>
            </a:solidFill>
            <a:effectLst/>
            <a:latin typeface="Arial" pitchFamily="-106" charset="0"/>
            <a:ea typeface="ＭＳ Ｐゴシック" pitchFamily="-106" charset="-128"/>
            <a:cs typeface="ＭＳ Ｐゴシック" pitchFamily="-106"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25000">
            <a:ln>
              <a:noFill/>
            </a:ln>
            <a:solidFill>
              <a:schemeClr val="tx1"/>
            </a:solidFill>
            <a:effectLst/>
            <a:latin typeface="Arial" pitchFamily="-106" charset="0"/>
            <a:ea typeface="ＭＳ Ｐゴシック" pitchFamily="-106" charset="-128"/>
            <a:cs typeface="ＭＳ Ｐゴシック" pitchFamily="-106"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36394</TotalTime>
  <Words>991</Words>
  <Application>Microsoft Macintosh PowerPoint</Application>
  <PresentationFormat>Custom</PresentationFormat>
  <Paragraphs>66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Insights into carbon assimilation in ectomycorrhizal fungi through use of 13C-labeled glucose and amino acids</vt:lpstr>
    </vt:vector>
  </TitlesOfParts>
  <Company>WSU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AtAAP1 function in amino acid uptake by the root and analysis of the regulation of AtAAP1 expression</dc:title>
  <dc:creator>Janet Chen User</dc:creator>
  <cp:lastModifiedBy>Megan Grass</cp:lastModifiedBy>
  <cp:revision>163</cp:revision>
  <cp:lastPrinted>2011-11-29T21:32:46Z</cp:lastPrinted>
  <dcterms:created xsi:type="dcterms:W3CDTF">2011-11-30T00:53:23Z</dcterms:created>
  <dcterms:modified xsi:type="dcterms:W3CDTF">2015-04-23T16:35:13Z</dcterms:modified>
</cp:coreProperties>
</file>