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sldIdLst>
    <p:sldId id="257"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3098" autoAdjust="0"/>
  </p:normalViewPr>
  <p:slideViewPr>
    <p:cSldViewPr snapToGrid="0" snapToObjects="1">
      <p:cViewPr>
        <p:scale>
          <a:sx n="60" d="100"/>
          <a:sy n="60" d="100"/>
        </p:scale>
        <p:origin x="-123" y="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3087230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4063201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476277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01F9CA3-105E-4857-9057-6DB6197DA786}" type="datetimeFigureOut">
              <a:rPr lang="en-US" smtClean="0"/>
              <a:t>4/23/2015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2027547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01F9CA3-105E-4857-9057-6DB6197DA786}" type="datetimeFigureOut">
              <a:rPr lang="en-US" smtClean="0"/>
              <a:t>4/23/2015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1124185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01F9CA3-105E-4857-9057-6DB6197DA786}" type="datetimeFigureOut">
              <a:rPr lang="en-US" smtClean="0"/>
              <a:t>4/23/2015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2235007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1F9CA3-105E-4857-9057-6DB6197DA786}" type="datetimeFigureOut">
              <a:rPr lang="en-US" smtClean="0"/>
              <a:t>4/23/2015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1123516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4/23/2015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111289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1F9CA3-105E-4857-9057-6DB6197DA786}" type="datetimeFigureOut">
              <a:rPr lang="en-US" smtClean="0"/>
              <a:t>4/23/2015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2539693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2020964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570767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4155286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627373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2776787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672921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1F9CA3-105E-4857-9057-6DB6197DA786}" type="datetimeFigureOut">
              <a:rPr lang="en-US" smtClean="0"/>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t>‹#›</a:t>
            </a:fld>
            <a:endParaRPr lang="en-US"/>
          </a:p>
        </p:txBody>
      </p:sp>
    </p:spTree>
    <p:extLst>
      <p:ext uri="{BB962C8B-B14F-4D97-AF65-F5344CB8AC3E}">
        <p14:creationId xmlns:p14="http://schemas.microsoft.com/office/powerpoint/2010/main" val="685558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1F9CA3-105E-4857-9057-6DB6197DA786}" type="datetimeFigureOut">
              <a:rPr lang="en-US" smtClean="0"/>
              <a:t>4/23/2015</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F5CE407-6216-4202-80E4-A30DC2F709B2}" type="slidenum">
              <a:rPr lang="en-US" smtClean="0"/>
              <a:t>‹#›</a:t>
            </a:fld>
            <a:endParaRPr lang="en-US"/>
          </a:p>
        </p:txBody>
      </p:sp>
    </p:spTree>
    <p:extLst>
      <p:ext uri="{BB962C8B-B14F-4D97-AF65-F5344CB8AC3E}">
        <p14:creationId xmlns:p14="http://schemas.microsoft.com/office/powerpoint/2010/main" val="2273520413"/>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83000">
              <a:schemeClr val="bg1">
                <a:lumMod val="8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186174" y="1310624"/>
            <a:ext cx="3673929" cy="338554"/>
          </a:xfrm>
          <a:prstGeom prst="rect">
            <a:avLst/>
          </a:prstGeom>
          <a:noFill/>
        </p:spPr>
        <p:txBody>
          <a:bodyPr wrap="square" rtlCol="0">
            <a:spAutoFit/>
          </a:bodyPr>
          <a:lstStyle/>
          <a:p>
            <a:r>
              <a:rPr lang="en-US" sz="1400" b="1" dirty="0" smtClean="0"/>
              <a:t>Abstract</a:t>
            </a:r>
            <a:r>
              <a:rPr lang="en-US" sz="1600" dirty="0" smtClean="0"/>
              <a:t> </a:t>
            </a:r>
            <a:endParaRPr lang="en-US" sz="1600" dirty="0"/>
          </a:p>
        </p:txBody>
      </p:sp>
      <p:sp>
        <p:nvSpPr>
          <p:cNvPr id="5" name="Rectangle 4"/>
          <p:cNvSpPr/>
          <p:nvPr/>
        </p:nvSpPr>
        <p:spPr>
          <a:xfrm>
            <a:off x="186174" y="1780234"/>
            <a:ext cx="2753611" cy="2169825"/>
          </a:xfrm>
          <a:prstGeom prst="rect">
            <a:avLst/>
          </a:prstGeom>
          <a:solidFill>
            <a:schemeClr val="bg1"/>
          </a:solidFill>
          <a:ln w="12700">
            <a:solidFill>
              <a:schemeClr val="tx1"/>
            </a:solidFill>
          </a:ln>
        </p:spPr>
        <p:txBody>
          <a:bodyPr wrap="square">
            <a:spAutoFit/>
          </a:bodyPr>
          <a:lstStyle/>
          <a:p>
            <a:r>
              <a:rPr lang="en-US" sz="750" dirty="0" smtClean="0"/>
              <a:t>Several behavioral economists argue that </a:t>
            </a:r>
            <a:r>
              <a:rPr lang="en-US" sz="750" dirty="0"/>
              <a:t>many times, asset prices are far from their intrinsic value, and that market participants base their </a:t>
            </a:r>
            <a:r>
              <a:rPr lang="en-US" sz="750" dirty="0" smtClean="0"/>
              <a:t>forecasts </a:t>
            </a:r>
            <a:r>
              <a:rPr lang="en-US" sz="750" dirty="0"/>
              <a:t>of asset prices on psychological factors alone, such as fear and optimism, and completely ignore fundamental factors, thus creating a “bubble”. </a:t>
            </a:r>
          </a:p>
          <a:p>
            <a:endParaRPr lang="en-US" sz="750" dirty="0"/>
          </a:p>
          <a:p>
            <a:r>
              <a:rPr lang="en-US" sz="750" dirty="0" smtClean="0"/>
              <a:t>This </a:t>
            </a:r>
            <a:r>
              <a:rPr lang="en-US" sz="750" dirty="0" smtClean="0"/>
              <a:t>research</a:t>
            </a:r>
            <a:r>
              <a:rPr lang="en-US" sz="750" dirty="0" smtClean="0"/>
              <a:t> </a:t>
            </a:r>
            <a:r>
              <a:rPr lang="en-US" sz="750" dirty="0"/>
              <a:t>seeks to demonstrate that market participants not only use fundamental factors to influence their forecast about stock prices, but that they explicitly rely on those fundamental factors to make their forecasting decisions. Psychological factors are also found to be important for market participants at the time of making forecasting decisions, but they are almost always </a:t>
            </a:r>
            <a:r>
              <a:rPr lang="en-US" sz="750" dirty="0" smtClean="0"/>
              <a:t>included along </a:t>
            </a:r>
            <a:r>
              <a:rPr lang="en-US" sz="750" dirty="0"/>
              <a:t>with fundamental factors. </a:t>
            </a:r>
            <a:r>
              <a:rPr lang="en-US" sz="750" dirty="0" smtClean="0"/>
              <a:t>This </a:t>
            </a:r>
            <a:r>
              <a:rPr lang="en-US" sz="750" dirty="0"/>
              <a:t>research looks in particular at the case of the stock market of one of the biggest emerging economies in Latin America: Colombia. </a:t>
            </a:r>
          </a:p>
        </p:txBody>
      </p:sp>
      <p:sp>
        <p:nvSpPr>
          <p:cNvPr id="6" name="TextBox 5"/>
          <p:cNvSpPr txBox="1"/>
          <p:nvPr/>
        </p:nvSpPr>
        <p:spPr>
          <a:xfrm>
            <a:off x="2543538" y="737653"/>
            <a:ext cx="4345214" cy="307777"/>
          </a:xfrm>
          <a:prstGeom prst="rect">
            <a:avLst/>
          </a:prstGeom>
          <a:noFill/>
        </p:spPr>
        <p:txBody>
          <a:bodyPr wrap="square" rtlCol="0">
            <a:spAutoFit/>
          </a:bodyPr>
          <a:lstStyle/>
          <a:p>
            <a:pPr algn="ctr"/>
            <a:r>
              <a:rPr lang="en-US" sz="1400" dirty="0" smtClean="0"/>
              <a:t>David Mesa </a:t>
            </a:r>
            <a:endParaRPr lang="en-US" sz="1400" dirty="0"/>
          </a:p>
        </p:txBody>
      </p:sp>
      <p:cxnSp>
        <p:nvCxnSpPr>
          <p:cNvPr id="8" name="Straight Connector 7"/>
          <p:cNvCxnSpPr/>
          <p:nvPr/>
        </p:nvCxnSpPr>
        <p:spPr>
          <a:xfrm>
            <a:off x="2820909" y="1022288"/>
            <a:ext cx="3977640" cy="0"/>
          </a:xfrm>
          <a:prstGeom prst="line">
            <a:avLst/>
          </a:prstGeom>
          <a:ln w="9525"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2237879" y="1053907"/>
            <a:ext cx="4956532" cy="461665"/>
          </a:xfrm>
          <a:prstGeom prst="rect">
            <a:avLst/>
          </a:prstGeom>
          <a:noFill/>
        </p:spPr>
        <p:txBody>
          <a:bodyPr wrap="square" rtlCol="0">
            <a:spAutoFit/>
          </a:bodyPr>
          <a:lstStyle/>
          <a:p>
            <a:pPr algn="ctr"/>
            <a:r>
              <a:rPr lang="en-US" sz="1200" dirty="0" smtClean="0"/>
              <a:t>Michael D. Goldberg , Faculty Advisor </a:t>
            </a:r>
          </a:p>
          <a:p>
            <a:pPr algn="ctr"/>
            <a:r>
              <a:rPr lang="en-US" sz="1200" dirty="0" smtClean="0"/>
              <a:t>Department of Economics, University of New Hampshire </a:t>
            </a:r>
            <a:endParaRPr lang="en-US" sz="1200" dirty="0"/>
          </a:p>
        </p:txBody>
      </p:sp>
      <p:sp>
        <p:nvSpPr>
          <p:cNvPr id="13" name="TextBox 12"/>
          <p:cNvSpPr txBox="1"/>
          <p:nvPr/>
        </p:nvSpPr>
        <p:spPr>
          <a:xfrm>
            <a:off x="186175" y="4146193"/>
            <a:ext cx="2549072" cy="307777"/>
          </a:xfrm>
          <a:prstGeom prst="rect">
            <a:avLst/>
          </a:prstGeom>
          <a:noFill/>
        </p:spPr>
        <p:txBody>
          <a:bodyPr wrap="square" rtlCol="0">
            <a:spAutoFit/>
          </a:bodyPr>
          <a:lstStyle/>
          <a:p>
            <a:r>
              <a:rPr lang="en-US" sz="1400" b="1" dirty="0"/>
              <a:t>M</a:t>
            </a:r>
            <a:r>
              <a:rPr lang="en-US" sz="1400" b="1" dirty="0" smtClean="0"/>
              <a:t>ethods</a:t>
            </a:r>
            <a:endParaRPr lang="en-US" sz="1400" b="1" dirty="0"/>
          </a:p>
        </p:txBody>
      </p:sp>
      <p:sp>
        <p:nvSpPr>
          <p:cNvPr id="15" name="Rectangle 14"/>
          <p:cNvSpPr/>
          <p:nvPr/>
        </p:nvSpPr>
        <p:spPr>
          <a:xfrm>
            <a:off x="186175" y="4542643"/>
            <a:ext cx="2753611" cy="2062103"/>
          </a:xfrm>
          <a:prstGeom prst="rect">
            <a:avLst/>
          </a:prstGeom>
          <a:solidFill>
            <a:schemeClr val="bg1"/>
          </a:solidFill>
          <a:ln w="12700">
            <a:solidFill>
              <a:schemeClr val="tx1"/>
            </a:solidFill>
          </a:ln>
        </p:spPr>
        <p:txBody>
          <a:bodyPr wrap="square">
            <a:spAutoFit/>
          </a:bodyPr>
          <a:lstStyle/>
          <a:p>
            <a:pPr marL="171450" lvl="0" indent="-171450">
              <a:buFont typeface="Arial"/>
              <a:buChar char="•"/>
            </a:pPr>
            <a:r>
              <a:rPr lang="en-US" sz="750" dirty="0"/>
              <a:t>This study makes use of a data set for 2014, which is composed of market wraps that are published by the major financial newspaper in Colombia: </a:t>
            </a:r>
            <a:r>
              <a:rPr lang="en-US" sz="750" dirty="0" err="1"/>
              <a:t>Portafolio</a:t>
            </a:r>
            <a:r>
              <a:rPr lang="en-US" sz="750" dirty="0"/>
              <a:t>. The wraps summarize the daily activity on the stock market, based on interviews and comments by analysts, fund managers, and other major market participants. </a:t>
            </a:r>
            <a:endParaRPr lang="en-US" sz="750" dirty="0" smtClean="0"/>
          </a:p>
          <a:p>
            <a:pPr marL="171450" lvl="0" indent="-171450">
              <a:buFont typeface="Arial"/>
              <a:buChar char="•"/>
            </a:pPr>
            <a:endParaRPr lang="en-US" sz="750" dirty="0"/>
          </a:p>
          <a:p>
            <a:pPr marL="171450" lvl="0" indent="-171450">
              <a:buFont typeface="Arial"/>
              <a:buChar char="•"/>
            </a:pPr>
            <a:r>
              <a:rPr lang="en-US" sz="750" dirty="0"/>
              <a:t>Manually reading the market wraps allows the researcher to identify the factors that are strictly mentioned to have moved the major market index in the country  (COLCAP) on a given trading day.  It also allows the researcher to code those factors numerically as having a positive or negative effect on the index. </a:t>
            </a:r>
            <a:endParaRPr lang="en-US" sz="750" dirty="0" smtClean="0"/>
          </a:p>
          <a:p>
            <a:pPr lvl="0"/>
            <a:endParaRPr lang="en-US" sz="750" dirty="0"/>
          </a:p>
          <a:p>
            <a:pPr marL="171450" lvl="0" indent="-171450">
              <a:buFont typeface="Arial"/>
              <a:buChar char="•"/>
            </a:pPr>
            <a:r>
              <a:rPr lang="en-US" sz="750" dirty="0"/>
              <a:t>In order </a:t>
            </a:r>
            <a:r>
              <a:rPr lang="en-US" sz="750" dirty="0" smtClean="0"/>
              <a:t>to score the wraps </a:t>
            </a:r>
            <a:r>
              <a:rPr lang="en-US" sz="750" dirty="0"/>
              <a:t>consistently, the researcher has to adhere to a strict set of rules</a:t>
            </a:r>
            <a:r>
              <a:rPr lang="en-US" sz="800" dirty="0"/>
              <a:t>. </a:t>
            </a:r>
          </a:p>
        </p:txBody>
      </p:sp>
      <p:pic>
        <p:nvPicPr>
          <p:cNvPr id="11" name="Picture 10"/>
          <p:cNvPicPr>
            <a:picLocks noChangeAspect="1"/>
          </p:cNvPicPr>
          <p:nvPr/>
        </p:nvPicPr>
        <p:blipFill>
          <a:blip r:embed="rId2"/>
          <a:stretch>
            <a:fillRect/>
          </a:stretch>
        </p:blipFill>
        <p:spPr>
          <a:xfrm>
            <a:off x="3387805" y="4077349"/>
            <a:ext cx="2587379" cy="2527397"/>
          </a:xfrm>
          <a:prstGeom prst="rect">
            <a:avLst/>
          </a:prstGeom>
        </p:spPr>
      </p:pic>
      <p:sp>
        <p:nvSpPr>
          <p:cNvPr id="14" name="Rectangle 13"/>
          <p:cNvSpPr/>
          <p:nvPr/>
        </p:nvSpPr>
        <p:spPr>
          <a:xfrm>
            <a:off x="6234003" y="2315258"/>
            <a:ext cx="2683980" cy="1477328"/>
          </a:xfrm>
          <a:prstGeom prst="rect">
            <a:avLst/>
          </a:prstGeom>
          <a:solidFill>
            <a:schemeClr val="bg1"/>
          </a:solidFill>
          <a:ln w="12700">
            <a:solidFill>
              <a:schemeClr val="tx1"/>
            </a:solidFill>
          </a:ln>
        </p:spPr>
        <p:txBody>
          <a:bodyPr wrap="square">
            <a:spAutoFit/>
          </a:bodyPr>
          <a:lstStyle/>
          <a:p>
            <a:pPr marL="171450" lvl="0" indent="-171450">
              <a:buFont typeface="Arial"/>
              <a:buChar char="•"/>
            </a:pPr>
            <a:r>
              <a:rPr lang="en-US" sz="750" dirty="0"/>
              <a:t>The manual-reading approach for analyzing the market wraps reports, reveals that market participants’ in Colombia rely heavily on a wide range of fundamental factors in order to valuate stock prices. </a:t>
            </a:r>
            <a:endParaRPr lang="en-US" sz="750" dirty="0" smtClean="0"/>
          </a:p>
          <a:p>
            <a:pPr marL="171450" lvl="0" indent="-171450">
              <a:buFont typeface="Arial"/>
              <a:buChar char="•"/>
            </a:pPr>
            <a:endParaRPr lang="en-US" sz="750" dirty="0"/>
          </a:p>
          <a:p>
            <a:pPr marL="171450" lvl="0" indent="-171450">
              <a:buFont typeface="Arial"/>
              <a:buChar char="•"/>
            </a:pPr>
            <a:r>
              <a:rPr lang="en-US" sz="750" dirty="0"/>
              <a:t>The market wraps also show that psychological and technical factors also play an important role in the market participants’ forecasting of prices. More importantly, when psychological factors are mentioned, they are almost always mentioned along fundamental factors.</a:t>
            </a:r>
          </a:p>
        </p:txBody>
      </p:sp>
      <p:sp>
        <p:nvSpPr>
          <p:cNvPr id="17" name="TextBox 16"/>
          <p:cNvSpPr txBox="1"/>
          <p:nvPr/>
        </p:nvSpPr>
        <p:spPr>
          <a:xfrm>
            <a:off x="6234003" y="1863286"/>
            <a:ext cx="2758508" cy="307777"/>
          </a:xfrm>
          <a:prstGeom prst="rect">
            <a:avLst/>
          </a:prstGeom>
          <a:noFill/>
        </p:spPr>
        <p:txBody>
          <a:bodyPr wrap="square" rtlCol="0">
            <a:spAutoFit/>
          </a:bodyPr>
          <a:lstStyle/>
          <a:p>
            <a:r>
              <a:rPr lang="en-US" sz="1400" b="1" dirty="0" smtClean="0"/>
              <a:t>Evidence of Fundamentals</a:t>
            </a:r>
            <a:endParaRPr lang="en-US" sz="1400" b="1" dirty="0"/>
          </a:p>
        </p:txBody>
      </p:sp>
      <p:sp>
        <p:nvSpPr>
          <p:cNvPr id="7" name="Rectangle 6"/>
          <p:cNvSpPr/>
          <p:nvPr/>
        </p:nvSpPr>
        <p:spPr>
          <a:xfrm>
            <a:off x="6324600" y="4774729"/>
            <a:ext cx="2819400" cy="1197636"/>
          </a:xfrm>
          <a:prstGeom prst="rect">
            <a:avLst/>
          </a:prstGeom>
          <a:solidFill>
            <a:schemeClr val="bg1"/>
          </a:solidFill>
          <a:ln w="12700">
            <a:solidFill>
              <a:schemeClr val="tx1"/>
            </a:solidFill>
          </a:ln>
        </p:spPr>
        <p:txBody>
          <a:bodyPr wrap="square">
            <a:spAutoFit/>
          </a:bodyPr>
          <a:lstStyle/>
          <a:p>
            <a:pPr>
              <a:lnSpc>
                <a:spcPct val="107000"/>
              </a:lnSpc>
              <a:spcAft>
                <a:spcPts val="800"/>
              </a:spcAft>
            </a:pPr>
            <a:r>
              <a:rPr lang="en-US" sz="750" dirty="0" smtClean="0">
                <a:ea typeface="Calibri" panose="020F0502020204030204" pitchFamily="34" charset="0"/>
                <a:cs typeface="Times New Roman" panose="02020603050405020304" pitchFamily="18" charset="0"/>
              </a:rPr>
              <a:t>This </a:t>
            </a:r>
            <a:r>
              <a:rPr lang="en-US" sz="750" dirty="0">
                <a:ea typeface="Calibri" panose="020F0502020204030204" pitchFamily="34" charset="0"/>
                <a:cs typeface="Times New Roman" panose="02020603050405020304" pitchFamily="18" charset="0"/>
              </a:rPr>
              <a:t>research provides empirically evidence that market </a:t>
            </a:r>
            <a:r>
              <a:rPr lang="en-US" sz="750" dirty="0" smtClean="0">
                <a:ea typeface="Calibri" panose="020F0502020204030204" pitchFamily="34" charset="0"/>
                <a:cs typeface="Times New Roman" panose="02020603050405020304" pitchFamily="18" charset="0"/>
              </a:rPr>
              <a:t>participants in Colombia </a:t>
            </a:r>
            <a:r>
              <a:rPr lang="en-US" sz="750" dirty="0">
                <a:ea typeface="Calibri" panose="020F0502020204030204" pitchFamily="34" charset="0"/>
                <a:cs typeface="Times New Roman" panose="02020603050405020304" pitchFamily="18" charset="0"/>
              </a:rPr>
              <a:t>rely mostly on fundamental factors to make their predictions about future stock prices. Psychological factors also take an important stand in actors’ forecast but the majority of the time, these factors are mentioned along fundamental factors. There is further research to be done in order to determine if there is quantitative structural change in the fundamental factors in which market participants </a:t>
            </a:r>
            <a:r>
              <a:rPr lang="en-US" sz="750" dirty="0" smtClean="0">
                <a:ea typeface="Calibri" panose="020F0502020204030204" pitchFamily="34" charset="0"/>
                <a:cs typeface="Times New Roman" panose="02020603050405020304" pitchFamily="18" charset="0"/>
              </a:rPr>
              <a:t>rely</a:t>
            </a:r>
            <a:r>
              <a:rPr lang="en-US" sz="750" dirty="0">
                <a:ea typeface="Calibri" panose="020F0502020204030204" pitchFamily="34" charset="0"/>
                <a:cs typeface="Times New Roman" panose="02020603050405020304" pitchFamily="18" charset="0"/>
              </a:rPr>
              <a:t> </a:t>
            </a:r>
            <a:r>
              <a:rPr lang="en-US" sz="750" dirty="0" smtClean="0">
                <a:ea typeface="Calibri" panose="020F0502020204030204" pitchFamily="34" charset="0"/>
                <a:cs typeface="Times New Roman" panose="02020603050405020304" pitchFamily="18" charset="0"/>
              </a:rPr>
              <a:t>on.</a:t>
            </a:r>
            <a:endParaRPr lang="en-US" sz="75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p:cNvSpPr txBox="1"/>
          <p:nvPr/>
        </p:nvSpPr>
        <p:spPr>
          <a:xfrm>
            <a:off x="870161" y="141328"/>
            <a:ext cx="7124887" cy="584775"/>
          </a:xfrm>
          <a:prstGeom prst="rect">
            <a:avLst/>
          </a:prstGeom>
          <a:noFill/>
        </p:spPr>
        <p:txBody>
          <a:bodyPr wrap="square" rtlCol="0">
            <a:spAutoFit/>
          </a:bodyPr>
          <a:lstStyle/>
          <a:p>
            <a:pPr algn="ctr"/>
            <a:r>
              <a:rPr lang="en-US" sz="1600" b="1" dirty="0" smtClean="0"/>
              <a:t>Do Fundamentals Matter when Valuating Stock Prices in Latin America? The Case of the Colombian Stock Market  </a:t>
            </a:r>
            <a:endParaRPr lang="en-US" sz="1600" b="1" dirty="0"/>
          </a:p>
        </p:txBody>
      </p:sp>
      <p:sp>
        <p:nvSpPr>
          <p:cNvPr id="12" name="TextBox 11"/>
          <p:cNvSpPr txBox="1"/>
          <p:nvPr/>
        </p:nvSpPr>
        <p:spPr>
          <a:xfrm>
            <a:off x="6324600" y="4388754"/>
            <a:ext cx="2355367" cy="307777"/>
          </a:xfrm>
          <a:prstGeom prst="rect">
            <a:avLst/>
          </a:prstGeom>
          <a:noFill/>
        </p:spPr>
        <p:txBody>
          <a:bodyPr wrap="square" rtlCol="0">
            <a:spAutoFit/>
          </a:bodyPr>
          <a:lstStyle/>
          <a:p>
            <a:r>
              <a:rPr lang="en-US" sz="1400" b="1" dirty="0" smtClean="0"/>
              <a:t>Conclusion</a:t>
            </a:r>
            <a:r>
              <a:rPr lang="en-US" sz="1400" dirty="0" smtClean="0"/>
              <a:t> </a:t>
            </a:r>
            <a:endParaRPr lang="en-US" sz="1400" dirty="0"/>
          </a:p>
        </p:txBody>
      </p:sp>
      <p:pic>
        <p:nvPicPr>
          <p:cNvPr id="16" name="Picture 15"/>
          <p:cNvPicPr>
            <a:picLocks noChangeAspect="1"/>
          </p:cNvPicPr>
          <p:nvPr/>
        </p:nvPicPr>
        <p:blipFill>
          <a:blip r:embed="rId3"/>
          <a:stretch>
            <a:fillRect/>
          </a:stretch>
        </p:blipFill>
        <p:spPr>
          <a:xfrm>
            <a:off x="3534535" y="1860301"/>
            <a:ext cx="2104718" cy="1837580"/>
          </a:xfrm>
          <a:prstGeom prst="rect">
            <a:avLst/>
          </a:prstGeom>
        </p:spPr>
      </p:pic>
      <p:pic>
        <p:nvPicPr>
          <p:cNvPr id="18" name="Picture 17"/>
          <p:cNvPicPr>
            <a:picLocks noChangeAspect="1"/>
          </p:cNvPicPr>
          <p:nvPr/>
        </p:nvPicPr>
        <p:blipFill>
          <a:blip r:embed="rId4"/>
          <a:stretch>
            <a:fillRect/>
          </a:stretch>
        </p:blipFill>
        <p:spPr>
          <a:xfrm>
            <a:off x="3656539" y="2142205"/>
            <a:ext cx="764544" cy="125702"/>
          </a:xfrm>
          <a:prstGeom prst="rect">
            <a:avLst/>
          </a:prstGeom>
        </p:spPr>
      </p:pic>
      <p:sp>
        <p:nvSpPr>
          <p:cNvPr id="19" name="TextBox 18"/>
          <p:cNvSpPr txBox="1"/>
          <p:nvPr/>
        </p:nvSpPr>
        <p:spPr>
          <a:xfrm>
            <a:off x="3588217" y="3584066"/>
            <a:ext cx="2115047" cy="153888"/>
          </a:xfrm>
          <a:prstGeom prst="rect">
            <a:avLst/>
          </a:prstGeom>
          <a:noFill/>
        </p:spPr>
        <p:txBody>
          <a:bodyPr wrap="square" rtlCol="0">
            <a:spAutoFit/>
          </a:bodyPr>
          <a:lstStyle/>
          <a:p>
            <a:r>
              <a:rPr lang="en-US" sz="400" dirty="0" smtClean="0">
                <a:latin typeface="Calibri" panose="020F0502020204030204" pitchFamily="34" charset="0"/>
              </a:rPr>
              <a:t>Source: Bloomberg Business</a:t>
            </a:r>
            <a:endParaRPr lang="en-US" sz="400" dirty="0">
              <a:latin typeface="Calibri" panose="020F0502020204030204" pitchFamily="34" charset="0"/>
            </a:endParaRPr>
          </a:p>
        </p:txBody>
      </p:sp>
    </p:spTree>
    <p:extLst>
      <p:ext uri="{BB962C8B-B14F-4D97-AF65-F5344CB8AC3E}">
        <p14:creationId xmlns:p14="http://schemas.microsoft.com/office/powerpoint/2010/main" val="372805552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523</TotalTime>
  <Words>473</Words>
  <Application>Microsoft Office PowerPoint</Application>
  <PresentationFormat>On-screen Show (4:3)</PresentationFormat>
  <Paragraphs>21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Times New Roman</vt:lpstr>
      <vt:lpstr>Trebuchet MS</vt:lpstr>
      <vt:lpstr>Wingdings 3</vt:lpstr>
      <vt:lpstr>Facet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Mesa</dc:creator>
  <cp:lastModifiedBy>David Mesa</cp:lastModifiedBy>
  <cp:revision>24</cp:revision>
  <dcterms:created xsi:type="dcterms:W3CDTF">2015-04-23T12:16:33Z</dcterms:created>
  <dcterms:modified xsi:type="dcterms:W3CDTF">2015-04-23T21:10:52Z</dcterms:modified>
</cp:coreProperties>
</file>