
<file path=[Content_Types].xml><?xml version="1.0" encoding="utf-8"?>
<Types xmlns="http://schemas.openxmlformats.org/package/2006/content-types">
  <Default Extension="xml" ContentType="application/xml"/>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0233600" cy="32918400"/>
  <p:notesSz cx="6858000" cy="9144000"/>
  <p:defaultTextStyle>
    <a:defPPr>
      <a:defRPr lang="en-US"/>
    </a:defPPr>
    <a:lvl1pPr marL="0" algn="l" defTabSz="2090044" rtl="0" eaLnBrk="1" latinLnBrk="0" hangingPunct="1">
      <a:defRPr sz="8200" kern="1200">
        <a:solidFill>
          <a:schemeClr val="tx1"/>
        </a:solidFill>
        <a:latin typeface="+mn-lt"/>
        <a:ea typeface="+mn-ea"/>
        <a:cs typeface="+mn-cs"/>
      </a:defRPr>
    </a:lvl1pPr>
    <a:lvl2pPr marL="2090044" algn="l" defTabSz="2090044" rtl="0" eaLnBrk="1" latinLnBrk="0" hangingPunct="1">
      <a:defRPr sz="8200" kern="1200">
        <a:solidFill>
          <a:schemeClr val="tx1"/>
        </a:solidFill>
        <a:latin typeface="+mn-lt"/>
        <a:ea typeface="+mn-ea"/>
        <a:cs typeface="+mn-cs"/>
      </a:defRPr>
    </a:lvl2pPr>
    <a:lvl3pPr marL="4180088" algn="l" defTabSz="2090044" rtl="0" eaLnBrk="1" latinLnBrk="0" hangingPunct="1">
      <a:defRPr sz="8200" kern="1200">
        <a:solidFill>
          <a:schemeClr val="tx1"/>
        </a:solidFill>
        <a:latin typeface="+mn-lt"/>
        <a:ea typeface="+mn-ea"/>
        <a:cs typeface="+mn-cs"/>
      </a:defRPr>
    </a:lvl3pPr>
    <a:lvl4pPr marL="6270132" algn="l" defTabSz="2090044" rtl="0" eaLnBrk="1" latinLnBrk="0" hangingPunct="1">
      <a:defRPr sz="8200" kern="1200">
        <a:solidFill>
          <a:schemeClr val="tx1"/>
        </a:solidFill>
        <a:latin typeface="+mn-lt"/>
        <a:ea typeface="+mn-ea"/>
        <a:cs typeface="+mn-cs"/>
      </a:defRPr>
    </a:lvl4pPr>
    <a:lvl5pPr marL="8360176" algn="l" defTabSz="2090044" rtl="0" eaLnBrk="1" latinLnBrk="0" hangingPunct="1">
      <a:defRPr sz="8200" kern="1200">
        <a:solidFill>
          <a:schemeClr val="tx1"/>
        </a:solidFill>
        <a:latin typeface="+mn-lt"/>
        <a:ea typeface="+mn-ea"/>
        <a:cs typeface="+mn-cs"/>
      </a:defRPr>
    </a:lvl5pPr>
    <a:lvl6pPr marL="10450220" algn="l" defTabSz="2090044" rtl="0" eaLnBrk="1" latinLnBrk="0" hangingPunct="1">
      <a:defRPr sz="8200" kern="1200">
        <a:solidFill>
          <a:schemeClr val="tx1"/>
        </a:solidFill>
        <a:latin typeface="+mn-lt"/>
        <a:ea typeface="+mn-ea"/>
        <a:cs typeface="+mn-cs"/>
      </a:defRPr>
    </a:lvl6pPr>
    <a:lvl7pPr marL="12540264" algn="l" defTabSz="2090044" rtl="0" eaLnBrk="1" latinLnBrk="0" hangingPunct="1">
      <a:defRPr sz="8200" kern="1200">
        <a:solidFill>
          <a:schemeClr val="tx1"/>
        </a:solidFill>
        <a:latin typeface="+mn-lt"/>
        <a:ea typeface="+mn-ea"/>
        <a:cs typeface="+mn-cs"/>
      </a:defRPr>
    </a:lvl7pPr>
    <a:lvl8pPr marL="14630309" algn="l" defTabSz="2090044" rtl="0" eaLnBrk="1" latinLnBrk="0" hangingPunct="1">
      <a:defRPr sz="8200" kern="1200">
        <a:solidFill>
          <a:schemeClr val="tx1"/>
        </a:solidFill>
        <a:latin typeface="+mn-lt"/>
        <a:ea typeface="+mn-ea"/>
        <a:cs typeface="+mn-cs"/>
      </a:defRPr>
    </a:lvl8pPr>
    <a:lvl9pPr marL="16720353" algn="l" defTabSz="2090044" rtl="0" eaLnBrk="1" latinLnBrk="0" hangingPunct="1">
      <a:defRPr sz="82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54531"/>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p:restoredLeft sz="15620"/>
    <p:restoredTop sz="94660"/>
  </p:normalViewPr>
  <p:slideViewPr>
    <p:cSldViewPr>
      <p:cViewPr>
        <p:scale>
          <a:sx n="37" d="100"/>
          <a:sy n="37" d="100"/>
        </p:scale>
        <p:origin x="672" y="-80"/>
      </p:cViewPr>
      <p:guideLst>
        <p:guide orient="horz" pos="20352"/>
        <p:guide pos="25343"/>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93DD3B-F992-A645-8814-8375046527F6}" type="datetimeFigureOut">
              <a:rPr lang="en-US" smtClean="0"/>
              <a:t>4/24/15</a:t>
            </a:fld>
            <a:endParaRPr lang="en-US"/>
          </a:p>
        </p:txBody>
      </p:sp>
      <p:sp>
        <p:nvSpPr>
          <p:cNvPr id="4" name="Slide Image Placeholder 3"/>
          <p:cNvSpPr>
            <a:spLocks noGrp="1" noRot="1" noChangeAspect="1"/>
          </p:cNvSpPr>
          <p:nvPr>
            <p:ph type="sldImg" idx="2"/>
          </p:nvPr>
        </p:nvSpPr>
        <p:spPr>
          <a:xfrm>
            <a:off x="1333500" y="685800"/>
            <a:ext cx="4191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CE80625-B014-A648-A5CC-C475BDD3FE35}" type="slidenum">
              <a:rPr lang="en-US" smtClean="0"/>
              <a:t>‹#›</a:t>
            </a:fld>
            <a:endParaRPr lang="en-US"/>
          </a:p>
        </p:txBody>
      </p:sp>
    </p:spTree>
    <p:extLst>
      <p:ext uri="{BB962C8B-B14F-4D97-AF65-F5344CB8AC3E}">
        <p14:creationId xmlns:p14="http://schemas.microsoft.com/office/powerpoint/2010/main" val="331077982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E80625-B014-A648-A5CC-C475BDD3FE35}" type="slidenum">
              <a:rPr lang="en-US" smtClean="0"/>
              <a:t>1</a:t>
            </a:fld>
            <a:endParaRPr lang="en-US"/>
          </a:p>
        </p:txBody>
      </p:sp>
    </p:spTree>
    <p:extLst>
      <p:ext uri="{BB962C8B-B14F-4D97-AF65-F5344CB8AC3E}">
        <p14:creationId xmlns:p14="http://schemas.microsoft.com/office/powerpoint/2010/main" val="29476258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10226042"/>
            <a:ext cx="3419856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035040" y="18653760"/>
            <a:ext cx="28163520" cy="8412480"/>
          </a:xfrm>
        </p:spPr>
        <p:txBody>
          <a:bodyPr/>
          <a:lstStyle>
            <a:lvl1pPr marL="0" indent="0" algn="ctr">
              <a:buNone/>
              <a:defRPr>
                <a:solidFill>
                  <a:schemeClr val="tx1">
                    <a:tint val="75000"/>
                  </a:schemeClr>
                </a:solidFill>
              </a:defRPr>
            </a:lvl1pPr>
            <a:lvl2pPr marL="2090044" indent="0" algn="ctr">
              <a:buNone/>
              <a:defRPr>
                <a:solidFill>
                  <a:schemeClr val="tx1">
                    <a:tint val="75000"/>
                  </a:schemeClr>
                </a:solidFill>
              </a:defRPr>
            </a:lvl2pPr>
            <a:lvl3pPr marL="4180088" indent="0" algn="ctr">
              <a:buNone/>
              <a:defRPr>
                <a:solidFill>
                  <a:schemeClr val="tx1">
                    <a:tint val="75000"/>
                  </a:schemeClr>
                </a:solidFill>
              </a:defRPr>
            </a:lvl3pPr>
            <a:lvl4pPr marL="6270132" indent="0" algn="ctr">
              <a:buNone/>
              <a:defRPr>
                <a:solidFill>
                  <a:schemeClr val="tx1">
                    <a:tint val="75000"/>
                  </a:schemeClr>
                </a:solidFill>
              </a:defRPr>
            </a:lvl4pPr>
            <a:lvl5pPr marL="8360176" indent="0" algn="ctr">
              <a:buNone/>
              <a:defRPr>
                <a:solidFill>
                  <a:schemeClr val="tx1">
                    <a:tint val="75000"/>
                  </a:schemeClr>
                </a:solidFill>
              </a:defRPr>
            </a:lvl5pPr>
            <a:lvl6pPr marL="10450220" indent="0" algn="ctr">
              <a:buNone/>
              <a:defRPr>
                <a:solidFill>
                  <a:schemeClr val="tx1">
                    <a:tint val="75000"/>
                  </a:schemeClr>
                </a:solidFill>
              </a:defRPr>
            </a:lvl6pPr>
            <a:lvl7pPr marL="12540264" indent="0" algn="ctr">
              <a:buNone/>
              <a:defRPr>
                <a:solidFill>
                  <a:schemeClr val="tx1">
                    <a:tint val="75000"/>
                  </a:schemeClr>
                </a:solidFill>
              </a:defRPr>
            </a:lvl7pPr>
            <a:lvl8pPr marL="14630309" indent="0" algn="ctr">
              <a:buNone/>
              <a:defRPr>
                <a:solidFill>
                  <a:schemeClr val="tx1">
                    <a:tint val="75000"/>
                  </a:schemeClr>
                </a:solidFill>
              </a:defRPr>
            </a:lvl8pPr>
            <a:lvl9pPr marL="16720353"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3EDE204-31E7-E146-AE01-6F8410298092}" type="datetimeFigureOut">
              <a:rPr lang="en-US" smtClean="0"/>
              <a:t>4/24/15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C4EC20-C405-1E4B-A1A1-93CA4D4FB1EE}" type="slidenum">
              <a:rPr lang="en-US" smtClean="0"/>
              <a:t>‹#›</a:t>
            </a:fld>
            <a:endParaRPr lang="en-US"/>
          </a:p>
        </p:txBody>
      </p:sp>
    </p:spTree>
    <p:extLst>
      <p:ext uri="{BB962C8B-B14F-4D97-AF65-F5344CB8AC3E}">
        <p14:creationId xmlns:p14="http://schemas.microsoft.com/office/powerpoint/2010/main" val="40714494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3EDE204-31E7-E146-AE01-6F8410298092}" type="datetimeFigureOut">
              <a:rPr lang="en-US" smtClean="0"/>
              <a:t>4/24/15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C4EC20-C405-1E4B-A1A1-93CA4D4FB1EE}" type="slidenum">
              <a:rPr lang="en-US" smtClean="0"/>
              <a:t>‹#›</a:t>
            </a:fld>
            <a:endParaRPr lang="en-US"/>
          </a:p>
        </p:txBody>
      </p:sp>
    </p:spTree>
    <p:extLst>
      <p:ext uri="{BB962C8B-B14F-4D97-AF65-F5344CB8AC3E}">
        <p14:creationId xmlns:p14="http://schemas.microsoft.com/office/powerpoint/2010/main" val="7608338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178177" y="21153122"/>
            <a:ext cx="34198560" cy="6537960"/>
          </a:xfrm>
        </p:spPr>
        <p:txBody>
          <a:bodyPr anchor="t"/>
          <a:lstStyle>
            <a:lvl1pPr algn="l">
              <a:defRPr sz="18300" b="1" cap="all"/>
            </a:lvl1pPr>
          </a:lstStyle>
          <a:p>
            <a:r>
              <a:rPr lang="en-US" smtClean="0"/>
              <a:t>Click to edit Master title style</a:t>
            </a:r>
            <a:endParaRPr lang="en-US"/>
          </a:p>
        </p:txBody>
      </p:sp>
      <p:sp>
        <p:nvSpPr>
          <p:cNvPr id="3" name="Text Placeholder 2"/>
          <p:cNvSpPr>
            <a:spLocks noGrp="1"/>
          </p:cNvSpPr>
          <p:nvPr>
            <p:ph type="body" idx="1"/>
          </p:nvPr>
        </p:nvSpPr>
        <p:spPr>
          <a:xfrm>
            <a:off x="3178177" y="13952225"/>
            <a:ext cx="34198560" cy="7200898"/>
          </a:xfrm>
        </p:spPr>
        <p:txBody>
          <a:bodyPr anchor="b"/>
          <a:lstStyle>
            <a:lvl1pPr marL="0" indent="0">
              <a:buNone/>
              <a:defRPr sz="9100">
                <a:solidFill>
                  <a:schemeClr val="tx1">
                    <a:tint val="75000"/>
                  </a:schemeClr>
                </a:solidFill>
              </a:defRPr>
            </a:lvl1pPr>
            <a:lvl2pPr marL="2090044" indent="0">
              <a:buNone/>
              <a:defRPr sz="8200">
                <a:solidFill>
                  <a:schemeClr val="tx1">
                    <a:tint val="75000"/>
                  </a:schemeClr>
                </a:solidFill>
              </a:defRPr>
            </a:lvl2pPr>
            <a:lvl3pPr marL="4180088" indent="0">
              <a:buNone/>
              <a:defRPr sz="7300">
                <a:solidFill>
                  <a:schemeClr val="tx1">
                    <a:tint val="75000"/>
                  </a:schemeClr>
                </a:solidFill>
              </a:defRPr>
            </a:lvl3pPr>
            <a:lvl4pPr marL="6270132" indent="0">
              <a:buNone/>
              <a:defRPr sz="6400">
                <a:solidFill>
                  <a:schemeClr val="tx1">
                    <a:tint val="75000"/>
                  </a:schemeClr>
                </a:solidFill>
              </a:defRPr>
            </a:lvl4pPr>
            <a:lvl5pPr marL="8360176" indent="0">
              <a:buNone/>
              <a:defRPr sz="6400">
                <a:solidFill>
                  <a:schemeClr val="tx1">
                    <a:tint val="75000"/>
                  </a:schemeClr>
                </a:solidFill>
              </a:defRPr>
            </a:lvl5pPr>
            <a:lvl6pPr marL="10450220" indent="0">
              <a:buNone/>
              <a:defRPr sz="6400">
                <a:solidFill>
                  <a:schemeClr val="tx1">
                    <a:tint val="75000"/>
                  </a:schemeClr>
                </a:solidFill>
              </a:defRPr>
            </a:lvl6pPr>
            <a:lvl7pPr marL="12540264" indent="0">
              <a:buNone/>
              <a:defRPr sz="6400">
                <a:solidFill>
                  <a:schemeClr val="tx1">
                    <a:tint val="75000"/>
                  </a:schemeClr>
                </a:solidFill>
              </a:defRPr>
            </a:lvl7pPr>
            <a:lvl8pPr marL="14630309" indent="0">
              <a:buNone/>
              <a:defRPr sz="6400">
                <a:solidFill>
                  <a:schemeClr val="tx1">
                    <a:tint val="75000"/>
                  </a:schemeClr>
                </a:solidFill>
              </a:defRPr>
            </a:lvl8pPr>
            <a:lvl9pPr marL="16720353" indent="0">
              <a:buNone/>
              <a:defRPr sz="6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3EDE204-31E7-E146-AE01-6F8410298092}" type="datetimeFigureOut">
              <a:rPr lang="en-US" smtClean="0"/>
              <a:t>4/24/15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C4EC20-C405-1E4B-A1A1-93CA4D4FB1EE}" type="slidenum">
              <a:rPr lang="en-US" smtClean="0"/>
              <a:t>‹#›</a:t>
            </a:fld>
            <a:endParaRPr lang="en-US"/>
          </a:p>
        </p:txBody>
      </p:sp>
    </p:spTree>
    <p:extLst>
      <p:ext uri="{BB962C8B-B14F-4D97-AF65-F5344CB8AC3E}">
        <p14:creationId xmlns:p14="http://schemas.microsoft.com/office/powerpoint/2010/main" val="20782120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011680" y="7680963"/>
            <a:ext cx="17769840" cy="21724622"/>
          </a:xfrm>
        </p:spPr>
        <p:txBody>
          <a:bodyPr/>
          <a:lstStyle>
            <a:lvl1pPr>
              <a:defRPr sz="12800"/>
            </a:lvl1pPr>
            <a:lvl2pPr>
              <a:defRPr sz="11000"/>
            </a:lvl2pPr>
            <a:lvl3pPr>
              <a:defRPr sz="91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0452080" y="7680963"/>
            <a:ext cx="17769840" cy="21724622"/>
          </a:xfrm>
        </p:spPr>
        <p:txBody>
          <a:bodyPr/>
          <a:lstStyle>
            <a:lvl1pPr>
              <a:defRPr sz="12800"/>
            </a:lvl1pPr>
            <a:lvl2pPr>
              <a:defRPr sz="11000"/>
            </a:lvl2pPr>
            <a:lvl3pPr>
              <a:defRPr sz="91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3EDE204-31E7-E146-AE01-6F8410298092}" type="datetimeFigureOut">
              <a:rPr lang="en-US" smtClean="0"/>
              <a:t>4/24/15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C4EC20-C405-1E4B-A1A1-93CA4D4FB1EE}" type="slidenum">
              <a:rPr lang="en-US" smtClean="0"/>
              <a:t>‹#›</a:t>
            </a:fld>
            <a:endParaRPr lang="en-US"/>
          </a:p>
        </p:txBody>
      </p:sp>
    </p:spTree>
    <p:extLst>
      <p:ext uri="{BB962C8B-B14F-4D97-AF65-F5344CB8AC3E}">
        <p14:creationId xmlns:p14="http://schemas.microsoft.com/office/powerpoint/2010/main" val="1071775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011680" y="7368542"/>
            <a:ext cx="17776827" cy="3070858"/>
          </a:xfrm>
        </p:spPr>
        <p:txBody>
          <a:bodyPr anchor="b"/>
          <a:lstStyle>
            <a:lvl1pPr marL="0" indent="0">
              <a:buNone/>
              <a:defRPr sz="11000" b="1"/>
            </a:lvl1pPr>
            <a:lvl2pPr marL="2090044" indent="0">
              <a:buNone/>
              <a:defRPr sz="9100" b="1"/>
            </a:lvl2pPr>
            <a:lvl3pPr marL="4180088" indent="0">
              <a:buNone/>
              <a:defRPr sz="8200" b="1"/>
            </a:lvl3pPr>
            <a:lvl4pPr marL="6270132" indent="0">
              <a:buNone/>
              <a:defRPr sz="7300" b="1"/>
            </a:lvl4pPr>
            <a:lvl5pPr marL="8360176" indent="0">
              <a:buNone/>
              <a:defRPr sz="7300" b="1"/>
            </a:lvl5pPr>
            <a:lvl6pPr marL="10450220" indent="0">
              <a:buNone/>
              <a:defRPr sz="7300" b="1"/>
            </a:lvl6pPr>
            <a:lvl7pPr marL="12540264" indent="0">
              <a:buNone/>
              <a:defRPr sz="7300" b="1"/>
            </a:lvl7pPr>
            <a:lvl8pPr marL="14630309" indent="0">
              <a:buNone/>
              <a:defRPr sz="7300" b="1"/>
            </a:lvl8pPr>
            <a:lvl9pPr marL="16720353" indent="0">
              <a:buNone/>
              <a:defRPr sz="7300" b="1"/>
            </a:lvl9pPr>
          </a:lstStyle>
          <a:p>
            <a:pPr lvl="0"/>
            <a:r>
              <a:rPr lang="en-US" smtClean="0"/>
              <a:t>Click to edit Master text styles</a:t>
            </a:r>
          </a:p>
        </p:txBody>
      </p:sp>
      <p:sp>
        <p:nvSpPr>
          <p:cNvPr id="4" name="Content Placeholder 3"/>
          <p:cNvSpPr>
            <a:spLocks noGrp="1"/>
          </p:cNvSpPr>
          <p:nvPr>
            <p:ph sz="half" idx="2"/>
          </p:nvPr>
        </p:nvSpPr>
        <p:spPr>
          <a:xfrm>
            <a:off x="2011680" y="10439400"/>
            <a:ext cx="17776827" cy="18966182"/>
          </a:xfrm>
        </p:spPr>
        <p:txBody>
          <a:bodyPr/>
          <a:lstStyle>
            <a:lvl1pPr>
              <a:defRPr sz="11000"/>
            </a:lvl1pPr>
            <a:lvl2pPr>
              <a:defRPr sz="9100"/>
            </a:lvl2pPr>
            <a:lvl3pPr>
              <a:defRPr sz="82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0438112" y="7368542"/>
            <a:ext cx="17783810" cy="3070858"/>
          </a:xfrm>
        </p:spPr>
        <p:txBody>
          <a:bodyPr anchor="b"/>
          <a:lstStyle>
            <a:lvl1pPr marL="0" indent="0">
              <a:buNone/>
              <a:defRPr sz="11000" b="1"/>
            </a:lvl1pPr>
            <a:lvl2pPr marL="2090044" indent="0">
              <a:buNone/>
              <a:defRPr sz="9100" b="1"/>
            </a:lvl2pPr>
            <a:lvl3pPr marL="4180088" indent="0">
              <a:buNone/>
              <a:defRPr sz="8200" b="1"/>
            </a:lvl3pPr>
            <a:lvl4pPr marL="6270132" indent="0">
              <a:buNone/>
              <a:defRPr sz="7300" b="1"/>
            </a:lvl4pPr>
            <a:lvl5pPr marL="8360176" indent="0">
              <a:buNone/>
              <a:defRPr sz="7300" b="1"/>
            </a:lvl5pPr>
            <a:lvl6pPr marL="10450220" indent="0">
              <a:buNone/>
              <a:defRPr sz="7300" b="1"/>
            </a:lvl6pPr>
            <a:lvl7pPr marL="12540264" indent="0">
              <a:buNone/>
              <a:defRPr sz="7300" b="1"/>
            </a:lvl7pPr>
            <a:lvl8pPr marL="14630309" indent="0">
              <a:buNone/>
              <a:defRPr sz="7300" b="1"/>
            </a:lvl8pPr>
            <a:lvl9pPr marL="16720353" indent="0">
              <a:buNone/>
              <a:defRPr sz="7300" b="1"/>
            </a:lvl9pPr>
          </a:lstStyle>
          <a:p>
            <a:pPr lvl="0"/>
            <a:r>
              <a:rPr lang="en-US" smtClean="0"/>
              <a:t>Click to edit Master text styles</a:t>
            </a:r>
          </a:p>
        </p:txBody>
      </p:sp>
      <p:sp>
        <p:nvSpPr>
          <p:cNvPr id="6" name="Content Placeholder 5"/>
          <p:cNvSpPr>
            <a:spLocks noGrp="1"/>
          </p:cNvSpPr>
          <p:nvPr>
            <p:ph sz="quarter" idx="4"/>
          </p:nvPr>
        </p:nvSpPr>
        <p:spPr>
          <a:xfrm>
            <a:off x="20438112" y="10439400"/>
            <a:ext cx="17783810" cy="18966182"/>
          </a:xfrm>
        </p:spPr>
        <p:txBody>
          <a:bodyPr/>
          <a:lstStyle>
            <a:lvl1pPr>
              <a:defRPr sz="11000"/>
            </a:lvl1pPr>
            <a:lvl2pPr>
              <a:defRPr sz="9100"/>
            </a:lvl2pPr>
            <a:lvl3pPr>
              <a:defRPr sz="82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3EDE204-31E7-E146-AE01-6F8410298092}" type="datetimeFigureOut">
              <a:rPr lang="en-US" smtClean="0"/>
              <a:t>4/24/15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C4EC20-C405-1E4B-A1A1-93CA4D4FB1EE}" type="slidenum">
              <a:rPr lang="en-US" smtClean="0"/>
              <a:t>‹#›</a:t>
            </a:fld>
            <a:endParaRPr lang="en-US"/>
          </a:p>
        </p:txBody>
      </p:sp>
    </p:spTree>
    <p:extLst>
      <p:ext uri="{BB962C8B-B14F-4D97-AF65-F5344CB8AC3E}">
        <p14:creationId xmlns:p14="http://schemas.microsoft.com/office/powerpoint/2010/main" val="12651417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3EDE204-31E7-E146-AE01-6F8410298092}" type="datetimeFigureOut">
              <a:rPr lang="en-US" smtClean="0"/>
              <a:t>4/24/15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C4EC20-C405-1E4B-A1A1-93CA4D4FB1EE}" type="slidenum">
              <a:rPr lang="en-US" smtClean="0"/>
              <a:t>‹#›</a:t>
            </a:fld>
            <a:endParaRPr lang="en-US"/>
          </a:p>
        </p:txBody>
      </p:sp>
    </p:spTree>
    <p:extLst>
      <p:ext uri="{BB962C8B-B14F-4D97-AF65-F5344CB8AC3E}">
        <p14:creationId xmlns:p14="http://schemas.microsoft.com/office/powerpoint/2010/main" val="5464587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EDE204-31E7-E146-AE01-6F8410298092}" type="datetimeFigureOut">
              <a:rPr lang="en-US" smtClean="0"/>
              <a:t>4/24/15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C4EC20-C405-1E4B-A1A1-93CA4D4FB1EE}" type="slidenum">
              <a:rPr lang="en-US" smtClean="0"/>
              <a:t>‹#›</a:t>
            </a:fld>
            <a:endParaRPr lang="en-US"/>
          </a:p>
        </p:txBody>
      </p:sp>
    </p:spTree>
    <p:extLst>
      <p:ext uri="{BB962C8B-B14F-4D97-AF65-F5344CB8AC3E}">
        <p14:creationId xmlns:p14="http://schemas.microsoft.com/office/powerpoint/2010/main" val="40873491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1682" y="1310640"/>
            <a:ext cx="13236577" cy="5577840"/>
          </a:xfrm>
        </p:spPr>
        <p:txBody>
          <a:bodyPr anchor="b"/>
          <a:lstStyle>
            <a:lvl1pPr algn="l">
              <a:defRPr sz="9100" b="1"/>
            </a:lvl1pPr>
          </a:lstStyle>
          <a:p>
            <a:r>
              <a:rPr lang="en-US" smtClean="0"/>
              <a:t>Click to edit Master title style</a:t>
            </a:r>
            <a:endParaRPr lang="en-US"/>
          </a:p>
        </p:txBody>
      </p:sp>
      <p:sp>
        <p:nvSpPr>
          <p:cNvPr id="3" name="Content Placeholder 2"/>
          <p:cNvSpPr>
            <a:spLocks noGrp="1"/>
          </p:cNvSpPr>
          <p:nvPr>
            <p:ph idx="1"/>
          </p:nvPr>
        </p:nvSpPr>
        <p:spPr>
          <a:xfrm>
            <a:off x="15730220" y="1310643"/>
            <a:ext cx="22491700" cy="28094942"/>
          </a:xfrm>
        </p:spPr>
        <p:txBody>
          <a:bodyPr/>
          <a:lstStyle>
            <a:lvl1pPr>
              <a:defRPr sz="14600"/>
            </a:lvl1pPr>
            <a:lvl2pPr>
              <a:defRPr sz="12800"/>
            </a:lvl2pPr>
            <a:lvl3pPr>
              <a:defRPr sz="11000"/>
            </a:lvl3pPr>
            <a:lvl4pPr>
              <a:defRPr sz="9100"/>
            </a:lvl4pPr>
            <a:lvl5pPr>
              <a:defRPr sz="9100"/>
            </a:lvl5pPr>
            <a:lvl6pPr>
              <a:defRPr sz="9100"/>
            </a:lvl6pPr>
            <a:lvl7pPr>
              <a:defRPr sz="9100"/>
            </a:lvl7pPr>
            <a:lvl8pPr>
              <a:defRPr sz="9100"/>
            </a:lvl8pPr>
            <a:lvl9pPr>
              <a:defRPr sz="9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011682" y="6888483"/>
            <a:ext cx="13236577" cy="22517102"/>
          </a:xfrm>
        </p:spPr>
        <p:txBody>
          <a:bodyPr/>
          <a:lstStyle>
            <a:lvl1pPr marL="0" indent="0">
              <a:buNone/>
              <a:defRPr sz="6400"/>
            </a:lvl1pPr>
            <a:lvl2pPr marL="2090044" indent="0">
              <a:buNone/>
              <a:defRPr sz="5500"/>
            </a:lvl2pPr>
            <a:lvl3pPr marL="4180088" indent="0">
              <a:buNone/>
              <a:defRPr sz="4600"/>
            </a:lvl3pPr>
            <a:lvl4pPr marL="6270132" indent="0">
              <a:buNone/>
              <a:defRPr sz="4100"/>
            </a:lvl4pPr>
            <a:lvl5pPr marL="8360176" indent="0">
              <a:buNone/>
              <a:defRPr sz="4100"/>
            </a:lvl5pPr>
            <a:lvl6pPr marL="10450220" indent="0">
              <a:buNone/>
              <a:defRPr sz="4100"/>
            </a:lvl6pPr>
            <a:lvl7pPr marL="12540264" indent="0">
              <a:buNone/>
              <a:defRPr sz="4100"/>
            </a:lvl7pPr>
            <a:lvl8pPr marL="14630309" indent="0">
              <a:buNone/>
              <a:defRPr sz="4100"/>
            </a:lvl8pPr>
            <a:lvl9pPr marL="16720353"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3EDE204-31E7-E146-AE01-6F8410298092}" type="datetimeFigureOut">
              <a:rPr lang="en-US" smtClean="0"/>
              <a:t>4/24/15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C4EC20-C405-1E4B-A1A1-93CA4D4FB1EE}" type="slidenum">
              <a:rPr lang="en-US" smtClean="0"/>
              <a:t>‹#›</a:t>
            </a:fld>
            <a:endParaRPr lang="en-US"/>
          </a:p>
        </p:txBody>
      </p:sp>
    </p:spTree>
    <p:extLst>
      <p:ext uri="{BB962C8B-B14F-4D97-AF65-F5344CB8AC3E}">
        <p14:creationId xmlns:p14="http://schemas.microsoft.com/office/powerpoint/2010/main" val="372284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86067" y="23042880"/>
            <a:ext cx="24140160" cy="2720342"/>
          </a:xfrm>
        </p:spPr>
        <p:txBody>
          <a:bodyPr anchor="b"/>
          <a:lstStyle>
            <a:lvl1pPr algn="l">
              <a:defRPr sz="9100" b="1"/>
            </a:lvl1pPr>
          </a:lstStyle>
          <a:p>
            <a:r>
              <a:rPr lang="en-US" smtClean="0"/>
              <a:t>Click to edit Master title style</a:t>
            </a:r>
            <a:endParaRPr lang="en-US"/>
          </a:p>
        </p:txBody>
      </p:sp>
      <p:sp>
        <p:nvSpPr>
          <p:cNvPr id="3" name="Picture Placeholder 2"/>
          <p:cNvSpPr>
            <a:spLocks noGrp="1"/>
          </p:cNvSpPr>
          <p:nvPr>
            <p:ph type="pic" idx="1"/>
          </p:nvPr>
        </p:nvSpPr>
        <p:spPr>
          <a:xfrm>
            <a:off x="7886067" y="2941320"/>
            <a:ext cx="24140160" cy="19751040"/>
          </a:xfrm>
        </p:spPr>
        <p:txBody>
          <a:bodyPr/>
          <a:lstStyle>
            <a:lvl1pPr marL="0" indent="0">
              <a:buNone/>
              <a:defRPr sz="14600"/>
            </a:lvl1pPr>
            <a:lvl2pPr marL="2090044" indent="0">
              <a:buNone/>
              <a:defRPr sz="12800"/>
            </a:lvl2pPr>
            <a:lvl3pPr marL="4180088" indent="0">
              <a:buNone/>
              <a:defRPr sz="11000"/>
            </a:lvl3pPr>
            <a:lvl4pPr marL="6270132" indent="0">
              <a:buNone/>
              <a:defRPr sz="9100"/>
            </a:lvl4pPr>
            <a:lvl5pPr marL="8360176" indent="0">
              <a:buNone/>
              <a:defRPr sz="9100"/>
            </a:lvl5pPr>
            <a:lvl6pPr marL="10450220" indent="0">
              <a:buNone/>
              <a:defRPr sz="9100"/>
            </a:lvl6pPr>
            <a:lvl7pPr marL="12540264" indent="0">
              <a:buNone/>
              <a:defRPr sz="9100"/>
            </a:lvl7pPr>
            <a:lvl8pPr marL="14630309" indent="0">
              <a:buNone/>
              <a:defRPr sz="9100"/>
            </a:lvl8pPr>
            <a:lvl9pPr marL="16720353" indent="0">
              <a:buNone/>
              <a:defRPr sz="9100"/>
            </a:lvl9pPr>
          </a:lstStyle>
          <a:p>
            <a:endParaRPr lang="en-US"/>
          </a:p>
        </p:txBody>
      </p:sp>
      <p:sp>
        <p:nvSpPr>
          <p:cNvPr id="4" name="Text Placeholder 3"/>
          <p:cNvSpPr>
            <a:spLocks noGrp="1"/>
          </p:cNvSpPr>
          <p:nvPr>
            <p:ph type="body" sz="half" idx="2"/>
          </p:nvPr>
        </p:nvSpPr>
        <p:spPr>
          <a:xfrm>
            <a:off x="7886067" y="25763222"/>
            <a:ext cx="24140160" cy="3863338"/>
          </a:xfrm>
        </p:spPr>
        <p:txBody>
          <a:bodyPr/>
          <a:lstStyle>
            <a:lvl1pPr marL="0" indent="0">
              <a:buNone/>
              <a:defRPr sz="6400"/>
            </a:lvl1pPr>
            <a:lvl2pPr marL="2090044" indent="0">
              <a:buNone/>
              <a:defRPr sz="5500"/>
            </a:lvl2pPr>
            <a:lvl3pPr marL="4180088" indent="0">
              <a:buNone/>
              <a:defRPr sz="4600"/>
            </a:lvl3pPr>
            <a:lvl4pPr marL="6270132" indent="0">
              <a:buNone/>
              <a:defRPr sz="4100"/>
            </a:lvl4pPr>
            <a:lvl5pPr marL="8360176" indent="0">
              <a:buNone/>
              <a:defRPr sz="4100"/>
            </a:lvl5pPr>
            <a:lvl6pPr marL="10450220" indent="0">
              <a:buNone/>
              <a:defRPr sz="4100"/>
            </a:lvl6pPr>
            <a:lvl7pPr marL="12540264" indent="0">
              <a:buNone/>
              <a:defRPr sz="4100"/>
            </a:lvl7pPr>
            <a:lvl8pPr marL="14630309" indent="0">
              <a:buNone/>
              <a:defRPr sz="4100"/>
            </a:lvl8pPr>
            <a:lvl9pPr marL="16720353"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3EDE204-31E7-E146-AE01-6F8410298092}" type="datetimeFigureOut">
              <a:rPr lang="en-US" smtClean="0"/>
              <a:t>4/24/15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C4EC20-C405-1E4B-A1A1-93CA4D4FB1EE}" type="slidenum">
              <a:rPr lang="en-US" smtClean="0"/>
              <a:t>‹#›</a:t>
            </a:fld>
            <a:endParaRPr lang="en-US"/>
          </a:p>
        </p:txBody>
      </p:sp>
    </p:spTree>
    <p:extLst>
      <p:ext uri="{BB962C8B-B14F-4D97-AF65-F5344CB8AC3E}">
        <p14:creationId xmlns:p14="http://schemas.microsoft.com/office/powerpoint/2010/main" val="684070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3EDE204-31E7-E146-AE01-6F8410298092}" type="datetimeFigureOut">
              <a:rPr lang="en-US" smtClean="0"/>
              <a:t>4/24/15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C4EC20-C405-1E4B-A1A1-93CA4D4FB1EE}" type="slidenum">
              <a:rPr lang="en-US" smtClean="0"/>
              <a:t>‹#›</a:t>
            </a:fld>
            <a:endParaRPr lang="en-US"/>
          </a:p>
        </p:txBody>
      </p:sp>
    </p:spTree>
    <p:extLst>
      <p:ext uri="{BB962C8B-B14F-4D97-AF65-F5344CB8AC3E}">
        <p14:creationId xmlns:p14="http://schemas.microsoft.com/office/powerpoint/2010/main" val="591997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9169360" y="1318265"/>
            <a:ext cx="905256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011680" y="1318265"/>
            <a:ext cx="2648712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3EDE204-31E7-E146-AE01-6F8410298092}" type="datetimeFigureOut">
              <a:rPr lang="en-US" smtClean="0"/>
              <a:t>4/24/15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C4EC20-C405-1E4B-A1A1-93CA4D4FB1EE}" type="slidenum">
              <a:rPr lang="en-US" smtClean="0"/>
              <a:t>‹#›</a:t>
            </a:fld>
            <a:endParaRPr lang="en-US"/>
          </a:p>
        </p:txBody>
      </p:sp>
    </p:spTree>
    <p:extLst>
      <p:ext uri="{BB962C8B-B14F-4D97-AF65-F5344CB8AC3E}">
        <p14:creationId xmlns:p14="http://schemas.microsoft.com/office/powerpoint/2010/main" val="208468092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11680" y="1318262"/>
            <a:ext cx="36210240" cy="5486400"/>
          </a:xfrm>
          <a:prstGeom prst="rect">
            <a:avLst/>
          </a:prstGeom>
        </p:spPr>
        <p:txBody>
          <a:bodyPr vert="horz" lIns="418009" tIns="209004" rIns="418009" bIns="209004"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011680" y="7680963"/>
            <a:ext cx="36210240" cy="21724622"/>
          </a:xfrm>
          <a:prstGeom prst="rect">
            <a:avLst/>
          </a:prstGeom>
        </p:spPr>
        <p:txBody>
          <a:bodyPr vert="horz" lIns="418009" tIns="209004" rIns="418009" bIns="20900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011680" y="30510482"/>
            <a:ext cx="9387840" cy="1752600"/>
          </a:xfrm>
          <a:prstGeom prst="rect">
            <a:avLst/>
          </a:prstGeom>
        </p:spPr>
        <p:txBody>
          <a:bodyPr vert="horz" lIns="418009" tIns="209004" rIns="418009" bIns="209004" rtlCol="0" anchor="ctr"/>
          <a:lstStyle>
            <a:lvl1pPr algn="l">
              <a:defRPr sz="5500">
                <a:solidFill>
                  <a:schemeClr val="tx1">
                    <a:tint val="75000"/>
                  </a:schemeClr>
                </a:solidFill>
              </a:defRPr>
            </a:lvl1pPr>
          </a:lstStyle>
          <a:p>
            <a:fld id="{73EDE204-31E7-E146-AE01-6F8410298092}" type="datetimeFigureOut">
              <a:rPr lang="en-US" smtClean="0"/>
              <a:t>4/24/15</a:t>
            </a:fld>
            <a:endParaRPr lang="en-US"/>
          </a:p>
        </p:txBody>
      </p:sp>
      <p:sp>
        <p:nvSpPr>
          <p:cNvPr id="5" name="Footer Placeholder 4"/>
          <p:cNvSpPr>
            <a:spLocks noGrp="1"/>
          </p:cNvSpPr>
          <p:nvPr>
            <p:ph type="ftr" sz="quarter" idx="3"/>
          </p:nvPr>
        </p:nvSpPr>
        <p:spPr>
          <a:xfrm>
            <a:off x="13746480" y="30510482"/>
            <a:ext cx="12740640" cy="1752600"/>
          </a:xfrm>
          <a:prstGeom prst="rect">
            <a:avLst/>
          </a:prstGeom>
        </p:spPr>
        <p:txBody>
          <a:bodyPr vert="horz" lIns="418009" tIns="209004" rIns="418009" bIns="209004" rtlCol="0" anchor="ctr"/>
          <a:lstStyle>
            <a:lvl1pPr algn="ctr">
              <a:defRPr sz="55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8834080" y="30510482"/>
            <a:ext cx="9387840" cy="1752600"/>
          </a:xfrm>
          <a:prstGeom prst="rect">
            <a:avLst/>
          </a:prstGeom>
        </p:spPr>
        <p:txBody>
          <a:bodyPr vert="horz" lIns="418009" tIns="209004" rIns="418009" bIns="209004" rtlCol="0" anchor="ctr"/>
          <a:lstStyle>
            <a:lvl1pPr algn="r">
              <a:defRPr sz="5500">
                <a:solidFill>
                  <a:schemeClr val="tx1">
                    <a:tint val="75000"/>
                  </a:schemeClr>
                </a:solidFill>
              </a:defRPr>
            </a:lvl1pPr>
          </a:lstStyle>
          <a:p>
            <a:fld id="{C9C4EC20-C405-1E4B-A1A1-93CA4D4FB1EE}" type="slidenum">
              <a:rPr lang="en-US" smtClean="0"/>
              <a:t>‹#›</a:t>
            </a:fld>
            <a:endParaRPr lang="en-US"/>
          </a:p>
        </p:txBody>
      </p:sp>
    </p:spTree>
    <p:extLst>
      <p:ext uri="{BB962C8B-B14F-4D97-AF65-F5344CB8AC3E}">
        <p14:creationId xmlns:p14="http://schemas.microsoft.com/office/powerpoint/2010/main" val="34895219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090044" rtl="0" eaLnBrk="1" latinLnBrk="0" hangingPunct="1">
        <a:spcBef>
          <a:spcPct val="0"/>
        </a:spcBef>
        <a:buNone/>
        <a:defRPr sz="20100" kern="1200">
          <a:solidFill>
            <a:schemeClr val="tx1"/>
          </a:solidFill>
          <a:latin typeface="+mj-lt"/>
          <a:ea typeface="+mj-ea"/>
          <a:cs typeface="+mj-cs"/>
        </a:defRPr>
      </a:lvl1pPr>
    </p:titleStyle>
    <p:bodyStyle>
      <a:lvl1pPr marL="1567533" indent="-1567533" algn="l" defTabSz="2090044" rtl="0" eaLnBrk="1" latinLnBrk="0" hangingPunct="1">
        <a:spcBef>
          <a:spcPct val="20000"/>
        </a:spcBef>
        <a:buFont typeface="Arial"/>
        <a:buChar char="•"/>
        <a:defRPr sz="14600" kern="1200">
          <a:solidFill>
            <a:schemeClr val="tx1"/>
          </a:solidFill>
          <a:latin typeface="+mn-lt"/>
          <a:ea typeface="+mn-ea"/>
          <a:cs typeface="+mn-cs"/>
        </a:defRPr>
      </a:lvl1pPr>
      <a:lvl2pPr marL="3396322" indent="-1306278" algn="l" defTabSz="2090044" rtl="0" eaLnBrk="1" latinLnBrk="0" hangingPunct="1">
        <a:spcBef>
          <a:spcPct val="20000"/>
        </a:spcBef>
        <a:buFont typeface="Arial"/>
        <a:buChar char="–"/>
        <a:defRPr sz="12800" kern="1200">
          <a:solidFill>
            <a:schemeClr val="tx1"/>
          </a:solidFill>
          <a:latin typeface="+mn-lt"/>
          <a:ea typeface="+mn-ea"/>
          <a:cs typeface="+mn-cs"/>
        </a:defRPr>
      </a:lvl2pPr>
      <a:lvl3pPr marL="5225110" indent="-1045022" algn="l" defTabSz="2090044" rtl="0" eaLnBrk="1" latinLnBrk="0" hangingPunct="1">
        <a:spcBef>
          <a:spcPct val="20000"/>
        </a:spcBef>
        <a:buFont typeface="Arial"/>
        <a:buChar char="•"/>
        <a:defRPr sz="11000" kern="1200">
          <a:solidFill>
            <a:schemeClr val="tx1"/>
          </a:solidFill>
          <a:latin typeface="+mn-lt"/>
          <a:ea typeface="+mn-ea"/>
          <a:cs typeface="+mn-cs"/>
        </a:defRPr>
      </a:lvl3pPr>
      <a:lvl4pPr marL="7315154" indent="-1045022" algn="l" defTabSz="2090044" rtl="0" eaLnBrk="1" latinLnBrk="0" hangingPunct="1">
        <a:spcBef>
          <a:spcPct val="20000"/>
        </a:spcBef>
        <a:buFont typeface="Arial"/>
        <a:buChar char="–"/>
        <a:defRPr sz="9100" kern="1200">
          <a:solidFill>
            <a:schemeClr val="tx1"/>
          </a:solidFill>
          <a:latin typeface="+mn-lt"/>
          <a:ea typeface="+mn-ea"/>
          <a:cs typeface="+mn-cs"/>
        </a:defRPr>
      </a:lvl4pPr>
      <a:lvl5pPr marL="9405198" indent="-1045022" algn="l" defTabSz="2090044" rtl="0" eaLnBrk="1" latinLnBrk="0" hangingPunct="1">
        <a:spcBef>
          <a:spcPct val="20000"/>
        </a:spcBef>
        <a:buFont typeface="Arial"/>
        <a:buChar char="»"/>
        <a:defRPr sz="9100" kern="1200">
          <a:solidFill>
            <a:schemeClr val="tx1"/>
          </a:solidFill>
          <a:latin typeface="+mn-lt"/>
          <a:ea typeface="+mn-ea"/>
          <a:cs typeface="+mn-cs"/>
        </a:defRPr>
      </a:lvl5pPr>
      <a:lvl6pPr marL="11495242" indent="-1045022" algn="l" defTabSz="2090044" rtl="0" eaLnBrk="1" latinLnBrk="0" hangingPunct="1">
        <a:spcBef>
          <a:spcPct val="20000"/>
        </a:spcBef>
        <a:buFont typeface="Arial"/>
        <a:buChar char="•"/>
        <a:defRPr sz="9100" kern="1200">
          <a:solidFill>
            <a:schemeClr val="tx1"/>
          </a:solidFill>
          <a:latin typeface="+mn-lt"/>
          <a:ea typeface="+mn-ea"/>
          <a:cs typeface="+mn-cs"/>
        </a:defRPr>
      </a:lvl6pPr>
      <a:lvl7pPr marL="13585287" indent="-1045022" algn="l" defTabSz="2090044" rtl="0" eaLnBrk="1" latinLnBrk="0" hangingPunct="1">
        <a:spcBef>
          <a:spcPct val="20000"/>
        </a:spcBef>
        <a:buFont typeface="Arial"/>
        <a:buChar char="•"/>
        <a:defRPr sz="9100" kern="1200">
          <a:solidFill>
            <a:schemeClr val="tx1"/>
          </a:solidFill>
          <a:latin typeface="+mn-lt"/>
          <a:ea typeface="+mn-ea"/>
          <a:cs typeface="+mn-cs"/>
        </a:defRPr>
      </a:lvl7pPr>
      <a:lvl8pPr marL="15675331" indent="-1045022" algn="l" defTabSz="2090044" rtl="0" eaLnBrk="1" latinLnBrk="0" hangingPunct="1">
        <a:spcBef>
          <a:spcPct val="20000"/>
        </a:spcBef>
        <a:buFont typeface="Arial"/>
        <a:buChar char="•"/>
        <a:defRPr sz="9100" kern="1200">
          <a:solidFill>
            <a:schemeClr val="tx1"/>
          </a:solidFill>
          <a:latin typeface="+mn-lt"/>
          <a:ea typeface="+mn-ea"/>
          <a:cs typeface="+mn-cs"/>
        </a:defRPr>
      </a:lvl8pPr>
      <a:lvl9pPr marL="17765375" indent="-1045022" algn="l" defTabSz="2090044" rtl="0" eaLnBrk="1" latinLnBrk="0" hangingPunct="1">
        <a:spcBef>
          <a:spcPct val="20000"/>
        </a:spcBef>
        <a:buFont typeface="Arial"/>
        <a:buChar char="•"/>
        <a:defRPr sz="9100" kern="1200">
          <a:solidFill>
            <a:schemeClr val="tx1"/>
          </a:solidFill>
          <a:latin typeface="+mn-lt"/>
          <a:ea typeface="+mn-ea"/>
          <a:cs typeface="+mn-cs"/>
        </a:defRPr>
      </a:lvl9pPr>
    </p:bodyStyle>
    <p:otherStyle>
      <a:defPPr>
        <a:defRPr lang="en-US"/>
      </a:defPPr>
      <a:lvl1pPr marL="0" algn="l" defTabSz="2090044" rtl="0" eaLnBrk="1" latinLnBrk="0" hangingPunct="1">
        <a:defRPr sz="8200" kern="1200">
          <a:solidFill>
            <a:schemeClr val="tx1"/>
          </a:solidFill>
          <a:latin typeface="+mn-lt"/>
          <a:ea typeface="+mn-ea"/>
          <a:cs typeface="+mn-cs"/>
        </a:defRPr>
      </a:lvl1pPr>
      <a:lvl2pPr marL="2090044" algn="l" defTabSz="2090044" rtl="0" eaLnBrk="1" latinLnBrk="0" hangingPunct="1">
        <a:defRPr sz="8200" kern="1200">
          <a:solidFill>
            <a:schemeClr val="tx1"/>
          </a:solidFill>
          <a:latin typeface="+mn-lt"/>
          <a:ea typeface="+mn-ea"/>
          <a:cs typeface="+mn-cs"/>
        </a:defRPr>
      </a:lvl2pPr>
      <a:lvl3pPr marL="4180088" algn="l" defTabSz="2090044" rtl="0" eaLnBrk="1" latinLnBrk="0" hangingPunct="1">
        <a:defRPr sz="8200" kern="1200">
          <a:solidFill>
            <a:schemeClr val="tx1"/>
          </a:solidFill>
          <a:latin typeface="+mn-lt"/>
          <a:ea typeface="+mn-ea"/>
          <a:cs typeface="+mn-cs"/>
        </a:defRPr>
      </a:lvl3pPr>
      <a:lvl4pPr marL="6270132" algn="l" defTabSz="2090044" rtl="0" eaLnBrk="1" latinLnBrk="0" hangingPunct="1">
        <a:defRPr sz="8200" kern="1200">
          <a:solidFill>
            <a:schemeClr val="tx1"/>
          </a:solidFill>
          <a:latin typeface="+mn-lt"/>
          <a:ea typeface="+mn-ea"/>
          <a:cs typeface="+mn-cs"/>
        </a:defRPr>
      </a:lvl4pPr>
      <a:lvl5pPr marL="8360176" algn="l" defTabSz="2090044" rtl="0" eaLnBrk="1" latinLnBrk="0" hangingPunct="1">
        <a:defRPr sz="8200" kern="1200">
          <a:solidFill>
            <a:schemeClr val="tx1"/>
          </a:solidFill>
          <a:latin typeface="+mn-lt"/>
          <a:ea typeface="+mn-ea"/>
          <a:cs typeface="+mn-cs"/>
        </a:defRPr>
      </a:lvl5pPr>
      <a:lvl6pPr marL="10450220" algn="l" defTabSz="2090044" rtl="0" eaLnBrk="1" latinLnBrk="0" hangingPunct="1">
        <a:defRPr sz="8200" kern="1200">
          <a:solidFill>
            <a:schemeClr val="tx1"/>
          </a:solidFill>
          <a:latin typeface="+mn-lt"/>
          <a:ea typeface="+mn-ea"/>
          <a:cs typeface="+mn-cs"/>
        </a:defRPr>
      </a:lvl6pPr>
      <a:lvl7pPr marL="12540264" algn="l" defTabSz="2090044" rtl="0" eaLnBrk="1" latinLnBrk="0" hangingPunct="1">
        <a:defRPr sz="8200" kern="1200">
          <a:solidFill>
            <a:schemeClr val="tx1"/>
          </a:solidFill>
          <a:latin typeface="+mn-lt"/>
          <a:ea typeface="+mn-ea"/>
          <a:cs typeface="+mn-cs"/>
        </a:defRPr>
      </a:lvl7pPr>
      <a:lvl8pPr marL="14630309" algn="l" defTabSz="2090044" rtl="0" eaLnBrk="1" latinLnBrk="0" hangingPunct="1">
        <a:defRPr sz="8200" kern="1200">
          <a:solidFill>
            <a:schemeClr val="tx1"/>
          </a:solidFill>
          <a:latin typeface="+mn-lt"/>
          <a:ea typeface="+mn-ea"/>
          <a:cs typeface="+mn-cs"/>
        </a:defRPr>
      </a:lvl8pPr>
      <a:lvl9pPr marL="16720353" algn="l" defTabSz="2090044" rtl="0" eaLnBrk="1" latinLnBrk="0" hangingPunct="1">
        <a:defRPr sz="8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5.png"/><Relationship Id="rId8" Type="http://schemas.openxmlformats.org/officeDocument/2006/relationships/image" Target="../media/image6.png"/><Relationship Id="rId9" Type="http://schemas.openxmlformats.org/officeDocument/2006/relationships/image" Target="../media/image7.png"/><Relationship Id="rId10" Type="http://schemas.openxmlformats.org/officeDocument/2006/relationships/image" Target="../media/image8.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5" name="TextBox 4"/>
          <p:cNvSpPr txBox="1"/>
          <p:nvPr/>
        </p:nvSpPr>
        <p:spPr>
          <a:xfrm>
            <a:off x="762000" y="685800"/>
            <a:ext cx="38633400" cy="4062651"/>
          </a:xfrm>
          <a:prstGeom prst="rect">
            <a:avLst/>
          </a:prstGeom>
          <a:solidFill>
            <a:schemeClr val="accent3">
              <a:lumMod val="40000"/>
              <a:lumOff val="60000"/>
            </a:schemeClr>
          </a:solidFill>
          <a:ln>
            <a:solidFill>
              <a:schemeClr val="tx1"/>
            </a:solidFill>
          </a:ln>
        </p:spPr>
        <p:txBody>
          <a:bodyPr wrap="square" rtlCol="0">
            <a:spAutoFit/>
          </a:bodyPr>
          <a:lstStyle/>
          <a:p>
            <a:pPr algn="ctr"/>
            <a:r>
              <a:rPr lang="en-US" sz="7200" dirty="0" smtClean="0">
                <a:latin typeface="Arial"/>
                <a:cs typeface="Arial"/>
              </a:rPr>
              <a:t>Evaluating Genetic Diversity Between Populations of New England Cottontail </a:t>
            </a:r>
          </a:p>
          <a:p>
            <a:pPr algn="ctr"/>
            <a:r>
              <a:rPr lang="en-US" sz="7200" dirty="0" smtClean="0">
                <a:latin typeface="Arial"/>
                <a:cs typeface="Arial"/>
              </a:rPr>
              <a:t>(</a:t>
            </a:r>
            <a:r>
              <a:rPr lang="en-US" sz="7200" i="1" dirty="0" err="1" smtClean="0">
                <a:latin typeface="Arial"/>
                <a:cs typeface="Arial"/>
              </a:rPr>
              <a:t>Sylvilagus</a:t>
            </a:r>
            <a:r>
              <a:rPr lang="en-US" sz="7200" i="1" dirty="0" smtClean="0">
                <a:latin typeface="Arial"/>
                <a:cs typeface="Arial"/>
              </a:rPr>
              <a:t> </a:t>
            </a:r>
            <a:r>
              <a:rPr lang="en-US" sz="7200" i="1" dirty="0" err="1" smtClean="0">
                <a:latin typeface="Arial"/>
                <a:cs typeface="Arial"/>
              </a:rPr>
              <a:t>transitionalis</a:t>
            </a:r>
            <a:r>
              <a:rPr lang="en-US" sz="7200" dirty="0" smtClean="0">
                <a:latin typeface="Arial"/>
                <a:cs typeface="Arial"/>
              </a:rPr>
              <a:t>) and Eastern Cottontail (</a:t>
            </a:r>
            <a:r>
              <a:rPr lang="en-US" sz="7200" i="1" dirty="0" err="1" smtClean="0">
                <a:latin typeface="Arial"/>
                <a:cs typeface="Arial"/>
              </a:rPr>
              <a:t>Sylvilagus</a:t>
            </a:r>
            <a:r>
              <a:rPr lang="en-US" sz="7200" i="1" dirty="0" smtClean="0">
                <a:latin typeface="Arial"/>
                <a:cs typeface="Arial"/>
              </a:rPr>
              <a:t> </a:t>
            </a:r>
            <a:r>
              <a:rPr lang="en-US" sz="7200" i="1" dirty="0" err="1" smtClean="0">
                <a:latin typeface="Arial"/>
                <a:cs typeface="Arial"/>
              </a:rPr>
              <a:t>floridanus</a:t>
            </a:r>
            <a:r>
              <a:rPr lang="en-US" sz="7200" dirty="0" smtClean="0">
                <a:latin typeface="Arial"/>
                <a:cs typeface="Arial"/>
              </a:rPr>
              <a:t>)</a:t>
            </a:r>
          </a:p>
          <a:p>
            <a:pPr algn="ctr"/>
            <a:r>
              <a:rPr lang="en-US" sz="6000" dirty="0" smtClean="0">
                <a:latin typeface="Arial"/>
                <a:cs typeface="Arial"/>
              </a:rPr>
              <a:t>Tricia Gunther, </a:t>
            </a:r>
            <a:r>
              <a:rPr lang="en-US" sz="6000" dirty="0" err="1" smtClean="0">
                <a:latin typeface="Arial"/>
                <a:cs typeface="Arial"/>
              </a:rPr>
              <a:t>Thea</a:t>
            </a:r>
            <a:r>
              <a:rPr lang="en-US" sz="6000" dirty="0" smtClean="0">
                <a:latin typeface="Arial"/>
                <a:cs typeface="Arial"/>
              </a:rPr>
              <a:t> </a:t>
            </a:r>
            <a:r>
              <a:rPr lang="en-US" sz="6000" dirty="0" err="1" smtClean="0">
                <a:latin typeface="Arial"/>
                <a:cs typeface="Arial"/>
              </a:rPr>
              <a:t>Kristensen</a:t>
            </a:r>
            <a:r>
              <a:rPr lang="en-US" sz="6000" dirty="0" smtClean="0">
                <a:latin typeface="Arial"/>
                <a:cs typeface="Arial"/>
              </a:rPr>
              <a:t>, and Adrienne Kovach</a:t>
            </a:r>
          </a:p>
          <a:p>
            <a:pPr algn="ctr"/>
            <a:r>
              <a:rPr lang="en-US" sz="4800" dirty="0" smtClean="0">
                <a:latin typeface="Arial"/>
                <a:cs typeface="Arial"/>
              </a:rPr>
              <a:t>Department of Natural Resources and the Environment, University of New Hampshire</a:t>
            </a:r>
            <a:endParaRPr lang="en-US" sz="4800" dirty="0">
              <a:latin typeface="Arial"/>
              <a:cs typeface="Arial"/>
            </a:endParaRPr>
          </a:p>
        </p:txBody>
      </p:sp>
      <p:sp>
        <p:nvSpPr>
          <p:cNvPr id="8" name="Rectangle 7"/>
          <p:cNvSpPr/>
          <p:nvPr/>
        </p:nvSpPr>
        <p:spPr>
          <a:xfrm>
            <a:off x="838200" y="5638800"/>
            <a:ext cx="10835640" cy="22313801"/>
          </a:xfrm>
          <a:prstGeom prst="rect">
            <a:avLst/>
          </a:prstGeom>
          <a:solidFill>
            <a:srgbClr val="E8EEE7"/>
          </a:solidFill>
          <a:ln>
            <a:solidFill>
              <a:schemeClr val="tx1"/>
            </a:solidFill>
          </a:ln>
        </p:spPr>
        <p:txBody>
          <a:bodyPr wrap="square">
            <a:spAutoFit/>
          </a:bodyPr>
          <a:lstStyle/>
          <a:p>
            <a:r>
              <a:rPr lang="en-US" sz="4800" b="1" dirty="0" smtClean="0">
                <a:solidFill>
                  <a:srgbClr val="354531"/>
                </a:solidFill>
                <a:latin typeface="Arial"/>
                <a:cs typeface="Arial"/>
              </a:rPr>
              <a:t>Introduction</a:t>
            </a:r>
          </a:p>
          <a:p>
            <a:endParaRPr lang="en-US" sz="1800" b="1" dirty="0" smtClean="0">
              <a:solidFill>
                <a:srgbClr val="354531"/>
              </a:solidFill>
              <a:latin typeface="Arial"/>
              <a:cs typeface="Arial"/>
            </a:endParaRPr>
          </a:p>
          <a:p>
            <a:pPr marL="571500" lvl="0" indent="-571500">
              <a:buFont typeface="Arial"/>
              <a:buChar char="•"/>
            </a:pPr>
            <a:r>
              <a:rPr lang="en-US" sz="3000" dirty="0">
                <a:latin typeface="Arial"/>
                <a:cs typeface="Arial"/>
              </a:rPr>
              <a:t>The New England cottontail (</a:t>
            </a:r>
            <a:r>
              <a:rPr lang="en-US" sz="3000" i="1" dirty="0" err="1">
                <a:latin typeface="Arial"/>
                <a:cs typeface="Arial"/>
              </a:rPr>
              <a:t>Sylvilagus</a:t>
            </a:r>
            <a:r>
              <a:rPr lang="en-US" sz="3000" i="1" dirty="0">
                <a:latin typeface="Arial"/>
                <a:cs typeface="Arial"/>
              </a:rPr>
              <a:t> </a:t>
            </a:r>
            <a:r>
              <a:rPr lang="en-US" sz="3000" i="1" dirty="0" err="1">
                <a:latin typeface="Arial"/>
                <a:cs typeface="Arial"/>
              </a:rPr>
              <a:t>transitionalis</a:t>
            </a:r>
            <a:r>
              <a:rPr lang="en-US" sz="3000" dirty="0">
                <a:latin typeface="Arial"/>
                <a:cs typeface="Arial"/>
              </a:rPr>
              <a:t>) is an early successional </a:t>
            </a:r>
            <a:r>
              <a:rPr lang="en-US" sz="3000" dirty="0" smtClean="0">
                <a:latin typeface="Arial"/>
                <a:cs typeface="Arial"/>
              </a:rPr>
              <a:t>specialist </a:t>
            </a:r>
            <a:r>
              <a:rPr lang="en-US" sz="3000" dirty="0">
                <a:latin typeface="Arial"/>
                <a:cs typeface="Arial"/>
              </a:rPr>
              <a:t>that is native to New England and New </a:t>
            </a:r>
            <a:r>
              <a:rPr lang="en-US" sz="3000" dirty="0" smtClean="0">
                <a:latin typeface="Arial"/>
                <a:cs typeface="Arial"/>
              </a:rPr>
              <a:t>York</a:t>
            </a:r>
            <a:r>
              <a:rPr lang="en-US" sz="3000" baseline="30000" dirty="0" smtClean="0">
                <a:latin typeface="Arial"/>
                <a:cs typeface="Arial"/>
              </a:rPr>
              <a:t>1</a:t>
            </a:r>
            <a:r>
              <a:rPr lang="en-US" sz="3000" dirty="0" smtClean="0">
                <a:latin typeface="Arial"/>
                <a:cs typeface="Arial"/>
              </a:rPr>
              <a:t>. </a:t>
            </a:r>
          </a:p>
          <a:p>
            <a:pPr marL="571500" lvl="0" indent="-571500">
              <a:buFont typeface="Arial"/>
              <a:buChar char="•"/>
            </a:pPr>
            <a:endParaRPr lang="en-US" sz="1200" dirty="0">
              <a:latin typeface="Arial"/>
              <a:cs typeface="Arial"/>
            </a:endParaRPr>
          </a:p>
          <a:p>
            <a:pPr marL="571500" lvl="0" indent="-571500">
              <a:buFont typeface="Arial"/>
              <a:buChar char="•"/>
            </a:pPr>
            <a:r>
              <a:rPr lang="en-US" sz="3000" dirty="0">
                <a:latin typeface="Arial"/>
                <a:cs typeface="Arial"/>
              </a:rPr>
              <a:t>Over the last 50 </a:t>
            </a:r>
            <a:r>
              <a:rPr lang="en-US" sz="3000" dirty="0" smtClean="0">
                <a:latin typeface="Arial"/>
                <a:cs typeface="Arial"/>
              </a:rPr>
              <a:t>years, </a:t>
            </a:r>
            <a:r>
              <a:rPr lang="en-US" sz="3000" dirty="0">
                <a:latin typeface="Arial"/>
                <a:cs typeface="Arial"/>
              </a:rPr>
              <a:t>populations of this species have greatly declined, primarily due to habitat </a:t>
            </a:r>
            <a:r>
              <a:rPr lang="en-US" sz="3000" dirty="0" smtClean="0">
                <a:latin typeface="Arial"/>
                <a:cs typeface="Arial"/>
              </a:rPr>
              <a:t>loss</a:t>
            </a:r>
            <a:r>
              <a:rPr lang="en-US" sz="3000" baseline="30000" dirty="0" smtClean="0">
                <a:latin typeface="Arial"/>
                <a:cs typeface="Arial"/>
              </a:rPr>
              <a:t>1</a:t>
            </a:r>
            <a:r>
              <a:rPr lang="en-US" sz="3000" dirty="0" smtClean="0">
                <a:latin typeface="Arial"/>
                <a:cs typeface="Arial"/>
              </a:rPr>
              <a:t>. </a:t>
            </a:r>
          </a:p>
          <a:p>
            <a:pPr marL="571500" lvl="0" indent="-571500">
              <a:buFont typeface="Arial"/>
              <a:buChar char="•"/>
            </a:pPr>
            <a:endParaRPr lang="en-US" sz="1200" dirty="0">
              <a:latin typeface="Arial"/>
              <a:cs typeface="Arial"/>
            </a:endParaRPr>
          </a:p>
          <a:p>
            <a:pPr marL="571500" lvl="0" indent="-571500">
              <a:buFont typeface="Arial"/>
              <a:buChar char="•"/>
            </a:pPr>
            <a:r>
              <a:rPr lang="en-US" sz="3000" dirty="0">
                <a:latin typeface="Arial"/>
                <a:cs typeface="Arial"/>
              </a:rPr>
              <a:t>As the populations become smaller and more isolated, increased inbreeding and decreased gene flow can occur. This can cause a reduction in genetic diversity, which </a:t>
            </a:r>
            <a:r>
              <a:rPr lang="en-US" sz="3000" dirty="0" smtClean="0">
                <a:latin typeface="Arial"/>
                <a:cs typeface="Arial"/>
              </a:rPr>
              <a:t>may have consequences for long-term species persistence.</a:t>
            </a:r>
          </a:p>
          <a:p>
            <a:pPr marL="571500" lvl="0" indent="-571500">
              <a:buFont typeface="Arial"/>
              <a:buChar char="•"/>
            </a:pPr>
            <a:endParaRPr lang="en-US" sz="1200" dirty="0">
              <a:latin typeface="Arial"/>
              <a:cs typeface="Arial"/>
            </a:endParaRPr>
          </a:p>
          <a:p>
            <a:pPr marL="571500" lvl="0" indent="-571500">
              <a:buFont typeface="Arial"/>
              <a:buChar char="•"/>
            </a:pPr>
            <a:r>
              <a:rPr lang="en-US" sz="3000" dirty="0">
                <a:latin typeface="Arial"/>
                <a:cs typeface="Arial"/>
              </a:rPr>
              <a:t>Another threat to this species </a:t>
            </a:r>
            <a:r>
              <a:rPr lang="en-US" sz="3000" dirty="0" smtClean="0">
                <a:latin typeface="Arial"/>
                <a:cs typeface="Arial"/>
              </a:rPr>
              <a:t>is competition with the </a:t>
            </a:r>
            <a:r>
              <a:rPr lang="en-US" sz="3000" dirty="0">
                <a:latin typeface="Arial"/>
                <a:cs typeface="Arial"/>
              </a:rPr>
              <a:t>growing populations of eastern cottontail (</a:t>
            </a:r>
            <a:r>
              <a:rPr lang="en-US" sz="3000" i="1" dirty="0" err="1">
                <a:latin typeface="Arial"/>
                <a:cs typeface="Arial"/>
              </a:rPr>
              <a:t>Sylvilagus</a:t>
            </a:r>
            <a:r>
              <a:rPr lang="en-US" sz="3000" i="1" dirty="0">
                <a:latin typeface="Arial"/>
                <a:cs typeface="Arial"/>
              </a:rPr>
              <a:t> </a:t>
            </a:r>
            <a:r>
              <a:rPr lang="en-US" sz="3000" i="1" dirty="0" err="1">
                <a:latin typeface="Arial"/>
                <a:cs typeface="Arial"/>
              </a:rPr>
              <a:t>floridanus</a:t>
            </a:r>
            <a:r>
              <a:rPr lang="en-US" sz="3000" dirty="0">
                <a:latin typeface="Arial"/>
                <a:cs typeface="Arial"/>
              </a:rPr>
              <a:t>), which </a:t>
            </a:r>
            <a:r>
              <a:rPr lang="en-US" sz="3000" dirty="0" smtClean="0">
                <a:latin typeface="Arial"/>
                <a:cs typeface="Arial"/>
              </a:rPr>
              <a:t>overlap </a:t>
            </a:r>
            <a:r>
              <a:rPr lang="en-US" sz="3000" dirty="0">
                <a:latin typeface="Arial"/>
                <a:cs typeface="Arial"/>
              </a:rPr>
              <a:t>the same range and habitat as the New England cottontail, with </a:t>
            </a:r>
            <a:r>
              <a:rPr lang="en-US" sz="3000" dirty="0" smtClean="0">
                <a:latin typeface="Arial"/>
                <a:cs typeface="Arial"/>
              </a:rPr>
              <a:t>the exception </a:t>
            </a:r>
            <a:r>
              <a:rPr lang="en-US" sz="3000" dirty="0">
                <a:latin typeface="Arial"/>
                <a:cs typeface="Arial"/>
              </a:rPr>
              <a:t>of </a:t>
            </a:r>
            <a:r>
              <a:rPr lang="en-US" sz="3000" dirty="0" smtClean="0">
                <a:latin typeface="Arial"/>
                <a:cs typeface="Arial"/>
              </a:rPr>
              <a:t>Maine</a:t>
            </a:r>
            <a:r>
              <a:rPr lang="en-US" sz="3000" baseline="30000" dirty="0" smtClean="0">
                <a:latin typeface="Arial"/>
                <a:cs typeface="Arial"/>
              </a:rPr>
              <a:t>2</a:t>
            </a:r>
            <a:r>
              <a:rPr lang="en-US" sz="3000" dirty="0" smtClean="0">
                <a:latin typeface="Arial"/>
                <a:cs typeface="Arial"/>
              </a:rPr>
              <a:t>. </a:t>
            </a:r>
          </a:p>
          <a:p>
            <a:pPr marL="571500" lvl="0" indent="-571500">
              <a:buFont typeface="Arial"/>
              <a:buChar char="•"/>
            </a:pPr>
            <a:endParaRPr lang="en-US" sz="3000" dirty="0">
              <a:latin typeface="Arial"/>
              <a:cs typeface="Arial"/>
            </a:endParaRPr>
          </a:p>
          <a:p>
            <a:pPr marL="571500" lvl="0" indent="-571500">
              <a:buFont typeface="Arial"/>
              <a:buChar char="•"/>
            </a:pPr>
            <a:endParaRPr lang="en-US" sz="3000" dirty="0" smtClean="0">
              <a:latin typeface="Arial"/>
              <a:cs typeface="Arial"/>
            </a:endParaRPr>
          </a:p>
          <a:p>
            <a:pPr marL="571500" lvl="0" indent="-571500">
              <a:buFont typeface="Arial"/>
              <a:buChar char="•"/>
            </a:pPr>
            <a:endParaRPr lang="en-US" sz="3000" dirty="0">
              <a:latin typeface="Arial"/>
              <a:cs typeface="Arial"/>
            </a:endParaRPr>
          </a:p>
          <a:p>
            <a:pPr marL="571500" lvl="0" indent="-571500">
              <a:buFont typeface="Arial"/>
              <a:buChar char="•"/>
            </a:pPr>
            <a:endParaRPr lang="en-US" sz="3000" dirty="0" smtClean="0">
              <a:latin typeface="Arial"/>
              <a:cs typeface="Arial"/>
            </a:endParaRPr>
          </a:p>
          <a:p>
            <a:pPr marL="571500" lvl="0" indent="-571500">
              <a:buFont typeface="Arial"/>
              <a:buChar char="•"/>
            </a:pPr>
            <a:endParaRPr lang="en-US" sz="3000" dirty="0">
              <a:latin typeface="Arial"/>
              <a:cs typeface="Arial"/>
            </a:endParaRPr>
          </a:p>
          <a:p>
            <a:pPr marL="571500" lvl="0" indent="-571500">
              <a:buFont typeface="Arial"/>
              <a:buChar char="•"/>
            </a:pPr>
            <a:endParaRPr lang="en-US" sz="3000" dirty="0" smtClean="0">
              <a:latin typeface="Arial"/>
              <a:cs typeface="Arial"/>
            </a:endParaRPr>
          </a:p>
          <a:p>
            <a:pPr marL="571500" lvl="0" indent="-571500">
              <a:buFont typeface="Arial"/>
              <a:buChar char="•"/>
            </a:pPr>
            <a:endParaRPr lang="en-US" sz="3000" dirty="0">
              <a:latin typeface="Arial"/>
              <a:cs typeface="Arial"/>
            </a:endParaRPr>
          </a:p>
          <a:p>
            <a:pPr marL="571500" lvl="0" indent="-571500">
              <a:buFont typeface="Arial"/>
              <a:buChar char="•"/>
            </a:pPr>
            <a:endParaRPr lang="en-US" sz="3000" dirty="0" smtClean="0">
              <a:latin typeface="Arial"/>
              <a:cs typeface="Arial"/>
            </a:endParaRPr>
          </a:p>
          <a:p>
            <a:pPr marL="571500" lvl="0" indent="-571500">
              <a:buFont typeface="Arial"/>
              <a:buChar char="•"/>
            </a:pPr>
            <a:endParaRPr lang="en-US" sz="3000" dirty="0">
              <a:latin typeface="Arial"/>
              <a:cs typeface="Arial"/>
            </a:endParaRPr>
          </a:p>
          <a:p>
            <a:pPr marL="571500" lvl="0" indent="-571500">
              <a:buFont typeface="Arial"/>
              <a:buChar char="•"/>
            </a:pPr>
            <a:endParaRPr lang="en-US" sz="3000" dirty="0" smtClean="0">
              <a:latin typeface="Arial"/>
              <a:cs typeface="Arial"/>
            </a:endParaRPr>
          </a:p>
          <a:p>
            <a:pPr marL="571500" lvl="0" indent="-571500">
              <a:buFont typeface="Arial"/>
              <a:buChar char="•"/>
            </a:pPr>
            <a:endParaRPr lang="en-US" sz="3000" dirty="0">
              <a:latin typeface="Arial"/>
              <a:cs typeface="Arial"/>
            </a:endParaRPr>
          </a:p>
          <a:p>
            <a:pPr marL="571500" lvl="0" indent="-571500">
              <a:buFont typeface="Arial"/>
              <a:buChar char="•"/>
            </a:pPr>
            <a:endParaRPr lang="en-US" sz="3000" dirty="0" smtClean="0">
              <a:latin typeface="Arial"/>
              <a:cs typeface="Arial"/>
            </a:endParaRPr>
          </a:p>
          <a:p>
            <a:pPr marL="571500" lvl="0" indent="-571500">
              <a:buFont typeface="Arial"/>
              <a:buChar char="•"/>
            </a:pPr>
            <a:endParaRPr lang="en-US" sz="3000" dirty="0">
              <a:latin typeface="Arial"/>
              <a:cs typeface="Arial"/>
            </a:endParaRPr>
          </a:p>
          <a:p>
            <a:pPr marL="571500" lvl="0" indent="-571500">
              <a:buFont typeface="Arial"/>
              <a:buChar char="•"/>
            </a:pPr>
            <a:endParaRPr lang="en-US" sz="3000" dirty="0" smtClean="0">
              <a:latin typeface="Arial"/>
              <a:cs typeface="Arial"/>
            </a:endParaRPr>
          </a:p>
          <a:p>
            <a:pPr marL="571500" lvl="0" indent="-571500">
              <a:buFont typeface="Arial"/>
              <a:buChar char="•"/>
            </a:pPr>
            <a:endParaRPr lang="en-US" sz="3000" dirty="0">
              <a:latin typeface="Arial"/>
              <a:cs typeface="Arial"/>
            </a:endParaRPr>
          </a:p>
          <a:p>
            <a:pPr marL="571500" lvl="0" indent="-571500">
              <a:buFont typeface="Arial"/>
              <a:buChar char="•"/>
            </a:pPr>
            <a:endParaRPr lang="en-US" sz="3000" dirty="0" smtClean="0">
              <a:latin typeface="Arial"/>
              <a:cs typeface="Arial"/>
            </a:endParaRPr>
          </a:p>
          <a:p>
            <a:pPr marL="571500" lvl="0" indent="-571500">
              <a:buFont typeface="Arial"/>
              <a:buChar char="•"/>
            </a:pPr>
            <a:endParaRPr lang="en-US" sz="1000" dirty="0" smtClean="0">
              <a:latin typeface="Arial"/>
              <a:cs typeface="Arial"/>
            </a:endParaRPr>
          </a:p>
          <a:p>
            <a:pPr lvl="0"/>
            <a:r>
              <a:rPr lang="en-US" sz="2000" dirty="0">
                <a:latin typeface="Arial"/>
                <a:cs typeface="Arial"/>
              </a:rPr>
              <a:t> </a:t>
            </a:r>
            <a:r>
              <a:rPr lang="en-US" sz="2000" dirty="0" smtClean="0">
                <a:latin typeface="Arial"/>
                <a:cs typeface="Arial"/>
              </a:rPr>
              <a:t>   </a:t>
            </a:r>
            <a:r>
              <a:rPr lang="en-US" sz="2000" b="1" dirty="0" smtClean="0">
                <a:latin typeface="Arial"/>
                <a:cs typeface="Arial"/>
              </a:rPr>
              <a:t>Figure 1</a:t>
            </a:r>
            <a:r>
              <a:rPr lang="en-US" sz="2000" dirty="0" smtClean="0">
                <a:latin typeface="Arial"/>
                <a:cs typeface="Arial"/>
              </a:rPr>
              <a:t>. </a:t>
            </a:r>
            <a:r>
              <a:rPr lang="en-US" sz="2000" dirty="0">
                <a:latin typeface="Arial"/>
                <a:cs typeface="Arial"/>
              </a:rPr>
              <a:t>L</a:t>
            </a:r>
            <a:r>
              <a:rPr lang="en-US" sz="2000" dirty="0" smtClean="0">
                <a:latin typeface="Arial"/>
                <a:cs typeface="Arial"/>
              </a:rPr>
              <a:t>ocations </a:t>
            </a:r>
            <a:r>
              <a:rPr lang="en-US" sz="2000" dirty="0">
                <a:latin typeface="Arial"/>
                <a:cs typeface="Arial"/>
              </a:rPr>
              <a:t>where samples were collected from patches occupied by New </a:t>
            </a:r>
            <a:r>
              <a:rPr lang="en-US" sz="2000" dirty="0" smtClean="0">
                <a:latin typeface="Arial"/>
                <a:cs typeface="Arial"/>
              </a:rPr>
              <a:t>England</a:t>
            </a:r>
          </a:p>
          <a:p>
            <a:pPr lvl="0"/>
            <a:r>
              <a:rPr lang="en-US" sz="2000" dirty="0" smtClean="0">
                <a:latin typeface="Arial"/>
                <a:cs typeface="Arial"/>
              </a:rPr>
              <a:t>        cottontail </a:t>
            </a:r>
            <a:r>
              <a:rPr lang="en-US" sz="2000" dirty="0">
                <a:latin typeface="Arial"/>
                <a:cs typeface="Arial"/>
              </a:rPr>
              <a:t>in southern Maine, New Hampshire and CT, and eastern cottontail in </a:t>
            </a:r>
            <a:r>
              <a:rPr lang="en-US" sz="2000" dirty="0" smtClean="0">
                <a:latin typeface="Arial"/>
                <a:cs typeface="Arial"/>
              </a:rPr>
              <a:t>CT.</a:t>
            </a:r>
            <a:endParaRPr lang="en-US" sz="2000" dirty="0">
              <a:latin typeface="Arial"/>
              <a:cs typeface="Arial"/>
            </a:endParaRPr>
          </a:p>
          <a:p>
            <a:pPr lvl="0"/>
            <a:endParaRPr lang="en-US" sz="3000" dirty="0" smtClean="0">
              <a:latin typeface="Arial"/>
              <a:cs typeface="Arial"/>
            </a:endParaRPr>
          </a:p>
          <a:p>
            <a:pPr lvl="0"/>
            <a:r>
              <a:rPr lang="en-US" sz="2000" dirty="0">
                <a:latin typeface="Arial"/>
                <a:cs typeface="Arial"/>
              </a:rPr>
              <a:t> </a:t>
            </a:r>
            <a:r>
              <a:rPr lang="en-US" sz="2000" dirty="0" smtClean="0">
                <a:latin typeface="Arial"/>
                <a:cs typeface="Arial"/>
              </a:rPr>
              <a:t>   </a:t>
            </a:r>
            <a:r>
              <a:rPr lang="en-US" sz="2000" b="1" dirty="0" smtClean="0">
                <a:latin typeface="Arial"/>
                <a:cs typeface="Arial"/>
              </a:rPr>
              <a:t>Table 1</a:t>
            </a:r>
            <a:r>
              <a:rPr lang="en-US" sz="2000" dirty="0" smtClean="0">
                <a:latin typeface="Arial"/>
                <a:cs typeface="Arial"/>
              </a:rPr>
              <a:t>. </a:t>
            </a:r>
            <a:r>
              <a:rPr lang="en-US" sz="2000" dirty="0">
                <a:latin typeface="Arial"/>
                <a:cs typeface="Arial"/>
              </a:rPr>
              <a:t>Patch area, number of fecal pellets sampled, and number of </a:t>
            </a:r>
            <a:r>
              <a:rPr lang="en-US" sz="2000" dirty="0" smtClean="0">
                <a:latin typeface="Arial"/>
                <a:cs typeface="Arial"/>
              </a:rPr>
              <a:t>individuals identified</a:t>
            </a:r>
          </a:p>
          <a:p>
            <a:pPr lvl="0"/>
            <a:r>
              <a:rPr lang="en-US" sz="2000" dirty="0">
                <a:latin typeface="Arial"/>
                <a:cs typeface="Arial"/>
              </a:rPr>
              <a:t> </a:t>
            </a:r>
            <a:r>
              <a:rPr lang="en-US" sz="2000" dirty="0" smtClean="0">
                <a:latin typeface="Arial"/>
                <a:cs typeface="Arial"/>
              </a:rPr>
              <a:t>        </a:t>
            </a:r>
            <a:r>
              <a:rPr lang="en-US" sz="2000" dirty="0">
                <a:latin typeface="Arial"/>
                <a:cs typeface="Arial"/>
              </a:rPr>
              <a:t>by their unique genotypes for New England and eastern cottontails from 15 patches </a:t>
            </a:r>
            <a:r>
              <a:rPr lang="en-US" sz="2000" dirty="0" smtClean="0">
                <a:latin typeface="Arial"/>
                <a:cs typeface="Arial"/>
              </a:rPr>
              <a:t>in</a:t>
            </a:r>
          </a:p>
          <a:p>
            <a:pPr lvl="0"/>
            <a:r>
              <a:rPr lang="en-US" sz="2000" dirty="0">
                <a:latin typeface="Arial"/>
                <a:cs typeface="Arial"/>
              </a:rPr>
              <a:t> </a:t>
            </a:r>
            <a:r>
              <a:rPr lang="en-US" sz="2000" dirty="0" smtClean="0">
                <a:latin typeface="Arial"/>
                <a:cs typeface="Arial"/>
              </a:rPr>
              <a:t>        </a:t>
            </a:r>
            <a:r>
              <a:rPr lang="en-US" sz="2000" dirty="0">
                <a:latin typeface="Arial"/>
                <a:cs typeface="Arial"/>
              </a:rPr>
              <a:t>Maine, New Hampshire and Connecticut</a:t>
            </a:r>
            <a:r>
              <a:rPr lang="en-US" sz="2000" dirty="0" smtClean="0">
                <a:latin typeface="Arial"/>
                <a:cs typeface="Arial"/>
              </a:rPr>
              <a:t>.</a:t>
            </a:r>
            <a:endParaRPr lang="en-US" sz="2000" dirty="0">
              <a:latin typeface="Arial"/>
              <a:cs typeface="Arial"/>
            </a:endParaRPr>
          </a:p>
          <a:p>
            <a:pPr marL="571500" lvl="0" indent="-571500">
              <a:buFont typeface="Arial"/>
              <a:buChar char="•"/>
            </a:pPr>
            <a:endParaRPr lang="en-US" sz="3000" dirty="0" smtClean="0">
              <a:latin typeface="Arial"/>
              <a:cs typeface="Arial"/>
            </a:endParaRPr>
          </a:p>
          <a:p>
            <a:pPr marL="571500" lvl="0" indent="-571500">
              <a:buFont typeface="Arial"/>
              <a:buChar char="•"/>
            </a:pPr>
            <a:endParaRPr lang="en-US" sz="3000" dirty="0">
              <a:latin typeface="Arial"/>
              <a:cs typeface="Arial"/>
            </a:endParaRPr>
          </a:p>
          <a:p>
            <a:pPr marL="571500" lvl="0" indent="-571500">
              <a:buFont typeface="Arial"/>
              <a:buChar char="•"/>
            </a:pPr>
            <a:endParaRPr lang="en-US" sz="3000" dirty="0" smtClean="0">
              <a:latin typeface="Arial"/>
              <a:cs typeface="Arial"/>
            </a:endParaRPr>
          </a:p>
          <a:p>
            <a:pPr marL="571500" lvl="0" indent="-571500">
              <a:buFont typeface="Arial"/>
              <a:buChar char="•"/>
            </a:pPr>
            <a:endParaRPr lang="en-US" sz="3000" dirty="0">
              <a:latin typeface="Arial"/>
              <a:cs typeface="Arial"/>
            </a:endParaRPr>
          </a:p>
          <a:p>
            <a:pPr marL="571500" lvl="0" indent="-571500">
              <a:buFont typeface="Arial"/>
              <a:buChar char="•"/>
            </a:pPr>
            <a:endParaRPr lang="en-US" sz="3000" dirty="0" smtClean="0">
              <a:latin typeface="Arial"/>
              <a:cs typeface="Arial"/>
            </a:endParaRPr>
          </a:p>
          <a:p>
            <a:pPr marL="571500" lvl="0" indent="-571500">
              <a:buFont typeface="Arial"/>
              <a:buChar char="•"/>
            </a:pPr>
            <a:endParaRPr lang="en-US" sz="3000" dirty="0">
              <a:latin typeface="Arial"/>
              <a:cs typeface="Arial"/>
            </a:endParaRPr>
          </a:p>
          <a:p>
            <a:pPr marL="571500" lvl="0" indent="-571500">
              <a:buFont typeface="Arial"/>
              <a:buChar char="•"/>
            </a:pPr>
            <a:endParaRPr lang="en-US" sz="3000" dirty="0" smtClean="0">
              <a:latin typeface="Arial"/>
              <a:cs typeface="Arial"/>
            </a:endParaRPr>
          </a:p>
          <a:p>
            <a:pPr marL="571500" lvl="0" indent="-571500">
              <a:buFont typeface="Arial"/>
              <a:buChar char="•"/>
            </a:pPr>
            <a:endParaRPr lang="en-US" sz="3000" dirty="0">
              <a:latin typeface="Arial"/>
              <a:cs typeface="Arial"/>
            </a:endParaRPr>
          </a:p>
          <a:p>
            <a:pPr lvl="0"/>
            <a:endParaRPr lang="en-US" sz="3000" dirty="0">
              <a:latin typeface="Arial"/>
              <a:cs typeface="Arial"/>
            </a:endParaRPr>
          </a:p>
          <a:p>
            <a:pPr lvl="0"/>
            <a:endParaRPr lang="en-US" sz="3000" dirty="0" smtClean="0">
              <a:latin typeface="Arial"/>
              <a:cs typeface="Arial"/>
            </a:endParaRPr>
          </a:p>
          <a:p>
            <a:endParaRPr lang="en-US" sz="1200" b="1" dirty="0" smtClean="0">
              <a:latin typeface="Arial"/>
              <a:cs typeface="Arial"/>
            </a:endParaRPr>
          </a:p>
        </p:txBody>
      </p:sp>
      <p:pic>
        <p:nvPicPr>
          <p:cNvPr id="23" name="Picture 22" descr="logo.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747200" y="3505200"/>
            <a:ext cx="4499508" cy="1176342"/>
          </a:xfrm>
          <a:prstGeom prst="rect">
            <a:avLst/>
          </a:prstGeom>
        </p:spPr>
      </p:pic>
      <p:sp>
        <p:nvSpPr>
          <p:cNvPr id="2" name="TextBox 1"/>
          <p:cNvSpPr txBox="1"/>
          <p:nvPr/>
        </p:nvSpPr>
        <p:spPr>
          <a:xfrm>
            <a:off x="838200" y="28117800"/>
            <a:ext cx="10820400" cy="4247316"/>
          </a:xfrm>
          <a:prstGeom prst="rect">
            <a:avLst/>
          </a:prstGeom>
          <a:solidFill>
            <a:srgbClr val="E8EEE7"/>
          </a:solidFill>
          <a:ln>
            <a:solidFill>
              <a:schemeClr val="tx1"/>
            </a:solidFill>
          </a:ln>
        </p:spPr>
        <p:txBody>
          <a:bodyPr wrap="square" rtlCol="0">
            <a:spAutoFit/>
          </a:bodyPr>
          <a:lstStyle/>
          <a:p>
            <a:r>
              <a:rPr lang="en-US" sz="4800" b="1" dirty="0" smtClean="0">
                <a:solidFill>
                  <a:srgbClr val="354531"/>
                </a:solidFill>
                <a:latin typeface="Arial"/>
                <a:cs typeface="Arial"/>
              </a:rPr>
              <a:t>Hypotheses</a:t>
            </a:r>
          </a:p>
          <a:p>
            <a:endParaRPr lang="en-US" sz="1800" b="1" dirty="0" smtClean="0">
              <a:latin typeface="Arial"/>
              <a:cs typeface="Arial"/>
            </a:endParaRPr>
          </a:p>
          <a:p>
            <a:pPr marL="571500" indent="-571500">
              <a:buFont typeface="Arial"/>
              <a:buChar char="•"/>
            </a:pPr>
            <a:r>
              <a:rPr lang="en-US" sz="3000" b="1" dirty="0">
                <a:latin typeface="Arial"/>
                <a:cs typeface="Arial"/>
              </a:rPr>
              <a:t>Eastern cottontails will have higher genetic diversity and lower within-patch relatedness than New England cottontails. </a:t>
            </a:r>
            <a:endParaRPr lang="en-US" sz="3000" b="1" dirty="0" smtClean="0">
              <a:latin typeface="Arial"/>
              <a:cs typeface="Arial"/>
            </a:endParaRPr>
          </a:p>
          <a:p>
            <a:pPr marL="571500" indent="-571500">
              <a:buFont typeface="Arial"/>
              <a:buChar char="•"/>
            </a:pPr>
            <a:endParaRPr lang="en-US" sz="1200" dirty="0">
              <a:latin typeface="Arial"/>
              <a:cs typeface="Arial"/>
            </a:endParaRPr>
          </a:p>
          <a:p>
            <a:pPr marL="571500" indent="-571500">
              <a:buFont typeface="Arial"/>
              <a:buChar char="•"/>
            </a:pPr>
            <a:r>
              <a:rPr lang="en-US" sz="3000" b="1" dirty="0" smtClean="0">
                <a:latin typeface="Arial"/>
                <a:cs typeface="Arial"/>
              </a:rPr>
              <a:t>New </a:t>
            </a:r>
            <a:r>
              <a:rPr lang="en-US" sz="3000" b="1" dirty="0">
                <a:latin typeface="Arial"/>
                <a:cs typeface="Arial"/>
              </a:rPr>
              <a:t>England cottontails in Connecticut will have higher genetic diversity and relatedness than those found in Maine and New Hampshire.</a:t>
            </a:r>
          </a:p>
          <a:p>
            <a:pPr marL="571500" indent="-571500">
              <a:buFont typeface="Arial"/>
              <a:buChar char="•"/>
            </a:pPr>
            <a:endParaRPr lang="en-US" sz="1200" b="1" dirty="0">
              <a:latin typeface="Arial"/>
              <a:cs typeface="Arial"/>
            </a:endParaRPr>
          </a:p>
        </p:txBody>
      </p:sp>
      <p:sp>
        <p:nvSpPr>
          <p:cNvPr id="4" name="TextBox 3"/>
          <p:cNvSpPr txBox="1">
            <a:spLocks/>
          </p:cNvSpPr>
          <p:nvPr/>
        </p:nvSpPr>
        <p:spPr>
          <a:xfrm>
            <a:off x="12496800" y="5638799"/>
            <a:ext cx="15087600" cy="26746200"/>
          </a:xfrm>
          <a:prstGeom prst="rect">
            <a:avLst/>
          </a:prstGeom>
          <a:solidFill>
            <a:schemeClr val="accent3">
              <a:lumMod val="40000"/>
              <a:lumOff val="60000"/>
            </a:schemeClr>
          </a:solidFill>
          <a:ln>
            <a:solidFill>
              <a:schemeClr val="tx1"/>
            </a:solidFill>
          </a:ln>
        </p:spPr>
        <p:txBody>
          <a:bodyPr wrap="square" rtlCol="0">
            <a:spAutoFit/>
          </a:bodyPr>
          <a:lstStyle/>
          <a:p>
            <a:r>
              <a:rPr lang="en-US" sz="4800" b="1" dirty="0">
                <a:solidFill>
                  <a:srgbClr val="354531"/>
                </a:solidFill>
                <a:latin typeface="Arial"/>
                <a:cs typeface="Arial"/>
              </a:rPr>
              <a:t>Methods</a:t>
            </a:r>
          </a:p>
          <a:p>
            <a:endParaRPr lang="en-US" sz="1800" b="1" dirty="0">
              <a:solidFill>
                <a:srgbClr val="354531"/>
              </a:solidFill>
              <a:latin typeface="Arial"/>
              <a:cs typeface="Arial"/>
            </a:endParaRPr>
          </a:p>
          <a:p>
            <a:pPr marL="571500" indent="-571500">
              <a:buFont typeface="Arial"/>
              <a:buChar char="•"/>
            </a:pPr>
            <a:r>
              <a:rPr lang="en-US" sz="3000" dirty="0">
                <a:latin typeface="Arial"/>
                <a:cs typeface="Arial"/>
              </a:rPr>
              <a:t>Fecal pellets and tissue samples were collected from 15 patches in Connecticut, Maine, and New Hampshire from 2011 to </a:t>
            </a:r>
            <a:r>
              <a:rPr lang="en-US" sz="3000" dirty="0" smtClean="0">
                <a:latin typeface="Arial"/>
                <a:cs typeface="Arial"/>
              </a:rPr>
              <a:t>2013</a:t>
            </a:r>
            <a:r>
              <a:rPr lang="en-US" sz="3000" baseline="30000" dirty="0">
                <a:latin typeface="Arial"/>
                <a:cs typeface="Arial"/>
              </a:rPr>
              <a:t>3</a:t>
            </a:r>
            <a:r>
              <a:rPr lang="en-US" sz="3000" dirty="0" smtClean="0">
                <a:latin typeface="Arial"/>
                <a:cs typeface="Arial"/>
              </a:rPr>
              <a:t>.  </a:t>
            </a:r>
            <a:endParaRPr lang="en-US" sz="3000" dirty="0">
              <a:latin typeface="Arial"/>
              <a:cs typeface="Arial"/>
            </a:endParaRPr>
          </a:p>
          <a:p>
            <a:pPr marL="571500" indent="-571500">
              <a:buFont typeface="Arial"/>
              <a:buChar char="•"/>
            </a:pPr>
            <a:endParaRPr lang="en-US" sz="1200" dirty="0">
              <a:latin typeface="Arial"/>
              <a:cs typeface="Arial"/>
            </a:endParaRPr>
          </a:p>
          <a:p>
            <a:pPr marL="571500" indent="-571500">
              <a:buFont typeface="Arial"/>
              <a:buChar char="•"/>
            </a:pPr>
            <a:r>
              <a:rPr lang="en-US" sz="3000" dirty="0">
                <a:latin typeface="Arial"/>
                <a:cs typeface="Arial"/>
              </a:rPr>
              <a:t>Each sample was genotyped at the </a:t>
            </a:r>
            <a:r>
              <a:rPr lang="en-US" sz="3000" dirty="0" smtClean="0">
                <a:latin typeface="Arial"/>
                <a:cs typeface="Arial"/>
              </a:rPr>
              <a:t>following eight </a:t>
            </a:r>
            <a:r>
              <a:rPr lang="en-US" sz="3000" dirty="0">
                <a:latin typeface="Arial"/>
                <a:cs typeface="Arial"/>
              </a:rPr>
              <a:t>microsatellite loci </a:t>
            </a:r>
            <a:r>
              <a:rPr lang="en-US" sz="3000" dirty="0" err="1">
                <a:latin typeface="Arial"/>
                <a:cs typeface="Arial"/>
              </a:rPr>
              <a:t>Sfl</a:t>
            </a:r>
            <a:r>
              <a:rPr lang="en-US" sz="3000" dirty="0">
                <a:latin typeface="Arial"/>
                <a:cs typeface="Arial"/>
              </a:rPr>
              <a:t> 08, </a:t>
            </a:r>
            <a:r>
              <a:rPr lang="en-US" sz="3000" dirty="0" err="1">
                <a:latin typeface="Arial"/>
                <a:cs typeface="Arial"/>
              </a:rPr>
              <a:t>Sfl</a:t>
            </a:r>
            <a:r>
              <a:rPr lang="en-US" sz="3000" dirty="0">
                <a:latin typeface="Arial"/>
                <a:cs typeface="Arial"/>
              </a:rPr>
              <a:t> 11, </a:t>
            </a:r>
            <a:r>
              <a:rPr lang="en-US" sz="3000" dirty="0" err="1">
                <a:latin typeface="Arial"/>
                <a:cs typeface="Arial"/>
              </a:rPr>
              <a:t>Sfl</a:t>
            </a:r>
            <a:r>
              <a:rPr lang="en-US" sz="3000" dirty="0">
                <a:latin typeface="Arial"/>
                <a:cs typeface="Arial"/>
              </a:rPr>
              <a:t> 15, </a:t>
            </a:r>
            <a:r>
              <a:rPr lang="en-US" sz="3000" dirty="0" err="1">
                <a:latin typeface="Arial"/>
                <a:cs typeface="Arial"/>
              </a:rPr>
              <a:t>Sfl</a:t>
            </a:r>
            <a:r>
              <a:rPr lang="en-US" sz="3000" dirty="0">
                <a:latin typeface="Arial"/>
                <a:cs typeface="Arial"/>
              </a:rPr>
              <a:t> 14, </a:t>
            </a:r>
            <a:r>
              <a:rPr lang="en-US" sz="3000" dirty="0" err="1">
                <a:latin typeface="Arial"/>
                <a:cs typeface="Arial"/>
              </a:rPr>
              <a:t>Sfl</a:t>
            </a:r>
            <a:r>
              <a:rPr lang="en-US" sz="3000" dirty="0">
                <a:latin typeface="Arial"/>
                <a:cs typeface="Arial"/>
              </a:rPr>
              <a:t> 06, I16, SRY, Sol44. </a:t>
            </a:r>
          </a:p>
          <a:p>
            <a:pPr marL="571500" indent="-571500">
              <a:buFont typeface="Arial"/>
              <a:buChar char="•"/>
            </a:pPr>
            <a:endParaRPr lang="en-US" sz="1200" dirty="0">
              <a:latin typeface="Arial"/>
              <a:cs typeface="Arial"/>
            </a:endParaRPr>
          </a:p>
          <a:p>
            <a:pPr marL="571500" indent="-571500">
              <a:buFont typeface="Arial"/>
              <a:buChar char="•"/>
            </a:pPr>
            <a:r>
              <a:rPr lang="en-US" sz="3000" dirty="0" smtClean="0">
                <a:latin typeface="Arial"/>
                <a:cs typeface="Arial"/>
              </a:rPr>
              <a:t>New </a:t>
            </a:r>
            <a:r>
              <a:rPr lang="en-US" sz="3000" dirty="0">
                <a:latin typeface="Arial"/>
                <a:cs typeface="Arial"/>
              </a:rPr>
              <a:t>England cottontail samples were </a:t>
            </a:r>
            <a:r>
              <a:rPr lang="en-US" sz="3000" dirty="0" smtClean="0">
                <a:latin typeface="Arial"/>
                <a:cs typeface="Arial"/>
              </a:rPr>
              <a:t>also genotyped at five additional loci: </a:t>
            </a:r>
            <a:r>
              <a:rPr lang="en-US" sz="3000" dirty="0" err="1">
                <a:latin typeface="Arial"/>
                <a:cs typeface="Arial"/>
              </a:rPr>
              <a:t>Str</a:t>
            </a:r>
            <a:r>
              <a:rPr lang="en-US" sz="3000" dirty="0">
                <a:latin typeface="Arial"/>
                <a:cs typeface="Arial"/>
              </a:rPr>
              <a:t> 18, </a:t>
            </a:r>
            <a:r>
              <a:rPr lang="en-US" sz="3000" dirty="0" err="1">
                <a:latin typeface="Arial"/>
                <a:cs typeface="Arial"/>
              </a:rPr>
              <a:t>Str</a:t>
            </a:r>
            <a:r>
              <a:rPr lang="en-US" sz="3000" dirty="0">
                <a:latin typeface="Arial"/>
                <a:cs typeface="Arial"/>
              </a:rPr>
              <a:t> 41, </a:t>
            </a:r>
            <a:r>
              <a:rPr lang="en-US" sz="3000" dirty="0" err="1">
                <a:latin typeface="Arial"/>
                <a:cs typeface="Arial"/>
              </a:rPr>
              <a:t>Str</a:t>
            </a:r>
            <a:r>
              <a:rPr lang="en-US" sz="3000" dirty="0">
                <a:latin typeface="Arial"/>
                <a:cs typeface="Arial"/>
              </a:rPr>
              <a:t> 46, </a:t>
            </a:r>
            <a:r>
              <a:rPr lang="en-US" sz="3000" dirty="0" err="1">
                <a:latin typeface="Arial"/>
                <a:cs typeface="Arial"/>
              </a:rPr>
              <a:t>Str</a:t>
            </a:r>
            <a:r>
              <a:rPr lang="en-US" sz="3000" dirty="0">
                <a:latin typeface="Arial"/>
                <a:cs typeface="Arial"/>
              </a:rPr>
              <a:t> 08. </a:t>
            </a:r>
          </a:p>
          <a:p>
            <a:pPr marL="571500" indent="-571500">
              <a:buFont typeface="Arial"/>
              <a:buChar char="•"/>
            </a:pPr>
            <a:endParaRPr lang="en-US" sz="1200" dirty="0">
              <a:latin typeface="Arial"/>
              <a:cs typeface="Arial"/>
            </a:endParaRPr>
          </a:p>
          <a:p>
            <a:pPr marL="571500" indent="-571500">
              <a:buFont typeface="Arial"/>
              <a:buChar char="•"/>
            </a:pPr>
            <a:r>
              <a:rPr lang="en-US" sz="3000" dirty="0" err="1">
                <a:latin typeface="Arial"/>
                <a:cs typeface="Arial"/>
              </a:rPr>
              <a:t>GenAlEx</a:t>
            </a:r>
            <a:r>
              <a:rPr lang="en-US" sz="3000" dirty="0">
                <a:latin typeface="Arial"/>
                <a:cs typeface="Arial"/>
              </a:rPr>
              <a:t> </a:t>
            </a:r>
            <a:r>
              <a:rPr lang="en-US" sz="3000" dirty="0" smtClean="0">
                <a:latin typeface="Arial"/>
                <a:cs typeface="Arial"/>
              </a:rPr>
              <a:t>was </a:t>
            </a:r>
            <a:r>
              <a:rPr lang="en-US" sz="3000" dirty="0">
                <a:latin typeface="Arial"/>
                <a:cs typeface="Arial"/>
              </a:rPr>
              <a:t>used to identify individuals from their unique genotypes and all subsequent analyses were performed using these individuals. </a:t>
            </a:r>
          </a:p>
          <a:p>
            <a:pPr marL="571500" indent="-571500">
              <a:buFont typeface="Arial"/>
              <a:buChar char="•"/>
            </a:pPr>
            <a:endParaRPr lang="en-US" sz="1200" dirty="0">
              <a:latin typeface="Arial"/>
              <a:cs typeface="Arial"/>
            </a:endParaRPr>
          </a:p>
          <a:p>
            <a:pPr marL="571500" indent="-571500">
              <a:buFont typeface="Arial"/>
              <a:buChar char="•"/>
            </a:pPr>
            <a:r>
              <a:rPr lang="en-US" sz="3000" dirty="0">
                <a:latin typeface="Arial"/>
                <a:cs typeface="Arial"/>
              </a:rPr>
              <a:t>Allele frequencies were estimated using </a:t>
            </a:r>
            <a:r>
              <a:rPr lang="en-US" sz="3000" dirty="0" err="1">
                <a:latin typeface="Arial"/>
                <a:cs typeface="Arial"/>
              </a:rPr>
              <a:t>GenAlEx</a:t>
            </a:r>
            <a:r>
              <a:rPr lang="en-US" sz="3000" dirty="0">
                <a:latin typeface="Arial"/>
                <a:cs typeface="Arial"/>
              </a:rPr>
              <a:t>. </a:t>
            </a:r>
            <a:endParaRPr lang="en-US" sz="3000" dirty="0" smtClean="0">
              <a:latin typeface="Arial"/>
              <a:cs typeface="Arial"/>
            </a:endParaRPr>
          </a:p>
          <a:p>
            <a:pPr marL="571500" indent="-571500">
              <a:buFont typeface="Arial"/>
              <a:buChar char="•"/>
            </a:pPr>
            <a:endParaRPr lang="en-US" sz="1200" dirty="0">
              <a:latin typeface="Arial"/>
              <a:cs typeface="Arial"/>
            </a:endParaRPr>
          </a:p>
          <a:p>
            <a:pPr marL="571500" indent="-571500">
              <a:buFont typeface="Arial"/>
              <a:buChar char="•"/>
            </a:pPr>
            <a:endParaRPr lang="en-US" sz="1200" dirty="0">
              <a:latin typeface="Arial"/>
              <a:cs typeface="Arial"/>
            </a:endParaRPr>
          </a:p>
          <a:p>
            <a:pPr marL="571500" indent="-571500">
              <a:buFont typeface="Arial"/>
              <a:buChar char="•"/>
            </a:pPr>
            <a:r>
              <a:rPr lang="en-US" sz="3000" dirty="0">
                <a:latin typeface="Arial"/>
                <a:cs typeface="Arial"/>
              </a:rPr>
              <a:t>HP Rare was used to calculate allelic </a:t>
            </a:r>
            <a:r>
              <a:rPr lang="en-US" sz="3000" dirty="0" smtClean="0">
                <a:latin typeface="Arial"/>
                <a:cs typeface="Arial"/>
              </a:rPr>
              <a:t>richness</a:t>
            </a:r>
            <a:r>
              <a:rPr lang="en-US" sz="3000" baseline="30000" dirty="0" smtClean="0">
                <a:latin typeface="Arial"/>
                <a:cs typeface="Arial"/>
              </a:rPr>
              <a:t>4;5</a:t>
            </a:r>
            <a:r>
              <a:rPr lang="en-US" sz="3000" dirty="0" smtClean="0">
                <a:latin typeface="Arial"/>
                <a:cs typeface="Arial"/>
              </a:rPr>
              <a:t>.  </a:t>
            </a:r>
            <a:endParaRPr lang="en-US" sz="3000" dirty="0">
              <a:latin typeface="Arial"/>
              <a:cs typeface="Arial"/>
            </a:endParaRPr>
          </a:p>
          <a:p>
            <a:pPr marL="571500" indent="-571500">
              <a:buFont typeface="Arial"/>
              <a:buChar char="•"/>
            </a:pPr>
            <a:endParaRPr lang="en-US" sz="1200" dirty="0">
              <a:latin typeface="Arial"/>
              <a:cs typeface="Arial"/>
            </a:endParaRPr>
          </a:p>
          <a:p>
            <a:pPr marL="571500" indent="-571500">
              <a:buFont typeface="Arial"/>
              <a:buChar char="•"/>
            </a:pPr>
            <a:r>
              <a:rPr lang="en-US" sz="3000" dirty="0">
                <a:latin typeface="Arial"/>
                <a:cs typeface="Arial"/>
              </a:rPr>
              <a:t>Relatedness of individuals was estimated using ML Relate and mean relatedness was compared between populations and species using ANOVA in R</a:t>
            </a:r>
            <a:r>
              <a:rPr lang="en-US" sz="3000" dirty="0" smtClean="0">
                <a:latin typeface="Arial"/>
                <a:cs typeface="Arial"/>
              </a:rPr>
              <a:t>.</a:t>
            </a:r>
          </a:p>
          <a:p>
            <a:pPr marL="571500" indent="-571500">
              <a:buFont typeface="Arial"/>
              <a:buChar char="•"/>
            </a:pPr>
            <a:endParaRPr lang="en-US" sz="3200" dirty="0">
              <a:latin typeface="Arial"/>
              <a:cs typeface="Arial"/>
            </a:endParaRPr>
          </a:p>
          <a:p>
            <a:r>
              <a:rPr lang="en-US" sz="4800" b="1" dirty="0" smtClean="0">
                <a:solidFill>
                  <a:srgbClr val="354531"/>
                </a:solidFill>
                <a:latin typeface="Arial"/>
                <a:cs typeface="Arial"/>
              </a:rPr>
              <a:t>Results </a:t>
            </a:r>
          </a:p>
          <a:p>
            <a:endParaRPr lang="en-US" sz="1800" dirty="0" smtClean="0">
              <a:latin typeface="Arial"/>
              <a:cs typeface="Arial"/>
            </a:endParaRPr>
          </a:p>
          <a:p>
            <a:r>
              <a:rPr lang="en-US" sz="4000" b="1" dirty="0" smtClean="0">
                <a:latin typeface="Arial"/>
                <a:cs typeface="Arial"/>
              </a:rPr>
              <a:t>   Comparison of Allele Frequencies at Locus Sfl15</a:t>
            </a:r>
            <a:endParaRPr lang="en-US" sz="4000" b="1" dirty="0">
              <a:latin typeface="Arial"/>
              <a:cs typeface="Arial"/>
            </a:endParaRPr>
          </a:p>
          <a:p>
            <a:endParaRPr lang="en-US" sz="3000" dirty="0" smtClean="0">
              <a:latin typeface="Arial"/>
              <a:cs typeface="Arial"/>
            </a:endParaRPr>
          </a:p>
          <a:p>
            <a:pPr marL="571500" indent="-571500">
              <a:buFont typeface="Arial"/>
              <a:buChar char="•"/>
            </a:pPr>
            <a:endParaRPr lang="en-US" sz="3000" dirty="0">
              <a:latin typeface="Arial"/>
              <a:cs typeface="Arial"/>
            </a:endParaRPr>
          </a:p>
          <a:p>
            <a:pPr marL="571500" indent="-571500">
              <a:buFont typeface="Arial"/>
              <a:buChar char="•"/>
            </a:pPr>
            <a:endParaRPr lang="en-US" sz="3000" dirty="0" smtClean="0">
              <a:latin typeface="Arial"/>
              <a:cs typeface="Arial"/>
            </a:endParaRPr>
          </a:p>
          <a:p>
            <a:pPr marL="571500" indent="-571500">
              <a:buFont typeface="Arial"/>
              <a:buChar char="•"/>
            </a:pPr>
            <a:endParaRPr lang="en-US" sz="3000" dirty="0">
              <a:latin typeface="Arial"/>
              <a:cs typeface="Arial"/>
            </a:endParaRPr>
          </a:p>
          <a:p>
            <a:pPr marL="571500" indent="-571500">
              <a:buFont typeface="Arial"/>
              <a:buChar char="•"/>
            </a:pPr>
            <a:endParaRPr lang="en-US" sz="3000" dirty="0" smtClean="0">
              <a:latin typeface="Arial"/>
              <a:cs typeface="Arial"/>
            </a:endParaRPr>
          </a:p>
          <a:p>
            <a:pPr marL="571500" indent="-571500">
              <a:buFont typeface="Arial"/>
              <a:buChar char="•"/>
            </a:pPr>
            <a:endParaRPr lang="en-US" sz="3000" dirty="0">
              <a:latin typeface="Arial"/>
              <a:cs typeface="Arial"/>
            </a:endParaRPr>
          </a:p>
          <a:p>
            <a:pPr marL="571500" indent="-571500">
              <a:buFont typeface="Arial"/>
              <a:buChar char="•"/>
            </a:pPr>
            <a:endParaRPr lang="en-US" sz="3000" dirty="0" smtClean="0">
              <a:latin typeface="Arial"/>
              <a:cs typeface="Arial"/>
            </a:endParaRPr>
          </a:p>
          <a:p>
            <a:endParaRPr lang="en-US" sz="3000" dirty="0">
              <a:latin typeface="Arial"/>
              <a:cs typeface="Arial"/>
            </a:endParaRPr>
          </a:p>
          <a:p>
            <a:r>
              <a:rPr lang="en-US" sz="2000" dirty="0" smtClean="0">
                <a:latin typeface="Arial"/>
                <a:cs typeface="Arial"/>
              </a:rPr>
              <a:t>                            </a:t>
            </a:r>
          </a:p>
          <a:p>
            <a:r>
              <a:rPr lang="en-US" sz="2000" dirty="0" smtClean="0">
                <a:latin typeface="Arial"/>
                <a:cs typeface="Arial"/>
              </a:rPr>
              <a:t> 	</a:t>
            </a:r>
            <a:r>
              <a:rPr lang="en-US" sz="2000" b="1" dirty="0" smtClean="0">
                <a:latin typeface="Arial"/>
                <a:cs typeface="Arial"/>
              </a:rPr>
              <a:t>Figure 2</a:t>
            </a:r>
            <a:r>
              <a:rPr lang="en-US" sz="2000" dirty="0" smtClean="0">
                <a:latin typeface="Arial"/>
                <a:cs typeface="Arial"/>
              </a:rPr>
              <a:t>. Allele frequency distributions at microsatellite loci </a:t>
            </a:r>
            <a:r>
              <a:rPr lang="en-US" sz="2000" dirty="0" err="1" smtClean="0">
                <a:latin typeface="Arial"/>
                <a:cs typeface="Arial"/>
              </a:rPr>
              <a:t>Sfl</a:t>
            </a:r>
            <a:r>
              <a:rPr lang="en-US" sz="2000" dirty="0" smtClean="0">
                <a:latin typeface="Arial"/>
                <a:cs typeface="Arial"/>
              </a:rPr>
              <a:t> 15 of Eastern cottontail (EC), Connecticut </a:t>
            </a:r>
          </a:p>
          <a:p>
            <a:r>
              <a:rPr lang="en-US" sz="2000" dirty="0">
                <a:latin typeface="Arial"/>
                <a:cs typeface="Arial"/>
              </a:rPr>
              <a:t>	</a:t>
            </a:r>
            <a:r>
              <a:rPr lang="en-US" sz="2000" dirty="0" smtClean="0">
                <a:latin typeface="Arial"/>
                <a:cs typeface="Arial"/>
              </a:rPr>
              <a:t>     New England cottontail (CT NEC), and Maine/New Hampshire New England cottontail (ME/NH NEC).</a:t>
            </a:r>
          </a:p>
          <a:p>
            <a:endParaRPr lang="en-US" sz="2000" dirty="0" smtClean="0">
              <a:latin typeface="Arial"/>
              <a:cs typeface="Arial"/>
            </a:endParaRPr>
          </a:p>
          <a:p>
            <a:r>
              <a:rPr lang="en-US" sz="4000" b="1" dirty="0" smtClean="0">
                <a:solidFill>
                  <a:srgbClr val="000000"/>
                </a:solidFill>
                <a:latin typeface="Arial"/>
                <a:cs typeface="Arial"/>
              </a:rPr>
              <a:t>   Comparison of Allele Frequencies at Locus I16</a:t>
            </a:r>
            <a:endParaRPr lang="en-US" sz="3000" dirty="0" smtClean="0">
              <a:latin typeface="Arial"/>
              <a:cs typeface="Arial"/>
            </a:endParaRPr>
          </a:p>
          <a:p>
            <a:pPr marL="571500" indent="-571500">
              <a:buFont typeface="Arial"/>
              <a:buChar char="•"/>
            </a:pPr>
            <a:endParaRPr lang="en-US" sz="3000" dirty="0" smtClean="0">
              <a:latin typeface="Arial"/>
              <a:cs typeface="Arial"/>
            </a:endParaRPr>
          </a:p>
          <a:p>
            <a:pPr marL="571500" indent="-571500">
              <a:buFont typeface="Arial"/>
              <a:buChar char="•"/>
            </a:pPr>
            <a:endParaRPr lang="en-US" sz="3000" dirty="0">
              <a:latin typeface="Arial"/>
              <a:cs typeface="Arial"/>
            </a:endParaRPr>
          </a:p>
          <a:p>
            <a:pPr marL="571500" indent="-571500">
              <a:buFont typeface="Arial"/>
              <a:buChar char="•"/>
            </a:pPr>
            <a:endParaRPr lang="en-US" sz="3000" dirty="0" smtClean="0">
              <a:latin typeface="Arial"/>
              <a:cs typeface="Arial"/>
            </a:endParaRPr>
          </a:p>
          <a:p>
            <a:pPr marL="571500" indent="-571500">
              <a:buFont typeface="Arial"/>
              <a:buChar char="•"/>
            </a:pPr>
            <a:endParaRPr lang="en-US" sz="3000" dirty="0">
              <a:latin typeface="Arial"/>
              <a:cs typeface="Arial"/>
            </a:endParaRPr>
          </a:p>
          <a:p>
            <a:pPr marL="571500" indent="-571500">
              <a:buFont typeface="Arial"/>
              <a:buChar char="•"/>
            </a:pPr>
            <a:endParaRPr lang="en-US" sz="3000" dirty="0" smtClean="0">
              <a:latin typeface="Arial"/>
              <a:cs typeface="Arial"/>
            </a:endParaRPr>
          </a:p>
          <a:p>
            <a:pPr marL="571500" indent="-571500">
              <a:buFont typeface="Arial"/>
              <a:buChar char="•"/>
            </a:pPr>
            <a:endParaRPr lang="en-US" sz="3000" dirty="0" smtClean="0">
              <a:latin typeface="Arial"/>
              <a:cs typeface="Arial"/>
            </a:endParaRPr>
          </a:p>
          <a:p>
            <a:pPr marL="571500" indent="-571500">
              <a:buFont typeface="Arial"/>
              <a:buChar char="•"/>
            </a:pPr>
            <a:endParaRPr lang="en-US" sz="3000" dirty="0">
              <a:latin typeface="Arial"/>
              <a:cs typeface="Arial"/>
            </a:endParaRPr>
          </a:p>
          <a:p>
            <a:endParaRPr lang="en-US" sz="3000" dirty="0">
              <a:latin typeface="Arial"/>
              <a:cs typeface="Arial"/>
            </a:endParaRPr>
          </a:p>
          <a:p>
            <a:r>
              <a:rPr lang="en-US" sz="2000" dirty="0" smtClean="0">
                <a:latin typeface="Arial"/>
                <a:cs typeface="Arial"/>
              </a:rPr>
              <a:t>	</a:t>
            </a:r>
          </a:p>
          <a:p>
            <a:r>
              <a:rPr lang="en-US" sz="2000" b="1" dirty="0" smtClean="0">
                <a:latin typeface="Arial"/>
                <a:cs typeface="Arial"/>
              </a:rPr>
              <a:t>	Figure </a:t>
            </a:r>
            <a:r>
              <a:rPr lang="en-US" sz="2000" b="1" dirty="0">
                <a:latin typeface="Arial"/>
                <a:cs typeface="Arial"/>
              </a:rPr>
              <a:t>3</a:t>
            </a:r>
            <a:r>
              <a:rPr lang="en-US" sz="2000" dirty="0" smtClean="0">
                <a:latin typeface="Arial"/>
                <a:cs typeface="Arial"/>
              </a:rPr>
              <a:t>. </a:t>
            </a:r>
            <a:r>
              <a:rPr lang="en-US" sz="2000" dirty="0">
                <a:latin typeface="Arial"/>
                <a:cs typeface="Arial"/>
              </a:rPr>
              <a:t>Allele </a:t>
            </a:r>
            <a:r>
              <a:rPr lang="en-US" sz="2000" dirty="0" smtClean="0">
                <a:latin typeface="Arial"/>
                <a:cs typeface="Arial"/>
              </a:rPr>
              <a:t>frequency distributions at microsatellite loci I16 </a:t>
            </a:r>
            <a:r>
              <a:rPr lang="en-US" sz="2000" dirty="0">
                <a:latin typeface="Arial"/>
                <a:cs typeface="Arial"/>
              </a:rPr>
              <a:t>of Eastern cottontail (EC), Connecticut </a:t>
            </a:r>
          </a:p>
          <a:p>
            <a:r>
              <a:rPr lang="en-US" sz="2000" dirty="0">
                <a:latin typeface="Arial"/>
                <a:cs typeface="Arial"/>
              </a:rPr>
              <a:t>	     New England cottontail (CT NEC), and Maine/New Hampshire New England cottontail (ME/NH NEC).</a:t>
            </a:r>
          </a:p>
          <a:p>
            <a:pPr marL="571500" indent="-571500">
              <a:buFont typeface="Arial"/>
              <a:buChar char="•"/>
            </a:pPr>
            <a:endParaRPr lang="en-US" sz="3000" dirty="0" smtClean="0">
              <a:latin typeface="Arial"/>
              <a:cs typeface="Arial"/>
            </a:endParaRPr>
          </a:p>
          <a:p>
            <a:r>
              <a:rPr lang="en-US" sz="4000" b="1" dirty="0" smtClean="0">
                <a:latin typeface="Arial"/>
                <a:cs typeface="Arial"/>
              </a:rPr>
              <a:t>   Allelic richness in Eastern and New England cottontails</a:t>
            </a:r>
            <a:endParaRPr lang="en-US" sz="4000" b="1" dirty="0">
              <a:latin typeface="Arial"/>
              <a:cs typeface="Arial"/>
            </a:endParaRPr>
          </a:p>
          <a:p>
            <a:pPr marL="571500" indent="-571500">
              <a:buFont typeface="Arial"/>
              <a:buChar char="•"/>
            </a:pPr>
            <a:endParaRPr lang="en-US" sz="3000" dirty="0" smtClean="0">
              <a:latin typeface="Arial"/>
              <a:cs typeface="Arial"/>
            </a:endParaRPr>
          </a:p>
          <a:p>
            <a:pPr marL="571500" indent="-571500">
              <a:buFont typeface="Arial"/>
              <a:buChar char="•"/>
            </a:pPr>
            <a:endParaRPr lang="en-US" sz="3000" dirty="0">
              <a:latin typeface="Arial"/>
              <a:cs typeface="Arial"/>
            </a:endParaRPr>
          </a:p>
          <a:p>
            <a:pPr marL="571500" indent="-571500">
              <a:buFont typeface="Arial"/>
              <a:buChar char="•"/>
            </a:pPr>
            <a:endParaRPr lang="en-US" sz="3000" dirty="0" smtClean="0">
              <a:latin typeface="Arial"/>
              <a:cs typeface="Arial"/>
            </a:endParaRPr>
          </a:p>
          <a:p>
            <a:pPr marL="571500" indent="-571500">
              <a:buFont typeface="Arial"/>
              <a:buChar char="•"/>
            </a:pPr>
            <a:endParaRPr lang="en-US" sz="3000" dirty="0">
              <a:latin typeface="Arial"/>
              <a:cs typeface="Arial"/>
            </a:endParaRPr>
          </a:p>
          <a:p>
            <a:pPr marL="571500" indent="-571500">
              <a:buFont typeface="Arial"/>
              <a:buChar char="•"/>
            </a:pPr>
            <a:endParaRPr lang="en-US" sz="3000" dirty="0" smtClean="0">
              <a:latin typeface="Arial"/>
              <a:cs typeface="Arial"/>
            </a:endParaRPr>
          </a:p>
          <a:p>
            <a:pPr marL="571500" indent="-571500">
              <a:buFont typeface="Arial"/>
              <a:buChar char="•"/>
            </a:pPr>
            <a:endParaRPr lang="en-US" sz="3000" dirty="0">
              <a:latin typeface="Arial"/>
              <a:cs typeface="Arial"/>
            </a:endParaRPr>
          </a:p>
          <a:p>
            <a:pPr marL="571500" indent="-571500">
              <a:buFont typeface="Arial"/>
              <a:buChar char="•"/>
            </a:pPr>
            <a:endParaRPr lang="en-US" sz="3000" dirty="0" smtClean="0">
              <a:latin typeface="Arial"/>
              <a:cs typeface="Arial"/>
            </a:endParaRPr>
          </a:p>
          <a:p>
            <a:pPr marL="571500" indent="-571500">
              <a:buFont typeface="Arial"/>
              <a:buChar char="•"/>
            </a:pPr>
            <a:endParaRPr lang="en-US" sz="3000" dirty="0">
              <a:latin typeface="Arial"/>
              <a:cs typeface="Arial"/>
            </a:endParaRPr>
          </a:p>
          <a:p>
            <a:pPr marL="571500" indent="-571500">
              <a:buFont typeface="Arial"/>
              <a:buChar char="•"/>
            </a:pPr>
            <a:endParaRPr lang="en-US" sz="3000" dirty="0" smtClean="0">
              <a:latin typeface="Arial"/>
              <a:cs typeface="Arial"/>
            </a:endParaRPr>
          </a:p>
          <a:p>
            <a:pPr marL="571500" indent="-571500">
              <a:buFont typeface="Arial"/>
              <a:buChar char="•"/>
            </a:pPr>
            <a:endParaRPr lang="en-US" sz="3000" dirty="0">
              <a:latin typeface="Arial"/>
              <a:cs typeface="Arial"/>
            </a:endParaRPr>
          </a:p>
          <a:p>
            <a:r>
              <a:rPr lang="en-US" sz="2000" dirty="0" smtClean="0">
                <a:latin typeface="Arial"/>
                <a:cs typeface="Arial"/>
              </a:rPr>
              <a:t>     </a:t>
            </a:r>
            <a:r>
              <a:rPr lang="en-US" sz="2000" b="1" dirty="0" smtClean="0">
                <a:latin typeface="Arial"/>
                <a:cs typeface="Arial"/>
              </a:rPr>
              <a:t>Figure </a:t>
            </a:r>
            <a:r>
              <a:rPr lang="en-US" sz="2000" b="1" dirty="0">
                <a:latin typeface="Arial"/>
                <a:cs typeface="Arial"/>
              </a:rPr>
              <a:t>4</a:t>
            </a:r>
            <a:r>
              <a:rPr lang="en-US" sz="2000" dirty="0" smtClean="0">
                <a:latin typeface="Arial"/>
                <a:cs typeface="Arial"/>
              </a:rPr>
              <a:t>. Comparison of allelic richness by locus for Eastern          </a:t>
            </a:r>
            <a:r>
              <a:rPr lang="en-US" sz="2000" b="1" dirty="0" smtClean="0">
                <a:latin typeface="Arial"/>
                <a:cs typeface="Arial"/>
              </a:rPr>
              <a:t> Figure </a:t>
            </a:r>
            <a:r>
              <a:rPr lang="en-US" sz="2000" b="1" dirty="0">
                <a:latin typeface="Arial"/>
                <a:cs typeface="Arial"/>
              </a:rPr>
              <a:t>5</a:t>
            </a:r>
            <a:r>
              <a:rPr lang="en-US" sz="2000" dirty="0" smtClean="0">
                <a:latin typeface="Arial"/>
                <a:cs typeface="Arial"/>
              </a:rPr>
              <a:t>. Comparison of allelic </a:t>
            </a:r>
            <a:r>
              <a:rPr lang="en-US" sz="2000" dirty="0">
                <a:latin typeface="Arial"/>
                <a:cs typeface="Arial"/>
              </a:rPr>
              <a:t>richness </a:t>
            </a:r>
            <a:r>
              <a:rPr lang="en-US" sz="2000" dirty="0" smtClean="0">
                <a:latin typeface="Arial"/>
                <a:cs typeface="Arial"/>
              </a:rPr>
              <a:t>by </a:t>
            </a:r>
            <a:r>
              <a:rPr lang="en-US" sz="2000" dirty="0">
                <a:latin typeface="Arial"/>
                <a:cs typeface="Arial"/>
              </a:rPr>
              <a:t>locus </a:t>
            </a:r>
            <a:r>
              <a:rPr lang="en-US" sz="2000" dirty="0" smtClean="0">
                <a:latin typeface="Arial"/>
                <a:cs typeface="Arial"/>
              </a:rPr>
              <a:t>for New</a:t>
            </a:r>
          </a:p>
          <a:p>
            <a:r>
              <a:rPr lang="en-US" sz="2000" dirty="0">
                <a:latin typeface="Arial"/>
                <a:cs typeface="Arial"/>
              </a:rPr>
              <a:t> </a:t>
            </a:r>
            <a:r>
              <a:rPr lang="en-US" sz="2000" dirty="0" smtClean="0">
                <a:latin typeface="Arial"/>
                <a:cs typeface="Arial"/>
              </a:rPr>
              <a:t>                    and New </a:t>
            </a:r>
            <a:r>
              <a:rPr lang="en-US" sz="2000" dirty="0">
                <a:latin typeface="Arial"/>
                <a:cs typeface="Arial"/>
              </a:rPr>
              <a:t>England cottontails in </a:t>
            </a:r>
            <a:r>
              <a:rPr lang="en-US" sz="2000" dirty="0" smtClean="0">
                <a:latin typeface="Arial"/>
                <a:cs typeface="Arial"/>
              </a:rPr>
              <a:t>Connecticut.	          England cottontails </a:t>
            </a:r>
            <a:r>
              <a:rPr lang="en-US" sz="2000" dirty="0">
                <a:latin typeface="Arial"/>
                <a:cs typeface="Arial"/>
              </a:rPr>
              <a:t>in </a:t>
            </a:r>
            <a:r>
              <a:rPr lang="en-US" sz="2000" dirty="0" smtClean="0">
                <a:latin typeface="Arial"/>
                <a:cs typeface="Arial"/>
              </a:rPr>
              <a:t>Connecticut and ME/NH.</a:t>
            </a:r>
            <a:endParaRPr lang="en-US" sz="2000" dirty="0">
              <a:latin typeface="Arial"/>
              <a:cs typeface="Arial"/>
            </a:endParaRPr>
          </a:p>
        </p:txBody>
      </p:sp>
      <p:sp>
        <p:nvSpPr>
          <p:cNvPr id="13" name="Rectangle 12"/>
          <p:cNvSpPr/>
          <p:nvPr/>
        </p:nvSpPr>
        <p:spPr>
          <a:xfrm>
            <a:off x="28346400" y="5638799"/>
            <a:ext cx="10896600" cy="20898035"/>
          </a:xfrm>
          <a:prstGeom prst="rect">
            <a:avLst/>
          </a:prstGeom>
          <a:solidFill>
            <a:srgbClr val="E8EEE7"/>
          </a:solidFill>
          <a:ln>
            <a:solidFill>
              <a:schemeClr val="tx1"/>
            </a:solidFill>
          </a:ln>
        </p:spPr>
        <p:txBody>
          <a:bodyPr wrap="square">
            <a:spAutoFit/>
          </a:bodyPr>
          <a:lstStyle/>
          <a:p>
            <a:r>
              <a:rPr lang="en-US" sz="4800" b="1" dirty="0" smtClean="0">
                <a:solidFill>
                  <a:srgbClr val="354531"/>
                </a:solidFill>
                <a:latin typeface="Arial"/>
                <a:cs typeface="Arial"/>
              </a:rPr>
              <a:t>Results cont.</a:t>
            </a:r>
          </a:p>
          <a:p>
            <a:endParaRPr lang="en-US" sz="1800" b="1" dirty="0" smtClean="0">
              <a:solidFill>
                <a:srgbClr val="354531"/>
              </a:solidFill>
              <a:latin typeface="Arial"/>
              <a:cs typeface="Arial"/>
            </a:endParaRPr>
          </a:p>
          <a:p>
            <a:pPr marL="571500" lvl="0" indent="-571500">
              <a:buFont typeface="Arial"/>
              <a:buChar char="•"/>
            </a:pPr>
            <a:r>
              <a:rPr lang="en-US" sz="3000" dirty="0" smtClean="0">
                <a:latin typeface="Arial"/>
                <a:cs typeface="Arial"/>
              </a:rPr>
              <a:t>Eastern </a:t>
            </a:r>
            <a:r>
              <a:rPr lang="en-US" sz="3000" dirty="0">
                <a:latin typeface="Arial"/>
                <a:cs typeface="Arial"/>
              </a:rPr>
              <a:t>cottontails have </a:t>
            </a:r>
            <a:r>
              <a:rPr lang="en-US" sz="3000" dirty="0" smtClean="0">
                <a:latin typeface="Arial"/>
                <a:cs typeface="Arial"/>
              </a:rPr>
              <a:t>more alleles </a:t>
            </a:r>
            <a:r>
              <a:rPr lang="en-US" sz="3000" dirty="0">
                <a:latin typeface="Arial"/>
                <a:cs typeface="Arial"/>
              </a:rPr>
              <a:t>per </a:t>
            </a:r>
            <a:r>
              <a:rPr lang="en-US" sz="3000" dirty="0" smtClean="0">
                <a:latin typeface="Arial"/>
                <a:cs typeface="Arial"/>
              </a:rPr>
              <a:t>locus </a:t>
            </a:r>
            <a:r>
              <a:rPr lang="en-US" sz="3000" dirty="0">
                <a:latin typeface="Arial"/>
                <a:cs typeface="Arial"/>
              </a:rPr>
              <a:t>than New England cottontails in </a:t>
            </a:r>
            <a:r>
              <a:rPr lang="en-US" sz="3000" dirty="0" smtClean="0">
                <a:latin typeface="Arial"/>
                <a:cs typeface="Arial"/>
              </a:rPr>
              <a:t>Connecticut. New England cottontails in Connecticut have a greater number of alleles per locus than New England cottontails in Maine and New Hampshire (Figures 2, 3)</a:t>
            </a:r>
            <a:r>
              <a:rPr lang="en-US" sz="3000" dirty="0">
                <a:latin typeface="Arial"/>
                <a:cs typeface="Arial"/>
              </a:rPr>
              <a:t>. </a:t>
            </a:r>
            <a:endParaRPr lang="en-US" sz="3000" dirty="0" smtClean="0">
              <a:latin typeface="Arial"/>
              <a:cs typeface="Arial"/>
            </a:endParaRPr>
          </a:p>
          <a:p>
            <a:pPr marL="571500" lvl="0" indent="-571500">
              <a:buFont typeface="Arial"/>
              <a:buChar char="•"/>
            </a:pPr>
            <a:endParaRPr lang="en-US" sz="1200" dirty="0" smtClean="0">
              <a:latin typeface="Arial"/>
              <a:cs typeface="Arial"/>
            </a:endParaRPr>
          </a:p>
          <a:p>
            <a:pPr marL="571500" lvl="0" indent="-571500">
              <a:buFont typeface="Arial"/>
              <a:buChar char="•"/>
            </a:pPr>
            <a:r>
              <a:rPr lang="en-US" sz="3000" dirty="0">
                <a:latin typeface="Arial"/>
                <a:cs typeface="Arial"/>
              </a:rPr>
              <a:t>Eastern cottontails </a:t>
            </a:r>
            <a:r>
              <a:rPr lang="en-US" sz="3000" dirty="0" smtClean="0">
                <a:latin typeface="Arial"/>
                <a:cs typeface="Arial"/>
              </a:rPr>
              <a:t>have </a:t>
            </a:r>
            <a:r>
              <a:rPr lang="en-US" sz="3000" dirty="0">
                <a:latin typeface="Arial"/>
                <a:cs typeface="Arial"/>
              </a:rPr>
              <a:t>higher </a:t>
            </a:r>
            <a:r>
              <a:rPr lang="en-US" sz="3000" dirty="0" smtClean="0">
                <a:latin typeface="Arial"/>
                <a:cs typeface="Arial"/>
              </a:rPr>
              <a:t>average and private allelic </a:t>
            </a:r>
            <a:r>
              <a:rPr lang="en-US" sz="3000" dirty="0">
                <a:latin typeface="Arial"/>
                <a:cs typeface="Arial"/>
              </a:rPr>
              <a:t>richness at each </a:t>
            </a:r>
            <a:r>
              <a:rPr lang="en-US" sz="3000" dirty="0" smtClean="0">
                <a:latin typeface="Arial"/>
                <a:cs typeface="Arial"/>
              </a:rPr>
              <a:t>locus </a:t>
            </a:r>
            <a:r>
              <a:rPr lang="en-US" sz="3000" dirty="0">
                <a:latin typeface="Arial"/>
                <a:cs typeface="Arial"/>
              </a:rPr>
              <a:t>than New England cottontails in Connecticut (EC: </a:t>
            </a:r>
            <a:r>
              <a:rPr lang="en-US" sz="3000" dirty="0" smtClean="0">
                <a:latin typeface="Arial"/>
                <a:cs typeface="Arial"/>
              </a:rPr>
              <a:t>6.0; 4.8, </a:t>
            </a:r>
            <a:r>
              <a:rPr lang="en-US" sz="3000" dirty="0">
                <a:latin typeface="Arial"/>
                <a:cs typeface="Arial"/>
              </a:rPr>
              <a:t>NEC: </a:t>
            </a:r>
            <a:r>
              <a:rPr lang="en-US" sz="3000" dirty="0" smtClean="0">
                <a:latin typeface="Arial"/>
                <a:cs typeface="Arial"/>
              </a:rPr>
              <a:t>3.5; 2.3) (Figure 4).       New </a:t>
            </a:r>
            <a:r>
              <a:rPr lang="en-US" sz="3000" dirty="0">
                <a:latin typeface="Arial"/>
                <a:cs typeface="Arial"/>
              </a:rPr>
              <a:t>England cottontails in Connecticut have a higher average and private allelic richness at each </a:t>
            </a:r>
            <a:r>
              <a:rPr lang="en-US" sz="3000" dirty="0" smtClean="0">
                <a:latin typeface="Arial"/>
                <a:cs typeface="Arial"/>
              </a:rPr>
              <a:t>locus </a:t>
            </a:r>
            <a:r>
              <a:rPr lang="en-US" sz="3000" dirty="0">
                <a:latin typeface="Arial"/>
                <a:cs typeface="Arial"/>
              </a:rPr>
              <a:t>than New England cottontails in Maine and New Hampshire (CT: </a:t>
            </a:r>
            <a:r>
              <a:rPr lang="en-US" sz="3000" dirty="0" smtClean="0">
                <a:latin typeface="Arial"/>
                <a:cs typeface="Arial"/>
              </a:rPr>
              <a:t>3.6; 1.5, </a:t>
            </a:r>
            <a:r>
              <a:rPr lang="en-US" sz="3000" dirty="0">
                <a:latin typeface="Arial"/>
                <a:cs typeface="Arial"/>
              </a:rPr>
              <a:t>ME/NH: </a:t>
            </a:r>
            <a:r>
              <a:rPr lang="en-US" sz="3000" dirty="0" smtClean="0">
                <a:latin typeface="Arial"/>
                <a:cs typeface="Arial"/>
              </a:rPr>
              <a:t>2.7; 0.6; Figure 5). </a:t>
            </a:r>
          </a:p>
          <a:p>
            <a:pPr marL="571500" lvl="0" indent="-571500">
              <a:buFont typeface="Arial"/>
              <a:buChar char="•"/>
            </a:pPr>
            <a:endParaRPr lang="en-US" sz="1200" dirty="0" smtClean="0">
              <a:latin typeface="Arial"/>
              <a:cs typeface="Arial"/>
            </a:endParaRPr>
          </a:p>
          <a:p>
            <a:pPr marL="571500" lvl="0" indent="-571500">
              <a:buFont typeface="Arial"/>
              <a:buChar char="•"/>
            </a:pPr>
            <a:r>
              <a:rPr lang="en-US" sz="3000" dirty="0" smtClean="0">
                <a:latin typeface="Arial"/>
                <a:cs typeface="Arial"/>
              </a:rPr>
              <a:t>The mean relatedness was lower for Eastern cottontail than New England cottontail in Connecticut (F-value =19.74, p=9.49E06). The mean relatedness of Maine and New Hampshire New England cottontails did not differ from Connecticut New England cottontails (</a:t>
            </a:r>
            <a:r>
              <a:rPr lang="en-US" sz="3000" dirty="0">
                <a:latin typeface="Arial"/>
                <a:cs typeface="Arial"/>
              </a:rPr>
              <a:t>F-value </a:t>
            </a:r>
            <a:r>
              <a:rPr lang="en-US" sz="3000" dirty="0" smtClean="0">
                <a:latin typeface="Arial"/>
                <a:cs typeface="Arial"/>
              </a:rPr>
              <a:t>=0.06, p=0.81)  (Table 2). </a:t>
            </a:r>
          </a:p>
          <a:p>
            <a:pPr marL="571500" lvl="0" indent="-571500">
              <a:buFont typeface="Arial"/>
              <a:buChar char="•"/>
            </a:pPr>
            <a:endParaRPr lang="en-US" sz="3000" dirty="0" smtClean="0">
              <a:latin typeface="Arial"/>
              <a:cs typeface="Arial"/>
            </a:endParaRPr>
          </a:p>
          <a:p>
            <a:pPr lvl="1"/>
            <a:endParaRPr lang="en-US" sz="1200" dirty="0" smtClean="0">
              <a:latin typeface="Arial"/>
              <a:cs typeface="Arial"/>
            </a:endParaRPr>
          </a:p>
          <a:p>
            <a:pPr lvl="1"/>
            <a:r>
              <a:rPr lang="en-US" sz="2000" b="1" dirty="0" smtClean="0">
                <a:latin typeface="Arial"/>
                <a:cs typeface="Arial"/>
              </a:rPr>
              <a:t>Table 2</a:t>
            </a:r>
            <a:r>
              <a:rPr lang="en-US" sz="2000" dirty="0" smtClean="0">
                <a:latin typeface="Arial"/>
                <a:cs typeface="Arial"/>
              </a:rPr>
              <a:t>. Mean relatedness of Eastern and New England cottontails</a:t>
            </a:r>
          </a:p>
          <a:p>
            <a:pPr marL="571500" lvl="0" indent="-571500">
              <a:buFont typeface="Arial"/>
              <a:buChar char="•"/>
            </a:pPr>
            <a:endParaRPr lang="en-US" sz="3200" dirty="0" smtClean="0"/>
          </a:p>
          <a:p>
            <a:pPr marL="571500" lvl="0" indent="-571500">
              <a:buFont typeface="Arial"/>
              <a:buChar char="•"/>
            </a:pPr>
            <a:endParaRPr lang="en-US" sz="3200" dirty="0"/>
          </a:p>
          <a:p>
            <a:pPr marL="571500" lvl="0" indent="-571500">
              <a:buFont typeface="Arial"/>
              <a:buChar char="•"/>
            </a:pPr>
            <a:endParaRPr lang="en-US" sz="3200" dirty="0" smtClean="0"/>
          </a:p>
          <a:p>
            <a:pPr lvl="0"/>
            <a:endParaRPr lang="en-US" sz="3200" dirty="0"/>
          </a:p>
          <a:p>
            <a:r>
              <a:rPr lang="en-US" sz="5400" b="1" dirty="0">
                <a:solidFill>
                  <a:srgbClr val="354531"/>
                </a:solidFill>
                <a:latin typeface="Arial"/>
                <a:cs typeface="Arial"/>
              </a:rPr>
              <a:t>Conclusions</a:t>
            </a:r>
          </a:p>
          <a:p>
            <a:endParaRPr lang="en-US" sz="1800" b="1" dirty="0">
              <a:solidFill>
                <a:srgbClr val="354531"/>
              </a:solidFill>
              <a:latin typeface="Arial"/>
              <a:cs typeface="Arial"/>
            </a:endParaRPr>
          </a:p>
          <a:p>
            <a:r>
              <a:rPr lang="en-US" sz="3200" dirty="0" smtClean="0">
                <a:latin typeface="Arial"/>
                <a:cs typeface="Arial"/>
              </a:rPr>
              <a:t>Both of my hypotheses were </a:t>
            </a:r>
            <a:r>
              <a:rPr lang="en-US" sz="3200" dirty="0">
                <a:latin typeface="Arial"/>
                <a:cs typeface="Arial"/>
              </a:rPr>
              <a:t>supported: Eastern cottontails have greater genetic diversity than New England cottontails. </a:t>
            </a:r>
            <a:r>
              <a:rPr lang="en-US" sz="3200" dirty="0" smtClean="0">
                <a:latin typeface="Arial"/>
                <a:cs typeface="Arial"/>
              </a:rPr>
              <a:t>New </a:t>
            </a:r>
            <a:r>
              <a:rPr lang="en-US" sz="3200" dirty="0">
                <a:latin typeface="Arial"/>
                <a:cs typeface="Arial"/>
              </a:rPr>
              <a:t>England cottontails in Connecticut have greater genetic diversity than New England cottontails in Maine and New Hampshire. </a:t>
            </a:r>
            <a:endParaRPr lang="en-US" sz="3200" dirty="0" smtClean="0">
              <a:latin typeface="Arial"/>
              <a:cs typeface="Arial"/>
            </a:endParaRPr>
          </a:p>
          <a:p>
            <a:endParaRPr lang="en-US" sz="1200" dirty="0">
              <a:latin typeface="Arial"/>
              <a:cs typeface="Arial"/>
            </a:endParaRPr>
          </a:p>
          <a:p>
            <a:r>
              <a:rPr lang="en-US" sz="3200" dirty="0">
                <a:latin typeface="Arial"/>
                <a:cs typeface="Arial"/>
              </a:rPr>
              <a:t>The New England cottontail populations in Maine and New Hampshire are isolated and therefore have limited dispersal and gene flow. The results of this study indicate that genetic diversity has been lost as a consequence.  This study also provides evidence that genetic drift is occurring separately in the isolated New England cottontail populations. Genetic diversity of these declining populations is lower than that of the expanding eastern </a:t>
            </a:r>
            <a:r>
              <a:rPr lang="en-US" sz="3200" dirty="0" smtClean="0">
                <a:latin typeface="Arial"/>
                <a:cs typeface="Arial"/>
              </a:rPr>
              <a:t>cottontail </a:t>
            </a:r>
            <a:r>
              <a:rPr lang="en-US" sz="3200" dirty="0">
                <a:latin typeface="Arial"/>
                <a:cs typeface="Arial"/>
              </a:rPr>
              <a:t>populations. </a:t>
            </a:r>
            <a:endParaRPr lang="en-US" sz="3200" dirty="0" smtClean="0"/>
          </a:p>
        </p:txBody>
      </p:sp>
      <p:sp>
        <p:nvSpPr>
          <p:cNvPr id="14" name="Rectangle 13"/>
          <p:cNvSpPr/>
          <p:nvPr/>
        </p:nvSpPr>
        <p:spPr>
          <a:xfrm>
            <a:off x="28346400" y="27355800"/>
            <a:ext cx="10835640" cy="2523768"/>
          </a:xfrm>
          <a:prstGeom prst="rect">
            <a:avLst/>
          </a:prstGeom>
          <a:solidFill>
            <a:srgbClr val="E8EEE7"/>
          </a:solidFill>
          <a:ln>
            <a:solidFill>
              <a:schemeClr val="tx1"/>
            </a:solidFill>
          </a:ln>
        </p:spPr>
        <p:txBody>
          <a:bodyPr wrap="square">
            <a:spAutoFit/>
          </a:bodyPr>
          <a:lstStyle/>
          <a:p>
            <a:r>
              <a:rPr lang="en-US" sz="3000" b="1" dirty="0" smtClean="0">
                <a:latin typeface="Arial"/>
                <a:cs typeface="Arial"/>
              </a:rPr>
              <a:t>Acknowledgements</a:t>
            </a:r>
          </a:p>
          <a:p>
            <a:endParaRPr lang="en-US" sz="1000" b="1" dirty="0" smtClean="0">
              <a:latin typeface="Arial"/>
              <a:cs typeface="Arial"/>
            </a:endParaRPr>
          </a:p>
          <a:p>
            <a:endParaRPr lang="en-US" sz="800" dirty="0" smtClean="0">
              <a:latin typeface="Arial"/>
              <a:cs typeface="Arial"/>
            </a:endParaRPr>
          </a:p>
          <a:p>
            <a:r>
              <a:rPr lang="en-US" sz="2200" dirty="0" smtClean="0">
                <a:latin typeface="Arial"/>
                <a:cs typeface="Arial"/>
              </a:rPr>
              <a:t>We would like to thank Katrina </a:t>
            </a:r>
            <a:r>
              <a:rPr lang="en-US" sz="2200" dirty="0" err="1" smtClean="0">
                <a:latin typeface="Arial"/>
                <a:cs typeface="Arial"/>
              </a:rPr>
              <a:t>Papanastassiou</a:t>
            </a:r>
            <a:r>
              <a:rPr lang="en-US" sz="2200" dirty="0" smtClean="0">
                <a:latin typeface="Arial"/>
                <a:cs typeface="Arial"/>
              </a:rPr>
              <a:t>, Allison </a:t>
            </a:r>
            <a:r>
              <a:rPr lang="en-US" sz="2200" dirty="0" err="1" smtClean="0">
                <a:latin typeface="Arial"/>
                <a:cs typeface="Arial"/>
              </a:rPr>
              <a:t>Duquette</a:t>
            </a:r>
            <a:r>
              <a:rPr lang="en-US" sz="2200" dirty="0" smtClean="0">
                <a:latin typeface="Arial"/>
                <a:cs typeface="Arial"/>
              </a:rPr>
              <a:t>, Kate O’Brien, Kelly Boland, Heidi Holman, and Walter </a:t>
            </a:r>
            <a:r>
              <a:rPr lang="en-US" sz="2200" dirty="0" err="1" smtClean="0">
                <a:latin typeface="Arial"/>
                <a:cs typeface="Arial"/>
              </a:rPr>
              <a:t>Jakubas</a:t>
            </a:r>
            <a:r>
              <a:rPr lang="en-US" sz="2200" dirty="0" smtClean="0">
                <a:latin typeface="Arial"/>
                <a:cs typeface="Arial"/>
              </a:rPr>
              <a:t> for their contributions to this project. We would also like to thank Howard Kilpatrick with the Connecticut Department of Energy and the Environment for supplying samples. This project has been funded by the U.S. Fish and Wildlife service and the New Hampshire Agricultural Experiment Station.</a:t>
            </a:r>
          </a:p>
        </p:txBody>
      </p:sp>
      <p:sp>
        <p:nvSpPr>
          <p:cNvPr id="18" name="TextBox 17"/>
          <p:cNvSpPr txBox="1"/>
          <p:nvPr/>
        </p:nvSpPr>
        <p:spPr>
          <a:xfrm>
            <a:off x="28194000" y="30616029"/>
            <a:ext cx="11049000" cy="1692771"/>
          </a:xfrm>
          <a:prstGeom prst="rect">
            <a:avLst/>
          </a:prstGeom>
          <a:noFill/>
          <a:ln>
            <a:solidFill>
              <a:schemeClr val="tx1"/>
            </a:solidFill>
          </a:ln>
        </p:spPr>
        <p:txBody>
          <a:bodyPr wrap="square" rtlCol="0">
            <a:spAutoFit/>
          </a:bodyPr>
          <a:lstStyle/>
          <a:p>
            <a:r>
              <a:rPr lang="en-US" sz="2000" b="1" dirty="0">
                <a:solidFill>
                  <a:schemeClr val="bg1"/>
                </a:solidFill>
                <a:latin typeface="Arial"/>
                <a:cs typeface="Arial"/>
              </a:rPr>
              <a:t>Literature Cited</a:t>
            </a:r>
          </a:p>
          <a:p>
            <a:pPr marL="342900" indent="-342900">
              <a:buFont typeface="Arial"/>
              <a:buChar char="•"/>
            </a:pPr>
            <a:r>
              <a:rPr lang="en-US" sz="1600" baseline="30000" dirty="0" smtClean="0">
                <a:solidFill>
                  <a:schemeClr val="bg1"/>
                </a:solidFill>
                <a:latin typeface="Arial"/>
                <a:cs typeface="Arial"/>
              </a:rPr>
              <a:t>1</a:t>
            </a:r>
            <a:r>
              <a:rPr lang="en-US" sz="1600" dirty="0" smtClean="0">
                <a:solidFill>
                  <a:schemeClr val="bg1"/>
                </a:solidFill>
                <a:latin typeface="Arial"/>
                <a:cs typeface="Arial"/>
              </a:rPr>
              <a:t>Litvaitis, J. A., and R. </a:t>
            </a:r>
            <a:r>
              <a:rPr lang="en-US" sz="1600" dirty="0" err="1" smtClean="0">
                <a:solidFill>
                  <a:schemeClr val="bg1"/>
                </a:solidFill>
                <a:latin typeface="Arial"/>
                <a:cs typeface="Arial"/>
              </a:rPr>
              <a:t>Villafuerte</a:t>
            </a:r>
            <a:r>
              <a:rPr lang="en-US" sz="1600" dirty="0" smtClean="0">
                <a:solidFill>
                  <a:schemeClr val="bg1"/>
                </a:solidFill>
                <a:latin typeface="Arial"/>
                <a:cs typeface="Arial"/>
              </a:rPr>
              <a:t>. 1996. </a:t>
            </a:r>
            <a:r>
              <a:rPr lang="en-US" sz="1600" dirty="0" err="1" smtClean="0">
                <a:solidFill>
                  <a:schemeClr val="bg1"/>
                </a:solidFill>
                <a:latin typeface="Arial"/>
                <a:cs typeface="Arial"/>
              </a:rPr>
              <a:t>Wldlfe</a:t>
            </a:r>
            <a:r>
              <a:rPr lang="en-US" sz="1600" dirty="0" smtClean="0">
                <a:solidFill>
                  <a:schemeClr val="bg1"/>
                </a:solidFill>
                <a:latin typeface="Arial"/>
                <a:cs typeface="Arial"/>
              </a:rPr>
              <a:t> </a:t>
            </a:r>
            <a:r>
              <a:rPr lang="en-US" sz="1600" dirty="0" err="1" smtClean="0">
                <a:solidFill>
                  <a:schemeClr val="bg1"/>
                </a:solidFill>
                <a:latin typeface="Arial"/>
                <a:cs typeface="Arial"/>
              </a:rPr>
              <a:t>Soc</a:t>
            </a:r>
            <a:r>
              <a:rPr lang="en-US" sz="1600" dirty="0" smtClean="0">
                <a:solidFill>
                  <a:schemeClr val="bg1"/>
                </a:solidFill>
                <a:latin typeface="Arial"/>
                <a:cs typeface="Arial"/>
              </a:rPr>
              <a:t> </a:t>
            </a:r>
            <a:r>
              <a:rPr lang="en-US" sz="1600" dirty="0" err="1" smtClean="0">
                <a:solidFill>
                  <a:schemeClr val="bg1"/>
                </a:solidFill>
                <a:latin typeface="Arial"/>
                <a:cs typeface="Arial"/>
              </a:rPr>
              <a:t>Bltn</a:t>
            </a:r>
            <a:r>
              <a:rPr lang="en-US" sz="1600" dirty="0" smtClean="0">
                <a:solidFill>
                  <a:schemeClr val="bg1"/>
                </a:solidFill>
                <a:latin typeface="Arial"/>
                <a:cs typeface="Arial"/>
              </a:rPr>
              <a:t> 24:686-693.</a:t>
            </a:r>
          </a:p>
          <a:p>
            <a:pPr marL="342900" indent="-342900">
              <a:buFont typeface="Arial"/>
              <a:buChar char="•"/>
            </a:pPr>
            <a:r>
              <a:rPr lang="en-US" sz="1600" baseline="30000" dirty="0" smtClean="0">
                <a:solidFill>
                  <a:schemeClr val="bg1"/>
                </a:solidFill>
                <a:latin typeface="Arial"/>
                <a:cs typeface="Arial"/>
              </a:rPr>
              <a:t>2</a:t>
            </a:r>
            <a:r>
              <a:rPr lang="en-US" sz="1600" dirty="0" smtClean="0">
                <a:solidFill>
                  <a:schemeClr val="bg1"/>
                </a:solidFill>
                <a:latin typeface="Arial"/>
                <a:cs typeface="Arial"/>
              </a:rPr>
              <a:t>Litvaitis</a:t>
            </a:r>
            <a:r>
              <a:rPr lang="en-US" sz="1600" dirty="0">
                <a:solidFill>
                  <a:schemeClr val="bg1"/>
                </a:solidFill>
                <a:latin typeface="Arial"/>
                <a:cs typeface="Arial"/>
              </a:rPr>
              <a:t>, J. A. </a:t>
            </a:r>
            <a:r>
              <a:rPr lang="en-US" sz="1600" i="1" dirty="0">
                <a:solidFill>
                  <a:schemeClr val="bg1"/>
                </a:solidFill>
                <a:latin typeface="Arial"/>
                <a:cs typeface="Arial"/>
              </a:rPr>
              <a:t>et al</a:t>
            </a:r>
            <a:r>
              <a:rPr lang="en-US" sz="1600" dirty="0">
                <a:solidFill>
                  <a:schemeClr val="bg1"/>
                </a:solidFill>
                <a:latin typeface="Arial"/>
                <a:cs typeface="Arial"/>
              </a:rPr>
              <a:t>. 2006. </a:t>
            </a:r>
            <a:r>
              <a:rPr lang="en-US" sz="1600" dirty="0" err="1" smtClean="0">
                <a:solidFill>
                  <a:schemeClr val="bg1"/>
                </a:solidFill>
                <a:latin typeface="Arial"/>
                <a:cs typeface="Arial"/>
              </a:rPr>
              <a:t>Wldlfe</a:t>
            </a:r>
            <a:r>
              <a:rPr lang="en-US" sz="1600" dirty="0" smtClean="0">
                <a:solidFill>
                  <a:schemeClr val="bg1"/>
                </a:solidFill>
                <a:latin typeface="Arial"/>
                <a:cs typeface="Arial"/>
              </a:rPr>
              <a:t> </a:t>
            </a:r>
            <a:r>
              <a:rPr lang="en-US" sz="1600" dirty="0" err="1" smtClean="0">
                <a:solidFill>
                  <a:schemeClr val="bg1"/>
                </a:solidFill>
                <a:latin typeface="Arial"/>
                <a:cs typeface="Arial"/>
              </a:rPr>
              <a:t>Soc</a:t>
            </a:r>
            <a:r>
              <a:rPr lang="en-US" sz="1600" dirty="0" smtClean="0">
                <a:solidFill>
                  <a:schemeClr val="bg1"/>
                </a:solidFill>
                <a:latin typeface="Arial"/>
                <a:cs typeface="Arial"/>
              </a:rPr>
              <a:t> </a:t>
            </a:r>
            <a:r>
              <a:rPr lang="en-US" sz="1600" dirty="0" err="1" smtClean="0">
                <a:solidFill>
                  <a:schemeClr val="bg1"/>
                </a:solidFill>
                <a:latin typeface="Arial"/>
                <a:cs typeface="Arial"/>
              </a:rPr>
              <a:t>Bltn</a:t>
            </a:r>
            <a:r>
              <a:rPr lang="en-US" sz="1600" dirty="0" smtClean="0">
                <a:solidFill>
                  <a:schemeClr val="bg1"/>
                </a:solidFill>
                <a:latin typeface="Arial"/>
                <a:cs typeface="Arial"/>
              </a:rPr>
              <a:t> </a:t>
            </a:r>
            <a:r>
              <a:rPr lang="en-US" sz="1600" dirty="0">
                <a:solidFill>
                  <a:schemeClr val="bg1"/>
                </a:solidFill>
                <a:latin typeface="Arial"/>
                <a:cs typeface="Arial"/>
              </a:rPr>
              <a:t>34:1190-1197</a:t>
            </a:r>
            <a:r>
              <a:rPr lang="en-US" sz="1600" dirty="0" smtClean="0">
                <a:solidFill>
                  <a:schemeClr val="bg1"/>
                </a:solidFill>
                <a:latin typeface="Arial"/>
                <a:cs typeface="Arial"/>
              </a:rPr>
              <a:t>.</a:t>
            </a:r>
          </a:p>
          <a:p>
            <a:pPr marL="342900" indent="-342900">
              <a:buFont typeface="Arial"/>
              <a:buChar char="•"/>
            </a:pPr>
            <a:r>
              <a:rPr lang="en-US" sz="1600" baseline="30000" dirty="0">
                <a:solidFill>
                  <a:schemeClr val="bg1"/>
                </a:solidFill>
                <a:latin typeface="Arial"/>
                <a:cs typeface="Arial"/>
              </a:rPr>
              <a:t>3</a:t>
            </a:r>
            <a:r>
              <a:rPr lang="en-US" sz="1600" dirty="0">
                <a:solidFill>
                  <a:schemeClr val="bg1"/>
                </a:solidFill>
                <a:latin typeface="Arial"/>
                <a:cs typeface="Arial"/>
              </a:rPr>
              <a:t>Brubaker, D.R. </a:t>
            </a:r>
            <a:r>
              <a:rPr lang="en-US" sz="1600" i="1" dirty="0">
                <a:solidFill>
                  <a:schemeClr val="bg1"/>
                </a:solidFill>
                <a:latin typeface="Arial"/>
                <a:cs typeface="Arial"/>
              </a:rPr>
              <a:t>et al. </a:t>
            </a:r>
            <a:r>
              <a:rPr lang="en-US" sz="1600" dirty="0">
                <a:solidFill>
                  <a:schemeClr val="bg1"/>
                </a:solidFill>
                <a:latin typeface="Arial"/>
                <a:cs typeface="Arial"/>
              </a:rPr>
              <a:t>2014. </a:t>
            </a:r>
            <a:r>
              <a:rPr lang="en-US" sz="1600" dirty="0" err="1">
                <a:solidFill>
                  <a:schemeClr val="bg1"/>
                </a:solidFill>
                <a:latin typeface="Arial"/>
                <a:cs typeface="Arial"/>
              </a:rPr>
              <a:t>Wldlfe</a:t>
            </a:r>
            <a:r>
              <a:rPr lang="en-US" sz="1600" dirty="0">
                <a:solidFill>
                  <a:schemeClr val="bg1"/>
                </a:solidFill>
                <a:latin typeface="Arial"/>
                <a:cs typeface="Arial"/>
              </a:rPr>
              <a:t> </a:t>
            </a:r>
            <a:r>
              <a:rPr lang="en-US" sz="1600" dirty="0" err="1">
                <a:solidFill>
                  <a:schemeClr val="bg1"/>
                </a:solidFill>
                <a:latin typeface="Arial"/>
                <a:cs typeface="Arial"/>
              </a:rPr>
              <a:t>Soc</a:t>
            </a:r>
            <a:r>
              <a:rPr lang="en-US" sz="1600" dirty="0">
                <a:solidFill>
                  <a:schemeClr val="bg1"/>
                </a:solidFill>
                <a:latin typeface="Arial"/>
                <a:cs typeface="Arial"/>
              </a:rPr>
              <a:t> </a:t>
            </a:r>
            <a:r>
              <a:rPr lang="en-US" sz="1600" dirty="0" err="1">
                <a:solidFill>
                  <a:schemeClr val="bg1"/>
                </a:solidFill>
                <a:latin typeface="Arial"/>
                <a:cs typeface="Arial"/>
              </a:rPr>
              <a:t>Bltn</a:t>
            </a:r>
            <a:r>
              <a:rPr lang="en-US" sz="1600" dirty="0">
                <a:solidFill>
                  <a:schemeClr val="bg1"/>
                </a:solidFill>
                <a:latin typeface="Arial"/>
                <a:cs typeface="Arial"/>
              </a:rPr>
              <a:t> 38:513-523 </a:t>
            </a:r>
          </a:p>
          <a:p>
            <a:pPr marL="342900" indent="-342900">
              <a:buFont typeface="Arial"/>
              <a:buChar char="•"/>
            </a:pPr>
            <a:r>
              <a:rPr lang="en-US" sz="1600" baseline="30000" dirty="0" smtClean="0">
                <a:solidFill>
                  <a:schemeClr val="bg1"/>
                </a:solidFill>
                <a:latin typeface="Arial"/>
                <a:cs typeface="Arial"/>
              </a:rPr>
              <a:t>4</a:t>
            </a:r>
            <a:r>
              <a:rPr lang="en-US" sz="1600" dirty="0" smtClean="0">
                <a:solidFill>
                  <a:schemeClr val="bg1"/>
                </a:solidFill>
                <a:latin typeface="Arial"/>
                <a:cs typeface="Arial"/>
              </a:rPr>
              <a:t>Kalinowski, S.T. 2004. Con Gen 5:539-543</a:t>
            </a:r>
          </a:p>
          <a:p>
            <a:pPr marL="342900" indent="-342900">
              <a:buFont typeface="Arial"/>
              <a:buChar char="•"/>
            </a:pPr>
            <a:r>
              <a:rPr lang="en-US" sz="1600" baseline="30000" dirty="0" smtClean="0">
                <a:solidFill>
                  <a:schemeClr val="bg1"/>
                </a:solidFill>
                <a:latin typeface="Arial"/>
                <a:cs typeface="Arial"/>
              </a:rPr>
              <a:t>5</a:t>
            </a:r>
            <a:r>
              <a:rPr lang="en-US" sz="1600" dirty="0" smtClean="0">
                <a:solidFill>
                  <a:schemeClr val="bg1"/>
                </a:solidFill>
                <a:latin typeface="Arial"/>
                <a:cs typeface="Arial"/>
              </a:rPr>
              <a:t>Kalinowski, S.T. 2005. </a:t>
            </a:r>
            <a:r>
              <a:rPr lang="en-US" sz="1600" dirty="0" err="1" smtClean="0">
                <a:solidFill>
                  <a:schemeClr val="bg1"/>
                </a:solidFill>
                <a:latin typeface="Arial"/>
                <a:cs typeface="Arial"/>
              </a:rPr>
              <a:t>Mol</a:t>
            </a:r>
            <a:r>
              <a:rPr lang="en-US" sz="1600" dirty="0" smtClean="0">
                <a:solidFill>
                  <a:schemeClr val="bg1"/>
                </a:solidFill>
                <a:latin typeface="Arial"/>
                <a:cs typeface="Arial"/>
              </a:rPr>
              <a:t> Ecology Notes 5:187-189.</a:t>
            </a:r>
          </a:p>
        </p:txBody>
      </p:sp>
      <p:cxnSp>
        <p:nvCxnSpPr>
          <p:cNvPr id="25" name="Straight Connector 24"/>
          <p:cNvCxnSpPr/>
          <p:nvPr/>
        </p:nvCxnSpPr>
        <p:spPr>
          <a:xfrm>
            <a:off x="914400" y="6553200"/>
            <a:ext cx="10134600" cy="0"/>
          </a:xfrm>
          <a:prstGeom prst="line">
            <a:avLst/>
          </a:prstGeom>
          <a:ln>
            <a:solidFill>
              <a:srgbClr val="354531"/>
            </a:solidFill>
          </a:ln>
        </p:spPr>
        <p:style>
          <a:lnRef idx="2">
            <a:schemeClr val="accent1"/>
          </a:lnRef>
          <a:fillRef idx="0">
            <a:schemeClr val="accent1"/>
          </a:fillRef>
          <a:effectRef idx="1">
            <a:schemeClr val="accent1"/>
          </a:effectRef>
          <a:fontRef idx="minor">
            <a:schemeClr val="tx1"/>
          </a:fontRef>
        </p:style>
      </p:cxnSp>
      <p:cxnSp>
        <p:nvCxnSpPr>
          <p:cNvPr id="26" name="Straight Connector 25"/>
          <p:cNvCxnSpPr/>
          <p:nvPr/>
        </p:nvCxnSpPr>
        <p:spPr>
          <a:xfrm>
            <a:off x="28498800" y="6553200"/>
            <a:ext cx="10134600" cy="0"/>
          </a:xfrm>
          <a:prstGeom prst="line">
            <a:avLst/>
          </a:prstGeom>
          <a:ln>
            <a:solidFill>
              <a:srgbClr val="354531"/>
            </a:solidFill>
          </a:ln>
        </p:spPr>
        <p:style>
          <a:lnRef idx="2">
            <a:schemeClr val="accent1"/>
          </a:lnRef>
          <a:fillRef idx="0">
            <a:schemeClr val="accent1"/>
          </a:fillRef>
          <a:effectRef idx="1">
            <a:schemeClr val="accent1"/>
          </a:effectRef>
          <a:fontRef idx="minor">
            <a:schemeClr val="tx1"/>
          </a:fontRef>
        </p:style>
      </p:cxnSp>
      <p:cxnSp>
        <p:nvCxnSpPr>
          <p:cNvPr id="27" name="Straight Connector 26"/>
          <p:cNvCxnSpPr/>
          <p:nvPr/>
        </p:nvCxnSpPr>
        <p:spPr>
          <a:xfrm>
            <a:off x="28422600" y="19126200"/>
            <a:ext cx="10134600" cy="0"/>
          </a:xfrm>
          <a:prstGeom prst="line">
            <a:avLst/>
          </a:prstGeom>
          <a:ln>
            <a:solidFill>
              <a:srgbClr val="354531"/>
            </a:solidFill>
          </a:ln>
        </p:spPr>
        <p:style>
          <a:lnRef idx="2">
            <a:schemeClr val="accent1"/>
          </a:lnRef>
          <a:fillRef idx="0">
            <a:schemeClr val="accent1"/>
          </a:fillRef>
          <a:effectRef idx="1">
            <a:schemeClr val="accent1"/>
          </a:effectRef>
          <a:fontRef idx="minor">
            <a:schemeClr val="tx1"/>
          </a:fontRef>
        </p:style>
      </p:cxnSp>
      <p:cxnSp>
        <p:nvCxnSpPr>
          <p:cNvPr id="28" name="Straight Connector 27"/>
          <p:cNvCxnSpPr/>
          <p:nvPr/>
        </p:nvCxnSpPr>
        <p:spPr>
          <a:xfrm>
            <a:off x="12763500" y="6553200"/>
            <a:ext cx="14401800" cy="0"/>
          </a:xfrm>
          <a:prstGeom prst="line">
            <a:avLst/>
          </a:prstGeom>
          <a:ln>
            <a:solidFill>
              <a:srgbClr val="354531"/>
            </a:solidFill>
          </a:ln>
        </p:spPr>
        <p:style>
          <a:lnRef idx="2">
            <a:schemeClr val="accent1"/>
          </a:lnRef>
          <a:fillRef idx="0">
            <a:schemeClr val="accent1"/>
          </a:fillRef>
          <a:effectRef idx="1">
            <a:schemeClr val="accent1"/>
          </a:effectRef>
          <a:fontRef idx="minor">
            <a:schemeClr val="tx1"/>
          </a:fontRef>
        </p:style>
      </p:cxnSp>
      <p:cxnSp>
        <p:nvCxnSpPr>
          <p:cNvPr id="31" name="Straight Connector 30"/>
          <p:cNvCxnSpPr/>
          <p:nvPr/>
        </p:nvCxnSpPr>
        <p:spPr>
          <a:xfrm>
            <a:off x="990600" y="28956000"/>
            <a:ext cx="10134600" cy="0"/>
          </a:xfrm>
          <a:prstGeom prst="line">
            <a:avLst/>
          </a:prstGeom>
          <a:ln>
            <a:solidFill>
              <a:srgbClr val="354531"/>
            </a:solidFill>
          </a:ln>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p:nvCxnSpPr>
        <p:spPr>
          <a:xfrm>
            <a:off x="12725400" y="14782800"/>
            <a:ext cx="14401800" cy="0"/>
          </a:xfrm>
          <a:prstGeom prst="line">
            <a:avLst/>
          </a:prstGeom>
          <a:ln>
            <a:solidFill>
              <a:srgbClr val="354531"/>
            </a:solidFill>
          </a:ln>
        </p:spPr>
        <p:style>
          <a:lnRef idx="2">
            <a:schemeClr val="accent1"/>
          </a:lnRef>
          <a:fillRef idx="0">
            <a:schemeClr val="accent1"/>
          </a:fillRef>
          <a:effectRef idx="1">
            <a:schemeClr val="accent1"/>
          </a:effectRef>
          <a:fontRef idx="minor">
            <a:schemeClr val="tx1"/>
          </a:fontRef>
        </p:style>
      </p:cxnSp>
      <p:pic>
        <p:nvPicPr>
          <p:cNvPr id="35" name="Picture 34" descr="Screen Shot 2015-04-20 at 4.45.24 AM.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54000" y="26746200"/>
            <a:ext cx="4954805" cy="4267199"/>
          </a:xfrm>
          <a:prstGeom prst="rect">
            <a:avLst/>
          </a:prstGeom>
        </p:spPr>
      </p:pic>
      <p:pic>
        <p:nvPicPr>
          <p:cNvPr id="36" name="Picture 35" descr="Screen Shot 2015-04-20 at 4.45.39 AM.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497800" y="26746200"/>
            <a:ext cx="5352495" cy="4273698"/>
          </a:xfrm>
          <a:prstGeom prst="rect">
            <a:avLst/>
          </a:prstGeom>
        </p:spPr>
      </p:pic>
      <p:sp>
        <p:nvSpPr>
          <p:cNvPr id="37" name="TextBox 36"/>
          <p:cNvSpPr txBox="1"/>
          <p:nvPr/>
        </p:nvSpPr>
        <p:spPr>
          <a:xfrm>
            <a:off x="17907000" y="26746200"/>
            <a:ext cx="1295400" cy="4270248"/>
          </a:xfrm>
          <a:prstGeom prst="rect">
            <a:avLst/>
          </a:prstGeom>
          <a:solidFill>
            <a:schemeClr val="bg1"/>
          </a:solidFill>
        </p:spPr>
        <p:txBody>
          <a:bodyPr wrap="square" rtlCol="0">
            <a:spAutoFit/>
          </a:bodyPr>
          <a:lstStyle/>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r>
              <a:rPr lang="en-US" sz="1200" dirty="0" smtClean="0"/>
              <a:t>New England cottontails in CT</a:t>
            </a:r>
          </a:p>
          <a:p>
            <a:r>
              <a:rPr lang="en-US" sz="1200" dirty="0" smtClean="0"/>
              <a:t>Eastern cottontails in CT</a:t>
            </a:r>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a:p>
          <a:p>
            <a:endParaRPr lang="en-US" sz="1200" dirty="0" smtClean="0"/>
          </a:p>
        </p:txBody>
      </p:sp>
      <p:sp>
        <p:nvSpPr>
          <p:cNvPr id="38" name="TextBox 37"/>
          <p:cNvSpPr txBox="1"/>
          <p:nvPr/>
        </p:nvSpPr>
        <p:spPr>
          <a:xfrm>
            <a:off x="25831800" y="26746200"/>
            <a:ext cx="1295400" cy="4339649"/>
          </a:xfrm>
          <a:prstGeom prst="rect">
            <a:avLst/>
          </a:prstGeom>
          <a:solidFill>
            <a:schemeClr val="bg1"/>
          </a:solidFill>
        </p:spPr>
        <p:txBody>
          <a:bodyPr wrap="square" rtlCol="0">
            <a:spAutoFit/>
          </a:bodyPr>
          <a:lstStyle/>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r>
              <a:rPr lang="en-US" sz="1200" dirty="0" smtClean="0"/>
              <a:t>New England cottontails in CT</a:t>
            </a:r>
          </a:p>
          <a:p>
            <a:endParaRPr lang="en-US" sz="1200" dirty="0" smtClean="0"/>
          </a:p>
          <a:p>
            <a:r>
              <a:rPr lang="en-US" sz="1200" dirty="0" smtClean="0"/>
              <a:t>New England cottontails in </a:t>
            </a:r>
          </a:p>
          <a:p>
            <a:r>
              <a:rPr lang="en-US" sz="1200" dirty="0" smtClean="0"/>
              <a:t>ME/NH</a:t>
            </a:r>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600" dirty="0"/>
          </a:p>
        </p:txBody>
      </p:sp>
      <p:cxnSp>
        <p:nvCxnSpPr>
          <p:cNvPr id="39" name="Straight Connector 38"/>
          <p:cNvCxnSpPr/>
          <p:nvPr/>
        </p:nvCxnSpPr>
        <p:spPr>
          <a:xfrm>
            <a:off x="28422600" y="28041600"/>
            <a:ext cx="10134600" cy="0"/>
          </a:xfrm>
          <a:prstGeom prst="line">
            <a:avLst/>
          </a:prstGeom>
          <a:ln>
            <a:solidFill>
              <a:srgbClr val="354531"/>
            </a:solidFill>
          </a:ln>
        </p:spPr>
        <p:style>
          <a:lnRef idx="2">
            <a:schemeClr val="accent1"/>
          </a:lnRef>
          <a:fillRef idx="0">
            <a:schemeClr val="accent1"/>
          </a:fillRef>
          <a:effectRef idx="1">
            <a:schemeClr val="accent1"/>
          </a:effectRef>
          <a:fontRef idx="minor">
            <a:schemeClr val="tx1"/>
          </a:fontRef>
        </p:style>
      </p:cxnSp>
      <p:pic>
        <p:nvPicPr>
          <p:cNvPr id="29" name="Picture 28"/>
          <p:cNvPicPr>
            <a:picLocks noChangeAspect="1"/>
          </p:cNvPicPr>
          <p:nvPr/>
        </p:nvPicPr>
        <p:blipFill>
          <a:blip r:embed="rId6"/>
          <a:stretch>
            <a:fillRect/>
          </a:stretch>
        </p:blipFill>
        <p:spPr>
          <a:xfrm>
            <a:off x="2743200" y="22783800"/>
            <a:ext cx="7011804" cy="4680293"/>
          </a:xfrm>
          <a:prstGeom prst="rect">
            <a:avLst/>
          </a:prstGeom>
        </p:spPr>
      </p:pic>
      <p:sp>
        <p:nvSpPr>
          <p:cNvPr id="45" name="Rectangle 44"/>
          <p:cNvSpPr/>
          <p:nvPr/>
        </p:nvSpPr>
        <p:spPr>
          <a:xfrm>
            <a:off x="15163800" y="24155400"/>
            <a:ext cx="9829800" cy="8382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p:cNvSpPr/>
          <p:nvPr/>
        </p:nvSpPr>
        <p:spPr>
          <a:xfrm>
            <a:off x="15011400" y="18669000"/>
            <a:ext cx="9906000" cy="8382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TextBox 5"/>
          <p:cNvSpPr txBox="1"/>
          <p:nvPr/>
        </p:nvSpPr>
        <p:spPr>
          <a:xfrm>
            <a:off x="16535400" y="18973800"/>
            <a:ext cx="1447800" cy="430887"/>
          </a:xfrm>
          <a:prstGeom prst="rect">
            <a:avLst/>
          </a:prstGeom>
          <a:noFill/>
        </p:spPr>
        <p:txBody>
          <a:bodyPr wrap="square" rtlCol="0">
            <a:spAutoFit/>
          </a:bodyPr>
          <a:lstStyle/>
          <a:p>
            <a:r>
              <a:rPr lang="en-US" sz="2200" dirty="0" smtClean="0">
                <a:latin typeface="Arial"/>
                <a:cs typeface="Arial"/>
              </a:rPr>
              <a:t>EC</a:t>
            </a:r>
            <a:endParaRPr lang="en-US" sz="2200" dirty="0">
              <a:latin typeface="Arial"/>
              <a:cs typeface="Arial"/>
            </a:endParaRPr>
          </a:p>
        </p:txBody>
      </p:sp>
      <p:sp>
        <p:nvSpPr>
          <p:cNvPr id="40" name="TextBox 39"/>
          <p:cNvSpPr txBox="1"/>
          <p:nvPr/>
        </p:nvSpPr>
        <p:spPr>
          <a:xfrm>
            <a:off x="19202400" y="18973800"/>
            <a:ext cx="1447800" cy="430887"/>
          </a:xfrm>
          <a:prstGeom prst="rect">
            <a:avLst/>
          </a:prstGeom>
          <a:noFill/>
        </p:spPr>
        <p:txBody>
          <a:bodyPr wrap="square" rtlCol="0">
            <a:spAutoFit/>
          </a:bodyPr>
          <a:lstStyle/>
          <a:p>
            <a:r>
              <a:rPr lang="en-US" sz="2200" dirty="0" smtClean="0">
                <a:latin typeface="Arial"/>
                <a:cs typeface="Arial"/>
              </a:rPr>
              <a:t>CT NEC</a:t>
            </a:r>
            <a:endParaRPr lang="en-US" sz="2200" dirty="0">
              <a:latin typeface="Arial"/>
              <a:cs typeface="Arial"/>
            </a:endParaRPr>
          </a:p>
        </p:txBody>
      </p:sp>
      <p:sp>
        <p:nvSpPr>
          <p:cNvPr id="42" name="TextBox 41"/>
          <p:cNvSpPr txBox="1"/>
          <p:nvPr/>
        </p:nvSpPr>
        <p:spPr>
          <a:xfrm>
            <a:off x="22250400" y="18973800"/>
            <a:ext cx="2057400" cy="430887"/>
          </a:xfrm>
          <a:prstGeom prst="rect">
            <a:avLst/>
          </a:prstGeom>
          <a:noFill/>
        </p:spPr>
        <p:txBody>
          <a:bodyPr wrap="square" rtlCol="0">
            <a:spAutoFit/>
          </a:bodyPr>
          <a:lstStyle/>
          <a:p>
            <a:r>
              <a:rPr lang="en-US" sz="2200" dirty="0" smtClean="0">
                <a:latin typeface="Arial"/>
                <a:cs typeface="Arial"/>
              </a:rPr>
              <a:t>ME/NH NEC</a:t>
            </a:r>
            <a:endParaRPr lang="en-US" sz="2200" dirty="0">
              <a:latin typeface="Arial"/>
              <a:cs typeface="Arial"/>
            </a:endParaRPr>
          </a:p>
        </p:txBody>
      </p:sp>
      <p:pic>
        <p:nvPicPr>
          <p:cNvPr id="21" name="Picture 20" descr="Screen Shot 2015-04-20 at 12.22.55 AM.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011400" y="15621000"/>
            <a:ext cx="9906000" cy="3465656"/>
          </a:xfrm>
          <a:prstGeom prst="rect">
            <a:avLst/>
          </a:prstGeom>
        </p:spPr>
      </p:pic>
      <p:pic>
        <p:nvPicPr>
          <p:cNvPr id="22" name="Picture 21" descr="Screen Shot 2015-04-20 at 1.17.25 AM.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5163800" y="21107400"/>
            <a:ext cx="9829800" cy="3483544"/>
          </a:xfrm>
          <a:prstGeom prst="rect">
            <a:avLst/>
          </a:prstGeom>
        </p:spPr>
      </p:pic>
      <p:sp>
        <p:nvSpPr>
          <p:cNvPr id="30" name="TextBox 29"/>
          <p:cNvSpPr txBox="1"/>
          <p:nvPr/>
        </p:nvSpPr>
        <p:spPr>
          <a:xfrm>
            <a:off x="16535400" y="24460200"/>
            <a:ext cx="1447800" cy="430887"/>
          </a:xfrm>
          <a:prstGeom prst="rect">
            <a:avLst/>
          </a:prstGeom>
          <a:noFill/>
        </p:spPr>
        <p:txBody>
          <a:bodyPr wrap="square" rtlCol="0">
            <a:spAutoFit/>
          </a:bodyPr>
          <a:lstStyle/>
          <a:p>
            <a:r>
              <a:rPr lang="en-US" sz="2200" dirty="0" smtClean="0">
                <a:latin typeface="Arial"/>
                <a:cs typeface="Arial"/>
              </a:rPr>
              <a:t>EC</a:t>
            </a:r>
            <a:endParaRPr lang="en-US" sz="2200" dirty="0">
              <a:latin typeface="Arial"/>
              <a:cs typeface="Arial"/>
            </a:endParaRPr>
          </a:p>
        </p:txBody>
      </p:sp>
      <p:sp>
        <p:nvSpPr>
          <p:cNvPr id="41" name="TextBox 40"/>
          <p:cNvSpPr txBox="1"/>
          <p:nvPr/>
        </p:nvSpPr>
        <p:spPr>
          <a:xfrm>
            <a:off x="19202400" y="24460200"/>
            <a:ext cx="1447800" cy="430887"/>
          </a:xfrm>
          <a:prstGeom prst="rect">
            <a:avLst/>
          </a:prstGeom>
          <a:noFill/>
        </p:spPr>
        <p:txBody>
          <a:bodyPr wrap="square" rtlCol="0">
            <a:spAutoFit/>
          </a:bodyPr>
          <a:lstStyle/>
          <a:p>
            <a:r>
              <a:rPr lang="en-US" sz="2200" dirty="0" smtClean="0">
                <a:latin typeface="Arial"/>
                <a:cs typeface="Arial"/>
              </a:rPr>
              <a:t>CT NEC</a:t>
            </a:r>
            <a:endParaRPr lang="en-US" sz="2200" dirty="0">
              <a:latin typeface="Arial"/>
              <a:cs typeface="Arial"/>
            </a:endParaRPr>
          </a:p>
        </p:txBody>
      </p:sp>
      <p:sp>
        <p:nvSpPr>
          <p:cNvPr id="44" name="TextBox 43"/>
          <p:cNvSpPr txBox="1"/>
          <p:nvPr/>
        </p:nvSpPr>
        <p:spPr>
          <a:xfrm>
            <a:off x="22250400" y="24460200"/>
            <a:ext cx="1981200" cy="430887"/>
          </a:xfrm>
          <a:prstGeom prst="rect">
            <a:avLst/>
          </a:prstGeom>
          <a:noFill/>
        </p:spPr>
        <p:txBody>
          <a:bodyPr wrap="square" rtlCol="0">
            <a:spAutoFit/>
          </a:bodyPr>
          <a:lstStyle/>
          <a:p>
            <a:r>
              <a:rPr lang="en-US" sz="2200" dirty="0" smtClean="0">
                <a:latin typeface="Arial"/>
                <a:cs typeface="Arial"/>
              </a:rPr>
              <a:t>ME/NH NEC</a:t>
            </a:r>
            <a:endParaRPr lang="en-US" sz="2200" dirty="0">
              <a:latin typeface="Arial"/>
              <a:cs typeface="Arial"/>
            </a:endParaRPr>
          </a:p>
        </p:txBody>
      </p:sp>
      <p:pic>
        <p:nvPicPr>
          <p:cNvPr id="9" name="Picture 8"/>
          <p:cNvPicPr>
            <a:picLocks noChangeAspect="1"/>
          </p:cNvPicPr>
          <p:nvPr/>
        </p:nvPicPr>
        <p:blipFill>
          <a:blip r:embed="rId9"/>
          <a:stretch>
            <a:fillRect/>
          </a:stretch>
        </p:blipFill>
        <p:spPr>
          <a:xfrm>
            <a:off x="1981200" y="13279236"/>
            <a:ext cx="7927236" cy="7218564"/>
          </a:xfrm>
          <a:prstGeom prst="rect">
            <a:avLst/>
          </a:prstGeom>
          <a:ln>
            <a:solidFill>
              <a:schemeClr val="tx1"/>
            </a:solidFill>
          </a:ln>
        </p:spPr>
      </p:pic>
      <p:pic>
        <p:nvPicPr>
          <p:cNvPr id="12" name="Picture 11"/>
          <p:cNvPicPr>
            <a:picLocks noChangeAspect="1"/>
          </p:cNvPicPr>
          <p:nvPr/>
        </p:nvPicPr>
        <p:blipFill>
          <a:blip r:embed="rId10"/>
          <a:stretch>
            <a:fillRect/>
          </a:stretch>
        </p:blipFill>
        <p:spPr>
          <a:xfrm>
            <a:off x="29946600" y="16383000"/>
            <a:ext cx="8204752" cy="990600"/>
          </a:xfrm>
          <a:prstGeom prst="rect">
            <a:avLst/>
          </a:prstGeom>
          <a:ln>
            <a:solidFill>
              <a:schemeClr val="tx1"/>
            </a:solidFill>
          </a:ln>
        </p:spPr>
      </p:pic>
    </p:spTree>
    <p:extLst>
      <p:ext uri="{BB962C8B-B14F-4D97-AF65-F5344CB8AC3E}">
        <p14:creationId xmlns:p14="http://schemas.microsoft.com/office/powerpoint/2010/main" val="2524672612"/>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00768C"/>
      </a:dk2>
      <a:lt2>
        <a:srgbClr val="D6E8F7"/>
      </a:lt2>
      <a:accent1>
        <a:srgbClr val="034EA2"/>
      </a:accent1>
      <a:accent2>
        <a:srgbClr val="327DBE"/>
      </a:accent2>
      <a:accent3>
        <a:srgbClr val="C6D4C3"/>
      </a:accent3>
      <a:accent4>
        <a:srgbClr val="828282"/>
      </a:accent4>
      <a:accent5>
        <a:srgbClr val="C0C0C0"/>
      </a:accent5>
      <a:accent6>
        <a:srgbClr val="3C3C3C"/>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4858</TotalTime>
  <Words>930</Words>
  <Application>Microsoft Macintosh PowerPoint</Application>
  <PresentationFormat>Custom</PresentationFormat>
  <Paragraphs>182</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Susan Gunther</dc:creator>
  <cp:lastModifiedBy>Adrienne Kovach</cp:lastModifiedBy>
  <cp:revision>76</cp:revision>
  <dcterms:created xsi:type="dcterms:W3CDTF">2015-04-01T16:38:27Z</dcterms:created>
  <dcterms:modified xsi:type="dcterms:W3CDTF">2015-04-24T11:36:12Z</dcterms:modified>
</cp:coreProperties>
</file>