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74" y="4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F38A16-0647-4035-9751-C97C40F5E5F0}" type="datetimeFigureOut">
              <a:rPr lang="en-US" smtClean="0"/>
              <a:t>4/24/2015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72A9A7-C9E1-451F-BEA6-12A3427534E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72A9A7-C9E1-451F-BEA6-12A3427534E8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B9A7F-2C7E-415E-86E8-FD738EF2FE0E}" type="datetimeFigureOut">
              <a:rPr lang="en-US" smtClean="0"/>
              <a:t>4/24/2015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1786E-2687-4A7F-9622-7ECEB92B75F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B9A7F-2C7E-415E-86E8-FD738EF2FE0E}" type="datetimeFigureOut">
              <a:rPr lang="en-US" smtClean="0"/>
              <a:t>4/24/2015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1786E-2687-4A7F-9622-7ECEB92B75F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B9A7F-2C7E-415E-86E8-FD738EF2FE0E}" type="datetimeFigureOut">
              <a:rPr lang="en-US" smtClean="0"/>
              <a:t>4/24/2015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1786E-2687-4A7F-9622-7ECEB92B75F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B9A7F-2C7E-415E-86E8-FD738EF2FE0E}" type="datetimeFigureOut">
              <a:rPr lang="en-US" smtClean="0"/>
              <a:t>4/24/2015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1786E-2687-4A7F-9622-7ECEB92B75F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B9A7F-2C7E-415E-86E8-FD738EF2FE0E}" type="datetimeFigureOut">
              <a:rPr lang="en-US" smtClean="0"/>
              <a:t>4/24/2015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1786E-2687-4A7F-9622-7ECEB92B75F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B9A7F-2C7E-415E-86E8-FD738EF2FE0E}" type="datetimeFigureOut">
              <a:rPr lang="en-US" smtClean="0"/>
              <a:t>4/24/2015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1786E-2687-4A7F-9622-7ECEB92B75F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B9A7F-2C7E-415E-86E8-FD738EF2FE0E}" type="datetimeFigureOut">
              <a:rPr lang="en-US" smtClean="0"/>
              <a:t>4/24/2015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1786E-2687-4A7F-9622-7ECEB92B75F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B9A7F-2C7E-415E-86E8-FD738EF2FE0E}" type="datetimeFigureOut">
              <a:rPr lang="en-US" smtClean="0"/>
              <a:t>4/24/2015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1786E-2687-4A7F-9622-7ECEB92B75F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B9A7F-2C7E-415E-86E8-FD738EF2FE0E}" type="datetimeFigureOut">
              <a:rPr lang="en-US" smtClean="0"/>
              <a:t>4/24/2015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1786E-2687-4A7F-9622-7ECEB92B75F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B9A7F-2C7E-415E-86E8-FD738EF2FE0E}" type="datetimeFigureOut">
              <a:rPr lang="en-US" smtClean="0"/>
              <a:t>4/24/2015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1786E-2687-4A7F-9622-7ECEB92B75F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B9A7F-2C7E-415E-86E8-FD738EF2FE0E}" type="datetimeFigureOut">
              <a:rPr lang="en-US" smtClean="0"/>
              <a:t>4/24/2015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1786E-2687-4A7F-9622-7ECEB92B75F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DB9A7F-2C7E-415E-86E8-FD738EF2FE0E}" type="datetimeFigureOut">
              <a:rPr lang="en-US" smtClean="0"/>
              <a:t>4/24/2015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E1786E-2687-4A7F-9622-7ECEB92B75F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http://www.katysays.com/wp-content/uploads/2011/06/001-40046_SMJPG_9F997307JV110173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5400" y="1905000"/>
            <a:ext cx="1085411" cy="943080"/>
          </a:xfrm>
          <a:prstGeom prst="rect">
            <a:avLst/>
          </a:prstGeom>
          <a:noFill/>
        </p:spPr>
      </p:pic>
      <p:pic>
        <p:nvPicPr>
          <p:cNvPr id="11270" name="Picture 6" descr="http://fitnessandhealthmatters.com/wp-content/uploads/2014/09/healthy-aging-Featured.jpg"/>
          <p:cNvPicPr>
            <a:picLocks noChangeAspect="1" noChangeArrowheads="1"/>
          </p:cNvPicPr>
          <p:nvPr/>
        </p:nvPicPr>
        <p:blipFill>
          <a:blip r:embed="rId4" cstate="print"/>
          <a:srcRect l="5820" t="10286" r="2545" b="7426"/>
          <a:stretch>
            <a:fillRect/>
          </a:stretch>
        </p:blipFill>
        <p:spPr bwMode="auto">
          <a:xfrm>
            <a:off x="0" y="4724400"/>
            <a:ext cx="2628900" cy="17526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304800"/>
            <a:ext cx="8458200" cy="1470025"/>
          </a:xfrm>
        </p:spPr>
        <p:txBody>
          <a:bodyPr/>
          <a:lstStyle/>
          <a:p>
            <a:r>
              <a:rPr lang="en-US" b="1" dirty="0" smtClean="0">
                <a:solidFill>
                  <a:srgbClr val="00B050"/>
                </a:solidFill>
              </a:rPr>
              <a:t>  Exercise in the Elderly</a:t>
            </a:r>
            <a:endParaRPr lang="en-US" b="1" dirty="0">
              <a:solidFill>
                <a:srgbClr val="00B05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304800" y="6477000"/>
            <a:ext cx="5410200" cy="1638300"/>
          </a:xfrm>
        </p:spPr>
        <p:txBody>
          <a:bodyPr>
            <a:normAutofit/>
          </a:bodyPr>
          <a:lstStyle/>
          <a:p>
            <a:r>
              <a:rPr lang="en-US" sz="1400" dirty="0" smtClean="0"/>
              <a:t>Felishia LaPointe, Sandy </a:t>
            </a:r>
            <a:r>
              <a:rPr lang="en-US" sz="1400" dirty="0" err="1" smtClean="0"/>
              <a:t>Ndetah</a:t>
            </a:r>
            <a:r>
              <a:rPr lang="en-US" sz="1400" dirty="0" smtClean="0"/>
              <a:t>,  </a:t>
            </a:r>
            <a:r>
              <a:rPr lang="en-US" sz="1400" dirty="0" err="1" smtClean="0"/>
              <a:t>Kristyn</a:t>
            </a:r>
            <a:r>
              <a:rPr lang="en-US" sz="1400" dirty="0" smtClean="0"/>
              <a:t> Gallant, Lynn Burke</a:t>
            </a:r>
            <a:endParaRPr lang="en-US" sz="1400" dirty="0"/>
          </a:p>
        </p:txBody>
      </p:sp>
      <p:sp>
        <p:nvSpPr>
          <p:cNvPr id="4" name="TextBox 3"/>
          <p:cNvSpPr txBox="1"/>
          <p:nvPr/>
        </p:nvSpPr>
        <p:spPr>
          <a:xfrm>
            <a:off x="152400" y="1219200"/>
            <a:ext cx="2743200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1000" dirty="0" smtClean="0"/>
              <a:t>Endurance/cardio</a:t>
            </a:r>
          </a:p>
          <a:p>
            <a:pPr lvl="1">
              <a:buFont typeface="Arial" pitchFamily="34" charset="0"/>
              <a:buChar char="•"/>
            </a:pPr>
            <a:r>
              <a:rPr lang="en-US" sz="1000" dirty="0" smtClean="0"/>
              <a:t>Walking down the hallway </a:t>
            </a:r>
          </a:p>
          <a:p>
            <a:pPr lvl="1">
              <a:buFont typeface="Arial" pitchFamily="34" charset="0"/>
              <a:buChar char="•"/>
            </a:pPr>
            <a:r>
              <a:rPr lang="en-US" sz="1000" dirty="0" smtClean="0"/>
              <a:t>Dancing</a:t>
            </a:r>
          </a:p>
          <a:p>
            <a:pPr>
              <a:buFont typeface="Arial" pitchFamily="34" charset="0"/>
              <a:buChar char="•"/>
            </a:pPr>
            <a:r>
              <a:rPr lang="en-US" sz="1000" dirty="0" smtClean="0"/>
              <a:t>Strength and resistance training</a:t>
            </a:r>
          </a:p>
          <a:p>
            <a:pPr lvl="1">
              <a:buFont typeface="Arial" pitchFamily="34" charset="0"/>
              <a:buChar char="•"/>
            </a:pPr>
            <a:r>
              <a:rPr lang="en-US" sz="1000" dirty="0" smtClean="0"/>
              <a:t>Using light weights (2lbs)</a:t>
            </a:r>
          </a:p>
          <a:p>
            <a:pPr lvl="1">
              <a:buFont typeface="Arial" pitchFamily="34" charset="0"/>
              <a:buChar char="•"/>
            </a:pPr>
            <a:r>
              <a:rPr lang="en-US" sz="1000" dirty="0"/>
              <a:t>C</a:t>
            </a:r>
            <a:r>
              <a:rPr lang="en-US" sz="1000" dirty="0" smtClean="0"/>
              <a:t>an result in 25 to 100 percent strength gains in older adults</a:t>
            </a:r>
          </a:p>
          <a:p>
            <a:pPr lvl="1">
              <a:buFont typeface="Arial" pitchFamily="34" charset="0"/>
              <a:buChar char="•"/>
            </a:pPr>
            <a:r>
              <a:rPr lang="en-US" sz="1000" dirty="0"/>
              <a:t>C</a:t>
            </a:r>
            <a:r>
              <a:rPr lang="en-US" sz="1000" dirty="0" smtClean="0"/>
              <a:t>an dramatically reduce the loss of bone mass, help restore bones, and contribute to better balance and less fractures</a:t>
            </a:r>
            <a:endParaRPr lang="en-US" sz="1000" dirty="0" smtClean="0"/>
          </a:p>
          <a:p>
            <a:pPr>
              <a:buFont typeface="Arial" pitchFamily="34" charset="0"/>
              <a:buChar char="•"/>
            </a:pPr>
            <a:r>
              <a:rPr lang="en-US" sz="1000" dirty="0" smtClean="0"/>
              <a:t>Balance</a:t>
            </a:r>
          </a:p>
          <a:p>
            <a:pPr lvl="1">
              <a:buFont typeface="Arial" pitchFamily="34" charset="0"/>
              <a:buChar char="•"/>
            </a:pPr>
            <a:r>
              <a:rPr lang="en-US" sz="1000" dirty="0" smtClean="0"/>
              <a:t>Exercises with a medicine ball</a:t>
            </a:r>
          </a:p>
          <a:p>
            <a:pPr lvl="1">
              <a:buFont typeface="Arial" pitchFamily="34" charset="0"/>
              <a:buChar char="•"/>
            </a:pPr>
            <a:r>
              <a:rPr lang="en-US" sz="1000" dirty="0" smtClean="0"/>
              <a:t>Thai chi</a:t>
            </a:r>
          </a:p>
          <a:p>
            <a:pPr>
              <a:buFont typeface="Arial" pitchFamily="34" charset="0"/>
              <a:buChar char="•"/>
            </a:pPr>
            <a:r>
              <a:rPr lang="en-US" sz="1000" dirty="0" smtClean="0"/>
              <a:t>Flexibility/stretching</a:t>
            </a:r>
          </a:p>
          <a:p>
            <a:pPr lvl="1">
              <a:buFont typeface="Arial" pitchFamily="34" charset="0"/>
              <a:buChar char="•"/>
            </a:pPr>
            <a:r>
              <a:rPr lang="en-US" sz="1000" dirty="0" smtClean="0"/>
              <a:t>Yoga</a:t>
            </a:r>
          </a:p>
          <a:p>
            <a:pPr lvl="1">
              <a:buFont typeface="Arial" pitchFamily="34" charset="0"/>
              <a:buChar char="•"/>
            </a:pPr>
            <a:r>
              <a:rPr lang="en-US" sz="1000" dirty="0"/>
              <a:t>R</a:t>
            </a:r>
            <a:r>
              <a:rPr lang="en-US" sz="1000" dirty="0" smtClean="0"/>
              <a:t>ange of motion exercises</a:t>
            </a:r>
          </a:p>
          <a:p>
            <a:pPr>
              <a:buFont typeface="Arial" pitchFamily="34" charset="0"/>
              <a:buChar char="•"/>
            </a:pPr>
            <a:r>
              <a:rPr lang="en-US" sz="1000" dirty="0" smtClean="0"/>
              <a:t> Specifically in the elderly, low level activities such as :</a:t>
            </a:r>
          </a:p>
          <a:p>
            <a:pPr lvl="1">
              <a:buFont typeface="Arial" pitchFamily="34" charset="0"/>
              <a:buChar char="•"/>
            </a:pPr>
            <a:r>
              <a:rPr lang="en-US" sz="1000" dirty="0"/>
              <a:t>H</a:t>
            </a:r>
            <a:r>
              <a:rPr lang="en-US" sz="1000" dirty="0" smtClean="0"/>
              <a:t>ousehold chores, </a:t>
            </a:r>
            <a:br>
              <a:rPr lang="en-US" sz="1000" dirty="0" smtClean="0"/>
            </a:br>
            <a:r>
              <a:rPr lang="en-US" sz="1000" dirty="0" smtClean="0"/>
              <a:t>walking to the mailbox	</a:t>
            </a:r>
          </a:p>
          <a:p>
            <a:pPr lvl="1">
              <a:buFont typeface="Arial" pitchFamily="34" charset="0"/>
              <a:buChar char="•"/>
            </a:pPr>
            <a:r>
              <a:rPr lang="en-US" sz="1000" dirty="0" smtClean="0"/>
              <a:t> Activities of daily living</a:t>
            </a:r>
          </a:p>
          <a:p>
            <a:pPr lvl="1"/>
            <a:r>
              <a:rPr lang="en-US" sz="1000" dirty="0" smtClean="0"/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42631" y="838200"/>
            <a:ext cx="14083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Benefits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69921" y="838200"/>
            <a:ext cx="31481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800" b="1" dirty="0" smtClean="0">
                <a:solidFill>
                  <a:srgbClr val="7030A0"/>
                </a:solidFill>
              </a:rPr>
              <a:t>Using this in Clinical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95600" y="1295400"/>
            <a:ext cx="2514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1000" dirty="0" smtClean="0"/>
              <a:t>Reduces the risk of heart attack/cardiovascular disease</a:t>
            </a:r>
          </a:p>
          <a:p>
            <a:pPr lvl="1">
              <a:buFont typeface="Arial" pitchFamily="34" charset="0"/>
              <a:buChar char="•"/>
            </a:pPr>
            <a:r>
              <a:rPr lang="en-US" sz="1000" dirty="0" smtClean="0"/>
              <a:t>Lowers blood pressure</a:t>
            </a:r>
          </a:p>
          <a:p>
            <a:pPr lvl="1">
              <a:buFont typeface="Arial" pitchFamily="34" charset="0"/>
              <a:buChar char="•"/>
            </a:pPr>
            <a:r>
              <a:rPr lang="en-US" sz="1000" dirty="0" smtClean="0"/>
              <a:t>Improves circulation</a:t>
            </a:r>
          </a:p>
          <a:p>
            <a:pPr>
              <a:buFont typeface="Arial" pitchFamily="34" charset="0"/>
              <a:buChar char="•"/>
            </a:pPr>
            <a:r>
              <a:rPr lang="en-US" sz="1000" dirty="0" smtClean="0"/>
              <a:t>Aids depression</a:t>
            </a:r>
          </a:p>
          <a:p>
            <a:pPr>
              <a:buFont typeface="Arial" pitchFamily="34" charset="0"/>
              <a:buChar char="•"/>
            </a:pPr>
            <a:r>
              <a:rPr lang="en-US" sz="1000" dirty="0" smtClean="0"/>
              <a:t>Improves  management of diabetes, lipid profiles </a:t>
            </a:r>
            <a:r>
              <a:rPr lang="en-US" sz="1000" dirty="0" smtClean="0"/>
              <a:t>osteoarthritis, osteoporosis, and </a:t>
            </a:r>
            <a:r>
              <a:rPr lang="en-US" sz="1000" dirty="0" err="1" smtClean="0"/>
              <a:t>neurocognitive</a:t>
            </a:r>
            <a:r>
              <a:rPr lang="en-US" sz="1000" dirty="0" smtClean="0"/>
              <a:t> function</a:t>
            </a:r>
          </a:p>
          <a:p>
            <a:pPr>
              <a:buFont typeface="Arial" pitchFamily="34" charset="0"/>
              <a:buChar char="•"/>
            </a:pPr>
            <a:r>
              <a:rPr lang="en-US" sz="1000" dirty="0" smtClean="0"/>
              <a:t>Encourages good digestive health</a:t>
            </a:r>
            <a:endParaRPr lang="en-US" sz="1000" dirty="0" smtClean="0"/>
          </a:p>
          <a:p>
            <a:pPr>
              <a:buFont typeface="Arial" pitchFamily="34" charset="0"/>
              <a:buChar char="•"/>
            </a:pPr>
            <a:r>
              <a:rPr lang="en-US" sz="1000" dirty="0"/>
              <a:t>P</a:t>
            </a:r>
            <a:r>
              <a:rPr lang="en-US" sz="1000" dirty="0" smtClean="0"/>
              <a:t>rotects against loss in bone mass</a:t>
            </a:r>
          </a:p>
          <a:p>
            <a:pPr lvl="1">
              <a:buFont typeface="Arial" pitchFamily="34" charset="0"/>
              <a:buChar char="•"/>
            </a:pPr>
            <a:r>
              <a:rPr lang="en-US" sz="1000" dirty="0" smtClean="0"/>
              <a:t> Better bone density will reduce the risk of osteoporosis and lowers risk of falling and broken bones.</a:t>
            </a:r>
            <a:endParaRPr lang="en-US" sz="1000" dirty="0" smtClean="0"/>
          </a:p>
          <a:p>
            <a:pPr>
              <a:buFont typeface="Arial" pitchFamily="34" charset="0"/>
              <a:buChar char="•"/>
            </a:pPr>
            <a:r>
              <a:rPr lang="en-US" sz="1000" dirty="0" smtClean="0"/>
              <a:t>Reduces risk/ impact of illness or </a:t>
            </a:r>
            <a:br>
              <a:rPr lang="en-US" sz="1000" dirty="0" smtClean="0"/>
            </a:br>
            <a:r>
              <a:rPr lang="en-US" sz="1000" dirty="0" smtClean="0"/>
              <a:t>chronic disease</a:t>
            </a:r>
          </a:p>
          <a:p>
            <a:pPr lvl="1">
              <a:buFont typeface="Arial" pitchFamily="34" charset="0"/>
              <a:buChar char="•"/>
            </a:pPr>
            <a:r>
              <a:rPr lang="en-US" sz="1000" dirty="0" smtClean="0"/>
              <a:t>Alzheimer’s, dementia, diabetes, obesity, heart disease, arthritis</a:t>
            </a:r>
            <a:endParaRPr lang="en-US" sz="1000" dirty="0"/>
          </a:p>
          <a:p>
            <a:pPr lvl="1">
              <a:buFont typeface="Arial" pitchFamily="34" charset="0"/>
              <a:buChar char="•"/>
            </a:pPr>
            <a:endParaRPr lang="en-US" sz="1000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6172200" y="1371600"/>
            <a:ext cx="26670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1000" dirty="0" smtClean="0"/>
              <a:t>Avoid using the word exercise because it is intimidating, instead use ‘activity’ </a:t>
            </a:r>
          </a:p>
          <a:p>
            <a:endParaRPr lang="en-US" sz="1000" dirty="0" smtClean="0"/>
          </a:p>
          <a:p>
            <a:pPr>
              <a:buFont typeface="Arial" pitchFamily="34" charset="0"/>
              <a:buChar char="•"/>
            </a:pPr>
            <a:r>
              <a:rPr lang="en-US" sz="1000" dirty="0" smtClean="0"/>
              <a:t>Encourage patients to get up and moving in any way possible, for sitting has adverse effects on the heart and body </a:t>
            </a:r>
          </a:p>
          <a:p>
            <a:pPr>
              <a:buFont typeface="Arial" pitchFamily="34" charset="0"/>
              <a:buChar char="•"/>
            </a:pPr>
            <a:endParaRPr lang="en-US" sz="1000" dirty="0"/>
          </a:p>
          <a:p>
            <a:pPr>
              <a:buFont typeface="Arial" pitchFamily="34" charset="0"/>
              <a:buChar char="•"/>
            </a:pPr>
            <a:r>
              <a:rPr lang="en-US" sz="1000" dirty="0" smtClean="0"/>
              <a:t>Hold more open activities and encourage residents to participate</a:t>
            </a:r>
          </a:p>
          <a:p>
            <a:pPr lvl="1">
              <a:buFont typeface="Arial" pitchFamily="34" charset="0"/>
              <a:buChar char="•"/>
            </a:pPr>
            <a:r>
              <a:rPr lang="en-US" sz="1000" dirty="0" smtClean="0"/>
              <a:t>“Have you looked at the activities calendar today? Would you be interested in going to any of them?”</a:t>
            </a:r>
          </a:p>
          <a:p>
            <a:pPr lvl="1">
              <a:buFont typeface="Arial" pitchFamily="34" charset="0"/>
              <a:buChar char="•"/>
            </a:pPr>
            <a:r>
              <a:rPr lang="en-US" sz="1000" dirty="0" smtClean="0"/>
              <a:t>Allow patients to choose and facilitate activities to </a:t>
            </a:r>
            <a:r>
              <a:rPr lang="en-US" sz="1000" smtClean="0"/>
              <a:t>increase participation </a:t>
            </a:r>
            <a:endParaRPr lang="en-US" sz="1000" dirty="0" smtClean="0"/>
          </a:p>
          <a:p>
            <a:pPr>
              <a:buFont typeface="Arial" pitchFamily="34" charset="0"/>
              <a:buChar char="•"/>
            </a:pPr>
            <a:endParaRPr lang="en-US" sz="1000" dirty="0"/>
          </a:p>
          <a:p>
            <a:pPr>
              <a:buFont typeface="Arial" pitchFamily="34" charset="0"/>
              <a:buChar char="•"/>
            </a:pPr>
            <a:r>
              <a:rPr lang="en-US" sz="1000" dirty="0" smtClean="0"/>
              <a:t>Make the activities work for everyone!</a:t>
            </a:r>
          </a:p>
          <a:p>
            <a:pPr lvl="1">
              <a:buFont typeface="Arial" pitchFamily="34" charset="0"/>
              <a:buChar char="•"/>
            </a:pPr>
            <a:r>
              <a:rPr lang="en-US" sz="1000" dirty="0" smtClean="0"/>
              <a:t>Wheelchair bound patients can toss a medicine ball back and forth, still strengthening their arms</a:t>
            </a:r>
            <a:br>
              <a:rPr lang="en-US" sz="1000" dirty="0" smtClean="0"/>
            </a:br>
            <a:endParaRPr lang="en-US" sz="1000" dirty="0" smtClean="0"/>
          </a:p>
          <a:p>
            <a:pPr>
              <a:buFont typeface="Arial" pitchFamily="34" charset="0"/>
              <a:buChar char="•"/>
            </a:pPr>
            <a:endParaRPr lang="en-US" sz="1000" dirty="0"/>
          </a:p>
        </p:txBody>
      </p:sp>
      <p:sp>
        <p:nvSpPr>
          <p:cNvPr id="11266" name="AutoShape 2" descr="Image result for heart exercis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3048000" y="39624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Did you know?</a:t>
            </a:r>
            <a:endParaRPr 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90800" y="4419600"/>
            <a:ext cx="3422011" cy="1931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1000" dirty="0" smtClean="0"/>
              <a:t> Up to 75% of older adults do not engage in enough physical activity to gain these benefits </a:t>
            </a:r>
          </a:p>
          <a:p>
            <a:pPr>
              <a:buFont typeface="Arial" pitchFamily="34" charset="0"/>
              <a:buChar char="•"/>
            </a:pPr>
            <a:r>
              <a:rPr lang="en-US" sz="1000" dirty="0" smtClean="0"/>
              <a:t>A recent study involving over 1000 older adults </a:t>
            </a:r>
            <a:br>
              <a:rPr lang="en-US" sz="1000" dirty="0" smtClean="0"/>
            </a:br>
            <a:r>
              <a:rPr lang="en-US" sz="1000" dirty="0" smtClean="0"/>
              <a:t>showed that those who were sedentary  had the</a:t>
            </a:r>
            <a:br>
              <a:rPr lang="en-US" sz="1000" dirty="0" smtClean="0"/>
            </a:br>
            <a:r>
              <a:rPr lang="en-US" sz="1000" dirty="0" smtClean="0"/>
              <a:t> highest risk of heart attack in the next ten years</a:t>
            </a:r>
          </a:p>
          <a:p>
            <a:pPr>
              <a:buFont typeface="Arial" pitchFamily="34" charset="0"/>
              <a:buChar char="•"/>
            </a:pPr>
            <a:r>
              <a:rPr lang="en-US" sz="1100" i="1" dirty="0"/>
              <a:t>Y</a:t>
            </a:r>
            <a:r>
              <a:rPr lang="en-US" sz="1100" i="1" dirty="0" smtClean="0"/>
              <a:t>ou’re never too old to start!!</a:t>
            </a:r>
          </a:p>
          <a:p>
            <a:pPr lvl="1">
              <a:buFont typeface="Arial" pitchFamily="34" charset="0"/>
              <a:buChar char="•"/>
            </a:pPr>
            <a:r>
              <a:rPr lang="en-US" sz="1100" dirty="0" smtClean="0"/>
              <a:t> </a:t>
            </a:r>
            <a:r>
              <a:rPr lang="en-US" sz="1000" dirty="0" smtClean="0"/>
              <a:t>A Harvard Alumni study found that modest increases in life expectancy were possible even in those patients who did not begin regular exercise until age 75.</a:t>
            </a:r>
            <a:endParaRPr lang="en-US" sz="1100" i="1" dirty="0" smtClean="0"/>
          </a:p>
          <a:p>
            <a:endParaRPr lang="en-US" sz="1400" dirty="0"/>
          </a:p>
        </p:txBody>
      </p:sp>
      <p:sp>
        <p:nvSpPr>
          <p:cNvPr id="16" name="TextBox 15"/>
          <p:cNvSpPr txBox="1"/>
          <p:nvPr/>
        </p:nvSpPr>
        <p:spPr>
          <a:xfrm flipH="1">
            <a:off x="609600" y="762000"/>
            <a:ext cx="121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Types</a:t>
            </a:r>
            <a:endParaRPr lang="en-US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7086600" y="4724400"/>
            <a:ext cx="8695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>
                <a:solidFill>
                  <a:srgbClr val="002060"/>
                </a:solidFill>
              </a:rPr>
              <a:t>Resources:</a:t>
            </a:r>
            <a:endParaRPr lang="en-US" sz="1200" b="1" dirty="0">
              <a:solidFill>
                <a:srgbClr val="FF66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943600" y="4919008"/>
            <a:ext cx="3200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800" dirty="0"/>
              <a:t>Balance Exercise." Balance Exercise. Web. 24 Apr. 2015. </a:t>
            </a:r>
            <a:r>
              <a:rPr lang="en-US" sz="800" dirty="0" smtClean="0"/>
              <a:t/>
            </a:r>
            <a:br>
              <a:rPr lang="en-US" sz="800" dirty="0" smtClean="0"/>
            </a:br>
            <a:r>
              <a:rPr lang="en-US" sz="800" dirty="0" smtClean="0"/>
              <a:t>&lt;</a:t>
            </a:r>
            <a:r>
              <a:rPr lang="en-US" sz="800" dirty="0"/>
              <a:t>http://www.heart.org/HEARTORG/GettingHealthy/PhysicalActivity/FitnessBasics/Balance-Exercise_UCM_464001_Article.jsp&gt;.</a:t>
            </a:r>
            <a:r>
              <a:rPr lang="en-US" sz="800" dirty="0" smtClean="0"/>
              <a:t/>
            </a:r>
            <a:br>
              <a:rPr lang="en-US" sz="800" dirty="0" smtClean="0"/>
            </a:br>
            <a:r>
              <a:rPr lang="en-US" sz="800" dirty="0" smtClean="0"/>
              <a:t/>
            </a:r>
            <a:br>
              <a:rPr lang="en-US" sz="800" dirty="0" smtClean="0"/>
            </a:br>
            <a:r>
              <a:rPr lang="en-US" sz="800" dirty="0"/>
              <a:t>"Exercise: Benefits of Exercise." </a:t>
            </a:r>
            <a:r>
              <a:rPr lang="en-US" sz="800" dirty="0" err="1"/>
              <a:t>NIHSeniorHealth</a:t>
            </a:r>
            <a:r>
              <a:rPr lang="en-US" sz="800" dirty="0"/>
              <a:t>:. Web. 24 Apr. 2015. </a:t>
            </a:r>
            <a:r>
              <a:rPr lang="en-US" sz="800" dirty="0" smtClean="0"/>
              <a:t/>
            </a:r>
            <a:br>
              <a:rPr lang="en-US" sz="800" dirty="0" smtClean="0"/>
            </a:br>
            <a:r>
              <a:rPr lang="en-US" sz="800" dirty="0"/>
              <a:t>&lt;http://nihseniorhealth.gov/exerciseforolderadults/benefitsforeverydaylife/01.html&gt;.</a:t>
            </a:r>
            <a:r>
              <a:rPr lang="en-US" sz="800" dirty="0" smtClean="0"/>
              <a:t/>
            </a:r>
            <a:br>
              <a:rPr lang="en-US" sz="800" dirty="0" smtClean="0"/>
            </a:br>
            <a:r>
              <a:rPr lang="en-US" sz="800" dirty="0" smtClean="0"/>
              <a:t/>
            </a:r>
            <a:br>
              <a:rPr lang="en-US" sz="800" dirty="0" smtClean="0"/>
            </a:br>
            <a:r>
              <a:rPr lang="en-US" sz="800" dirty="0"/>
              <a:t>“Exercise in the Elderly.” 24 Apr. 2015. </a:t>
            </a:r>
            <a:r>
              <a:rPr lang="en-US" sz="800" dirty="0" smtClean="0"/>
              <a:t/>
            </a:r>
            <a:br>
              <a:rPr lang="en-US" sz="800" dirty="0" smtClean="0"/>
            </a:br>
            <a:r>
              <a:rPr lang="en-US" sz="800" dirty="0"/>
              <a:t>&lt;http://www.agingcare.com/Articles/Exercise-benefits-for-the-Elderly-95383.htm&gt;.</a:t>
            </a:r>
            <a:r>
              <a:rPr lang="en-US" sz="800" dirty="0" smtClean="0"/>
              <a:t/>
            </a:r>
            <a:br>
              <a:rPr lang="en-US" sz="800" dirty="0" smtClean="0"/>
            </a:br>
            <a:r>
              <a:rPr lang="en-US" sz="800" dirty="0" smtClean="0"/>
              <a:t/>
            </a:r>
            <a:br>
              <a:rPr lang="en-US" sz="800" dirty="0" smtClean="0"/>
            </a:br>
            <a:r>
              <a:rPr lang="en-US" sz="800" dirty="0"/>
              <a:t>"Promoting and Prescribing Exercise for the Elderly." Promoting and </a:t>
            </a:r>
            <a:r>
              <a:rPr lang="en-US" sz="800" dirty="0" smtClean="0"/>
              <a:t/>
            </a:r>
            <a:br>
              <a:rPr lang="en-US" sz="800" dirty="0" smtClean="0"/>
            </a:br>
            <a:r>
              <a:rPr lang="en-US" sz="800" dirty="0"/>
              <a:t>Prescribing Exercise in the Elderly. Web. 24 Apr. 2015. &lt;http://www.aafp.org/afp/2002/0201/p419.html&gt;.\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311</Words>
  <Application>Microsoft Office PowerPoint</Application>
  <PresentationFormat>On-screen Show (4:3)</PresentationFormat>
  <Paragraphs>50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  Exercise in the Elderly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Exercise in the Elderly</dc:title>
  <dc:creator>Felishia</dc:creator>
  <cp:lastModifiedBy>Felishia</cp:lastModifiedBy>
  <cp:revision>2</cp:revision>
  <dcterms:created xsi:type="dcterms:W3CDTF">2015-04-24T15:13:47Z</dcterms:created>
  <dcterms:modified xsi:type="dcterms:W3CDTF">2015-04-24T16:42:43Z</dcterms:modified>
</cp:coreProperties>
</file>