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5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32918400" cy="21945600"/>
  <p:notesSz cx="7102475" cy="9388475"/>
  <p:defaultTextStyle>
    <a:defPPr>
      <a:defRPr lang="en-US"/>
    </a:defPPr>
    <a:lvl1pPr marL="0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1pPr>
    <a:lvl2pPr marL="1316617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2pPr>
    <a:lvl3pPr marL="2633235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3pPr>
    <a:lvl4pPr marL="3949852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4pPr>
    <a:lvl5pPr marL="5266470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5pPr>
    <a:lvl6pPr marL="6583087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6pPr>
    <a:lvl7pPr marL="7899705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7pPr>
    <a:lvl8pPr marL="9216323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8pPr>
    <a:lvl9pPr marL="10532939" algn="l" defTabSz="2633235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9B22"/>
    <a:srgbClr val="FFFFFF"/>
    <a:srgbClr val="A9EF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76" autoAdjust="0"/>
    <p:restoredTop sz="94660"/>
  </p:normalViewPr>
  <p:slideViewPr>
    <p:cSldViewPr snapToGrid="0">
      <p:cViewPr>
        <p:scale>
          <a:sx n="66" d="100"/>
          <a:sy n="66" d="100"/>
        </p:scale>
        <p:origin x="-1192" y="-9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06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1173163"/>
            <a:ext cx="475297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1pPr>
    <a:lvl2pPr marL="326542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2pPr>
    <a:lvl3pPr marL="653084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3pPr>
    <a:lvl4pPr marL="979626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4pPr>
    <a:lvl5pPr marL="1306168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5pPr>
    <a:lvl6pPr marL="1632711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6pPr>
    <a:lvl7pPr marL="1959252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7pPr>
    <a:lvl8pPr marL="2285794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8pPr>
    <a:lvl9pPr marL="2612336" algn="l" defTabSz="65308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359156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540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49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5471167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8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76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69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53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0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085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57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09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753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866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ctions"/>
          <p:cNvSpPr/>
          <p:nvPr userDrawn="1"/>
        </p:nvSpPr>
        <p:spPr>
          <a:xfrm>
            <a:off x="33227010" y="-1"/>
            <a:ext cx="9335453" cy="21945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1450" rIns="171450" rtlCol="0" anchor="t"/>
          <a:lstStyle/>
          <a:p>
            <a:pPr lvl="0">
              <a:spcBef>
                <a:spcPts val="750"/>
              </a:spcBef>
            </a:pPr>
            <a:r>
              <a:rPr sz="60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750"/>
              </a:spcBef>
            </a:pP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188"/>
              </a:spcBef>
            </a:pPr>
            <a:endParaRPr sz="375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750"/>
              </a:spcBef>
            </a:pPr>
            <a:r>
              <a:rPr sz="55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750"/>
              </a:spcBef>
            </a:pP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4125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4125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1500"/>
              </a:spcBef>
            </a:pP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Bullets button on the Home tab.</a:t>
            </a:r>
          </a:p>
          <a:p>
            <a:pPr lvl="0">
              <a:spcBef>
                <a:spcPts val="1500"/>
              </a:spcBef>
            </a:pP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make </a:t>
            </a:r>
            <a:r>
              <a:rPr sz="4125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copy of what you need and drag it into place. PowerPoint’s Smart Guides will help you align it with everything else.</a:t>
            </a:r>
          </a:p>
          <a:p>
            <a:pPr lvl="0">
              <a:spcBef>
                <a:spcPts val="1500"/>
              </a:spcBef>
            </a:pP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</a:t>
            </a:r>
            <a:r>
              <a:rPr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instead of ours? No problem!</a:t>
            </a:r>
            <a:r>
              <a:rPr lang="en-US" sz="4125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Just click a picture, press the Delete key, then click the icon to add your picture.</a:t>
            </a:r>
            <a:endParaRPr sz="4125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868680" y="2729270"/>
            <a:ext cx="22630809" cy="430887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25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5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0" y="3779520"/>
            <a:ext cx="9601200" cy="85344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857250" y="4742689"/>
            <a:ext cx="9601200" cy="1821716"/>
          </a:xfrm>
          <a:solidFill>
            <a:schemeClr val="tx2">
              <a:lumMod val="10000"/>
              <a:lumOff val="90000"/>
            </a:schemeClr>
          </a:solidFill>
        </p:spPr>
        <p:txBody>
          <a:bodyPr lIns="365760" rIns="365760" anchor="ctr">
            <a:noAutofit/>
          </a:bodyPr>
          <a:lstStyle>
            <a:lvl1pPr marL="0" indent="0">
              <a:spcBef>
                <a:spcPts val="750"/>
              </a:spcBef>
              <a:buFont typeface="Arial" panose="020B0604020202020204" pitchFamily="34" charset="0"/>
              <a:buNone/>
              <a:defRPr sz="2750" baseline="0"/>
            </a:lvl1pPr>
            <a:lvl2pPr marL="357173" indent="-357173">
              <a:spcBef>
                <a:spcPts val="750"/>
              </a:spcBef>
              <a:buFont typeface="Arial" panose="020B0604020202020204" pitchFamily="34" charset="0"/>
              <a:buChar char="•"/>
              <a:defRPr sz="2750"/>
            </a:lvl2pPr>
            <a:lvl3pPr marL="357173" indent="-357173">
              <a:spcBef>
                <a:spcPts val="750"/>
              </a:spcBef>
              <a:buFont typeface="Arial" panose="020B0604020202020204" pitchFamily="34" charset="0"/>
              <a:buChar char="•"/>
              <a:defRPr sz="2750"/>
            </a:lvl3pPr>
            <a:lvl4pPr marL="0" indent="0">
              <a:spcBef>
                <a:spcPts val="750"/>
              </a:spcBef>
              <a:buNone/>
              <a:defRPr sz="2750"/>
            </a:lvl4pPr>
            <a:lvl5pPr marL="0" indent="0">
              <a:spcBef>
                <a:spcPts val="750"/>
              </a:spcBef>
              <a:buNone/>
              <a:defRPr sz="2750"/>
            </a:lvl5pPr>
            <a:lvl6pPr marL="0" indent="0">
              <a:spcBef>
                <a:spcPts val="750"/>
              </a:spcBef>
              <a:buNone/>
              <a:defRPr sz="2750"/>
            </a:lvl6pPr>
            <a:lvl7pPr marL="0" indent="0">
              <a:spcBef>
                <a:spcPts val="750"/>
              </a:spcBef>
              <a:buNone/>
              <a:defRPr sz="2750"/>
            </a:lvl7pPr>
            <a:lvl8pPr marL="0" indent="0">
              <a:spcBef>
                <a:spcPts val="750"/>
              </a:spcBef>
              <a:buNone/>
              <a:defRPr sz="2750"/>
            </a:lvl8pPr>
            <a:lvl9pPr marL="0" indent="0">
              <a:spcBef>
                <a:spcPts val="750"/>
              </a:spcBef>
              <a:buNone/>
              <a:defRPr sz="2750"/>
            </a:lvl9pPr>
          </a:lstStyle>
          <a:p>
            <a:pPr lvl="0"/>
            <a:r>
              <a:rPr lang="en-US" dirty="0" smtClean="0"/>
              <a:t>Type your question or a statement of the problem here</a:t>
            </a:r>
            <a:endParaRPr lang="en-US" dirty="0"/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37" hasCustomPrompt="1"/>
          </p:nvPr>
        </p:nvSpPr>
        <p:spPr>
          <a:xfrm>
            <a:off x="857250" y="6998208"/>
            <a:ext cx="9601200" cy="85344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7" name="Content Placeholder 17"/>
          <p:cNvSpPr>
            <a:spLocks noGrp="1"/>
          </p:cNvSpPr>
          <p:nvPr>
            <p:ph sz="quarter" idx="38" hasCustomPrompt="1"/>
          </p:nvPr>
        </p:nvSpPr>
        <p:spPr>
          <a:xfrm>
            <a:off x="857250" y="7912608"/>
            <a:ext cx="9601200" cy="1871671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57250" y="996696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857250" y="10960609"/>
            <a:ext cx="9601200" cy="4018307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57250" y="1525828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857250" y="16221456"/>
            <a:ext cx="9601200" cy="4864608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1658600" y="377952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1658600" y="4742688"/>
            <a:ext cx="9601200" cy="4530371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40" hasCustomPrompt="1"/>
          </p:nvPr>
        </p:nvSpPr>
        <p:spPr>
          <a:xfrm>
            <a:off x="11658600" y="9552432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1658600" y="10515601"/>
            <a:ext cx="9601200" cy="4463315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1658600" y="1525828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1658600" y="16221456"/>
            <a:ext cx="9601200" cy="4864608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425660" y="3779520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2425660" y="4742688"/>
            <a:ext cx="9601200" cy="4876800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2425660" y="9943223"/>
            <a:ext cx="9601200" cy="3025740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41" hasCustomPrompt="1"/>
          </p:nvPr>
        </p:nvSpPr>
        <p:spPr>
          <a:xfrm>
            <a:off x="22425660" y="1317839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40" name="Content Placeholder 17"/>
          <p:cNvSpPr>
            <a:spLocks noGrp="1"/>
          </p:cNvSpPr>
          <p:nvPr>
            <p:ph sz="quarter" idx="42" hasCustomPrompt="1"/>
          </p:nvPr>
        </p:nvSpPr>
        <p:spPr>
          <a:xfrm>
            <a:off x="22425660" y="14141565"/>
            <a:ext cx="9601200" cy="2896524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2425660" y="17148048"/>
            <a:ext cx="9601200" cy="8128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375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75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2425660" y="18111216"/>
            <a:ext cx="9601200" cy="2974848"/>
          </a:xfrm>
        </p:spPr>
        <p:txBody>
          <a:bodyPr lIns="91440" tIns="182880"/>
          <a:lstStyle>
            <a:lvl1pPr>
              <a:defRPr sz="2000" baseline="0"/>
            </a:lvl1pPr>
            <a:lvl2pPr>
              <a:defRPr sz="1750"/>
            </a:lvl2pPr>
            <a:lvl3pPr>
              <a:defRPr sz="1750"/>
            </a:lvl3pPr>
            <a:lvl4pPr>
              <a:defRPr sz="1750"/>
            </a:lvl4pPr>
            <a:lvl5pPr>
              <a:defRPr sz="1750"/>
            </a:lvl5pPr>
            <a:lvl6pPr>
              <a:defRPr sz="1750"/>
            </a:lvl6pPr>
            <a:lvl7pPr>
              <a:defRPr sz="1750"/>
            </a:lvl7pPr>
            <a:lvl8pPr>
              <a:defRPr sz="1750"/>
            </a:lvl8pPr>
            <a:lvl9pPr>
              <a:defRPr sz="175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24203025" y="1"/>
            <a:ext cx="8715375" cy="2561630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91440" tIns="457200" rIns="9144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20094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876">
          <p15:clr>
            <a:srgbClr val="A4A3A4"/>
          </p15:clr>
        </p15:guide>
        <p15:guide id="2" pos="138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ltGray">
          <a:xfrm>
            <a:off x="0" y="0"/>
            <a:ext cx="32918400" cy="3352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888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2590800"/>
            <a:ext cx="32918400" cy="762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888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2590800"/>
            <a:ext cx="32918400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526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6912" userDrawn="1">
          <p15:clr>
            <a:srgbClr val="A4A3A4"/>
          </p15:clr>
        </p15:guide>
        <p15:guide id="2" pos="540" userDrawn="1">
          <p15:clr>
            <a:srgbClr val="A4A3A4"/>
          </p15:clr>
        </p15:guide>
        <p15:guide id="3" pos="20196" userDrawn="1">
          <p15:clr>
            <a:srgbClr val="A4A3A4"/>
          </p15:clr>
        </p15:guide>
        <p15:guide id="4" pos="1036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nhwildcats.com/licensing/Full_Bodied_Cat_(vector-28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1529" y="44259"/>
            <a:ext cx="5334629" cy="234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14468261" y="13781588"/>
            <a:ext cx="4572097" cy="3968032"/>
            <a:chOff x="14213873" y="14293581"/>
            <a:chExt cx="5965784" cy="492254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213873" y="14293581"/>
              <a:ext cx="5965784" cy="3872337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14213873" y="18326085"/>
              <a:ext cx="5965784" cy="89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solidFill>
                    <a:schemeClr val="dk1"/>
                  </a:solidFill>
                </a:rPr>
                <a:t>Increased free fatty acids are linked to insulin resistance. This </a:t>
              </a:r>
              <a:r>
                <a:rPr lang="en-US" sz="1600" dirty="0" smtClean="0">
                  <a:solidFill>
                    <a:schemeClr val="dk1"/>
                  </a:solidFill>
                </a:rPr>
                <a:t>causes a </a:t>
              </a:r>
              <a:r>
                <a:rPr lang="en-US" sz="1600" dirty="0">
                  <a:solidFill>
                    <a:schemeClr val="dk1"/>
                  </a:solidFill>
                </a:rPr>
                <a:t>positive </a:t>
              </a:r>
              <a:r>
                <a:rPr lang="en-US" sz="1600" dirty="0" smtClean="0">
                  <a:solidFill>
                    <a:schemeClr val="dk1"/>
                  </a:solidFill>
                </a:rPr>
                <a:t>feedback loop and explains why DM2 is strongly correlated with obesity. </a:t>
              </a:r>
              <a:endParaRPr lang="en-US" sz="1600" dirty="0">
                <a:solidFill>
                  <a:schemeClr val="dk1"/>
                </a:solidFill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15957894" y="365760"/>
            <a:ext cx="103872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/>
              <a:t>Pharmacology Case Study: </a:t>
            </a:r>
            <a:endParaRPr lang="en-US" sz="4500" b="1" dirty="0" smtClean="0"/>
          </a:p>
          <a:p>
            <a:pPr algn="ctr"/>
            <a:r>
              <a:rPr lang="en-US" sz="4500" b="1" dirty="0" smtClean="0"/>
              <a:t>Uncontrolled </a:t>
            </a:r>
            <a:r>
              <a:rPr lang="en-US" sz="4500" b="1" dirty="0"/>
              <a:t>Diabetes </a:t>
            </a:r>
            <a:r>
              <a:rPr lang="en-US" sz="4500" b="1" dirty="0" smtClean="0"/>
              <a:t>&amp; Osteomyelitis </a:t>
            </a:r>
            <a:endParaRPr lang="en-US" sz="4500" b="1" dirty="0"/>
          </a:p>
        </p:txBody>
      </p:sp>
      <p:graphicFrame>
        <p:nvGraphicFramePr>
          <p:cNvPr id="88" name="Table 8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393557033"/>
              </p:ext>
            </p:extLst>
          </p:nvPr>
        </p:nvGraphicFramePr>
        <p:xfrm>
          <a:off x="18665986" y="2194560"/>
          <a:ext cx="13843959" cy="11759973"/>
        </p:xfrm>
        <a:graphic>
          <a:graphicData uri="http://schemas.openxmlformats.org/drawingml/2006/table">
            <a:tbl>
              <a:tblPr firstRow="1" firstCol="1" bandRow="1">
                <a:effectLst/>
                <a:tableStyleId>{35758FB7-9AC5-4552-8A53-C91805E547FA}</a:tableStyleId>
              </a:tblPr>
              <a:tblGrid>
                <a:gridCol w="3233035"/>
                <a:gridCol w="2539206"/>
                <a:gridCol w="1538351"/>
                <a:gridCol w="2335327"/>
                <a:gridCol w="2205586"/>
                <a:gridCol w="1992454"/>
              </a:tblGrid>
              <a:tr h="641955">
                <a:tc gridSpan="6"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Medications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Medication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Dose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Route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Frequency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Class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Indication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Dextrose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(50% syringe)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12.5 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IV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PRN 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Caloric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Agent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Hypoglycemia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Warfarin</a:t>
                      </a:r>
                      <a:r>
                        <a:rPr lang="en-US" sz="2000" baseline="0" dirty="0" smtClean="0"/>
                        <a:t> Sodium (Coumadin)*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5m 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Once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Anticoagulants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Atrial</a:t>
                      </a:r>
                      <a:r>
                        <a:rPr lang="en-US" sz="2000" baseline="0" dirty="0" smtClean="0"/>
                        <a:t> Fibrillation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Furosemide</a:t>
                      </a:r>
                    </a:p>
                    <a:p>
                      <a:pPr algn="ctr"/>
                      <a:r>
                        <a:rPr lang="en-US" sz="2000" dirty="0" smtClean="0"/>
                        <a:t>(Lasix)*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80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Daily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Diuretics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Edema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Hydrocortisone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As needed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Topical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BID</a:t>
                      </a:r>
                    </a:p>
                    <a:p>
                      <a:pPr algn="ctr"/>
                      <a:r>
                        <a:rPr lang="en-US" sz="2000" dirty="0" smtClean="0"/>
                        <a:t>PRN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Anti-</a:t>
                      </a:r>
                    </a:p>
                    <a:p>
                      <a:pPr algn="ctr"/>
                      <a:r>
                        <a:rPr lang="en-US" sz="2000" dirty="0" smtClean="0"/>
                        <a:t>Inflammatory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Rash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Digoxin*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0.25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Daily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Cardiac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Arrhythmia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Metoprolol</a:t>
                      </a:r>
                      <a:endParaRPr lang="en-US" sz="2000" dirty="0" smtClean="0"/>
                    </a:p>
                    <a:p>
                      <a:pPr algn="ctr"/>
                      <a:r>
                        <a:rPr lang="en-US" sz="2000" dirty="0" smtClean="0"/>
                        <a:t>(Lopressor)*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50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BID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Beta</a:t>
                      </a:r>
                    </a:p>
                    <a:p>
                      <a:pPr algn="ctr"/>
                      <a:r>
                        <a:rPr lang="en-US" sz="2000" dirty="0" smtClean="0"/>
                        <a:t>Blocker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HTN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7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Diphenhydramine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Q4H</a:t>
                      </a:r>
                    </a:p>
                    <a:p>
                      <a:pPr algn="ctr"/>
                      <a:r>
                        <a:rPr lang="en-US" sz="2000" dirty="0" smtClean="0"/>
                        <a:t>PRN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Anti-</a:t>
                      </a:r>
                    </a:p>
                    <a:p>
                      <a:pPr algn="ctr"/>
                      <a:r>
                        <a:rPr lang="en-US" sz="2000" dirty="0" smtClean="0"/>
                        <a:t>histamine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Hyper-sensitivity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Valium</a:t>
                      </a:r>
                    </a:p>
                    <a:p>
                      <a:pPr algn="ctr"/>
                      <a:r>
                        <a:rPr lang="en-US" sz="2000" dirty="0" smtClean="0"/>
                        <a:t>(Diazepam)*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Q8H</a:t>
                      </a:r>
                    </a:p>
                    <a:p>
                      <a:pPr algn="ctr"/>
                      <a:r>
                        <a:rPr lang="en-US" sz="2000" dirty="0" smtClean="0"/>
                        <a:t>PRN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Benzodiazepines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Anxiety &amp; Spasms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Tylenol </a:t>
                      </a:r>
                    </a:p>
                    <a:p>
                      <a:pPr algn="ctr"/>
                      <a:r>
                        <a:rPr lang="en-US" sz="2000" dirty="0" smtClean="0"/>
                        <a:t>(Acetaminophen)*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650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Q4H</a:t>
                      </a:r>
                    </a:p>
                    <a:p>
                      <a:pPr algn="ctr"/>
                      <a:r>
                        <a:rPr lang="en-US" sz="2000" dirty="0" smtClean="0"/>
                        <a:t>PRN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Analgesics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Minor/Mod</a:t>
                      </a:r>
                      <a:r>
                        <a:rPr lang="en-US" sz="2000" baseline="0" dirty="0" smtClean="0"/>
                        <a:t> Pain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Novolin 70/30*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</a:t>
                      </a:r>
                      <a:r>
                        <a:rPr lang="en-US" sz="2000" baseline="0" dirty="0" smtClean="0"/>
                        <a:t> units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Q24H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Insulin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Hyperglycemia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Dilaudid (Hydromorphone)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0.25-0.5</a:t>
                      </a:r>
                      <a:r>
                        <a:rPr lang="en-US" sz="2000" baseline="0" dirty="0" smtClean="0"/>
                        <a:t> mg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IV </a:t>
                      </a:r>
                    </a:p>
                    <a:p>
                      <a:pPr algn="ctr"/>
                      <a:r>
                        <a:rPr lang="en-US" sz="2000" dirty="0" smtClean="0"/>
                        <a:t>Push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Q4H</a:t>
                      </a:r>
                    </a:p>
                    <a:p>
                      <a:pPr algn="ctr"/>
                      <a:r>
                        <a:rPr lang="en-US" sz="2000" dirty="0" smtClean="0"/>
                        <a:t>PRN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Opiate Agonists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Major Pain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Senna </a:t>
                      </a:r>
                    </a:p>
                    <a:p>
                      <a:pPr algn="ctr"/>
                      <a:r>
                        <a:rPr lang="en-US" sz="2000" dirty="0" smtClean="0"/>
                        <a:t>(Senokot)*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 tabs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PO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QHS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Laxatives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Constipation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70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Daptomycin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100 ml @ 200</a:t>
                      </a:r>
                      <a:r>
                        <a:rPr lang="en-US" sz="2000" baseline="0" dirty="0" smtClean="0"/>
                        <a:t> ml/</a:t>
                      </a:r>
                      <a:r>
                        <a:rPr lang="en-US" sz="2000" baseline="0" dirty="0" err="1" smtClean="0"/>
                        <a:t>hr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IV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Q24H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Antibiotics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Infection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0" name="Table 89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283752845"/>
              </p:ext>
            </p:extLst>
          </p:nvPr>
        </p:nvGraphicFramePr>
        <p:xfrm>
          <a:off x="7416409" y="2194560"/>
          <a:ext cx="10665114" cy="7088804"/>
        </p:xfrm>
        <a:graphic>
          <a:graphicData uri="http://schemas.openxmlformats.org/drawingml/2006/table">
            <a:tbl>
              <a:tblPr firstRow="1" firstCol="1" bandRow="1">
                <a:effectLst/>
                <a:tableStyleId>{35758FB7-9AC5-4552-8A53-C91805E547FA}</a:tableStyleId>
              </a:tblPr>
              <a:tblGrid>
                <a:gridCol w="2286480"/>
                <a:gridCol w="1798725"/>
                <a:gridCol w="3332295"/>
                <a:gridCol w="3247614"/>
              </a:tblGrid>
              <a:tr h="1272064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Culture Present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Location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300" b="1" dirty="0" smtClean="0">
                          <a:solidFill>
                            <a:schemeClr val="tx1"/>
                          </a:solidFill>
                        </a:rPr>
                        <a:t>Image</a:t>
                      </a:r>
                      <a:endParaRPr lang="en-US" sz="3300" b="1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54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Pseudomonas </a:t>
                      </a:r>
                    </a:p>
                    <a:p>
                      <a:pPr algn="ctr"/>
                      <a:r>
                        <a:rPr lang="en-US" sz="2000" dirty="0" err="1" smtClean="0"/>
                        <a:t>aeruginosa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smtClean="0"/>
                        <a:t>(G-)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Right Foot Wound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Assoc. with</a:t>
                      </a:r>
                      <a:r>
                        <a:rPr lang="en-US" sz="2000" baseline="0" dirty="0" smtClean="0"/>
                        <a:t> necrosis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Aerobic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Staphylococcus </a:t>
                      </a:r>
                    </a:p>
                    <a:p>
                      <a:pPr algn="ctr"/>
                      <a:r>
                        <a:rPr lang="en-US" sz="2000" dirty="0" err="1" smtClean="0"/>
                        <a:t>a</a:t>
                      </a:r>
                      <a:r>
                        <a:rPr lang="en-US" sz="2000" smtClean="0"/>
                        <a:t>ureus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smtClean="0"/>
                        <a:t>(G+)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Left</a:t>
                      </a:r>
                      <a:r>
                        <a:rPr lang="en-US" sz="2000" baseline="0" dirty="0" smtClean="0"/>
                        <a:t> Big Toe Wound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Can be AB</a:t>
                      </a:r>
                      <a:r>
                        <a:rPr lang="en-US" sz="2000" baseline="0" dirty="0" smtClean="0"/>
                        <a:t> resistant (</a:t>
                      </a:r>
                      <a:r>
                        <a:rPr lang="en-US" sz="2000" baseline="0" dirty="0" err="1" smtClean="0"/>
                        <a:t>eg</a:t>
                      </a:r>
                      <a:r>
                        <a:rPr lang="en-US" sz="2000" baseline="0" dirty="0" smtClean="0"/>
                        <a:t>. MRSA)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Facultative Anaerobe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39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Enterococcus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Species (G+)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Left Big Toe Wound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Resistant to many</a:t>
                      </a:r>
                      <a:r>
                        <a:rPr lang="en-US" sz="2000" baseline="0" dirty="0" smtClean="0"/>
                        <a:t> antibiotics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Assoc. with osteomyelitis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Facultative Anaerobe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7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7287730" y="365760"/>
            <a:ext cx="81339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/>
              <a:t>Michael </a:t>
            </a:r>
            <a:r>
              <a:rPr lang="en-US" sz="4500" b="1" dirty="0" smtClean="0"/>
              <a:t>Savage</a:t>
            </a:r>
          </a:p>
          <a:p>
            <a:pPr algn="ctr"/>
            <a:r>
              <a:rPr lang="en-US" sz="4500" b="1" dirty="0" smtClean="0"/>
              <a:t>Direct Entry Masters of Nursing </a:t>
            </a:r>
            <a:endParaRPr lang="en-US" sz="4500" b="1" dirty="0"/>
          </a:p>
        </p:txBody>
      </p:sp>
      <p:graphicFrame>
        <p:nvGraphicFramePr>
          <p:cNvPr id="93" name="Table 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889623"/>
              </p:ext>
            </p:extLst>
          </p:nvPr>
        </p:nvGraphicFramePr>
        <p:xfrm>
          <a:off x="457200" y="6760673"/>
          <a:ext cx="6438900" cy="3339549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6438900"/>
              </a:tblGrid>
              <a:tr h="65339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Situation</a:t>
                      </a:r>
                      <a:endParaRPr lang="en-US" sz="3600" dirty="0"/>
                    </a:p>
                  </a:txBody>
                  <a:tcPr marL="68580" marR="68580" marT="34290" marB="34290" anchor="ctr"/>
                </a:tc>
              </a:tr>
              <a:tr h="2686159">
                <a:tc>
                  <a:txBody>
                    <a:bodyPr/>
                    <a:lstStyle/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7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HTN: BP &gt;150 systolic</a:t>
                      </a:r>
                    </a:p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7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Paresthesia below knees</a:t>
                      </a:r>
                    </a:p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7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Stage 4 Pressure Ulcer R Heel</a:t>
                      </a:r>
                    </a:p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7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 Calcaneus Fracture Under Body Wt.</a:t>
                      </a:r>
                    </a:p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7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Recent L Big Toe Amputation</a:t>
                      </a:r>
                    </a:p>
                    <a:p>
                      <a:pPr marL="571500" indent="-571500" algn="l" defTabSz="2926080" rtl="0" eaLnBrk="1" latinLnBrk="0" hangingPunct="1">
                        <a:buFont typeface="Arial" panose="020B0604020202020204" pitchFamily="34" charset="0"/>
                        <a:buChar char="•"/>
                      </a:pPr>
                      <a:endParaRPr lang="en-US" sz="27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337150"/>
              </p:ext>
            </p:extLst>
          </p:nvPr>
        </p:nvGraphicFramePr>
        <p:xfrm>
          <a:off x="457200" y="2173985"/>
          <a:ext cx="6400800" cy="4341341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6400800"/>
              </a:tblGrid>
              <a:tr h="56168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Core Patient Variables</a:t>
                      </a:r>
                      <a:endParaRPr lang="en-US" sz="3600" dirty="0"/>
                    </a:p>
                  </a:txBody>
                  <a:tcPr marL="68580" marR="68580" marT="34290" marB="34290" anchor="ctr"/>
                </a:tc>
              </a:tr>
              <a:tr h="3724121">
                <a:tc>
                  <a:txBody>
                    <a:bodyPr/>
                    <a:lstStyle/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 smtClean="0"/>
                        <a:t>67 Year</a:t>
                      </a:r>
                      <a:r>
                        <a:rPr lang="en-US" sz="2700" baseline="0" dirty="0" smtClean="0"/>
                        <a:t> Old Male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BMI 57.9 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Very Limited Mobility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Live with family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Divorced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Non-Smoker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Occasional ETOH Use</a:t>
                      </a:r>
                    </a:p>
                    <a:p>
                      <a:pPr marL="571500" indent="-5715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Non Rec Drug User</a:t>
                      </a: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60533"/>
              </p:ext>
            </p:extLst>
          </p:nvPr>
        </p:nvGraphicFramePr>
        <p:xfrm>
          <a:off x="456790" y="10336918"/>
          <a:ext cx="6416394" cy="4809043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6416394"/>
              </a:tblGrid>
              <a:tr h="898546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Background</a:t>
                      </a:r>
                      <a:endParaRPr lang="en-US" sz="3600" dirty="0"/>
                    </a:p>
                  </a:txBody>
                  <a:tcPr marL="68580" marR="68580" marT="34290" marB="34290" anchor="ctr"/>
                </a:tc>
              </a:tr>
              <a:tr h="3910497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Poorly Controlled DM2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Diabetic Neuropathy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Severe Peripheral Edema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Venous Insufficiency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Colon Cancer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Chronic Atrial </a:t>
                      </a:r>
                      <a:r>
                        <a:rPr lang="en-US" sz="2700" baseline="0" dirty="0" err="1" smtClean="0"/>
                        <a:t>Fibrilation</a:t>
                      </a:r>
                      <a:r>
                        <a:rPr lang="en-US" sz="2700" baseline="0" dirty="0" smtClean="0"/>
                        <a:t>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Hyperlipidemia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Obesity Hypoventilation Syndrome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Morbid Obesity</a:t>
                      </a: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15557135" y="3571408"/>
            <a:ext cx="2077189" cy="5583237"/>
            <a:chOff x="9860811" y="15963899"/>
            <a:chExt cx="2077189" cy="558323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945854" y="15963899"/>
              <a:ext cx="1951442" cy="1563593"/>
            </a:xfrm>
            <a:prstGeom prst="rect">
              <a:avLst/>
            </a:prstGeom>
          </p:spPr>
        </p:pic>
        <p:pic>
          <p:nvPicPr>
            <p:cNvPr id="9" name="Picture 8" descr="©-Micronaut-Bacteria-Staphylococcus-aureus-001b014.jpg (1200×500) - Google Chrome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507" t="13916" r="27138" b="17827"/>
            <a:stretch/>
          </p:blipFill>
          <p:spPr>
            <a:xfrm>
              <a:off x="9860811" y="17782582"/>
              <a:ext cx="2077189" cy="176141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145564" y="19825577"/>
              <a:ext cx="1474569" cy="172155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18779458" y="13972088"/>
            <a:ext cx="10136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</a:rPr>
              <a:t>* Home Medication. Other Home meds </a:t>
            </a:r>
            <a:r>
              <a:rPr lang="en-US" sz="2000" dirty="0" smtClean="0">
                <a:solidFill>
                  <a:schemeClr val="dk1"/>
                </a:solidFill>
              </a:rPr>
              <a:t>include </a:t>
            </a:r>
            <a:r>
              <a:rPr lang="en-US" sz="2000" dirty="0">
                <a:solidFill>
                  <a:schemeClr val="dk1"/>
                </a:solidFill>
              </a:rPr>
              <a:t>Lisinopril, </a:t>
            </a:r>
            <a:r>
              <a:rPr lang="en-US" sz="2000" dirty="0" err="1">
                <a:solidFill>
                  <a:schemeClr val="dk1"/>
                </a:solidFill>
              </a:rPr>
              <a:t>Pravachol</a:t>
            </a:r>
            <a:r>
              <a:rPr lang="en-US" sz="2000" dirty="0" smtClean="0">
                <a:solidFill>
                  <a:schemeClr val="dk1"/>
                </a:solidFill>
              </a:rPr>
              <a:t>. </a:t>
            </a:r>
            <a:endParaRPr lang="en-US" sz="2000" dirty="0">
              <a:solidFill>
                <a:schemeClr val="dk1"/>
              </a:solidFill>
            </a:endParaRPr>
          </a:p>
        </p:txBody>
      </p:sp>
      <p:grpSp>
        <p:nvGrpSpPr>
          <p:cNvPr id="18" name="Group 17"/>
          <p:cNvGrpSpPr>
            <a:grpSpLocks/>
          </p:cNvGrpSpPr>
          <p:nvPr/>
        </p:nvGrpSpPr>
        <p:grpSpPr>
          <a:xfrm>
            <a:off x="7715646" y="9546978"/>
            <a:ext cx="4897504" cy="4191477"/>
            <a:chOff x="11230686" y="10767573"/>
            <a:chExt cx="5966079" cy="5631331"/>
          </a:xfrm>
        </p:grpSpPr>
        <p:sp>
          <p:nvSpPr>
            <p:cNvPr id="2" name="TextBox 1"/>
            <p:cNvSpPr txBox="1"/>
            <p:nvPr/>
          </p:nvSpPr>
          <p:spPr>
            <a:xfrm>
              <a:off x="11305796" y="15282443"/>
              <a:ext cx="5447691" cy="111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 Chronic wounds develop a more complex </a:t>
              </a:r>
              <a:r>
                <a:rPr lang="en-US" sz="1600" dirty="0" err="1"/>
                <a:t>polymicrobial</a:t>
              </a:r>
              <a:r>
                <a:rPr lang="en-US" sz="1600" dirty="0"/>
                <a:t> </a:t>
              </a:r>
              <a:r>
                <a:rPr lang="en-US" sz="1600" dirty="0" err="1"/>
                <a:t>microbiota</a:t>
              </a:r>
              <a:r>
                <a:rPr lang="en-US" sz="1600" dirty="0"/>
                <a:t>, including aerobic Gram-negative rods and anaerobes.</a:t>
              </a:r>
            </a:p>
          </p:txBody>
        </p:sp>
        <p:pic>
          <p:nvPicPr>
            <p:cNvPr id="16" name="Picture 15" descr="Diabetic Foot Infections: Current Diagnosis and Treatment « Journal of Diabetic Foot Complications - Google Chrome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73" t="19600" r="36302" b="16159"/>
            <a:stretch/>
          </p:blipFill>
          <p:spPr>
            <a:xfrm>
              <a:off x="11230686" y="10767573"/>
              <a:ext cx="5966079" cy="4514870"/>
            </a:xfrm>
            <a:prstGeom prst="rect">
              <a:avLst/>
            </a:prstGeom>
          </p:spPr>
        </p:pic>
      </p:grpSp>
      <p:graphicFrame>
        <p:nvGraphicFramePr>
          <p:cNvPr id="31" name="Table 30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082698759"/>
              </p:ext>
            </p:extLst>
          </p:nvPr>
        </p:nvGraphicFramePr>
        <p:xfrm>
          <a:off x="7365890" y="13841466"/>
          <a:ext cx="6469558" cy="7600297"/>
        </p:xfrm>
        <a:graphic>
          <a:graphicData uri="http://schemas.openxmlformats.org/drawingml/2006/table">
            <a:tbl>
              <a:tblPr firstRow="1" firstCol="1" bandRow="1">
                <a:effectLst/>
                <a:tableStyleId>{35758FB7-9AC5-4552-8A53-C91805E547FA}</a:tableStyleId>
              </a:tblPr>
              <a:tblGrid>
                <a:gridCol w="2861096"/>
                <a:gridCol w="1267007"/>
                <a:gridCol w="2341455"/>
              </a:tblGrid>
              <a:tr h="596890">
                <a:tc gridSpan="3"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Diagnostics</a:t>
                      </a:r>
                      <a:endParaRPr 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gradFill>
                      <a:gsLst>
                        <a:gs pos="5000">
                          <a:srgbClr val="00B0F0"/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Test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Value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Range</a:t>
                      </a:r>
                      <a:endParaRPr lang="en-US" sz="2000" b="1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Digoxin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0.9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0.8-2.0 ng/ml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95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WBC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7.0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3.9–10.7 x 10^3 cells/</a:t>
                      </a:r>
                      <a:r>
                        <a:rPr lang="el-G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95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RBC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4.5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4.7-6.1 x 10^6 cells/</a:t>
                      </a:r>
                      <a:r>
                        <a:rPr lang="el-G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μ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03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Hct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43.1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41-51%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Hgb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14.3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13.5-17.5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g/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BUN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23.2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7-20 mg/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Creatinine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1.6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0.7-1.3 mg/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Platelet</a:t>
                      </a:r>
                      <a:r>
                        <a:rPr lang="en-US" sz="2000" baseline="0" dirty="0" smtClean="0"/>
                        <a:t> Count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272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2926080" rtl="0" eaLnBrk="1" latinLnBrk="0" hangingPunct="1"/>
                      <a:r>
                        <a:rPr lang="el-GR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150–350 x 10 3 /μL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2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Neut</a:t>
                      </a:r>
                      <a:r>
                        <a:rPr lang="en-US" sz="2000" dirty="0" smtClean="0"/>
                        <a:t> #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47.6% L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54-62%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03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ESR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81</a:t>
                      </a:r>
                      <a:r>
                        <a:rPr lang="en-US" sz="2000" baseline="0" dirty="0" smtClean="0"/>
                        <a:t> H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0-22</a:t>
                      </a:r>
                      <a:r>
                        <a:rPr lang="en-US" sz="2000" baseline="0" dirty="0" smtClean="0"/>
                        <a:t> mm/</a:t>
                      </a:r>
                      <a:r>
                        <a:rPr lang="en-US" sz="2000" baseline="0" dirty="0" err="1" smtClean="0"/>
                        <a:t>hr</a:t>
                      </a:r>
                      <a:endParaRPr lang="en-US" sz="2000" dirty="0"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408496"/>
              </p:ext>
            </p:extLst>
          </p:nvPr>
        </p:nvGraphicFramePr>
        <p:xfrm>
          <a:off x="454883" y="15391652"/>
          <a:ext cx="6415817" cy="5978607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6415817"/>
              </a:tblGrid>
              <a:tr h="97790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Assessment</a:t>
                      </a:r>
                      <a:endParaRPr lang="en-US" sz="3600" dirty="0"/>
                    </a:p>
                  </a:txBody>
                  <a:tcPr marL="68580" marR="68580" marT="34290" marB="34290" anchor="ctr"/>
                </a:tc>
              </a:tr>
              <a:tr h="500069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Denies pain at rest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Movement of R foot causes severe pain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Pulse Irregular; rate 65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Temp: 97.1, Tympanic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Respiratory Rate: 18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BP: 150/70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Oximetry: 95% on room air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2+ Pitting Edema on LLE/LRE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No Sensation Below Knees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Skin (below knees): Mottled, Ashen, Cool, Dry</a:t>
                      </a: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pSp>
        <p:nvGrpSpPr>
          <p:cNvPr id="20" name="Group 19"/>
          <p:cNvGrpSpPr/>
          <p:nvPr/>
        </p:nvGrpSpPr>
        <p:grpSpPr>
          <a:xfrm>
            <a:off x="13228422" y="9571463"/>
            <a:ext cx="5258030" cy="3937816"/>
            <a:chOff x="13189922" y="9689451"/>
            <a:chExt cx="5258030" cy="3937816"/>
          </a:xfrm>
        </p:grpSpPr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3200448" y="9689451"/>
              <a:ext cx="5247504" cy="3064542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13189922" y="12796270"/>
              <a:ext cx="521953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 </a:t>
              </a:r>
              <a:r>
                <a:rPr lang="en-US" sz="1600" dirty="0" smtClean="0"/>
                <a:t>A negative pressure wound vacuum was used to increase blood flow and increase healing. The bandage consisted of open cell foam adjacent to tissue and an occlusive dressing. </a:t>
              </a:r>
              <a:endParaRPr lang="en-US" sz="1600" dirty="0"/>
            </a:p>
          </p:txBody>
        </p:sp>
      </p:grp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440326"/>
              </p:ext>
            </p:extLst>
          </p:nvPr>
        </p:nvGraphicFramePr>
        <p:xfrm>
          <a:off x="19926300" y="18887700"/>
          <a:ext cx="12556629" cy="2511302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12556629"/>
              </a:tblGrid>
              <a:tr h="28188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References</a:t>
                      </a:r>
                      <a:endParaRPr lang="en-US" sz="1200" dirty="0"/>
                    </a:p>
                  </a:txBody>
                  <a:tcPr marL="68580" marR="68580" marT="34290" marB="34290" anchor="ctr"/>
                </a:tc>
              </a:tr>
              <a:tr h="2229421">
                <a:tc>
                  <a:txBody>
                    <a:bodyPr/>
                    <a:lstStyle/>
                    <a:p>
                      <a:pPr marL="171450" indent="-171450" hangingPunct="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Aschenbrenner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D. S., &amp; Venable, S. J. (2012). Drug Therapy in Nursing (4 ed.). Philadelphia, PA: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Wolters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 Kluwer Health | Lippincott Williams &amp; Wilkins.</a:t>
                      </a:r>
                    </a:p>
                    <a:p>
                      <a:pPr marL="171450" indent="-171450" hangingPunct="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Boden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G., She, P.,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Mozzoli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M., Cheung, P.,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Gumireddy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K., Reddy, P., ... Luo, Z. (2005,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Decmeber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 20, 2005). Free Fatty Acids Produce Insulin Resistance and Activate the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Proinflammatory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 Nuclear Factor-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κB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 Pathway in Rat Liver. American Diabetes Association, 54. http://dx.doi.org/10.2337</a:t>
                      </a:r>
                    </a:p>
                    <a:p>
                      <a:pPr marL="171450" indent="-171450" hangingPunct="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Mendes, J., &amp;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Neves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J. (2012, ). Diabetic Foot Infections: Current Diagnosis and Treatment. Journal of Diabetic Foot Complications, 4(2), 26-45. Retrieved from http://jdfc.org/spotlight/diabetic-foot-infections-current-diagnosis-and-treatment/</a:t>
                      </a:r>
                    </a:p>
                    <a:p>
                      <a:pPr marL="171450" indent="-171450" hangingPunct="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Porth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, C. M. (2011). Essentials of Pathophysiology (3 ed.). Philadelphia, PA: </a:t>
                      </a:r>
                      <a:r>
                        <a:rPr lang="en-US" sz="1200" dirty="0" err="1" smtClean="0">
                          <a:solidFill>
                            <a:schemeClr val="dk1"/>
                          </a:solidFill>
                        </a:rPr>
                        <a:t>Wolters</a:t>
                      </a:r>
                      <a:r>
                        <a:rPr lang="en-US" sz="1200" dirty="0" smtClean="0">
                          <a:solidFill>
                            <a:schemeClr val="dk1"/>
                          </a:solidFill>
                        </a:rPr>
                        <a:t> Kluwer Health | Lippincott Williams &amp; Wilkins.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 baseline="0" dirty="0" smtClean="0"/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397804"/>
              </p:ext>
            </p:extLst>
          </p:nvPr>
        </p:nvGraphicFramePr>
        <p:xfrm>
          <a:off x="19977335" y="14668807"/>
          <a:ext cx="12565631" cy="3619193"/>
        </p:xfrm>
        <a:graphic>
          <a:graphicData uri="http://schemas.openxmlformats.org/drawingml/2006/table">
            <a:tbl>
              <a:tblPr firstRow="1">
                <a:tableStyleId>{35758FB7-9AC5-4552-8A53-C91805E547FA}</a:tableStyleId>
              </a:tblPr>
              <a:tblGrid>
                <a:gridCol w="12565631"/>
              </a:tblGrid>
              <a:tr h="68853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</a:rPr>
                        <a:t>Recommendations</a:t>
                      </a:r>
                      <a:endParaRPr lang="en-US" sz="3600" dirty="0"/>
                    </a:p>
                  </a:txBody>
                  <a:tcPr marL="68580" marR="68580" marT="34290" marB="34290" anchor="ctr"/>
                </a:tc>
              </a:tr>
              <a:tr h="2930655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Plan for surgery on R calcaneus fracture as soon as possible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Obtain MRI when patient can be mobilized. He requests not to walk without walker.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Replace wound vacuums on L toe and R heel every other day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Monitor FSBS and caloric intake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700" baseline="0" dirty="0" smtClean="0"/>
                        <a:t>Continue education on diabetes management</a:t>
                      </a: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pic>
        <p:nvPicPr>
          <p:cNvPr id="22" name="Picture 21" descr="insulin-resistance.jpg (599×485) - Google Chrome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" t="16942" r="58614" b="23730"/>
          <a:stretch/>
        </p:blipFill>
        <p:spPr>
          <a:xfrm>
            <a:off x="14857213" y="17983921"/>
            <a:ext cx="3603839" cy="2611051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4547888" y="20582272"/>
            <a:ext cx="447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 </a:t>
            </a:r>
            <a:r>
              <a:rPr lang="en-US" sz="1600" dirty="0" smtClean="0"/>
              <a:t>Insulin Resistance is the result of cells’ inability to use insulin. This may be due to target cell defects or circulating antagonists.</a:t>
            </a:r>
            <a:endParaRPr lang="en-US" sz="16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0"/>
          <a:srcRect l="9823" t="21192" r="9808" b="29908"/>
          <a:stretch/>
        </p:blipFill>
        <p:spPr>
          <a:xfrm>
            <a:off x="457200" y="21737"/>
            <a:ext cx="5006522" cy="207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9B7E175-EA31-4EB5-9BCC-A945A81036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659</Words>
  <Application>Microsoft Office PowerPoint</Application>
  <PresentationFormat>Custom</PresentationFormat>
  <Paragraphs>211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2015-04-22T20:04:33Z</dcterms:created>
  <dcterms:modified xsi:type="dcterms:W3CDTF">2015-04-28T02:42:39Z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TC040013439991</vt:lpwstr>
  </property>
</Properties>
</file>