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 snapToObjects="1">
      <p:cViewPr varScale="1">
        <p:scale>
          <a:sx n="13" d="100"/>
          <a:sy n="13" d="100"/>
        </p:scale>
        <p:origin x="-1986" y="-228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438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440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32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730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9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789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97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611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049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857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99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3CE5F-5AF4-724A-BB02-707B4C117E7F}" type="datetimeFigureOut">
              <a:rPr lang="en-US" smtClean="0"/>
              <a:t>4/30/2015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02A73-1C10-7842-B6B8-61AD76AF53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870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595989" y="5601550"/>
            <a:ext cx="14664330" cy="51036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15547607" y="5601550"/>
            <a:ext cx="13703036" cy="18010011"/>
          </a:xfrm>
          <a:prstGeom prst="rect">
            <a:avLst/>
          </a:prstGeom>
          <a:solidFill>
            <a:srgbClr val="C6D9F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29514800" y="5601550"/>
            <a:ext cx="13939522" cy="18010011"/>
          </a:xfrm>
          <a:prstGeom prst="rect">
            <a:avLst/>
          </a:prstGeom>
          <a:solidFill>
            <a:srgbClr val="C6D9F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260319" y="5601550"/>
            <a:ext cx="14254481" cy="5860065"/>
          </a:xfrm>
          <a:prstGeom prst="rect">
            <a:avLst/>
          </a:prstGeom>
          <a:noFill/>
        </p:spPr>
        <p:txBody>
          <a:bodyPr wrap="square" lIns="438912" tIns="219456" rIns="438912" bIns="219456" rtlCol="0">
            <a:spAutoFit/>
          </a:bodyPr>
          <a:lstStyle/>
          <a:p>
            <a:pPr algn="just"/>
            <a:r>
              <a:rPr lang="en-US" sz="4400" b="1" dirty="0">
                <a:solidFill>
                  <a:srgbClr val="1F497D"/>
                </a:solidFill>
              </a:rPr>
              <a:t>TBA-354: </a:t>
            </a:r>
            <a:r>
              <a:rPr lang="en-US" sz="4400" dirty="0">
                <a:solidFill>
                  <a:srgbClr val="1F497D"/>
                </a:solidFill>
              </a:rPr>
              <a:t>TBA-354 is a promising new </a:t>
            </a:r>
            <a:r>
              <a:rPr lang="en-US" sz="4400" dirty="0" err="1">
                <a:solidFill>
                  <a:srgbClr val="1F497D"/>
                </a:solidFill>
              </a:rPr>
              <a:t>antituberculosis</a:t>
            </a:r>
            <a:r>
              <a:rPr lang="en-US" sz="4400" dirty="0">
                <a:solidFill>
                  <a:srgbClr val="1F497D"/>
                </a:solidFill>
              </a:rPr>
              <a:t> </a:t>
            </a:r>
            <a:r>
              <a:rPr lang="en-US" sz="4400" dirty="0" err="1">
                <a:solidFill>
                  <a:srgbClr val="1F497D"/>
                </a:solidFill>
              </a:rPr>
              <a:t>nitroimidazole</a:t>
            </a:r>
            <a:r>
              <a:rPr lang="en-US" sz="4400" dirty="0">
                <a:solidFill>
                  <a:srgbClr val="1F497D"/>
                </a:solidFill>
              </a:rPr>
              <a:t> derivative that was </a:t>
            </a:r>
            <a:r>
              <a:rPr lang="en-US" sz="4400" dirty="0" smtClean="0">
                <a:solidFill>
                  <a:srgbClr val="1F497D"/>
                </a:solidFill>
              </a:rPr>
              <a:t>tested for </a:t>
            </a:r>
            <a:r>
              <a:rPr lang="en-US" sz="4400" dirty="0">
                <a:solidFill>
                  <a:srgbClr val="1F497D"/>
                </a:solidFill>
              </a:rPr>
              <a:t>pharmacokinetic profile and activity </a:t>
            </a:r>
            <a:r>
              <a:rPr lang="en-US" sz="4400" dirty="0" smtClean="0">
                <a:solidFill>
                  <a:srgbClr val="1F497D"/>
                </a:solidFill>
              </a:rPr>
              <a:t>against </a:t>
            </a:r>
            <a:r>
              <a:rPr lang="en-US" sz="4400" i="1" dirty="0">
                <a:solidFill>
                  <a:srgbClr val="1F497D"/>
                </a:solidFill>
              </a:rPr>
              <a:t>M. tuberculosis. </a:t>
            </a:r>
            <a:r>
              <a:rPr lang="en-US" sz="4400" dirty="0">
                <a:solidFill>
                  <a:srgbClr val="1F497D"/>
                </a:solidFill>
              </a:rPr>
              <a:t>T</a:t>
            </a:r>
            <a:r>
              <a:rPr lang="en-US" sz="4400" dirty="0" smtClean="0">
                <a:solidFill>
                  <a:srgbClr val="1F497D"/>
                </a:solidFill>
              </a:rPr>
              <a:t>he </a:t>
            </a:r>
            <a:r>
              <a:rPr lang="en-US" sz="4400" dirty="0">
                <a:solidFill>
                  <a:srgbClr val="1F497D"/>
                </a:solidFill>
              </a:rPr>
              <a:t>effects of TBA-</a:t>
            </a:r>
            <a:r>
              <a:rPr lang="en-US" sz="4400" dirty="0" smtClean="0">
                <a:solidFill>
                  <a:srgbClr val="1F497D"/>
                </a:solidFill>
              </a:rPr>
              <a:t>354 were compared </a:t>
            </a:r>
            <a:r>
              <a:rPr lang="en-US" sz="4400" dirty="0">
                <a:solidFill>
                  <a:srgbClr val="1F497D"/>
                </a:solidFill>
              </a:rPr>
              <a:t>against PA-824 and </a:t>
            </a:r>
            <a:r>
              <a:rPr lang="en-US" sz="4400" dirty="0" err="1">
                <a:solidFill>
                  <a:srgbClr val="1F497D"/>
                </a:solidFill>
              </a:rPr>
              <a:t>delaminid</a:t>
            </a:r>
            <a:r>
              <a:rPr lang="en-US" sz="4400" dirty="0">
                <a:solidFill>
                  <a:srgbClr val="1F497D"/>
                </a:solidFill>
              </a:rPr>
              <a:t>, two other </a:t>
            </a:r>
            <a:r>
              <a:rPr lang="en-US" sz="4400" dirty="0" err="1">
                <a:solidFill>
                  <a:srgbClr val="1F497D"/>
                </a:solidFill>
              </a:rPr>
              <a:t>nitroimidazole</a:t>
            </a:r>
            <a:r>
              <a:rPr lang="en-US" sz="4400" dirty="0">
                <a:solidFill>
                  <a:srgbClr val="1F497D"/>
                </a:solidFill>
              </a:rPr>
              <a:t> derivatives proven effective against the </a:t>
            </a:r>
            <a:r>
              <a:rPr lang="en-US" sz="4400" dirty="0" smtClean="0">
                <a:solidFill>
                  <a:srgbClr val="1F497D"/>
                </a:solidFill>
              </a:rPr>
              <a:t>bacteria.</a:t>
            </a:r>
            <a:r>
              <a:rPr lang="en-US" sz="4400" dirty="0">
                <a:solidFill>
                  <a:srgbClr val="1F497D"/>
                </a:solidFill>
              </a:rPr>
              <a:t> </a:t>
            </a:r>
            <a:r>
              <a:rPr lang="en-US" sz="4400" dirty="0" smtClean="0">
                <a:solidFill>
                  <a:srgbClr val="1F497D"/>
                </a:solidFill>
              </a:rPr>
              <a:t>The </a:t>
            </a:r>
            <a:r>
              <a:rPr lang="en-US" sz="4400" dirty="0">
                <a:solidFill>
                  <a:srgbClr val="1F497D"/>
                </a:solidFill>
              </a:rPr>
              <a:t>researchers synthesized 170 compounds in an effort to find a drug effective against TB. </a:t>
            </a:r>
            <a:r>
              <a:rPr lang="en-US" sz="4400" baseline="30000" dirty="0" smtClean="0">
                <a:solidFill>
                  <a:srgbClr val="1F497D"/>
                </a:solidFill>
              </a:rPr>
              <a:t>2</a:t>
            </a:r>
            <a:endParaRPr lang="en-US" sz="4400" dirty="0">
              <a:solidFill>
                <a:srgbClr val="1F497D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6467" y="5601550"/>
            <a:ext cx="14664330" cy="8412480"/>
          </a:xfrm>
        </p:spPr>
        <p:txBody>
          <a:bodyPr>
            <a:normAutofit/>
          </a:bodyPr>
          <a:lstStyle/>
          <a:p>
            <a:pPr algn="just"/>
            <a:r>
              <a:rPr lang="en-US" sz="4400" b="1" dirty="0">
                <a:solidFill>
                  <a:srgbClr val="1F497D"/>
                </a:solidFill>
              </a:rPr>
              <a:t>Introduction: </a:t>
            </a:r>
            <a:r>
              <a:rPr lang="en-US" sz="4400" dirty="0">
                <a:solidFill>
                  <a:srgbClr val="1F497D"/>
                </a:solidFill>
              </a:rPr>
              <a:t>The drug TBA-354 </a:t>
            </a:r>
            <a:r>
              <a:rPr lang="en-US" sz="4400" dirty="0" err="1">
                <a:solidFill>
                  <a:srgbClr val="1F497D"/>
                </a:solidFill>
              </a:rPr>
              <a:t>notroimidazole</a:t>
            </a:r>
            <a:r>
              <a:rPr lang="en-US" sz="4400" dirty="0">
                <a:solidFill>
                  <a:srgbClr val="1F497D"/>
                </a:solidFill>
              </a:rPr>
              <a:t> derivative is currently being tested by research groups at the University of Auckland and University of Illinois for the pharmacokinetic profile and activity against replicating and non-replicating tuberculosis. </a:t>
            </a:r>
            <a:r>
              <a:rPr lang="en-US" sz="4400" dirty="0" smtClean="0">
                <a:solidFill>
                  <a:srgbClr val="1F497D"/>
                </a:solidFill>
              </a:rPr>
              <a:t>TBA</a:t>
            </a:r>
            <a:r>
              <a:rPr lang="en-US" sz="4400" dirty="0">
                <a:solidFill>
                  <a:srgbClr val="1F497D"/>
                </a:solidFill>
              </a:rPr>
              <a:t>-354 has exhibited results better than PA-824 and </a:t>
            </a:r>
            <a:r>
              <a:rPr lang="en-US" sz="4400" dirty="0" err="1">
                <a:solidFill>
                  <a:srgbClr val="1F497D"/>
                </a:solidFill>
              </a:rPr>
              <a:t>delaminid</a:t>
            </a:r>
            <a:r>
              <a:rPr lang="en-US" sz="4400" dirty="0">
                <a:solidFill>
                  <a:srgbClr val="1F497D"/>
                </a:solidFill>
              </a:rPr>
              <a:t>, two drugs further along in clinical research.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5547608" y="23866141"/>
            <a:ext cx="27906714" cy="2880059"/>
          </a:xfrm>
          <a:prstGeom prst="rect">
            <a:avLst/>
          </a:prstGeom>
          <a:solidFill>
            <a:srgbClr val="C6D9F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15737850" y="23866141"/>
            <a:ext cx="275843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1F497D"/>
                </a:solidFill>
              </a:rPr>
              <a:t>Future Work:</a:t>
            </a:r>
            <a:r>
              <a:rPr lang="en-US" sz="4400" dirty="0" smtClean="0">
                <a:solidFill>
                  <a:srgbClr val="1F497D"/>
                </a:solidFill>
              </a:rPr>
              <a:t> The researchers plan to perform a </a:t>
            </a:r>
            <a:r>
              <a:rPr lang="en-US" sz="4400" dirty="0">
                <a:solidFill>
                  <a:srgbClr val="1F497D"/>
                </a:solidFill>
              </a:rPr>
              <a:t>c</a:t>
            </a:r>
            <a:r>
              <a:rPr lang="en-US" sz="4400" dirty="0" smtClean="0">
                <a:solidFill>
                  <a:srgbClr val="1F497D"/>
                </a:solidFill>
              </a:rPr>
              <a:t>omparison of efficacy of </a:t>
            </a:r>
            <a:r>
              <a:rPr lang="en-US" sz="4400" dirty="0" err="1" smtClean="0">
                <a:solidFill>
                  <a:srgbClr val="1F497D"/>
                </a:solidFill>
              </a:rPr>
              <a:t>delamanid</a:t>
            </a:r>
            <a:r>
              <a:rPr lang="en-US" sz="4400" dirty="0" smtClean="0">
                <a:solidFill>
                  <a:srgbClr val="1F497D"/>
                </a:solidFill>
              </a:rPr>
              <a:t>, PA-824, and TBA-354 in other mouse models as well as with different strains of </a:t>
            </a:r>
            <a:r>
              <a:rPr lang="en-US" sz="4400" i="1" dirty="0" smtClean="0">
                <a:solidFill>
                  <a:srgbClr val="1F497D"/>
                </a:solidFill>
              </a:rPr>
              <a:t>M. tuberculosis. </a:t>
            </a:r>
            <a:r>
              <a:rPr lang="en-US" sz="4400" dirty="0" smtClean="0">
                <a:solidFill>
                  <a:srgbClr val="1F497D"/>
                </a:solidFill>
              </a:rPr>
              <a:t>The </a:t>
            </a:r>
            <a:r>
              <a:rPr lang="en-US" sz="4400" dirty="0">
                <a:solidFill>
                  <a:srgbClr val="1F497D"/>
                </a:solidFill>
              </a:rPr>
              <a:t>c</a:t>
            </a:r>
            <a:r>
              <a:rPr lang="en-US" sz="4400" dirty="0" smtClean="0">
                <a:solidFill>
                  <a:srgbClr val="1F497D"/>
                </a:solidFill>
              </a:rPr>
              <a:t>ontribution of TBA-354 to bactericidal and sterilizing efficacy of drug combinations must further be studied. More information is still needed on the safety and toxicology of TBA-354 as well.</a:t>
            </a:r>
            <a:r>
              <a:rPr lang="en-US" sz="4400" baseline="30000" dirty="0" smtClean="0">
                <a:solidFill>
                  <a:srgbClr val="1F497D"/>
                </a:solidFill>
              </a:rPr>
              <a:t>4</a:t>
            </a:r>
            <a:endParaRPr lang="en-US" sz="4400" dirty="0" smtClean="0">
              <a:solidFill>
                <a:srgbClr val="1F497D"/>
              </a:solidFill>
            </a:endParaRPr>
          </a:p>
          <a:p>
            <a:endParaRPr lang="en-US" sz="4400" b="1" dirty="0">
              <a:solidFill>
                <a:srgbClr val="1F497D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5547607" y="26955262"/>
            <a:ext cx="27906713" cy="5634533"/>
          </a:xfrm>
          <a:prstGeom prst="rect">
            <a:avLst/>
          </a:prstGeom>
          <a:solidFill>
            <a:srgbClr val="C6D9F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15839454" y="27538003"/>
            <a:ext cx="275132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1F497D"/>
                </a:solidFill>
              </a:rPr>
              <a:t>References:</a:t>
            </a:r>
          </a:p>
          <a:p>
            <a:pPr algn="just"/>
            <a:r>
              <a:rPr lang="en-US" sz="2800" baseline="30000" dirty="0">
                <a:solidFill>
                  <a:srgbClr val="1F497D"/>
                </a:solidFill>
              </a:rPr>
              <a:t>1</a:t>
            </a:r>
            <a:r>
              <a:rPr lang="en-US" sz="2800" dirty="0" smtClean="0">
                <a:solidFill>
                  <a:srgbClr val="1F497D"/>
                </a:solidFill>
              </a:rPr>
              <a:t>Cellitti, S.E., Shaffer, J., Jones, D.H., </a:t>
            </a:r>
            <a:r>
              <a:rPr lang="en-US" sz="2800" dirty="0" err="1" smtClean="0">
                <a:solidFill>
                  <a:srgbClr val="1F497D"/>
                </a:solidFill>
              </a:rPr>
              <a:t>Mukharjee</a:t>
            </a:r>
            <a:r>
              <a:rPr lang="en-US" sz="2800" dirty="0" smtClean="0">
                <a:solidFill>
                  <a:srgbClr val="1F497D"/>
                </a:solidFill>
              </a:rPr>
              <a:t>, T., </a:t>
            </a:r>
            <a:r>
              <a:rPr lang="en-US" sz="2800" dirty="0" err="1" smtClean="0">
                <a:solidFill>
                  <a:srgbClr val="1F497D"/>
                </a:solidFill>
              </a:rPr>
              <a:t>Gurumurthy</a:t>
            </a:r>
            <a:r>
              <a:rPr lang="en-US" sz="2800" dirty="0" smtClean="0">
                <a:solidFill>
                  <a:srgbClr val="1F497D"/>
                </a:solidFill>
              </a:rPr>
              <a:t>, M., </a:t>
            </a:r>
            <a:r>
              <a:rPr lang="en-US" sz="2800" dirty="0" err="1" smtClean="0">
                <a:solidFill>
                  <a:srgbClr val="1F497D"/>
                </a:solidFill>
              </a:rPr>
              <a:t>Bursulaya</a:t>
            </a:r>
            <a:r>
              <a:rPr lang="en-US" sz="2800" dirty="0" smtClean="0">
                <a:solidFill>
                  <a:srgbClr val="1F497D"/>
                </a:solidFill>
              </a:rPr>
              <a:t>, B., </a:t>
            </a:r>
            <a:r>
              <a:rPr lang="en-US" sz="2800" dirty="0" err="1" smtClean="0">
                <a:solidFill>
                  <a:srgbClr val="1F497D"/>
                </a:solidFill>
              </a:rPr>
              <a:t>Boshoff</a:t>
            </a:r>
            <a:r>
              <a:rPr lang="en-US" sz="2800" dirty="0" smtClean="0">
                <a:solidFill>
                  <a:srgbClr val="1F497D"/>
                </a:solidFill>
              </a:rPr>
              <a:t>, H.I., Choi, I., </a:t>
            </a:r>
            <a:r>
              <a:rPr lang="en-US" sz="2800" dirty="0" err="1" smtClean="0">
                <a:solidFill>
                  <a:srgbClr val="1F497D"/>
                </a:solidFill>
              </a:rPr>
              <a:t>Nayyar</a:t>
            </a:r>
            <a:r>
              <a:rPr lang="en-US" sz="2800" dirty="0" smtClean="0">
                <a:solidFill>
                  <a:srgbClr val="1F497D"/>
                </a:solidFill>
              </a:rPr>
              <a:t>, A., Lee, Y.S., </a:t>
            </a:r>
            <a:r>
              <a:rPr lang="en-US" sz="2800" dirty="0" err="1" smtClean="0">
                <a:solidFill>
                  <a:srgbClr val="1F497D"/>
                </a:solidFill>
              </a:rPr>
              <a:t>Cherian</a:t>
            </a:r>
            <a:r>
              <a:rPr lang="en-US" sz="2800" dirty="0" smtClean="0">
                <a:solidFill>
                  <a:srgbClr val="1F497D"/>
                </a:solidFill>
              </a:rPr>
              <a:t>, J., </a:t>
            </a:r>
            <a:r>
              <a:rPr lang="en-US" sz="2800" dirty="0" err="1" smtClean="0">
                <a:solidFill>
                  <a:srgbClr val="1F497D"/>
                </a:solidFill>
              </a:rPr>
              <a:t>Niyomrattanakit</a:t>
            </a:r>
            <a:r>
              <a:rPr lang="en-US" sz="2800" dirty="0" smtClean="0">
                <a:solidFill>
                  <a:srgbClr val="1F497D"/>
                </a:solidFill>
              </a:rPr>
              <a:t>, P., Dick, T., </a:t>
            </a:r>
            <a:r>
              <a:rPr lang="en-US" sz="2800" dirty="0" err="1" smtClean="0">
                <a:solidFill>
                  <a:srgbClr val="1F497D"/>
                </a:solidFill>
              </a:rPr>
              <a:t>Manjunatha</a:t>
            </a:r>
            <a:r>
              <a:rPr lang="en-US" sz="2800" dirty="0" smtClean="0">
                <a:solidFill>
                  <a:srgbClr val="1F497D"/>
                </a:solidFill>
              </a:rPr>
              <a:t>, U.H., Barry, C.E., </a:t>
            </a:r>
            <a:r>
              <a:rPr lang="en-US" sz="2800" dirty="0" err="1" smtClean="0">
                <a:solidFill>
                  <a:srgbClr val="1F497D"/>
                </a:solidFill>
              </a:rPr>
              <a:t>Spraggon</a:t>
            </a:r>
            <a:r>
              <a:rPr lang="en-US" sz="2800" dirty="0" smtClean="0">
                <a:solidFill>
                  <a:srgbClr val="1F497D"/>
                </a:solidFill>
              </a:rPr>
              <a:t>, G., </a:t>
            </a:r>
            <a:r>
              <a:rPr lang="en-US" sz="2800" dirty="0" err="1" smtClean="0">
                <a:solidFill>
                  <a:srgbClr val="1F497D"/>
                </a:solidFill>
              </a:rPr>
              <a:t>Geierstanger</a:t>
            </a:r>
            <a:r>
              <a:rPr lang="en-US" sz="2800" dirty="0" smtClean="0">
                <a:solidFill>
                  <a:srgbClr val="1F497D"/>
                </a:solidFill>
              </a:rPr>
              <a:t>, B.H., Structure of </a:t>
            </a:r>
            <a:r>
              <a:rPr lang="en-US" sz="2800" dirty="0" err="1" smtClean="0">
                <a:solidFill>
                  <a:srgbClr val="1F497D"/>
                </a:solidFill>
              </a:rPr>
              <a:t>Ddn</a:t>
            </a:r>
            <a:r>
              <a:rPr lang="en-US" sz="2800" dirty="0" smtClean="0">
                <a:solidFill>
                  <a:srgbClr val="1F497D"/>
                </a:solidFill>
              </a:rPr>
              <a:t>, the </a:t>
            </a:r>
            <a:r>
              <a:rPr lang="en-US" sz="2800" dirty="0" err="1" smtClean="0">
                <a:solidFill>
                  <a:srgbClr val="1F497D"/>
                </a:solidFill>
              </a:rPr>
              <a:t>Deazaflavin</a:t>
            </a:r>
            <a:r>
              <a:rPr lang="en-US" sz="2800" dirty="0" smtClean="0">
                <a:solidFill>
                  <a:srgbClr val="1F497D"/>
                </a:solidFill>
              </a:rPr>
              <a:t>-Dependent </a:t>
            </a:r>
            <a:r>
              <a:rPr lang="en-US" sz="2800" dirty="0" err="1" smtClean="0">
                <a:solidFill>
                  <a:srgbClr val="1F497D"/>
                </a:solidFill>
              </a:rPr>
              <a:t>Nitroreductase</a:t>
            </a:r>
            <a:r>
              <a:rPr lang="en-US" sz="2800" dirty="0" smtClean="0">
                <a:solidFill>
                  <a:srgbClr val="1F497D"/>
                </a:solidFill>
              </a:rPr>
              <a:t> from </a:t>
            </a:r>
            <a:r>
              <a:rPr lang="en-US" sz="2800" i="1" dirty="0" smtClean="0">
                <a:solidFill>
                  <a:srgbClr val="1F497D"/>
                </a:solidFill>
              </a:rPr>
              <a:t>Mycobacterium tuberculosis</a:t>
            </a:r>
            <a:r>
              <a:rPr lang="en-US" sz="2800" dirty="0" smtClean="0">
                <a:solidFill>
                  <a:srgbClr val="1F497D"/>
                </a:solidFill>
              </a:rPr>
              <a:t> Involved in </a:t>
            </a:r>
            <a:r>
              <a:rPr lang="en-US" sz="2800" dirty="0" err="1" smtClean="0">
                <a:solidFill>
                  <a:srgbClr val="1F497D"/>
                </a:solidFill>
              </a:rPr>
              <a:t>Bioreductive</a:t>
            </a:r>
            <a:r>
              <a:rPr lang="en-US" sz="2800" dirty="0" smtClean="0">
                <a:solidFill>
                  <a:srgbClr val="1F497D"/>
                </a:solidFill>
              </a:rPr>
              <a:t> Activation of PA-824. </a:t>
            </a:r>
            <a:r>
              <a:rPr lang="en-US" sz="2800" i="1" dirty="0" smtClean="0">
                <a:solidFill>
                  <a:srgbClr val="1F497D"/>
                </a:solidFill>
              </a:rPr>
              <a:t>Structure.</a:t>
            </a:r>
            <a:r>
              <a:rPr lang="en-US" sz="2800" dirty="0" smtClean="0">
                <a:solidFill>
                  <a:srgbClr val="1F497D"/>
                </a:solidFill>
              </a:rPr>
              <a:t> </a:t>
            </a:r>
            <a:r>
              <a:rPr lang="en-US" sz="2800" b="1" dirty="0" smtClean="0">
                <a:solidFill>
                  <a:srgbClr val="1F497D"/>
                </a:solidFill>
              </a:rPr>
              <a:t>2012</a:t>
            </a:r>
            <a:r>
              <a:rPr lang="en-US" sz="2800" dirty="0" smtClean="0">
                <a:solidFill>
                  <a:srgbClr val="1F497D"/>
                </a:solidFill>
              </a:rPr>
              <a:t>, 20, 101-112</a:t>
            </a:r>
          </a:p>
          <a:p>
            <a:pPr algn="just"/>
            <a:r>
              <a:rPr lang="en-US" sz="2800" baseline="30000" dirty="0">
                <a:solidFill>
                  <a:srgbClr val="1F497D"/>
                </a:solidFill>
              </a:rPr>
              <a:t>2</a:t>
            </a:r>
            <a:r>
              <a:rPr lang="en-US" sz="2800" dirty="0" smtClean="0">
                <a:solidFill>
                  <a:srgbClr val="1F497D"/>
                </a:solidFill>
              </a:rPr>
              <a:t>Kmentova,I., Sutherland, H.S., Palmer, B.D., </a:t>
            </a:r>
            <a:r>
              <a:rPr lang="en-US" sz="2800" dirty="0" err="1" smtClean="0">
                <a:solidFill>
                  <a:srgbClr val="1F497D"/>
                </a:solidFill>
              </a:rPr>
              <a:t>Blaser</a:t>
            </a:r>
            <a:r>
              <a:rPr lang="en-US" sz="2800" dirty="0" smtClean="0">
                <a:solidFill>
                  <a:srgbClr val="1F497D"/>
                </a:solidFill>
              </a:rPr>
              <a:t>, A., </a:t>
            </a:r>
            <a:r>
              <a:rPr lang="en-US" sz="2800" dirty="0" err="1" smtClean="0">
                <a:solidFill>
                  <a:srgbClr val="1F497D"/>
                </a:solidFill>
              </a:rPr>
              <a:t>Franzblau</a:t>
            </a:r>
            <a:r>
              <a:rPr lang="en-US" sz="2800" dirty="0" smtClean="0">
                <a:solidFill>
                  <a:srgbClr val="1F497D"/>
                </a:solidFill>
              </a:rPr>
              <a:t>, S.G., Wan, B., Wang, Y., Ma, Z., Denny, W.A., Thompson, A.M., Synthesis and </a:t>
            </a:r>
            <a:r>
              <a:rPr lang="en-US" sz="2800" dirty="0" err="1" smtClean="0">
                <a:solidFill>
                  <a:srgbClr val="1F497D"/>
                </a:solidFill>
              </a:rPr>
              <a:t>Structur</a:t>
            </a:r>
            <a:r>
              <a:rPr lang="en-US" sz="2800" dirty="0" smtClean="0">
                <a:solidFill>
                  <a:srgbClr val="1F497D"/>
                </a:solidFill>
              </a:rPr>
              <a:t>– Activity Relationships of </a:t>
            </a:r>
            <a:r>
              <a:rPr lang="en-US" sz="2800" dirty="0" err="1" smtClean="0">
                <a:solidFill>
                  <a:srgbClr val="1F497D"/>
                </a:solidFill>
              </a:rPr>
              <a:t>Aza</a:t>
            </a:r>
            <a:r>
              <a:rPr lang="en-US" sz="2800" dirty="0" smtClean="0">
                <a:solidFill>
                  <a:srgbClr val="1F497D"/>
                </a:solidFill>
              </a:rPr>
              <a:t>- and </a:t>
            </a:r>
            <a:r>
              <a:rPr lang="en-US" sz="2800" dirty="0" err="1" smtClean="0">
                <a:solidFill>
                  <a:srgbClr val="1F497D"/>
                </a:solidFill>
              </a:rPr>
              <a:t>Diazabiphenyl</a:t>
            </a:r>
            <a:r>
              <a:rPr lang="en-US" sz="2800" dirty="0" smtClean="0">
                <a:solidFill>
                  <a:srgbClr val="1F497D"/>
                </a:solidFill>
              </a:rPr>
              <a:t> Analogues of the </a:t>
            </a:r>
            <a:r>
              <a:rPr lang="en-US" sz="2800" dirty="0" err="1" smtClean="0">
                <a:solidFill>
                  <a:srgbClr val="1F497D"/>
                </a:solidFill>
              </a:rPr>
              <a:t>Antitubercular</a:t>
            </a:r>
            <a:r>
              <a:rPr lang="en-US" sz="2800" dirty="0" smtClean="0">
                <a:solidFill>
                  <a:srgbClr val="1F497D"/>
                </a:solidFill>
              </a:rPr>
              <a:t> Drug (6S)-2-Nitro-6-{[4-(</a:t>
            </a:r>
            <a:r>
              <a:rPr lang="en-US" sz="2800" dirty="0" err="1" smtClean="0">
                <a:solidFill>
                  <a:srgbClr val="1F497D"/>
                </a:solidFill>
              </a:rPr>
              <a:t>trifluoromethoxy</a:t>
            </a:r>
            <a:r>
              <a:rPr lang="en-US" sz="2800" dirty="0" smtClean="0">
                <a:solidFill>
                  <a:srgbClr val="1F497D"/>
                </a:solidFill>
              </a:rPr>
              <a:t>)benzyl]oxy}-6, 7-dihydro-5H-imidazo[2,1-b][1,3]</a:t>
            </a:r>
            <a:r>
              <a:rPr lang="en-US" sz="2800" dirty="0" err="1" smtClean="0">
                <a:solidFill>
                  <a:srgbClr val="1F497D"/>
                </a:solidFill>
              </a:rPr>
              <a:t>oxazine</a:t>
            </a:r>
            <a:r>
              <a:rPr lang="en-US" sz="2800" dirty="0" smtClean="0">
                <a:solidFill>
                  <a:srgbClr val="1F497D"/>
                </a:solidFill>
              </a:rPr>
              <a:t> (PA-824). </a:t>
            </a:r>
            <a:r>
              <a:rPr lang="en-US" sz="2800" i="1" dirty="0" smtClean="0">
                <a:solidFill>
                  <a:srgbClr val="1F497D"/>
                </a:solidFill>
              </a:rPr>
              <a:t>J. Med. Chem.</a:t>
            </a:r>
            <a:r>
              <a:rPr lang="en-US" sz="2800" dirty="0" smtClean="0">
                <a:solidFill>
                  <a:srgbClr val="1F497D"/>
                </a:solidFill>
              </a:rPr>
              <a:t> </a:t>
            </a:r>
            <a:r>
              <a:rPr lang="en-US" sz="2800" b="1" dirty="0" smtClean="0">
                <a:solidFill>
                  <a:srgbClr val="1F497D"/>
                </a:solidFill>
              </a:rPr>
              <a:t>2010,</a:t>
            </a:r>
            <a:r>
              <a:rPr lang="en-US" sz="2800" dirty="0" smtClean="0">
                <a:solidFill>
                  <a:srgbClr val="1F497D"/>
                </a:solidFill>
              </a:rPr>
              <a:t> 53, 8421-8439</a:t>
            </a:r>
          </a:p>
          <a:p>
            <a:pPr algn="just"/>
            <a:r>
              <a:rPr lang="en-US" sz="2800" baseline="30000" dirty="0">
                <a:solidFill>
                  <a:srgbClr val="1F497D"/>
                </a:solidFill>
              </a:rPr>
              <a:t>3</a:t>
            </a:r>
            <a:r>
              <a:rPr lang="en-US" sz="2800" dirty="0" smtClean="0">
                <a:solidFill>
                  <a:srgbClr val="1F497D"/>
                </a:solidFill>
              </a:rPr>
              <a:t>Takayama, K., Wang, C., </a:t>
            </a:r>
            <a:r>
              <a:rPr lang="en-US" sz="2800" dirty="0" err="1" smtClean="0">
                <a:solidFill>
                  <a:srgbClr val="1F497D"/>
                </a:solidFill>
              </a:rPr>
              <a:t>Besra</a:t>
            </a:r>
            <a:r>
              <a:rPr lang="en-US" sz="2800" dirty="0" smtClean="0">
                <a:solidFill>
                  <a:srgbClr val="1F497D"/>
                </a:solidFill>
              </a:rPr>
              <a:t>, G.S., Pathway to Synthesis and Processing of </a:t>
            </a:r>
            <a:r>
              <a:rPr lang="en-US" sz="2800" dirty="0" err="1" smtClean="0">
                <a:solidFill>
                  <a:srgbClr val="1F497D"/>
                </a:solidFill>
              </a:rPr>
              <a:t>Mycolic</a:t>
            </a:r>
            <a:r>
              <a:rPr lang="en-US" sz="2800" dirty="0" smtClean="0">
                <a:solidFill>
                  <a:srgbClr val="1F497D"/>
                </a:solidFill>
              </a:rPr>
              <a:t> Acids in </a:t>
            </a:r>
            <a:r>
              <a:rPr lang="en-US" sz="2800" i="1" dirty="0" smtClean="0">
                <a:solidFill>
                  <a:srgbClr val="1F497D"/>
                </a:solidFill>
              </a:rPr>
              <a:t>Mycobacterium tuberculosis</a:t>
            </a:r>
            <a:r>
              <a:rPr lang="en-US" sz="2800" dirty="0" smtClean="0">
                <a:solidFill>
                  <a:srgbClr val="1F497D"/>
                </a:solidFill>
              </a:rPr>
              <a:t>. </a:t>
            </a:r>
            <a:r>
              <a:rPr lang="en-US" sz="2800" i="1" dirty="0" err="1" smtClean="0">
                <a:solidFill>
                  <a:srgbClr val="1F497D"/>
                </a:solidFill>
              </a:rPr>
              <a:t>Clin</a:t>
            </a:r>
            <a:r>
              <a:rPr lang="en-US" sz="2800" i="1" dirty="0" smtClean="0">
                <a:solidFill>
                  <a:srgbClr val="1F497D"/>
                </a:solidFill>
              </a:rPr>
              <a:t>. </a:t>
            </a:r>
            <a:r>
              <a:rPr lang="en-US" sz="2800" i="1" dirty="0" err="1" smtClean="0">
                <a:solidFill>
                  <a:srgbClr val="1F497D"/>
                </a:solidFill>
              </a:rPr>
              <a:t>Microbiol</a:t>
            </a:r>
            <a:r>
              <a:rPr lang="en-US" sz="2800" i="1" dirty="0" smtClean="0">
                <a:solidFill>
                  <a:srgbClr val="1F497D"/>
                </a:solidFill>
              </a:rPr>
              <a:t>. Rev.</a:t>
            </a:r>
            <a:r>
              <a:rPr lang="en-US" sz="2800" b="1" dirty="0" smtClean="0">
                <a:solidFill>
                  <a:srgbClr val="1F497D"/>
                </a:solidFill>
              </a:rPr>
              <a:t> 2005</a:t>
            </a:r>
            <a:r>
              <a:rPr lang="en-US" sz="2800" dirty="0" smtClean="0">
                <a:solidFill>
                  <a:srgbClr val="1F497D"/>
                </a:solidFill>
              </a:rPr>
              <a:t>, 18, 81-101</a:t>
            </a:r>
          </a:p>
          <a:p>
            <a:pPr algn="just"/>
            <a:r>
              <a:rPr lang="en-US" sz="2800" baseline="30000" dirty="0">
                <a:solidFill>
                  <a:srgbClr val="1F497D"/>
                </a:solidFill>
              </a:rPr>
              <a:t>4</a:t>
            </a:r>
            <a:r>
              <a:rPr lang="en-US" sz="2800" dirty="0" smtClean="0">
                <a:solidFill>
                  <a:srgbClr val="1F497D"/>
                </a:solidFill>
              </a:rPr>
              <a:t>Upton AM, Cho S, Yang TJ, Kim Y, Wang Y, Lu Y, Wang B, </a:t>
            </a:r>
            <a:r>
              <a:rPr lang="en-US" sz="2800" dirty="0" err="1" smtClean="0">
                <a:solidFill>
                  <a:srgbClr val="1F497D"/>
                </a:solidFill>
              </a:rPr>
              <a:t>Xu</a:t>
            </a:r>
            <a:r>
              <a:rPr lang="en-US" sz="2800" dirty="0" smtClean="0">
                <a:solidFill>
                  <a:srgbClr val="1F497D"/>
                </a:solidFill>
              </a:rPr>
              <a:t> J, </a:t>
            </a:r>
            <a:r>
              <a:rPr lang="en-US" sz="2800" dirty="0" err="1" smtClean="0">
                <a:solidFill>
                  <a:srgbClr val="1F497D"/>
                </a:solidFill>
              </a:rPr>
              <a:t>Mdluli</a:t>
            </a:r>
            <a:r>
              <a:rPr lang="en-US" sz="2800" dirty="0" smtClean="0">
                <a:solidFill>
                  <a:srgbClr val="1F497D"/>
                </a:solidFill>
              </a:rPr>
              <a:t> K, Ma Z, </a:t>
            </a:r>
            <a:r>
              <a:rPr lang="en-US" sz="2800" dirty="0" err="1" smtClean="0">
                <a:solidFill>
                  <a:srgbClr val="1F497D"/>
                </a:solidFill>
              </a:rPr>
              <a:t>Franzblau</a:t>
            </a:r>
            <a:r>
              <a:rPr lang="en-US" sz="2800" dirty="0" smtClean="0">
                <a:solidFill>
                  <a:srgbClr val="1F497D"/>
                </a:solidFill>
              </a:rPr>
              <a:t> SG. 2015. In vitro and in vivo activities of the </a:t>
            </a:r>
            <a:r>
              <a:rPr lang="en-US" sz="2800" dirty="0" err="1" smtClean="0">
                <a:solidFill>
                  <a:srgbClr val="1F497D"/>
                </a:solidFill>
              </a:rPr>
              <a:t>nitroimidazole</a:t>
            </a:r>
            <a:r>
              <a:rPr lang="en-US" sz="2800" dirty="0" smtClean="0">
                <a:solidFill>
                  <a:srgbClr val="1F497D"/>
                </a:solidFill>
              </a:rPr>
              <a:t> TBA- 354 against Mycobacterium tuberculosis. </a:t>
            </a:r>
            <a:r>
              <a:rPr lang="en-US" sz="2800" dirty="0" err="1" smtClean="0">
                <a:solidFill>
                  <a:srgbClr val="1F497D"/>
                </a:solidFill>
              </a:rPr>
              <a:t>Antimicrob</a:t>
            </a:r>
            <a:r>
              <a:rPr lang="en-US" sz="2800" dirty="0" smtClean="0">
                <a:solidFill>
                  <a:srgbClr val="1F497D"/>
                </a:solidFill>
              </a:rPr>
              <a:t> Agents </a:t>
            </a:r>
            <a:r>
              <a:rPr lang="en-US" sz="2800" dirty="0" err="1" smtClean="0">
                <a:solidFill>
                  <a:srgbClr val="1F497D"/>
                </a:solidFill>
              </a:rPr>
              <a:t>Chemother</a:t>
            </a:r>
            <a:r>
              <a:rPr lang="en-US" sz="2800" dirty="0" smtClean="0">
                <a:solidFill>
                  <a:srgbClr val="1F497D"/>
                </a:solidFill>
              </a:rPr>
              <a:t> 59:136 –144.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95988" y="23866141"/>
            <a:ext cx="14694817" cy="8723654"/>
          </a:xfrm>
          <a:prstGeom prst="rect">
            <a:avLst/>
          </a:prstGeom>
          <a:solidFill>
            <a:srgbClr val="C6D9F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595988" y="10982566"/>
            <a:ext cx="14694809" cy="12628995"/>
          </a:xfrm>
          <a:prstGeom prst="rect">
            <a:avLst/>
          </a:prstGeom>
          <a:solidFill>
            <a:srgbClr val="C6D9F1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-819570"/>
            <a:ext cx="41026080" cy="5467770"/>
          </a:xfrm>
        </p:spPr>
        <p:txBody>
          <a:bodyPr>
            <a:normAutofit/>
          </a:bodyPr>
          <a:lstStyle/>
          <a:p>
            <a:r>
              <a:rPr lang="en-US" sz="8500" dirty="0">
                <a:solidFill>
                  <a:schemeClr val="tx2"/>
                </a:solidFill>
              </a:rPr>
              <a:t>TBA-354, </a:t>
            </a:r>
            <a:r>
              <a:rPr lang="en-US" sz="8500" dirty="0" err="1">
                <a:solidFill>
                  <a:schemeClr val="tx2"/>
                </a:solidFill>
              </a:rPr>
              <a:t>Nitroimidazoles</a:t>
            </a:r>
            <a:r>
              <a:rPr lang="en-US" sz="8500" dirty="0">
                <a:solidFill>
                  <a:schemeClr val="tx2"/>
                </a:solidFill>
              </a:rPr>
              <a:t>, and </a:t>
            </a:r>
            <a:r>
              <a:rPr lang="en-US" sz="8500" dirty="0" smtClean="0">
                <a:solidFill>
                  <a:schemeClr val="tx2"/>
                </a:solidFill>
              </a:rPr>
              <a:t>their </a:t>
            </a:r>
            <a:r>
              <a:rPr lang="en-US" sz="8500" dirty="0">
                <a:solidFill>
                  <a:schemeClr val="tx2"/>
                </a:solidFill>
              </a:rPr>
              <a:t>Effects </a:t>
            </a:r>
            <a:r>
              <a:rPr lang="en-US" sz="8500" dirty="0" smtClean="0">
                <a:solidFill>
                  <a:schemeClr val="tx2"/>
                </a:solidFill>
              </a:rPr>
              <a:t>Against Drug-Resistant Tuberculosis</a:t>
            </a:r>
            <a:endParaRPr lang="en-US" sz="8500" dirty="0">
              <a:solidFill>
                <a:schemeClr val="tx2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6471" y="10705196"/>
            <a:ext cx="14664334" cy="3828740"/>
          </a:xfrm>
          <a:prstGeom prst="rect">
            <a:avLst/>
          </a:prstGeom>
        </p:spPr>
        <p:txBody>
          <a:bodyPr wrap="square" lIns="438912" tIns="219456" rIns="438912" bIns="219456">
            <a:spAutoFit/>
          </a:bodyPr>
          <a:lstStyle/>
          <a:p>
            <a:pPr algn="just"/>
            <a:r>
              <a:rPr lang="en-US" sz="4400" b="1" dirty="0">
                <a:solidFill>
                  <a:srgbClr val="1F497D"/>
                </a:solidFill>
              </a:rPr>
              <a:t>Background: </a:t>
            </a:r>
            <a:r>
              <a:rPr lang="en-US" sz="4400" dirty="0">
                <a:solidFill>
                  <a:srgbClr val="1F497D"/>
                </a:solidFill>
              </a:rPr>
              <a:t>Tuberculosis (TB) is caused by the bacteria </a:t>
            </a:r>
            <a:r>
              <a:rPr lang="en-US" sz="4400" i="1" dirty="0">
                <a:solidFill>
                  <a:srgbClr val="1F497D"/>
                </a:solidFill>
              </a:rPr>
              <a:t>Mycobacterium tuberculosis</a:t>
            </a:r>
            <a:r>
              <a:rPr lang="en-US" sz="4400" dirty="0">
                <a:solidFill>
                  <a:srgbClr val="1F497D"/>
                </a:solidFill>
              </a:rPr>
              <a:t>. The bacteria cell walls are rich in </a:t>
            </a:r>
            <a:r>
              <a:rPr lang="en-US" sz="4400" dirty="0" err="1">
                <a:solidFill>
                  <a:srgbClr val="1F497D"/>
                </a:solidFill>
              </a:rPr>
              <a:t>mycolic</a:t>
            </a:r>
            <a:r>
              <a:rPr lang="en-US" sz="4400" dirty="0">
                <a:solidFill>
                  <a:srgbClr val="1F497D"/>
                </a:solidFill>
              </a:rPr>
              <a:t> acids. These β-</a:t>
            </a:r>
            <a:r>
              <a:rPr lang="en-US" sz="4400" dirty="0" err="1">
                <a:solidFill>
                  <a:srgbClr val="1F497D"/>
                </a:solidFill>
              </a:rPr>
              <a:t>hydroxy</a:t>
            </a:r>
            <a:r>
              <a:rPr lang="en-US" sz="4400" dirty="0">
                <a:solidFill>
                  <a:srgbClr val="1F497D"/>
                </a:solidFill>
              </a:rPr>
              <a:t> fatty acid α alkyl side chains protect the bacteria from the bodies immune system allowing for the bacteria to replicate uninhibited</a:t>
            </a:r>
            <a:r>
              <a:rPr lang="en-US" sz="4400" dirty="0" smtClean="0">
                <a:solidFill>
                  <a:srgbClr val="1F497D"/>
                </a:solidFill>
              </a:rPr>
              <a:t>.</a:t>
            </a:r>
            <a:r>
              <a:rPr lang="en-US" sz="4400" baseline="30000" dirty="0" smtClean="0">
                <a:solidFill>
                  <a:srgbClr val="1F497D"/>
                </a:solidFill>
              </a:rPr>
              <a:t>3</a:t>
            </a:r>
            <a:endParaRPr lang="en-US" sz="4400" dirty="0"/>
          </a:p>
        </p:txBody>
      </p:sp>
      <p:pic>
        <p:nvPicPr>
          <p:cNvPr id="5" name="Picture 4" descr="mycolic acid.tiff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77" r="4162"/>
          <a:stretch/>
        </p:blipFill>
        <p:spPr>
          <a:xfrm>
            <a:off x="2114272" y="14798672"/>
            <a:ext cx="11409680" cy="751105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62610" y="22309054"/>
            <a:ext cx="12046857" cy="750975"/>
          </a:xfrm>
          <a:prstGeom prst="rect">
            <a:avLst/>
          </a:prstGeom>
        </p:spPr>
        <p:txBody>
          <a:bodyPr wrap="square" lIns="438912" tIns="219456" rIns="438912" bIns="219456">
            <a:spAutoFit/>
          </a:bodyPr>
          <a:lstStyle/>
          <a:p>
            <a:r>
              <a:rPr lang="en-US" sz="2000" dirty="0"/>
              <a:t>The figure shows the three different types of </a:t>
            </a:r>
            <a:r>
              <a:rPr lang="en-US" sz="2000" dirty="0" err="1"/>
              <a:t>mycolic</a:t>
            </a:r>
            <a:r>
              <a:rPr lang="en-US" sz="2000" dirty="0"/>
              <a:t> acids and their different </a:t>
            </a:r>
            <a:r>
              <a:rPr lang="en-US" sz="2000" dirty="0" err="1"/>
              <a:t>cis</a:t>
            </a:r>
            <a:r>
              <a:rPr lang="en-US" sz="2000" dirty="0"/>
              <a:t> and trans </a:t>
            </a:r>
            <a:r>
              <a:rPr lang="en-US" sz="2000" dirty="0" smtClean="0"/>
              <a:t>isomers</a:t>
            </a:r>
            <a:r>
              <a:rPr lang="en-US" sz="2000" baseline="30000" dirty="0"/>
              <a:t>3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95988" y="23803630"/>
            <a:ext cx="14664331" cy="3151632"/>
          </a:xfrm>
          <a:prstGeom prst="rect">
            <a:avLst/>
          </a:prstGeom>
          <a:noFill/>
        </p:spPr>
        <p:txBody>
          <a:bodyPr wrap="square" lIns="438912" tIns="219456" rIns="438912" bIns="219456" rtlCol="0">
            <a:spAutoFit/>
          </a:bodyPr>
          <a:lstStyle/>
          <a:p>
            <a:pPr algn="just"/>
            <a:r>
              <a:rPr lang="en-US" sz="4400" b="1" dirty="0" err="1">
                <a:solidFill>
                  <a:schemeClr val="tx2"/>
                </a:solidFill>
              </a:rPr>
              <a:t>Nitroimidazoles</a:t>
            </a:r>
            <a:r>
              <a:rPr lang="en-US" sz="4400" b="1" dirty="0">
                <a:solidFill>
                  <a:schemeClr val="tx2"/>
                </a:solidFill>
              </a:rPr>
              <a:t>: </a:t>
            </a:r>
            <a:r>
              <a:rPr lang="en-US" sz="4400" dirty="0" err="1">
                <a:solidFill>
                  <a:schemeClr val="tx2"/>
                </a:solidFill>
              </a:rPr>
              <a:t>Nitroimidazoles</a:t>
            </a:r>
            <a:r>
              <a:rPr lang="en-US" sz="4400" dirty="0">
                <a:solidFill>
                  <a:schemeClr val="tx2"/>
                </a:solidFill>
              </a:rPr>
              <a:t> are a class of chemicals effective against drug-sensitive and drug resistant </a:t>
            </a:r>
            <a:r>
              <a:rPr lang="en-US" sz="4400" i="1" dirty="0">
                <a:solidFill>
                  <a:schemeClr val="tx2"/>
                </a:solidFill>
              </a:rPr>
              <a:t>M. tuberculosis</a:t>
            </a:r>
            <a:r>
              <a:rPr lang="en-US" sz="4400" dirty="0">
                <a:solidFill>
                  <a:schemeClr val="tx2"/>
                </a:solidFill>
              </a:rPr>
              <a:t>. </a:t>
            </a:r>
            <a:r>
              <a:rPr lang="en-US" sz="4400" dirty="0" smtClean="0">
                <a:solidFill>
                  <a:schemeClr val="tx2"/>
                </a:solidFill>
              </a:rPr>
              <a:t>They use </a:t>
            </a:r>
            <a:r>
              <a:rPr lang="en-US" sz="4400" dirty="0" err="1">
                <a:solidFill>
                  <a:schemeClr val="tx2"/>
                </a:solidFill>
              </a:rPr>
              <a:t>bioreduction</a:t>
            </a:r>
            <a:r>
              <a:rPr lang="en-US" sz="4400" dirty="0">
                <a:solidFill>
                  <a:schemeClr val="tx2"/>
                </a:solidFill>
              </a:rPr>
              <a:t> to form chemical species that attack the pathogen. </a:t>
            </a:r>
            <a:r>
              <a:rPr lang="en-US" sz="4400" baseline="30000" dirty="0" smtClean="0">
                <a:solidFill>
                  <a:schemeClr val="tx2"/>
                </a:solidFill>
              </a:rPr>
              <a:t>4</a:t>
            </a:r>
            <a:endParaRPr lang="en-US" sz="4400" dirty="0">
              <a:solidFill>
                <a:schemeClr val="tx2"/>
              </a:solidFill>
            </a:endParaRPr>
          </a:p>
        </p:txBody>
      </p:sp>
      <p:pic>
        <p:nvPicPr>
          <p:cNvPr id="8" name="Picture 7" descr="5-Nitroimidazole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56" y="27344016"/>
            <a:ext cx="4952995" cy="45503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37850" y="11237146"/>
            <a:ext cx="13136881" cy="212470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96649" y="15036118"/>
            <a:ext cx="12578082" cy="174909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5737850" y="18244563"/>
            <a:ext cx="1331975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i="0" baseline="0" dirty="0" smtClean="0">
                <a:solidFill>
                  <a:srgbClr val="1F497D"/>
                </a:solidFill>
              </a:rPr>
              <a:t>The </a:t>
            </a:r>
            <a:r>
              <a:rPr lang="en-US" sz="4400" i="0" baseline="0" dirty="0" err="1" smtClean="0">
                <a:solidFill>
                  <a:srgbClr val="1F497D"/>
                </a:solidFill>
              </a:rPr>
              <a:t>oxazine</a:t>
            </a:r>
            <a:r>
              <a:rPr lang="en-US" sz="4400" i="0" baseline="0" dirty="0" smtClean="0">
                <a:solidFill>
                  <a:srgbClr val="1F497D"/>
                </a:solidFill>
              </a:rPr>
              <a:t> alcohol reactant was a product from an earlier series of reactions.</a:t>
            </a:r>
            <a:r>
              <a:rPr lang="en-US" sz="4400" i="0" dirty="0" smtClean="0">
                <a:solidFill>
                  <a:srgbClr val="1F497D"/>
                </a:solidFill>
              </a:rPr>
              <a:t> </a:t>
            </a:r>
            <a:r>
              <a:rPr lang="en-US" sz="4400" i="0" baseline="0" dirty="0" smtClean="0">
                <a:solidFill>
                  <a:srgbClr val="1F497D"/>
                </a:solidFill>
              </a:rPr>
              <a:t>The alcohol was reacted with 2,4-(</a:t>
            </a:r>
            <a:r>
              <a:rPr lang="en-US" sz="4400" i="0" baseline="0" dirty="0" err="1" smtClean="0">
                <a:solidFill>
                  <a:srgbClr val="1F497D"/>
                </a:solidFill>
              </a:rPr>
              <a:t>bromomethyl</a:t>
            </a:r>
            <a:r>
              <a:rPr lang="en-US" sz="4400" i="0" baseline="0" dirty="0" smtClean="0">
                <a:solidFill>
                  <a:srgbClr val="1F497D"/>
                </a:solidFill>
              </a:rPr>
              <a:t> )pyridine via a simple alkylation of an alcohol to produce structure 160 from the study.</a:t>
            </a:r>
            <a:r>
              <a:rPr lang="en-US" sz="4400" i="0" dirty="0" smtClean="0">
                <a:solidFill>
                  <a:srgbClr val="1F497D"/>
                </a:solidFill>
              </a:rPr>
              <a:t> </a:t>
            </a:r>
            <a:r>
              <a:rPr lang="en-US" sz="4400" dirty="0" smtClean="0">
                <a:solidFill>
                  <a:srgbClr val="1F497D"/>
                </a:solidFill>
              </a:rPr>
              <a:t>Structure </a:t>
            </a:r>
            <a:r>
              <a:rPr lang="en-US" sz="4400" dirty="0">
                <a:solidFill>
                  <a:srgbClr val="1F497D"/>
                </a:solidFill>
              </a:rPr>
              <a:t>160 </a:t>
            </a:r>
            <a:r>
              <a:rPr lang="en-US" sz="4400" dirty="0" smtClean="0">
                <a:solidFill>
                  <a:srgbClr val="1F497D"/>
                </a:solidFill>
              </a:rPr>
              <a:t>and </a:t>
            </a:r>
            <a:r>
              <a:rPr lang="en-US" sz="4400" dirty="0">
                <a:solidFill>
                  <a:srgbClr val="1F497D"/>
                </a:solidFill>
              </a:rPr>
              <a:t>4-(</a:t>
            </a:r>
            <a:r>
              <a:rPr lang="en-US" sz="4400" dirty="0" err="1">
                <a:solidFill>
                  <a:srgbClr val="1F497D"/>
                </a:solidFill>
              </a:rPr>
              <a:t>trifluoromethoxy</a:t>
            </a:r>
            <a:r>
              <a:rPr lang="en-US" sz="4400" dirty="0">
                <a:solidFill>
                  <a:srgbClr val="1F497D"/>
                </a:solidFill>
              </a:rPr>
              <a:t>)</a:t>
            </a:r>
            <a:r>
              <a:rPr lang="en-US" sz="4400" dirty="0" err="1">
                <a:solidFill>
                  <a:srgbClr val="1F497D"/>
                </a:solidFill>
              </a:rPr>
              <a:t>phenylboronic</a:t>
            </a:r>
            <a:r>
              <a:rPr lang="en-US" sz="4400" dirty="0">
                <a:solidFill>
                  <a:srgbClr val="1F497D"/>
                </a:solidFill>
              </a:rPr>
              <a:t> acid were reacted under Suzuki coupling conditions to produce TBA-</a:t>
            </a:r>
            <a:r>
              <a:rPr lang="en-US" sz="4400" dirty="0" smtClean="0">
                <a:solidFill>
                  <a:srgbClr val="1F497D"/>
                </a:solidFill>
              </a:rPr>
              <a:t>354.</a:t>
            </a:r>
            <a:r>
              <a:rPr lang="en-US" sz="4400" baseline="30000" dirty="0" smtClean="0">
                <a:solidFill>
                  <a:srgbClr val="1F497D"/>
                </a:solidFill>
              </a:rPr>
              <a:t>2</a:t>
            </a:r>
            <a:endParaRPr lang="en-US" sz="4400" dirty="0">
              <a:solidFill>
                <a:srgbClr val="1F497D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9789114" y="5821700"/>
            <a:ext cx="13563604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1F497D"/>
                </a:solidFill>
              </a:rPr>
              <a:t>Results: </a:t>
            </a:r>
            <a:r>
              <a:rPr lang="en-US" sz="4400" dirty="0" smtClean="0">
                <a:solidFill>
                  <a:srgbClr val="1F497D"/>
                </a:solidFill>
              </a:rPr>
              <a:t>TBA-354 was found to be </a:t>
            </a:r>
            <a:r>
              <a:rPr lang="en-US" sz="4400" dirty="0">
                <a:solidFill>
                  <a:srgbClr val="1F497D"/>
                </a:solidFill>
              </a:rPr>
              <a:t>a</a:t>
            </a:r>
            <a:r>
              <a:rPr lang="en-US" sz="4400" dirty="0" smtClean="0">
                <a:solidFill>
                  <a:srgbClr val="1F497D"/>
                </a:solidFill>
              </a:rPr>
              <a:t>ctivated by specific </a:t>
            </a:r>
            <a:r>
              <a:rPr lang="en-US" sz="4400" i="1" dirty="0" smtClean="0">
                <a:solidFill>
                  <a:srgbClr val="1F497D"/>
                </a:solidFill>
              </a:rPr>
              <a:t>M. tuberculosis</a:t>
            </a:r>
            <a:r>
              <a:rPr lang="en-US" sz="4400" dirty="0" smtClean="0">
                <a:solidFill>
                  <a:srgbClr val="1F497D"/>
                </a:solidFill>
              </a:rPr>
              <a:t> </a:t>
            </a:r>
            <a:r>
              <a:rPr lang="en-US" sz="4400" dirty="0" err="1" smtClean="0">
                <a:solidFill>
                  <a:srgbClr val="1F497D"/>
                </a:solidFill>
              </a:rPr>
              <a:t>deazaflavin</a:t>
            </a:r>
            <a:r>
              <a:rPr lang="en-US" sz="4400" dirty="0" smtClean="0">
                <a:solidFill>
                  <a:srgbClr val="1F497D"/>
                </a:solidFill>
              </a:rPr>
              <a:t>-dependent nitroreductase</a:t>
            </a:r>
            <a:r>
              <a:rPr lang="en-US" sz="4400" baseline="30000" dirty="0" smtClean="0">
                <a:solidFill>
                  <a:srgbClr val="1F497D"/>
                </a:solidFill>
              </a:rPr>
              <a:t>4.</a:t>
            </a:r>
            <a:r>
              <a:rPr lang="en-US" sz="4400" dirty="0" smtClean="0">
                <a:solidFill>
                  <a:srgbClr val="1F497D"/>
                </a:solidFill>
              </a:rPr>
              <a:t> Reactive nitrogen species are produced which inhibit </a:t>
            </a:r>
            <a:r>
              <a:rPr lang="en-US" sz="4400" dirty="0" err="1" smtClean="0">
                <a:solidFill>
                  <a:srgbClr val="1F497D"/>
                </a:solidFill>
              </a:rPr>
              <a:t>mycolic</a:t>
            </a:r>
            <a:r>
              <a:rPr lang="en-US" sz="4400" dirty="0" smtClean="0">
                <a:solidFill>
                  <a:srgbClr val="1F497D"/>
                </a:solidFill>
              </a:rPr>
              <a:t> acid biosynthesis.</a:t>
            </a:r>
            <a:r>
              <a:rPr lang="en-US" sz="4400" baseline="30000" dirty="0" smtClean="0">
                <a:solidFill>
                  <a:srgbClr val="1F497D"/>
                </a:solidFill>
              </a:rPr>
              <a:t>4</a:t>
            </a:r>
            <a:endParaRPr lang="en-US" sz="4400" dirty="0" smtClean="0">
              <a:solidFill>
                <a:srgbClr val="1F497D"/>
              </a:solidFill>
            </a:endParaRPr>
          </a:p>
          <a:p>
            <a:endParaRPr lang="en-US" sz="4400" dirty="0" smtClean="0">
              <a:solidFill>
                <a:srgbClr val="1F497D"/>
              </a:solidFill>
            </a:endParaRPr>
          </a:p>
          <a:p>
            <a:r>
              <a:rPr lang="en-US" sz="4400" dirty="0" smtClean="0">
                <a:solidFill>
                  <a:srgbClr val="1F497D"/>
                </a:solidFill>
              </a:rPr>
              <a:t> </a:t>
            </a:r>
            <a:endParaRPr lang="en-US" sz="4400" dirty="0">
              <a:solidFill>
                <a:srgbClr val="1F497D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988009" y="8572296"/>
            <a:ext cx="9698471" cy="9207704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1435043" y="17780000"/>
            <a:ext cx="119176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This figure shows the breakdown of the </a:t>
            </a:r>
            <a:r>
              <a:rPr lang="en-US" sz="2000" dirty="0" err="1" smtClean="0"/>
              <a:t>nitroimidazole</a:t>
            </a:r>
            <a:r>
              <a:rPr lang="en-US" sz="2000" dirty="0" smtClean="0"/>
              <a:t> derivative PA-824 by </a:t>
            </a:r>
            <a:r>
              <a:rPr lang="en-US" sz="2000" dirty="0" err="1" smtClean="0"/>
              <a:t>deazaflavin</a:t>
            </a:r>
            <a:r>
              <a:rPr lang="en-US" sz="2000" dirty="0" smtClean="0"/>
              <a:t>-dependent </a:t>
            </a:r>
            <a:r>
              <a:rPr lang="en-US" sz="2000" dirty="0" err="1" smtClean="0"/>
              <a:t>nitroreductase</a:t>
            </a:r>
            <a:r>
              <a:rPr lang="en-US" sz="2000" dirty="0" smtClean="0"/>
              <a:t> into nitric oxide  in </a:t>
            </a:r>
            <a:r>
              <a:rPr lang="en-US" sz="2000" i="1" dirty="0" smtClean="0"/>
              <a:t>M. tuberculosis</a:t>
            </a:r>
            <a:r>
              <a:rPr lang="en-US" sz="2000" i="1" baseline="30000" dirty="0"/>
              <a:t>1</a:t>
            </a:r>
            <a:endParaRPr lang="en-US" sz="2000" dirty="0"/>
          </a:p>
        </p:txBody>
      </p:sp>
      <p:sp>
        <p:nvSpPr>
          <p:cNvPr id="17" name="Rectangle 16"/>
          <p:cNvSpPr/>
          <p:nvPr/>
        </p:nvSpPr>
        <p:spPr>
          <a:xfrm>
            <a:off x="29789115" y="18971538"/>
            <a:ext cx="1353312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smtClean="0">
                <a:solidFill>
                  <a:srgbClr val="1F497D"/>
                </a:solidFill>
              </a:rPr>
              <a:t>Results showed that TBA-354 had a larger potency </a:t>
            </a:r>
            <a:r>
              <a:rPr lang="en-US" sz="4400" i="1" dirty="0" smtClean="0">
                <a:solidFill>
                  <a:srgbClr val="1F497D"/>
                </a:solidFill>
              </a:rPr>
              <a:t>in vivo</a:t>
            </a:r>
            <a:r>
              <a:rPr lang="en-US" sz="4400" dirty="0" smtClean="0">
                <a:solidFill>
                  <a:srgbClr val="1F497D"/>
                </a:solidFill>
              </a:rPr>
              <a:t> than PA-824 due to TBA-354 having a longer half-life within mice. The pharmacokinetic profile of TBA-354 suggest the drug absorbs easily enough to be taken as a once-daily dose.</a:t>
            </a:r>
            <a:r>
              <a:rPr lang="en-US" sz="4400" i="1" dirty="0" smtClean="0">
                <a:solidFill>
                  <a:srgbClr val="1F497D"/>
                </a:solidFill>
              </a:rPr>
              <a:t> In vitro </a:t>
            </a:r>
            <a:r>
              <a:rPr lang="en-US" sz="4400" dirty="0" smtClean="0">
                <a:solidFill>
                  <a:srgbClr val="1F497D"/>
                </a:solidFill>
              </a:rPr>
              <a:t>studies predict low risk for drug-drug interactions.</a:t>
            </a:r>
            <a:r>
              <a:rPr lang="en-US" sz="4400" baseline="30000" dirty="0" smtClean="0">
                <a:solidFill>
                  <a:srgbClr val="1F497D"/>
                </a:solidFill>
              </a:rPr>
              <a:t>4</a:t>
            </a:r>
            <a:endParaRPr lang="en-US" sz="4400" i="1" dirty="0" smtClean="0">
              <a:solidFill>
                <a:srgbClr val="1F497D"/>
              </a:solidFill>
            </a:endParaRPr>
          </a:p>
          <a:p>
            <a:pPr algn="just"/>
            <a:endParaRPr lang="en-US" sz="4400" dirty="0" smtClean="0"/>
          </a:p>
          <a:p>
            <a:pPr algn="just"/>
            <a:endParaRPr lang="en-US" sz="4400" dirty="0" smtClean="0">
              <a:solidFill>
                <a:srgbClr val="1F497D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40468" y="2951499"/>
            <a:ext cx="30131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tx2"/>
                </a:solidFill>
              </a:rPr>
              <a:t>By: Audrey E. Phillips, Department of Chemistry, University of New Hampshire, CHEM689</a:t>
            </a:r>
            <a:endParaRPr lang="en-US" sz="6000" dirty="0">
              <a:solidFill>
                <a:schemeClr val="tx2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241053" y="793424"/>
            <a:ext cx="3111665" cy="377647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135" y="834763"/>
            <a:ext cx="3111665" cy="377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053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1539</TotalTime>
  <Words>533</Words>
  <Application>Microsoft Office PowerPoint</Application>
  <PresentationFormat>Custom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TBA-354, Nitroimidazoles, and their Effects Against Drug-Resistant Tuberculosis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TBA-354, Nitroimidazoles, and the Effects Against Drug-Resistant Tuberculosis</dc:title>
  <dc:creator>Audrey Phillips</dc:creator>
  <cp:lastModifiedBy>gislab</cp:lastModifiedBy>
  <cp:revision>23</cp:revision>
  <dcterms:created xsi:type="dcterms:W3CDTF">2015-04-26T23:41:21Z</dcterms:created>
  <dcterms:modified xsi:type="dcterms:W3CDTF">2015-04-30T16:18:28Z</dcterms:modified>
</cp:coreProperties>
</file>