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TI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36576000" cy="29260800"/>
  <p:notesSz cx="9601200" cy="73152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4000" b="1" kern="1200">
        <a:solidFill>
          <a:srgbClr val="003399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4000" b="1" kern="1200">
        <a:solidFill>
          <a:srgbClr val="003399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4000" b="1" kern="1200">
        <a:solidFill>
          <a:srgbClr val="003399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4000" b="1" kern="1200">
        <a:solidFill>
          <a:srgbClr val="003399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4000" b="1" kern="1200">
        <a:solidFill>
          <a:srgbClr val="003399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4000" b="1" kern="1200">
        <a:solidFill>
          <a:srgbClr val="003399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4000" b="1" kern="1200">
        <a:solidFill>
          <a:srgbClr val="003399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4000" b="1" kern="1200">
        <a:solidFill>
          <a:srgbClr val="003399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4000" b="1" kern="1200">
        <a:solidFill>
          <a:srgbClr val="003399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9216">
          <p15:clr>
            <a:srgbClr val="A4A3A4"/>
          </p15:clr>
        </p15:guide>
        <p15:guide id="2" pos="115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9F490"/>
    <a:srgbClr val="ADEF95"/>
    <a:srgbClr val="000066"/>
    <a:srgbClr val="000099"/>
    <a:srgbClr val="A50021"/>
    <a:srgbClr val="F8F8F8"/>
    <a:srgbClr val="EAEAEA"/>
    <a:srgbClr val="00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348" autoAdjust="0"/>
    <p:restoredTop sz="87521" autoAdjust="0"/>
  </p:normalViewPr>
  <p:slideViewPr>
    <p:cSldViewPr>
      <p:cViewPr>
        <p:scale>
          <a:sx n="28" d="100"/>
          <a:sy n="28" d="100"/>
        </p:scale>
        <p:origin x="36" y="18"/>
      </p:cViewPr>
      <p:guideLst>
        <p:guide orient="horz" pos="9216"/>
        <p:guide pos="115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7" Type="http://schemas.openxmlformats.org/officeDocument/2006/relationships/image" Target="../media/image7.emf"/><Relationship Id="rId2" Type="http://schemas.openxmlformats.org/officeDocument/2006/relationships/image" Target="../media/image2.emf"/><Relationship Id="rId1" Type="http://schemas.openxmlformats.org/officeDocument/2006/relationships/image" Target="../media/image1.emf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4" Type="http://schemas.openxmlformats.org/officeDocument/2006/relationships/image" Target="../media/image4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160838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321" tIns="48159" rIns="96321" bIns="48159" numCol="1" anchor="t" anchorCtr="0" compatLnSpc="1">
            <a:prstTxWarp prst="textNoShape">
              <a:avLst/>
            </a:prstTxWarp>
          </a:bodyPr>
          <a:lstStyle>
            <a:lvl1pPr defTabSz="963613">
              <a:defRPr sz="14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437188" y="0"/>
            <a:ext cx="416242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321" tIns="48159" rIns="96321" bIns="48159" numCol="1" anchor="t" anchorCtr="0" compatLnSpc="1">
            <a:prstTxWarp prst="textNoShape">
              <a:avLst/>
            </a:prstTxWarp>
          </a:bodyPr>
          <a:lstStyle>
            <a:lvl1pPr algn="r" defTabSz="963613">
              <a:defRPr sz="14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948488"/>
            <a:ext cx="4160838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321" tIns="48159" rIns="96321" bIns="48159" numCol="1" anchor="b" anchorCtr="0" compatLnSpc="1">
            <a:prstTxWarp prst="textNoShape">
              <a:avLst/>
            </a:prstTxWarp>
          </a:bodyPr>
          <a:lstStyle>
            <a:lvl1pPr defTabSz="963613">
              <a:defRPr sz="14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437188" y="6948488"/>
            <a:ext cx="416242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321" tIns="48159" rIns="96321" bIns="48159" numCol="1" anchor="b" anchorCtr="0" compatLnSpc="1">
            <a:prstTxWarp prst="textNoShape">
              <a:avLst/>
            </a:prstTxWarp>
          </a:bodyPr>
          <a:lstStyle>
            <a:lvl1pPr algn="r" defTabSz="963613">
              <a:defRPr sz="14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fld id="{92699507-D242-4391-9150-FC8998A964F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836903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160838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321" tIns="48159" rIns="96321" bIns="48159" numCol="1" anchor="t" anchorCtr="0" compatLnSpc="1">
            <a:prstTxWarp prst="textNoShape">
              <a:avLst/>
            </a:prstTxWarp>
          </a:bodyPr>
          <a:lstStyle>
            <a:lvl1pPr defTabSz="963613">
              <a:defRPr sz="14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437188" y="0"/>
            <a:ext cx="416242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321" tIns="48159" rIns="96321" bIns="48159" numCol="1" anchor="t" anchorCtr="0" compatLnSpc="1">
            <a:prstTxWarp prst="textNoShape">
              <a:avLst/>
            </a:prstTxWarp>
          </a:bodyPr>
          <a:lstStyle>
            <a:lvl1pPr algn="r" defTabSz="963613">
              <a:defRPr sz="14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086100" y="549275"/>
            <a:ext cx="3429000" cy="27432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60438" y="3475038"/>
            <a:ext cx="7681912" cy="329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321" tIns="48159" rIns="96321" bIns="4815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948488"/>
            <a:ext cx="4160838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321" tIns="48159" rIns="96321" bIns="48159" numCol="1" anchor="b" anchorCtr="0" compatLnSpc="1">
            <a:prstTxWarp prst="textNoShape">
              <a:avLst/>
            </a:prstTxWarp>
          </a:bodyPr>
          <a:lstStyle>
            <a:lvl1pPr defTabSz="963613">
              <a:defRPr sz="14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437188" y="6948488"/>
            <a:ext cx="416242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321" tIns="48159" rIns="96321" bIns="48159" numCol="1" anchor="b" anchorCtr="0" compatLnSpc="1">
            <a:prstTxWarp prst="textNoShape">
              <a:avLst/>
            </a:prstTxWarp>
          </a:bodyPr>
          <a:lstStyle>
            <a:lvl1pPr algn="r" defTabSz="963613">
              <a:defRPr sz="14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fld id="{0309C706-E669-44D0-84E9-EC6629D10FC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670638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43200" y="9090025"/>
            <a:ext cx="31089600" cy="627221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6581438"/>
            <a:ext cx="25603200" cy="747712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1C8006-FACE-40FE-8A0C-807A243C6D3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11042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A887F7-588A-4B87-900A-93D071BD906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6327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9250" y="18802350"/>
            <a:ext cx="31089600" cy="5811838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889250" y="12401550"/>
            <a:ext cx="31089600" cy="64008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ECC3DE-5D7E-40EF-98D9-1CC0D680ED9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50079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751138" y="8432800"/>
            <a:ext cx="15460662" cy="17576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364200" y="8432800"/>
            <a:ext cx="15462250" cy="17576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90B410-E75A-4B08-B224-07F9C8F6EC7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60385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1171575"/>
            <a:ext cx="32918400" cy="48768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800" y="6550025"/>
            <a:ext cx="16160750" cy="272891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28800" y="9278938"/>
            <a:ext cx="16160750" cy="168592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8580100" y="6550025"/>
            <a:ext cx="16167100" cy="272891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8580100" y="9278938"/>
            <a:ext cx="16167100" cy="168592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CDC093-7A6F-4E5D-9FFF-DBD5AB893B0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22939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0A30D8-122F-4F6F-B8D9-294F0B5A2E2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4540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433658-D803-4156-B2D5-E4B16BCD34D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4532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1165225"/>
            <a:ext cx="12033250" cy="495776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00200" y="1165225"/>
            <a:ext cx="20447000" cy="249729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6122988"/>
            <a:ext cx="12033250" cy="200152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708428-1668-41D4-8D7B-862DD2F491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38891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69150" y="20481925"/>
            <a:ext cx="21945600" cy="24193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169150" y="2614613"/>
            <a:ext cx="21945600" cy="1755616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9150" y="22901275"/>
            <a:ext cx="21945600" cy="34337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B63446-ED7B-4437-B77A-CAFEC137F52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24108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9E2E4C-86EF-408B-B88F-E45D3FBCA48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42589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6058813" y="2601913"/>
            <a:ext cx="7767637" cy="234076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751138" y="2601913"/>
            <a:ext cx="23155275" cy="234076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B1C51D-C423-4C9A-B7D2-7CD5680ACC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32153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751138" y="2601913"/>
            <a:ext cx="31075312" cy="487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434525" tIns="217265" rIns="434525" bIns="21726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751138" y="8432800"/>
            <a:ext cx="31075312" cy="1757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434525" tIns="217265" rIns="434525" bIns="21726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751138" y="26681113"/>
            <a:ext cx="7620000" cy="193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434525" tIns="217265" rIns="434525" bIns="217265" numCol="1" anchor="t" anchorCtr="0" compatLnSpc="1">
            <a:prstTxWarp prst="textNoShape">
              <a:avLst/>
            </a:prstTxWarp>
          </a:bodyPr>
          <a:lstStyle>
            <a:lvl1pPr defTabSz="4351338">
              <a:defRPr sz="6100" b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2490450" y="26681113"/>
            <a:ext cx="11596688" cy="193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434525" tIns="217265" rIns="434525" bIns="217265" numCol="1" anchor="t" anchorCtr="0" compatLnSpc="1">
            <a:prstTxWarp prst="textNoShape">
              <a:avLst/>
            </a:prstTxWarp>
          </a:bodyPr>
          <a:lstStyle>
            <a:lvl1pPr algn="ctr" defTabSz="4351338">
              <a:defRPr sz="6100" b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26206450" y="26681113"/>
            <a:ext cx="7620000" cy="193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434525" tIns="217265" rIns="434525" bIns="217265" numCol="1" anchor="t" anchorCtr="0" compatLnSpc="1">
            <a:prstTxWarp prst="textNoShape">
              <a:avLst/>
            </a:prstTxWarp>
          </a:bodyPr>
          <a:lstStyle>
            <a:lvl1pPr algn="r" defTabSz="4351338">
              <a:defRPr sz="6100" b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fld id="{A7320CF9-FB07-47BA-9C43-BFFE8E1C20D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351338" rtl="0" eaLnBrk="0" fontAlgn="base" hangingPunct="0">
        <a:spcBef>
          <a:spcPct val="0"/>
        </a:spcBef>
        <a:spcAft>
          <a:spcPct val="0"/>
        </a:spcAft>
        <a:defRPr sz="21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4351338" rtl="0" eaLnBrk="0" fontAlgn="base" hangingPunct="0">
        <a:spcBef>
          <a:spcPct val="0"/>
        </a:spcBef>
        <a:spcAft>
          <a:spcPct val="0"/>
        </a:spcAft>
        <a:defRPr sz="21200">
          <a:solidFill>
            <a:schemeClr val="tx2"/>
          </a:solidFill>
          <a:latin typeface="Times New Roman" pitchFamily="18" charset="0"/>
        </a:defRPr>
      </a:lvl2pPr>
      <a:lvl3pPr algn="ctr" defTabSz="4351338" rtl="0" eaLnBrk="0" fontAlgn="base" hangingPunct="0">
        <a:spcBef>
          <a:spcPct val="0"/>
        </a:spcBef>
        <a:spcAft>
          <a:spcPct val="0"/>
        </a:spcAft>
        <a:defRPr sz="21200">
          <a:solidFill>
            <a:schemeClr val="tx2"/>
          </a:solidFill>
          <a:latin typeface="Times New Roman" pitchFamily="18" charset="0"/>
        </a:defRPr>
      </a:lvl3pPr>
      <a:lvl4pPr algn="ctr" defTabSz="4351338" rtl="0" eaLnBrk="0" fontAlgn="base" hangingPunct="0">
        <a:spcBef>
          <a:spcPct val="0"/>
        </a:spcBef>
        <a:spcAft>
          <a:spcPct val="0"/>
        </a:spcAft>
        <a:defRPr sz="21200">
          <a:solidFill>
            <a:schemeClr val="tx2"/>
          </a:solidFill>
          <a:latin typeface="Times New Roman" pitchFamily="18" charset="0"/>
        </a:defRPr>
      </a:lvl4pPr>
      <a:lvl5pPr algn="ctr" defTabSz="4351338" rtl="0" eaLnBrk="0" fontAlgn="base" hangingPunct="0">
        <a:spcBef>
          <a:spcPct val="0"/>
        </a:spcBef>
        <a:spcAft>
          <a:spcPct val="0"/>
        </a:spcAft>
        <a:defRPr sz="21200">
          <a:solidFill>
            <a:schemeClr val="tx2"/>
          </a:solidFill>
          <a:latin typeface="Times New Roman" pitchFamily="18" charset="0"/>
        </a:defRPr>
      </a:lvl5pPr>
      <a:lvl6pPr marL="457200" algn="ctr" defTabSz="4351338" rtl="0" eaLnBrk="0" fontAlgn="base" hangingPunct="0">
        <a:spcBef>
          <a:spcPct val="0"/>
        </a:spcBef>
        <a:spcAft>
          <a:spcPct val="0"/>
        </a:spcAft>
        <a:defRPr sz="21200">
          <a:solidFill>
            <a:schemeClr val="tx2"/>
          </a:solidFill>
          <a:latin typeface="Times New Roman" pitchFamily="18" charset="0"/>
        </a:defRPr>
      </a:lvl6pPr>
      <a:lvl7pPr marL="914400" algn="ctr" defTabSz="4351338" rtl="0" eaLnBrk="0" fontAlgn="base" hangingPunct="0">
        <a:spcBef>
          <a:spcPct val="0"/>
        </a:spcBef>
        <a:spcAft>
          <a:spcPct val="0"/>
        </a:spcAft>
        <a:defRPr sz="21200">
          <a:solidFill>
            <a:schemeClr val="tx2"/>
          </a:solidFill>
          <a:latin typeface="Times New Roman" pitchFamily="18" charset="0"/>
        </a:defRPr>
      </a:lvl7pPr>
      <a:lvl8pPr marL="1371600" algn="ctr" defTabSz="4351338" rtl="0" eaLnBrk="0" fontAlgn="base" hangingPunct="0">
        <a:spcBef>
          <a:spcPct val="0"/>
        </a:spcBef>
        <a:spcAft>
          <a:spcPct val="0"/>
        </a:spcAft>
        <a:defRPr sz="21200">
          <a:solidFill>
            <a:schemeClr val="tx2"/>
          </a:solidFill>
          <a:latin typeface="Times New Roman" pitchFamily="18" charset="0"/>
        </a:defRPr>
      </a:lvl8pPr>
      <a:lvl9pPr marL="1828800" algn="ctr" defTabSz="4351338" rtl="0" eaLnBrk="0" fontAlgn="base" hangingPunct="0">
        <a:spcBef>
          <a:spcPct val="0"/>
        </a:spcBef>
        <a:spcAft>
          <a:spcPct val="0"/>
        </a:spcAft>
        <a:defRPr sz="21200">
          <a:solidFill>
            <a:schemeClr val="tx2"/>
          </a:solidFill>
          <a:latin typeface="Times New Roman" pitchFamily="18" charset="0"/>
        </a:defRPr>
      </a:lvl9pPr>
    </p:titleStyle>
    <p:bodyStyle>
      <a:lvl1pPr marL="1628775" indent="-1628775" algn="l" defTabSz="4351338" rtl="0" eaLnBrk="0" fontAlgn="base" hangingPunct="0">
        <a:spcBef>
          <a:spcPct val="20000"/>
        </a:spcBef>
        <a:spcAft>
          <a:spcPct val="0"/>
        </a:spcAft>
        <a:buChar char="•"/>
        <a:defRPr sz="14500">
          <a:solidFill>
            <a:schemeClr val="tx1"/>
          </a:solidFill>
          <a:latin typeface="+mn-lt"/>
          <a:ea typeface="+mn-ea"/>
          <a:cs typeface="+mn-cs"/>
        </a:defRPr>
      </a:lvl1pPr>
      <a:lvl2pPr marL="3533775" indent="-1362075" algn="l" defTabSz="4351338" rtl="0" eaLnBrk="0" fontAlgn="base" hangingPunct="0">
        <a:spcBef>
          <a:spcPct val="20000"/>
        </a:spcBef>
        <a:spcAft>
          <a:spcPct val="0"/>
        </a:spcAft>
        <a:buChar char="–"/>
        <a:defRPr sz="13200">
          <a:solidFill>
            <a:schemeClr val="tx1"/>
          </a:solidFill>
          <a:latin typeface="+mn-lt"/>
        </a:defRPr>
      </a:lvl2pPr>
      <a:lvl3pPr marL="5427663" indent="-1076325" algn="l" defTabSz="4351338" rtl="0" eaLnBrk="0" fontAlgn="base" hangingPunct="0">
        <a:spcBef>
          <a:spcPct val="20000"/>
        </a:spcBef>
        <a:spcAft>
          <a:spcPct val="0"/>
        </a:spcAft>
        <a:buChar char="•"/>
        <a:defRPr sz="11000">
          <a:solidFill>
            <a:schemeClr val="tx1"/>
          </a:solidFill>
          <a:latin typeface="+mn-lt"/>
        </a:defRPr>
      </a:lvl3pPr>
      <a:lvl4pPr marL="7607300" indent="-1098550" algn="l" defTabSz="4351338" rtl="0" eaLnBrk="0" fontAlgn="base" hangingPunct="0">
        <a:spcBef>
          <a:spcPct val="20000"/>
        </a:spcBef>
        <a:spcAft>
          <a:spcPct val="0"/>
        </a:spcAft>
        <a:buChar char="–"/>
        <a:defRPr sz="9300">
          <a:solidFill>
            <a:schemeClr val="tx1"/>
          </a:solidFill>
          <a:latin typeface="+mn-lt"/>
        </a:defRPr>
      </a:lvl4pPr>
      <a:lvl5pPr marL="9769475" indent="-1081088" algn="l" defTabSz="4351338" rtl="0" eaLnBrk="0" fontAlgn="base" hangingPunct="0">
        <a:spcBef>
          <a:spcPct val="20000"/>
        </a:spcBef>
        <a:spcAft>
          <a:spcPct val="0"/>
        </a:spcAft>
        <a:buChar char="»"/>
        <a:defRPr sz="9300">
          <a:solidFill>
            <a:schemeClr val="tx1"/>
          </a:solidFill>
          <a:latin typeface="+mn-lt"/>
        </a:defRPr>
      </a:lvl5pPr>
      <a:lvl6pPr marL="10226675" indent="-1081088" algn="l" defTabSz="4351338" rtl="0" eaLnBrk="0" fontAlgn="base" hangingPunct="0">
        <a:spcBef>
          <a:spcPct val="20000"/>
        </a:spcBef>
        <a:spcAft>
          <a:spcPct val="0"/>
        </a:spcAft>
        <a:buChar char="»"/>
        <a:defRPr sz="9300">
          <a:solidFill>
            <a:schemeClr val="tx1"/>
          </a:solidFill>
          <a:latin typeface="+mn-lt"/>
        </a:defRPr>
      </a:lvl6pPr>
      <a:lvl7pPr marL="10683875" indent="-1081088" algn="l" defTabSz="4351338" rtl="0" eaLnBrk="0" fontAlgn="base" hangingPunct="0">
        <a:spcBef>
          <a:spcPct val="20000"/>
        </a:spcBef>
        <a:spcAft>
          <a:spcPct val="0"/>
        </a:spcAft>
        <a:buChar char="»"/>
        <a:defRPr sz="9300">
          <a:solidFill>
            <a:schemeClr val="tx1"/>
          </a:solidFill>
          <a:latin typeface="+mn-lt"/>
        </a:defRPr>
      </a:lvl7pPr>
      <a:lvl8pPr marL="11141075" indent="-1081088" algn="l" defTabSz="4351338" rtl="0" eaLnBrk="0" fontAlgn="base" hangingPunct="0">
        <a:spcBef>
          <a:spcPct val="20000"/>
        </a:spcBef>
        <a:spcAft>
          <a:spcPct val="0"/>
        </a:spcAft>
        <a:buChar char="»"/>
        <a:defRPr sz="9300">
          <a:solidFill>
            <a:schemeClr val="tx1"/>
          </a:solidFill>
          <a:latin typeface="+mn-lt"/>
        </a:defRPr>
      </a:lvl8pPr>
      <a:lvl9pPr marL="11598275" indent="-1081088" algn="l" defTabSz="4351338" rtl="0" eaLnBrk="0" fontAlgn="base" hangingPunct="0">
        <a:spcBef>
          <a:spcPct val="20000"/>
        </a:spcBef>
        <a:spcAft>
          <a:spcPct val="0"/>
        </a:spcAft>
        <a:buChar char="»"/>
        <a:defRPr sz="93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.bin"/><Relationship Id="rId13" Type="http://schemas.openxmlformats.org/officeDocument/2006/relationships/image" Target="../media/image4.emf"/><Relationship Id="rId18" Type="http://schemas.openxmlformats.org/officeDocument/2006/relationships/oleObject" Target="../embeddings/oleObject6.bin"/><Relationship Id="rId3" Type="http://schemas.openxmlformats.org/officeDocument/2006/relationships/image" Target="../media/image8.wmf"/><Relationship Id="rId21" Type="http://schemas.openxmlformats.org/officeDocument/2006/relationships/image" Target="../media/image7.emf"/><Relationship Id="rId7" Type="http://schemas.openxmlformats.org/officeDocument/2006/relationships/image" Target="../media/image10.TIF"/><Relationship Id="rId12" Type="http://schemas.openxmlformats.org/officeDocument/2006/relationships/oleObject" Target="../embeddings/oleObject4.bin"/><Relationship Id="rId17" Type="http://schemas.openxmlformats.org/officeDocument/2006/relationships/image" Target="../media/image12.png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5.emf"/><Relationship Id="rId20" Type="http://schemas.openxmlformats.org/officeDocument/2006/relationships/oleObject" Target="../embeddings/oleObject7.bin"/><Relationship Id="rId1" Type="http://schemas.openxmlformats.org/officeDocument/2006/relationships/vmlDrawing" Target="../drawings/vmlDrawing1.vml"/><Relationship Id="rId6" Type="http://schemas.openxmlformats.org/officeDocument/2006/relationships/image" Target="../media/image9.TIF"/><Relationship Id="rId11" Type="http://schemas.openxmlformats.org/officeDocument/2006/relationships/image" Target="../media/image3.emf"/><Relationship Id="rId5" Type="http://schemas.openxmlformats.org/officeDocument/2006/relationships/image" Target="../media/image1.emf"/><Relationship Id="rId15" Type="http://schemas.openxmlformats.org/officeDocument/2006/relationships/oleObject" Target="../embeddings/oleObject5.bin"/><Relationship Id="rId10" Type="http://schemas.openxmlformats.org/officeDocument/2006/relationships/oleObject" Target="../embeddings/oleObject3.bin"/><Relationship Id="rId19" Type="http://schemas.openxmlformats.org/officeDocument/2006/relationships/image" Target="../media/image6.emf"/><Relationship Id="rId4" Type="http://schemas.openxmlformats.org/officeDocument/2006/relationships/oleObject" Target="../embeddings/oleObject1.bin"/><Relationship Id="rId9" Type="http://schemas.openxmlformats.org/officeDocument/2006/relationships/image" Target="../media/image2.emf"/><Relationship Id="rId14" Type="http://schemas.openxmlformats.org/officeDocument/2006/relationships/image" Target="../media/image11.T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9F490">
            <a:alpha val="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" name="Text Box 2"/>
          <p:cNvSpPr txBox="1">
            <a:spLocks noChangeArrowheads="1"/>
          </p:cNvSpPr>
          <p:nvPr/>
        </p:nvSpPr>
        <p:spPr bwMode="auto">
          <a:xfrm>
            <a:off x="3962401" y="188913"/>
            <a:ext cx="28803600" cy="29546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457200" tIns="457200" rIns="457200" bIns="457200">
            <a:spAutoFit/>
          </a:bodyPr>
          <a:lstStyle>
            <a:lvl1pPr defTabSz="908050"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pPr algn="ctr"/>
            <a:r>
              <a:rPr lang="en-US" altLang="en-US" sz="6600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Synthesis of [</a:t>
            </a:r>
            <a:r>
              <a:rPr lang="en-US" altLang="en-US" sz="6600" dirty="0" err="1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MoCp</a:t>
            </a:r>
            <a:r>
              <a:rPr lang="en-US" altLang="en-US" sz="6600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(CO)</a:t>
            </a:r>
            <a:r>
              <a:rPr lang="en-US" altLang="en-US" sz="6600" baseline="-25000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2</a:t>
            </a:r>
            <a:r>
              <a:rPr lang="en-US" altLang="en-US" sz="6600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(COCH</a:t>
            </a:r>
            <a:r>
              <a:rPr lang="en-US" altLang="en-US" sz="6600" baseline="-25000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3</a:t>
            </a:r>
            <a:r>
              <a:rPr lang="en-US" altLang="en-US" sz="6600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)(P(</a:t>
            </a:r>
            <a:r>
              <a:rPr lang="en-US" altLang="en-US" sz="6600" i="1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n</a:t>
            </a:r>
            <a:r>
              <a:rPr lang="en-US" altLang="en-US" sz="6600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-Bu)</a:t>
            </a:r>
            <a:r>
              <a:rPr lang="en-US" altLang="en-US" sz="6600" baseline="-25000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3</a:t>
            </a:r>
            <a:r>
              <a:rPr lang="en-US" altLang="en-US" sz="6600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)] : Investigation of an Air-Sensitive Migratory-Insertion </a:t>
            </a:r>
            <a:r>
              <a:rPr lang="en-US" altLang="en-US" sz="6600" baseline="-25000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endParaRPr lang="en-US" altLang="en-US" sz="6600" dirty="0">
              <a:solidFill>
                <a:srgbClr val="000066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1035" name="Line 72"/>
          <p:cNvSpPr>
            <a:spLocks noChangeShapeType="1"/>
          </p:cNvSpPr>
          <p:nvPr/>
        </p:nvSpPr>
        <p:spPr bwMode="auto">
          <a:xfrm>
            <a:off x="31750" y="3922713"/>
            <a:ext cx="0" cy="25338087"/>
          </a:xfrm>
          <a:prstGeom prst="line">
            <a:avLst/>
          </a:prstGeom>
          <a:noFill/>
          <a:ln w="9525">
            <a:solidFill>
              <a:srgbClr val="F8F8F8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36" name="Text Box 95"/>
          <p:cNvSpPr txBox="1">
            <a:spLocks noChangeArrowheads="1"/>
          </p:cNvSpPr>
          <p:nvPr/>
        </p:nvSpPr>
        <p:spPr bwMode="auto">
          <a:xfrm>
            <a:off x="18151480" y="24533639"/>
            <a:ext cx="17406938" cy="20304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228600" tIns="45267" rIns="457200" bIns="45267">
            <a:spAutoFit/>
          </a:bodyPr>
          <a:lstStyle>
            <a:lvl1pPr defTabSz="908050"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r>
              <a:rPr lang="en-US" altLang="en-US" sz="3600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Acknowledgments</a:t>
            </a:r>
          </a:p>
          <a:p>
            <a:r>
              <a:rPr lang="en-US" altLang="en-US" sz="30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I’d like to thank the Advanced Inorganic Chemistry Lab instructors for their assistance during the course of this project. I’d also like to thank the UNH Department </a:t>
            </a:r>
            <a:r>
              <a:rPr lang="en-US" altLang="en-US" sz="30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of </a:t>
            </a:r>
            <a:r>
              <a:rPr lang="en-US" altLang="en-US" sz="30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Chemistry</a:t>
            </a:r>
            <a:r>
              <a:rPr lang="en-US" altLang="en-US" sz="30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lang="en-US" altLang="en-US" sz="30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for funding and the University Instrumentation Center for use of the NMR and IR Spectrometer. </a:t>
            </a:r>
            <a:endParaRPr lang="en-US" altLang="en-US" sz="3000" dirty="0">
              <a:solidFill>
                <a:schemeClr val="tx1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1037" name="Text Box 96"/>
          <p:cNvSpPr txBox="1">
            <a:spLocks noChangeArrowheads="1"/>
          </p:cNvSpPr>
          <p:nvPr/>
        </p:nvSpPr>
        <p:spPr bwMode="auto">
          <a:xfrm>
            <a:off x="7667349" y="2688432"/>
            <a:ext cx="22860000" cy="1200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419070" tIns="45267" rIns="419070" bIns="45267">
            <a:spAutoFit/>
          </a:bodyPr>
          <a:lstStyle>
            <a:lvl1pPr defTabSz="908050"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pPr algn="ctr"/>
            <a:r>
              <a:rPr lang="en-AU" altLang="en-US" sz="3600" u="sng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Ryan Hall</a:t>
            </a:r>
            <a:r>
              <a:rPr lang="en-AU" altLang="en-US" sz="3600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, Luke Fulton, Roy </a:t>
            </a:r>
            <a:r>
              <a:rPr lang="en-AU" altLang="en-US" sz="3600" dirty="0" err="1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Planalp</a:t>
            </a:r>
            <a:r>
              <a:rPr lang="en-AU" altLang="en-US" sz="3600" dirty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/>
            </a:r>
            <a:br>
              <a:rPr lang="en-AU" altLang="en-US" sz="3600" dirty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</a:br>
            <a:r>
              <a:rPr lang="en-AU" altLang="en-US" sz="3600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RLL367@wildcats.unh.edu</a:t>
            </a:r>
            <a:r>
              <a:rPr lang="en-AU" altLang="en-US" sz="3600" dirty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; Parsons Hall, 23 Academic Way, Durham NH 03824</a:t>
            </a:r>
            <a:endParaRPr lang="en-US" altLang="en-US" sz="3600" dirty="0">
              <a:solidFill>
                <a:srgbClr val="000066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1038" name="Text Box 3"/>
          <p:cNvSpPr txBox="1">
            <a:spLocks noChangeArrowheads="1"/>
          </p:cNvSpPr>
          <p:nvPr/>
        </p:nvSpPr>
        <p:spPr bwMode="auto">
          <a:xfrm>
            <a:off x="103477" y="4441098"/>
            <a:ext cx="16855946" cy="63085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457200" tIns="45267" rIns="228600" bIns="45267">
            <a:spAutoFit/>
          </a:bodyPr>
          <a:lstStyle>
            <a:lvl1pPr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r>
              <a:rPr lang="en-US" altLang="en-US" sz="4400" dirty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Introduction </a:t>
            </a:r>
            <a:endParaRPr lang="en-US" altLang="en-US" sz="4400" dirty="0" smtClean="0">
              <a:solidFill>
                <a:srgbClr val="000066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Reactions producing a carbon-carbon bond are hugely important in organic synthesis. Amazingly, one way to produce this bond is with a mechanism unique to inorganic complexes. This reaction, generally called a migratory-insertion, is a reversible intramolecular reaction that can be forward-biased with the addition of a strongly-binding incoming ligand. This project utilized an </a:t>
            </a:r>
            <a:r>
              <a:rPr lang="en-US" altLang="en-US" sz="36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inert atmosphere glove box 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to perform the </a:t>
            </a:r>
            <a:r>
              <a:rPr lang="en-US" altLang="en-US" sz="36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air-and-moisture sensitive organometallic 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reactions shown below in Figure 1. The molybdenum-Cp moiety is found in similar complexes that possess catalytic activity</a:t>
            </a:r>
            <a:r>
              <a:rPr lang="en-US" altLang="en-US" sz="3600" baseline="300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1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. Investigation into the binding of an unreported phosphine complex, </a:t>
            </a:r>
            <a:r>
              <a:rPr lang="en-US" altLang="en-US" sz="3600" i="1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3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, can give insight into the selectivity of phosphine binding as it pertains to varying alkyl groups. </a:t>
            </a:r>
            <a:endParaRPr lang="en-US" altLang="en-US" sz="3600" dirty="0"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1039" name="Text Box 126"/>
          <p:cNvSpPr txBox="1">
            <a:spLocks noChangeArrowheads="1"/>
          </p:cNvSpPr>
          <p:nvPr/>
        </p:nvSpPr>
        <p:spPr bwMode="auto">
          <a:xfrm>
            <a:off x="320797" y="13707953"/>
            <a:ext cx="14173200" cy="5223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419070" tIns="45267" rIns="419070" bIns="45267">
            <a:spAutoFit/>
          </a:bodyPr>
          <a:lstStyle>
            <a:lvl1pPr defTabSz="908050"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pPr algn="ctr"/>
            <a:r>
              <a:rPr lang="en-US" altLang="en-US" sz="28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Figure </a:t>
            </a:r>
            <a:r>
              <a:rPr lang="en-US" altLang="en-US" sz="28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1. General Synthetic Scheme</a:t>
            </a:r>
            <a:endParaRPr lang="en-US" altLang="en-US" sz="2800" dirty="0">
              <a:solidFill>
                <a:schemeClr val="tx1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1040" name="Text Box 238"/>
          <p:cNvSpPr txBox="1">
            <a:spLocks noChangeArrowheads="1"/>
          </p:cNvSpPr>
          <p:nvPr/>
        </p:nvSpPr>
        <p:spPr bwMode="auto">
          <a:xfrm>
            <a:off x="18184202" y="26564048"/>
            <a:ext cx="17573625" cy="36466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228600" tIns="45267" rIns="457200" bIns="457200">
            <a:spAutoFit/>
          </a:bodyPr>
          <a:lstStyle>
            <a:lvl1pPr marL="877888" indent="-877888" defTabSz="908050"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r>
              <a:rPr lang="en-US" altLang="en-US" sz="3600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References</a:t>
            </a:r>
            <a:endParaRPr lang="en-US" altLang="en-US" sz="3600" dirty="0">
              <a:solidFill>
                <a:srgbClr val="000066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marL="0" indent="0"/>
            <a:r>
              <a:rPr lang="en-US" sz="2400" dirty="0" smtClean="0">
                <a:solidFill>
                  <a:schemeClr val="tx1"/>
                </a:solidFill>
                <a:latin typeface="Calibri" panose="020F0502020204030204" pitchFamily="34" charset="0"/>
              </a:rPr>
              <a:t>(1)    Neves</a:t>
            </a:r>
            <a:r>
              <a:rPr lang="en-US" sz="2400" dirty="0">
                <a:solidFill>
                  <a:schemeClr val="tx1"/>
                </a:solidFill>
                <a:latin typeface="Calibri" panose="020F0502020204030204" pitchFamily="34" charset="0"/>
              </a:rPr>
              <a:t>, P.; Pereira, </a:t>
            </a:r>
            <a:r>
              <a:rPr lang="en-US" sz="2400" dirty="0" smtClean="0">
                <a:solidFill>
                  <a:schemeClr val="tx1"/>
                </a:solidFill>
                <a:latin typeface="Calibri" panose="020F0502020204030204" pitchFamily="34" charset="0"/>
              </a:rPr>
              <a:t>C.; </a:t>
            </a:r>
            <a:r>
              <a:rPr lang="en-US" sz="2400" dirty="0">
                <a:solidFill>
                  <a:schemeClr val="tx1"/>
                </a:solidFill>
                <a:latin typeface="Calibri" panose="020F0502020204030204" pitchFamily="34" charset="0"/>
              </a:rPr>
              <a:t>Paz, F.; </a:t>
            </a:r>
            <a:r>
              <a:rPr lang="en-US" sz="2400" dirty="0" err="1">
                <a:solidFill>
                  <a:schemeClr val="tx1"/>
                </a:solidFill>
                <a:latin typeface="Calibri" panose="020F0502020204030204" pitchFamily="34" charset="0"/>
              </a:rPr>
              <a:t>Gago</a:t>
            </a:r>
            <a:r>
              <a:rPr lang="en-US" sz="2400" dirty="0">
                <a:solidFill>
                  <a:schemeClr val="tx1"/>
                </a:solidFill>
                <a:latin typeface="Calibri" panose="020F0502020204030204" pitchFamily="34" charset="0"/>
              </a:rPr>
              <a:t>, S.; </a:t>
            </a:r>
            <a:r>
              <a:rPr lang="en-US" sz="2400" dirty="0" err="1">
                <a:solidFill>
                  <a:schemeClr val="tx1"/>
                </a:solidFill>
                <a:latin typeface="Calibri" panose="020F0502020204030204" pitchFamily="34" charset="0"/>
              </a:rPr>
              <a:t>Pillinger</a:t>
            </a:r>
            <a:r>
              <a:rPr lang="en-US" sz="2400" dirty="0">
                <a:solidFill>
                  <a:schemeClr val="tx1"/>
                </a:solidFill>
                <a:latin typeface="Calibri" panose="020F0502020204030204" pitchFamily="34" charset="0"/>
              </a:rPr>
              <a:t>, M.; Silva, C.; Valente</a:t>
            </a:r>
            <a:r>
              <a:rPr lang="en-US" sz="2400" baseline="30000" dirty="0">
                <a:solidFill>
                  <a:schemeClr val="tx1"/>
                </a:solidFill>
                <a:latin typeface="Calibri" panose="020F0502020204030204" pitchFamily="34" charset="0"/>
              </a:rPr>
              <a:t>, </a:t>
            </a:r>
            <a:r>
              <a:rPr lang="en-US" sz="2400" dirty="0">
                <a:solidFill>
                  <a:schemeClr val="tx1"/>
                </a:solidFill>
                <a:latin typeface="Calibri" panose="020F0502020204030204" pitchFamily="34" charset="0"/>
              </a:rPr>
              <a:t>A.; </a:t>
            </a:r>
            <a:r>
              <a:rPr lang="en-US" sz="2400" dirty="0" err="1">
                <a:solidFill>
                  <a:schemeClr val="tx1"/>
                </a:solidFill>
                <a:latin typeface="Calibri" panose="020F0502020204030204" pitchFamily="34" charset="0"/>
              </a:rPr>
              <a:t>Romão</a:t>
            </a:r>
            <a:r>
              <a:rPr lang="en-US" sz="2400" dirty="0">
                <a:solidFill>
                  <a:schemeClr val="tx1"/>
                </a:solidFill>
                <a:latin typeface="Calibri" panose="020F0502020204030204" pitchFamily="34" charset="0"/>
              </a:rPr>
              <a:t>, C.; </a:t>
            </a:r>
            <a:r>
              <a:rPr lang="en-US" sz="2400" dirty="0" err="1">
                <a:solidFill>
                  <a:schemeClr val="tx1"/>
                </a:solidFill>
                <a:latin typeface="Calibri" panose="020F0502020204030204" pitchFamily="34" charset="0"/>
              </a:rPr>
              <a:t>Gonçalves</a:t>
            </a:r>
            <a:r>
              <a:rPr lang="en-US" sz="2400" dirty="0">
                <a:solidFill>
                  <a:schemeClr val="tx1"/>
                </a:solidFill>
                <a:latin typeface="Calibri" panose="020F0502020204030204" pitchFamily="34" charset="0"/>
              </a:rPr>
              <a:t>, </a:t>
            </a:r>
            <a:r>
              <a:rPr lang="en-US" sz="2400" dirty="0" smtClean="0">
                <a:solidFill>
                  <a:schemeClr val="tx1"/>
                </a:solidFill>
                <a:latin typeface="Calibri" panose="020F0502020204030204" pitchFamily="34" charset="0"/>
              </a:rPr>
              <a:t>I. Cyclopentadienyl 	molybdenum </a:t>
            </a:r>
            <a:r>
              <a:rPr lang="en-US" sz="2400" dirty="0" err="1">
                <a:solidFill>
                  <a:schemeClr val="tx1"/>
                </a:solidFill>
                <a:latin typeface="Calibri" panose="020F0502020204030204" pitchFamily="34" charset="0"/>
              </a:rPr>
              <a:t>dicarbonyl</a:t>
            </a:r>
            <a:r>
              <a:rPr lang="en-US" sz="2400" dirty="0">
                <a:solidFill>
                  <a:schemeClr val="tx1"/>
                </a:solidFill>
                <a:latin typeface="Calibri" panose="020F0502020204030204" pitchFamily="34" charset="0"/>
              </a:rPr>
              <a:t> η</a:t>
            </a:r>
            <a:r>
              <a:rPr lang="en-US" sz="2400" baseline="30000" dirty="0">
                <a:solidFill>
                  <a:schemeClr val="tx1"/>
                </a:solidFill>
                <a:latin typeface="Calibri" panose="020F0502020204030204" pitchFamily="34" charset="0"/>
              </a:rPr>
              <a:t>3</a:t>
            </a:r>
            <a:r>
              <a:rPr lang="en-US" sz="2400" dirty="0">
                <a:solidFill>
                  <a:schemeClr val="tx1"/>
                </a:solidFill>
                <a:latin typeface="Calibri" panose="020F0502020204030204" pitchFamily="34" charset="0"/>
              </a:rPr>
              <a:t>-allyl complexes as catalyst precursors for olefin epoxidation. </a:t>
            </a:r>
            <a:r>
              <a:rPr lang="en-US" sz="2400" i="1" dirty="0" err="1" smtClean="0">
                <a:solidFill>
                  <a:schemeClr val="tx1"/>
                </a:solidFill>
                <a:latin typeface="Calibri" panose="020F0502020204030204" pitchFamily="34" charset="0"/>
              </a:rPr>
              <a:t>Inorg</a:t>
            </a:r>
            <a:r>
              <a:rPr lang="en-US" sz="2400" i="1" dirty="0" smtClean="0">
                <a:solidFill>
                  <a:schemeClr val="tx1"/>
                </a:solidFill>
                <a:latin typeface="Calibri" panose="020F0502020204030204" pitchFamily="34" charset="0"/>
              </a:rPr>
              <a:t>. Chem.,</a:t>
            </a:r>
            <a:r>
              <a:rPr lang="en-US" sz="2400" dirty="0" smtClean="0">
                <a:solidFill>
                  <a:schemeClr val="tx1"/>
                </a:solidFill>
                <a:latin typeface="Calibri" panose="020F0502020204030204" pitchFamily="34" charset="0"/>
              </a:rPr>
              <a:t> </a:t>
            </a:r>
            <a:r>
              <a:rPr lang="en-US" sz="2400" dirty="0">
                <a:solidFill>
                  <a:schemeClr val="tx1"/>
                </a:solidFill>
                <a:latin typeface="Calibri" panose="020F0502020204030204" pitchFamily="34" charset="0"/>
              </a:rPr>
              <a:t>2010,  </a:t>
            </a:r>
            <a:r>
              <a:rPr lang="en-US" sz="2400" i="1" dirty="0">
                <a:solidFill>
                  <a:schemeClr val="tx1"/>
                </a:solidFill>
                <a:latin typeface="Calibri" panose="020F0502020204030204" pitchFamily="34" charset="0"/>
              </a:rPr>
              <a:t>695</a:t>
            </a:r>
            <a:r>
              <a:rPr lang="en-US" sz="2400" dirty="0">
                <a:solidFill>
                  <a:schemeClr val="tx1"/>
                </a:solidFill>
                <a:latin typeface="Calibri" panose="020F0502020204030204" pitchFamily="34" charset="0"/>
              </a:rPr>
              <a:t> </a:t>
            </a:r>
            <a:r>
              <a:rPr lang="en-US" sz="2400" dirty="0" smtClean="0">
                <a:solidFill>
                  <a:schemeClr val="tx1"/>
                </a:solidFill>
                <a:latin typeface="Calibri" panose="020F0502020204030204" pitchFamily="34" charset="0"/>
              </a:rPr>
              <a:t>(21), 2311–	2319.</a:t>
            </a:r>
          </a:p>
          <a:p>
            <a:r>
              <a:rPr lang="en-US" sz="2400" dirty="0">
                <a:solidFill>
                  <a:schemeClr val="tx1"/>
                </a:solidFill>
                <a:latin typeface="Calibri" panose="020F0502020204030204" pitchFamily="34" charset="0"/>
              </a:rPr>
              <a:t>(2) Whited, M.; </a:t>
            </a:r>
            <a:r>
              <a:rPr lang="en-US" sz="2400" dirty="0" err="1">
                <a:solidFill>
                  <a:schemeClr val="tx1"/>
                </a:solidFill>
                <a:latin typeface="Calibri" panose="020F0502020204030204" pitchFamily="34" charset="0"/>
              </a:rPr>
              <a:t>Hofmeister</a:t>
            </a:r>
            <a:r>
              <a:rPr lang="en-US" sz="2400" dirty="0">
                <a:solidFill>
                  <a:schemeClr val="tx1"/>
                </a:solidFill>
                <a:latin typeface="Calibri" panose="020F0502020204030204" pitchFamily="34" charset="0"/>
              </a:rPr>
              <a:t>, G. Synthesis and Migratory-Insertion Reactivity of CpMo(CO)</a:t>
            </a:r>
            <a:r>
              <a:rPr lang="en-US" sz="2400" baseline="-25000" dirty="0">
                <a:solidFill>
                  <a:schemeClr val="tx1"/>
                </a:solidFill>
                <a:latin typeface="Calibri" panose="020F0502020204030204" pitchFamily="34" charset="0"/>
              </a:rPr>
              <a:t>3</a:t>
            </a:r>
            <a:r>
              <a:rPr lang="en-US" sz="2400" dirty="0">
                <a:solidFill>
                  <a:schemeClr val="tx1"/>
                </a:solidFill>
                <a:latin typeface="Calibri" panose="020F0502020204030204" pitchFamily="34" charset="0"/>
              </a:rPr>
              <a:t>(CH</a:t>
            </a:r>
            <a:r>
              <a:rPr lang="en-US" sz="2400" baseline="-25000" dirty="0">
                <a:solidFill>
                  <a:schemeClr val="tx1"/>
                </a:solidFill>
                <a:latin typeface="Calibri" panose="020F0502020204030204" pitchFamily="34" charset="0"/>
              </a:rPr>
              <a:t>3</a:t>
            </a:r>
            <a:r>
              <a:rPr lang="en-US" sz="2400" dirty="0">
                <a:solidFill>
                  <a:schemeClr val="tx1"/>
                </a:solidFill>
                <a:latin typeface="Calibri" panose="020F0502020204030204" pitchFamily="34" charset="0"/>
              </a:rPr>
              <a:t>): Small-Scale Organometallic Preparations Utilizing Modern </a:t>
            </a:r>
            <a:r>
              <a:rPr lang="en-US" sz="2400" dirty="0" err="1">
                <a:solidFill>
                  <a:schemeClr val="tx1"/>
                </a:solidFill>
                <a:latin typeface="Calibri" panose="020F0502020204030204" pitchFamily="34" charset="0"/>
              </a:rPr>
              <a:t>Glovebox</a:t>
            </a:r>
            <a:r>
              <a:rPr lang="en-US" sz="2400" dirty="0">
                <a:solidFill>
                  <a:schemeClr val="tx1"/>
                </a:solidFill>
                <a:latin typeface="Calibri" panose="020F0502020204030204" pitchFamily="34" charset="0"/>
              </a:rPr>
              <a:t> Techniques </a:t>
            </a:r>
            <a:r>
              <a:rPr lang="en-US" sz="2400" i="1" dirty="0">
                <a:solidFill>
                  <a:schemeClr val="tx1"/>
                </a:solidFill>
                <a:latin typeface="Calibri" panose="020F0502020204030204" pitchFamily="34" charset="0"/>
              </a:rPr>
              <a:t>J. Chem. Educ.</a:t>
            </a:r>
            <a:r>
              <a:rPr lang="en-US" sz="2400" dirty="0">
                <a:solidFill>
                  <a:schemeClr val="tx1"/>
                </a:solidFill>
                <a:latin typeface="Calibri" panose="020F0502020204030204" pitchFamily="34" charset="0"/>
              </a:rPr>
              <a:t>, 2014, </a:t>
            </a:r>
            <a:r>
              <a:rPr lang="en-US" sz="2400" i="1" dirty="0">
                <a:solidFill>
                  <a:schemeClr val="tx1"/>
                </a:solidFill>
                <a:latin typeface="Calibri" panose="020F0502020204030204" pitchFamily="34" charset="0"/>
              </a:rPr>
              <a:t>91</a:t>
            </a:r>
            <a:r>
              <a:rPr lang="en-US" sz="2400" dirty="0">
                <a:solidFill>
                  <a:schemeClr val="tx1"/>
                </a:solidFill>
                <a:latin typeface="Calibri" panose="020F0502020204030204" pitchFamily="34" charset="0"/>
              </a:rPr>
              <a:t> (7), </a:t>
            </a:r>
            <a:r>
              <a:rPr lang="en-US" sz="2400" dirty="0" smtClean="0">
                <a:solidFill>
                  <a:schemeClr val="tx1"/>
                </a:solidFill>
                <a:latin typeface="Calibri" panose="020F0502020204030204" pitchFamily="34" charset="0"/>
              </a:rPr>
              <a:t>1050–1053.</a:t>
            </a:r>
            <a:endParaRPr lang="en-US" sz="24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r>
              <a:rPr lang="en-US" sz="2400" dirty="0">
                <a:solidFill>
                  <a:schemeClr val="tx1"/>
                </a:solidFill>
                <a:latin typeface="Calibri" panose="020F0502020204030204" pitchFamily="34" charset="0"/>
              </a:rPr>
              <a:t> </a:t>
            </a:r>
          </a:p>
          <a:p>
            <a:pPr>
              <a:buAutoNum type="arabicParenBoth"/>
            </a:pPr>
            <a:endParaRPr lang="en-US" sz="240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1041" name="Text Box 304"/>
          <p:cNvSpPr txBox="1">
            <a:spLocks noChangeArrowheads="1"/>
          </p:cNvSpPr>
          <p:nvPr/>
        </p:nvSpPr>
        <p:spPr bwMode="auto">
          <a:xfrm>
            <a:off x="-91286" y="14341053"/>
            <a:ext cx="17467263" cy="37039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457200" tIns="45267" rIns="228600" bIns="45267">
            <a:spAutoFit/>
          </a:bodyPr>
          <a:lstStyle>
            <a:lvl1pPr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r>
              <a:rPr lang="en-US" altLang="en-US" sz="4400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Results and Discussion</a:t>
            </a:r>
          </a:p>
          <a:p>
            <a:endParaRPr lang="en-US" altLang="en-US" sz="4400" dirty="0">
              <a:solidFill>
                <a:srgbClr val="000066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endParaRPr lang="en-US" altLang="en-US" sz="4400" dirty="0">
              <a:solidFill>
                <a:srgbClr val="000066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endParaRPr lang="en-US" altLang="en-US" sz="4400" dirty="0" smtClean="0">
              <a:solidFill>
                <a:srgbClr val="000066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>
              <a:spcBef>
                <a:spcPct val="25000"/>
              </a:spcBef>
            </a:pPr>
            <a:r>
              <a:rPr lang="en-US" altLang="en-US" sz="36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	</a:t>
            </a:r>
            <a:endParaRPr lang="en-US" altLang="en-US" sz="3600" dirty="0" smtClean="0">
              <a:solidFill>
                <a:schemeClr val="tx1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>
              <a:spcBef>
                <a:spcPct val="25000"/>
              </a:spcBef>
            </a:pPr>
            <a:endParaRPr lang="en-US" altLang="en-US" sz="1100" dirty="0"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1043" name="Text Box 401"/>
          <p:cNvSpPr txBox="1">
            <a:spLocks noChangeArrowheads="1"/>
          </p:cNvSpPr>
          <p:nvPr/>
        </p:nvSpPr>
        <p:spPr bwMode="auto">
          <a:xfrm>
            <a:off x="18261788" y="21498001"/>
            <a:ext cx="17394237" cy="29845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228600" tIns="45267" rIns="457200" bIns="45267">
            <a:spAutoFit/>
          </a:bodyPr>
          <a:lstStyle>
            <a:lvl1pPr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r>
              <a:rPr lang="en-US" altLang="en-US" sz="4400" dirty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Conclusions </a:t>
            </a:r>
          </a:p>
          <a:p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A small-scale migratory-insertion reaction was investigated.  </a:t>
            </a:r>
            <a:r>
              <a:rPr lang="en-US" altLang="en-US" sz="36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B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oth FT-IR and NMR interpretation support the successful formation of the final product </a:t>
            </a:r>
            <a:r>
              <a:rPr lang="en-US" altLang="en-US" sz="3600" i="1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3.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 Phosphine addition has made the product of the carbon-carbon bond forming migratory-insertion reaction both isolable and air-stable.</a:t>
            </a:r>
            <a:endParaRPr lang="en-US" altLang="en-US" sz="3600" dirty="0"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1044" name="Text Box 402"/>
          <p:cNvSpPr txBox="1">
            <a:spLocks noChangeArrowheads="1"/>
          </p:cNvSpPr>
          <p:nvPr/>
        </p:nvSpPr>
        <p:spPr bwMode="auto">
          <a:xfrm>
            <a:off x="18303264" y="19166627"/>
            <a:ext cx="17454563" cy="21535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228600" tIns="45267" rIns="457200" bIns="45267">
            <a:spAutoFit/>
          </a:bodyPr>
          <a:lstStyle>
            <a:lvl1pPr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r>
              <a:rPr lang="en-US" altLang="en-US" sz="4400" dirty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Future </a:t>
            </a:r>
            <a:r>
              <a:rPr lang="en-US" altLang="en-US" sz="4400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Work</a:t>
            </a:r>
            <a:endParaRPr lang="en-US" altLang="en-US" sz="4400" dirty="0">
              <a:solidFill>
                <a:srgbClr val="000066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marL="571500" indent="-571500">
              <a:spcBef>
                <a:spcPct val="25000"/>
              </a:spcBef>
              <a:buFont typeface="Arial" panose="020B0604020202020204" pitchFamily="34" charset="0"/>
              <a:buChar char="•"/>
            </a:pPr>
            <a:r>
              <a:rPr lang="en-US" altLang="en-US" sz="36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Obtaining </a:t>
            </a:r>
            <a:r>
              <a:rPr lang="en-US" altLang="en-US" sz="3600" baseline="300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31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P{</a:t>
            </a:r>
            <a:r>
              <a:rPr lang="en-US" altLang="en-US" sz="3600" baseline="300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1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H} NMR to 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further confirm 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phosphine presence.</a:t>
            </a:r>
          </a:p>
          <a:p>
            <a:pPr marL="571500" indent="-571500">
              <a:spcBef>
                <a:spcPct val="25000"/>
              </a:spcBef>
              <a:buFont typeface="Arial" panose="020B0604020202020204" pitchFamily="34" charset="0"/>
              <a:buChar char="•"/>
            </a:pP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Obtaining </a:t>
            </a:r>
            <a:r>
              <a:rPr lang="en-US" altLang="en-US" sz="3600" baseline="300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1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H NMR as a purity test on the phosphine, as PBu</a:t>
            </a:r>
            <a:r>
              <a:rPr lang="en-US" altLang="en-US" sz="3600" baseline="-250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3 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can oxidize in air.</a:t>
            </a:r>
            <a:r>
              <a:rPr lang="en-US" altLang="en-US" sz="36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	</a:t>
            </a:r>
            <a:endParaRPr lang="en-US" altLang="en-US" sz="3600" dirty="0"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1045" name="Text Box 443"/>
          <p:cNvSpPr txBox="1">
            <a:spLocks noChangeArrowheads="1"/>
          </p:cNvSpPr>
          <p:nvPr/>
        </p:nvSpPr>
        <p:spPr bwMode="auto">
          <a:xfrm>
            <a:off x="18068938" y="15867238"/>
            <a:ext cx="10668000" cy="460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419070" tIns="45267" rIns="419070" bIns="45267">
            <a:spAutoFit/>
          </a:bodyPr>
          <a:lstStyle>
            <a:lvl1pPr defTabSz="908050"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r>
              <a:rPr lang="en-US" altLang="en-US" sz="24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Figure 6</a:t>
            </a:r>
            <a:r>
              <a:rPr lang="en-US" altLang="en-US" sz="24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. FT-IR spectrum of [Mo(CO)</a:t>
            </a:r>
            <a:r>
              <a:rPr lang="en-US" altLang="en-US" sz="2400" baseline="-250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2</a:t>
            </a:r>
            <a:r>
              <a:rPr lang="en-US" altLang="en-US" sz="24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(</a:t>
            </a:r>
            <a:r>
              <a:rPr lang="en-US" altLang="en-US" sz="240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COMe</a:t>
            </a:r>
            <a:r>
              <a:rPr lang="en-US" altLang="en-US" sz="24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)(</a:t>
            </a:r>
            <a:r>
              <a:rPr lang="el-GR" altLang="en-US" sz="2400" i="1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η</a:t>
            </a:r>
            <a:r>
              <a:rPr lang="en-US" altLang="en-US" sz="2400" i="1" baseline="300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5</a:t>
            </a:r>
            <a:r>
              <a:rPr lang="en-US" altLang="en-US" sz="2400" i="1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-</a:t>
            </a:r>
            <a:r>
              <a:rPr lang="en-US" altLang="en-US" sz="24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C</a:t>
            </a:r>
            <a:r>
              <a:rPr lang="en-US" altLang="en-US" sz="2400" baseline="-250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5</a:t>
            </a:r>
            <a:r>
              <a:rPr lang="en-US" altLang="en-US" sz="24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H</a:t>
            </a:r>
            <a:r>
              <a:rPr lang="en-US" altLang="en-US" sz="2400" baseline="-250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5</a:t>
            </a:r>
            <a:r>
              <a:rPr lang="en-US" altLang="en-US" sz="24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)(P(n-butyl)</a:t>
            </a:r>
            <a:r>
              <a:rPr lang="en-US" altLang="en-US" sz="2400" baseline="-250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3</a:t>
            </a:r>
            <a:r>
              <a:rPr lang="en-US" altLang="en-US" sz="24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]</a:t>
            </a:r>
            <a:r>
              <a:rPr lang="en-US" altLang="en-US" sz="2400" baseline="-250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endParaRPr lang="en-US" altLang="en-US" sz="2400" i="1" dirty="0">
              <a:solidFill>
                <a:schemeClr val="tx1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1053" name="Text Box 401"/>
          <p:cNvSpPr txBox="1">
            <a:spLocks noChangeArrowheads="1"/>
          </p:cNvSpPr>
          <p:nvPr/>
        </p:nvSpPr>
        <p:spPr bwMode="auto">
          <a:xfrm>
            <a:off x="19181763" y="4982043"/>
            <a:ext cx="17394237" cy="645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228600" tIns="45267" rIns="457200" bIns="45267">
            <a:spAutoFit/>
          </a:bodyPr>
          <a:lstStyle>
            <a:lvl1pPr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pPr>
              <a:spcBef>
                <a:spcPct val="25000"/>
              </a:spcBef>
            </a:pPr>
            <a:r>
              <a:rPr lang="en-US" altLang="en-US" sz="36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	</a:t>
            </a:r>
            <a:endParaRPr lang="en-US" altLang="en-US" sz="3600" dirty="0"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pic>
        <p:nvPicPr>
          <p:cNvPr id="1238" name="Picture 123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" y="1028700"/>
            <a:ext cx="2286000" cy="2781300"/>
          </a:xfrm>
          <a:prstGeom prst="rect">
            <a:avLst/>
          </a:prstGeom>
        </p:spPr>
      </p:pic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53029976"/>
              </p:ext>
            </p:extLst>
          </p:nvPr>
        </p:nvGraphicFramePr>
        <p:xfrm>
          <a:off x="586097" y="10655463"/>
          <a:ext cx="12396787" cy="3255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2" name="CS ChemDraw Drawing" r:id="rId4" imgW="3459270" imgH="906780" progId="ChemDraw.Document.6.0">
                  <p:embed/>
                </p:oleObj>
              </mc:Choice>
              <mc:Fallback>
                <p:oleObj name="CS ChemDraw Drawing" r:id="rId4" imgW="3459270" imgH="906780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86097" y="10655463"/>
                        <a:ext cx="12396787" cy="32559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5473" y="20853939"/>
            <a:ext cx="7624162" cy="475864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72760" y="10589088"/>
            <a:ext cx="9052545" cy="5222962"/>
          </a:xfrm>
          <a:prstGeom prst="rect">
            <a:avLst/>
          </a:prstGeom>
        </p:spPr>
      </p:pic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01356295"/>
              </p:ext>
            </p:extLst>
          </p:nvPr>
        </p:nvGraphicFramePr>
        <p:xfrm>
          <a:off x="531128" y="15243794"/>
          <a:ext cx="8545512" cy="2986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3" name="CS ChemDraw Drawing" r:id="rId8" imgW="3526431" imgH="1443038" progId="ChemDraw.Document.6.0">
                  <p:embed/>
                </p:oleObj>
              </mc:Choice>
              <mc:Fallback>
                <p:oleObj name="CS ChemDraw Drawing" r:id="rId8" imgW="3526431" imgH="1443038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531128" y="15243794"/>
                        <a:ext cx="8545512" cy="29860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62687763"/>
              </p:ext>
            </p:extLst>
          </p:nvPr>
        </p:nvGraphicFramePr>
        <p:xfrm>
          <a:off x="9182100" y="22834600"/>
          <a:ext cx="1620838" cy="1436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4" name="CS ChemDraw Drawing" r:id="rId10" imgW="1043835" imgH="927735" progId="ChemDraw.Document.6.0">
                  <p:embed/>
                </p:oleObj>
              </mc:Choice>
              <mc:Fallback>
                <p:oleObj name="CS ChemDraw Drawing" r:id="rId10" imgW="1043835" imgH="927735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9182100" y="22834600"/>
                        <a:ext cx="1620838" cy="14366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94345902"/>
              </p:ext>
            </p:extLst>
          </p:nvPr>
        </p:nvGraphicFramePr>
        <p:xfrm>
          <a:off x="27733456" y="5523561"/>
          <a:ext cx="7235825" cy="327800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5" name="CS ChemDraw Drawing" r:id="rId12" imgW="3525958" imgH="1412558" progId="ChemDraw.Document.6.0">
                  <p:embed/>
                </p:oleObj>
              </mc:Choice>
              <mc:Fallback>
                <p:oleObj name="CS ChemDraw Drawing" r:id="rId12" imgW="3525958" imgH="1412558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27733456" y="5523561"/>
                        <a:ext cx="7235825" cy="327800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439557" y="18789264"/>
            <a:ext cx="145118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3200" dirty="0">
                <a:solidFill>
                  <a:schemeClr val="tx1"/>
                </a:solidFill>
                <a:latin typeface="Calibri" panose="020F0502020204030204" pitchFamily="34" charset="0"/>
                <a:ea typeface="Calibri" pitchFamily="34" charset="0"/>
                <a:cs typeface="Calibri" pitchFamily="34" charset="0"/>
              </a:rPr>
              <a:t>Using a sodium/potassium </a:t>
            </a:r>
            <a:r>
              <a:rPr lang="en-US" altLang="en-US" sz="3200" dirty="0" smtClean="0">
                <a:solidFill>
                  <a:schemeClr val="tx1"/>
                </a:solidFill>
                <a:latin typeface="Calibri" panose="020F0502020204030204" pitchFamily="34" charset="0"/>
                <a:ea typeface="Calibri" pitchFamily="34" charset="0"/>
                <a:cs typeface="Calibri" pitchFamily="34" charset="0"/>
              </a:rPr>
              <a:t>alloy </a:t>
            </a:r>
            <a:r>
              <a:rPr lang="en-US" altLang="en-US" sz="3200" dirty="0">
                <a:solidFill>
                  <a:schemeClr val="tx1"/>
                </a:solidFill>
                <a:latin typeface="Calibri" panose="020F0502020204030204" pitchFamily="34" charset="0"/>
                <a:ea typeface="Calibri" pitchFamily="34" charset="0"/>
                <a:cs typeface="Calibri" pitchFamily="34" charset="0"/>
              </a:rPr>
              <a:t>as a </a:t>
            </a:r>
            <a:r>
              <a:rPr lang="en-US" altLang="en-US" sz="3200" dirty="0" smtClean="0">
                <a:solidFill>
                  <a:schemeClr val="tx1"/>
                </a:solidFill>
                <a:latin typeface="Calibri" panose="020F0502020204030204" pitchFamily="34" charset="0"/>
                <a:ea typeface="Calibri" pitchFamily="34" charset="0"/>
                <a:cs typeface="Calibri" pitchFamily="34" charset="0"/>
              </a:rPr>
              <a:t>powerful </a:t>
            </a:r>
            <a:r>
              <a:rPr lang="en-US" altLang="en-US" sz="3200" dirty="0">
                <a:solidFill>
                  <a:schemeClr val="tx1"/>
                </a:solidFill>
                <a:latin typeface="Calibri" panose="020F0502020204030204" pitchFamily="34" charset="0"/>
                <a:ea typeface="Calibri" pitchFamily="34" charset="0"/>
                <a:cs typeface="Calibri" pitchFamily="34" charset="0"/>
              </a:rPr>
              <a:t>reducing agent, the Mo-Mo bond can </a:t>
            </a:r>
            <a:r>
              <a:rPr lang="en-US" altLang="en-US" sz="3200" dirty="0" smtClean="0">
                <a:solidFill>
                  <a:schemeClr val="tx1"/>
                </a:solidFill>
                <a:latin typeface="Calibri" panose="020F0502020204030204" pitchFamily="34" charset="0"/>
                <a:ea typeface="Calibri" pitchFamily="34" charset="0"/>
                <a:cs typeface="Calibri" pitchFamily="34" charset="0"/>
              </a:rPr>
              <a:t>be severed. The resulting anionic molybdenum complex can then be subjected to methylation using CH</a:t>
            </a:r>
            <a:r>
              <a:rPr lang="en-US" altLang="en-US" sz="3200" baseline="-25000" dirty="0" smtClean="0">
                <a:solidFill>
                  <a:schemeClr val="tx1"/>
                </a:solidFill>
                <a:latin typeface="Calibri" panose="020F0502020204030204" pitchFamily="34" charset="0"/>
                <a:ea typeface="Calibri" pitchFamily="34" charset="0"/>
                <a:cs typeface="Calibri" pitchFamily="34" charset="0"/>
              </a:rPr>
              <a:t>3</a:t>
            </a:r>
            <a:r>
              <a:rPr lang="en-US" altLang="en-US" sz="3200" dirty="0" smtClean="0">
                <a:solidFill>
                  <a:schemeClr val="tx1"/>
                </a:solidFill>
                <a:latin typeface="Calibri" panose="020F0502020204030204" pitchFamily="34" charset="0"/>
                <a:ea typeface="Calibri" pitchFamily="34" charset="0"/>
                <a:cs typeface="Calibri" pitchFamily="34" charset="0"/>
              </a:rPr>
              <a:t>I to form complex </a:t>
            </a:r>
            <a:r>
              <a:rPr lang="en-US" altLang="en-US" sz="3200" i="1" dirty="0" smtClean="0">
                <a:solidFill>
                  <a:schemeClr val="tx1"/>
                </a:solidFill>
                <a:latin typeface="Calibri" panose="020F0502020204030204" pitchFamily="34" charset="0"/>
                <a:ea typeface="Calibri" pitchFamily="34" charset="0"/>
                <a:cs typeface="Calibri" pitchFamily="34" charset="0"/>
              </a:rPr>
              <a:t>2</a:t>
            </a:r>
            <a:r>
              <a:rPr lang="en-US" altLang="en-US" sz="3200" dirty="0" smtClean="0">
                <a:solidFill>
                  <a:schemeClr val="tx1"/>
                </a:solidFill>
                <a:latin typeface="Calibri" panose="020F0502020204030204" pitchFamily="34" charset="0"/>
                <a:ea typeface="Calibri" pitchFamily="34" charset="0"/>
                <a:cs typeface="Calibri" pitchFamily="34" charset="0"/>
              </a:rPr>
              <a:t>.</a:t>
            </a:r>
            <a:endParaRPr lang="en-US" sz="3200" dirty="0">
              <a:latin typeface="Calibri" panose="020F050202020403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21282" y="25909317"/>
            <a:ext cx="148342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tx1"/>
                </a:solidFill>
                <a:latin typeface="Calibri" panose="020F0502020204030204" pitchFamily="34" charset="0"/>
              </a:rPr>
              <a:t>Figure 3: FT-IR spectrum of [</a:t>
            </a:r>
            <a:r>
              <a:rPr lang="en-US" sz="2800" dirty="0" err="1" smtClean="0">
                <a:solidFill>
                  <a:schemeClr val="tx1"/>
                </a:solidFill>
                <a:latin typeface="Calibri" panose="020F0502020204030204" pitchFamily="34" charset="0"/>
              </a:rPr>
              <a:t>CpMo</a:t>
            </a:r>
            <a:r>
              <a:rPr lang="en-US" sz="2800" dirty="0" smtClean="0">
                <a:solidFill>
                  <a:schemeClr val="tx1"/>
                </a:solidFill>
                <a:latin typeface="Calibri" panose="020F0502020204030204" pitchFamily="34" charset="0"/>
              </a:rPr>
              <a:t>(CO)</a:t>
            </a:r>
            <a:r>
              <a:rPr lang="en-US" sz="2800" baseline="-25000" dirty="0" smtClean="0">
                <a:solidFill>
                  <a:schemeClr val="tx1"/>
                </a:solidFill>
                <a:latin typeface="Calibri" panose="020F0502020204030204" pitchFamily="34" charset="0"/>
              </a:rPr>
              <a:t>3</a:t>
            </a:r>
            <a:r>
              <a:rPr lang="en-US" sz="2800" dirty="0" smtClean="0">
                <a:solidFill>
                  <a:schemeClr val="tx1"/>
                </a:solidFill>
                <a:latin typeface="Calibri" panose="020F0502020204030204" pitchFamily="34" charset="0"/>
              </a:rPr>
              <a:t>]</a:t>
            </a:r>
            <a:r>
              <a:rPr lang="en-US" sz="2800" baseline="-25000" dirty="0" smtClean="0">
                <a:solidFill>
                  <a:schemeClr val="tx1"/>
                </a:solidFill>
                <a:latin typeface="Calibri" panose="020F0502020204030204" pitchFamily="34" charset="0"/>
              </a:rPr>
              <a:t>2</a:t>
            </a:r>
            <a:r>
              <a:rPr lang="en-US" sz="2800" dirty="0" smtClean="0">
                <a:solidFill>
                  <a:schemeClr val="tx1"/>
                </a:solidFill>
                <a:latin typeface="Calibri" panose="020F0502020204030204" pitchFamily="34" charset="0"/>
              </a:rPr>
              <a:t>                Figure 4: FT-IR spectrum of CpMo(CO)</a:t>
            </a:r>
            <a:r>
              <a:rPr lang="en-US" sz="2800" baseline="-25000" dirty="0" smtClean="0">
                <a:solidFill>
                  <a:schemeClr val="tx1"/>
                </a:solidFill>
                <a:latin typeface="Calibri" panose="020F0502020204030204" pitchFamily="34" charset="0"/>
              </a:rPr>
              <a:t>3 </a:t>
            </a:r>
            <a:r>
              <a:rPr lang="en-US" sz="2800" dirty="0" smtClean="0">
                <a:solidFill>
                  <a:schemeClr val="tx1"/>
                </a:solidFill>
                <a:latin typeface="Calibri" panose="020F0502020204030204" pitchFamily="34" charset="0"/>
              </a:rPr>
              <a:t>(CH)</a:t>
            </a:r>
            <a:r>
              <a:rPr lang="en-US" sz="2800" baseline="-25000" dirty="0" smtClean="0">
                <a:solidFill>
                  <a:schemeClr val="tx1"/>
                </a:solidFill>
                <a:latin typeface="Calibri" panose="020F0502020204030204" pitchFamily="34" charset="0"/>
              </a:rPr>
              <a:t>3 </a:t>
            </a:r>
            <a:endParaRPr lang="en-US" sz="280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797" y="20849733"/>
            <a:ext cx="7005771" cy="4758645"/>
          </a:xfrm>
          <a:prstGeom prst="rect">
            <a:avLst/>
          </a:prstGeom>
        </p:spPr>
      </p:pic>
      <p:graphicFrame>
        <p:nvGraphicFramePr>
          <p:cNvPr id="15" name="Object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75167096"/>
              </p:ext>
            </p:extLst>
          </p:nvPr>
        </p:nvGraphicFramePr>
        <p:xfrm>
          <a:off x="1401765" y="22860000"/>
          <a:ext cx="1776413" cy="1581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6" name="CS ChemDraw Drawing" r:id="rId15" imgW="1776458" imgH="1581626" progId="ChemDraw.Document.6.0">
                  <p:embed/>
                </p:oleObj>
              </mc:Choice>
              <mc:Fallback>
                <p:oleObj name="CS ChemDraw Drawing" r:id="rId15" imgW="1776458" imgH="1581626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1401765" y="22860000"/>
                        <a:ext cx="1776413" cy="1581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427286" y="26795031"/>
            <a:ext cx="1482827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chemeClr val="tx1"/>
                </a:solidFill>
                <a:latin typeface="Calibri" panose="020F0502020204030204" pitchFamily="34" charset="0"/>
              </a:rPr>
              <a:t>Comparing the two FT-IR spectra, there is strong evidence that the molybdenum bond was cleaved and methylation occurred. The carbonyl shift from 1850 </a:t>
            </a:r>
            <a:r>
              <a:rPr lang="en-US" sz="3200" dirty="0" smtClean="0">
                <a:solidFill>
                  <a:schemeClr val="tx1"/>
                </a:solidFill>
                <a:latin typeface="Calibri" panose="020F0502020204030204" pitchFamily="34" charset="0"/>
                <a:sym typeface="Wingdings" panose="05000000000000000000" pitchFamily="2" charset="2"/>
              </a:rPr>
              <a:t> 1893 cm</a:t>
            </a:r>
            <a:r>
              <a:rPr lang="en-US" sz="3200" baseline="30000" dirty="0" smtClean="0">
                <a:solidFill>
                  <a:schemeClr val="tx1"/>
                </a:solidFill>
                <a:latin typeface="Calibri" panose="020F0502020204030204" pitchFamily="34" charset="0"/>
                <a:sym typeface="Wingdings" panose="05000000000000000000" pitchFamily="2" charset="2"/>
              </a:rPr>
              <a:t>-1</a:t>
            </a:r>
            <a:r>
              <a:rPr lang="en-US" sz="3200" dirty="0" smtClean="0">
                <a:solidFill>
                  <a:schemeClr val="tx1"/>
                </a:solidFill>
                <a:latin typeface="Calibri" panose="020F0502020204030204" pitchFamily="34" charset="0"/>
                <a:sym typeface="Wingdings" panose="05000000000000000000" pitchFamily="2" charset="2"/>
              </a:rPr>
              <a:t> is indicative of a more electron-withdrawing substituent, CH</a:t>
            </a:r>
            <a:r>
              <a:rPr lang="en-US" sz="3200" baseline="-25000" dirty="0" smtClean="0">
                <a:solidFill>
                  <a:schemeClr val="tx1"/>
                </a:solidFill>
                <a:latin typeface="Calibri" panose="020F0502020204030204" pitchFamily="34" charset="0"/>
                <a:sym typeface="Wingdings" panose="05000000000000000000" pitchFamily="2" charset="2"/>
              </a:rPr>
              <a:t>3</a:t>
            </a:r>
            <a:r>
              <a:rPr lang="en-US" sz="3200" dirty="0" smtClean="0">
                <a:solidFill>
                  <a:schemeClr val="tx1"/>
                </a:solidFill>
                <a:latin typeface="Calibri" panose="020F0502020204030204" pitchFamily="34" charset="0"/>
                <a:sym typeface="Wingdings" panose="05000000000000000000" pitchFamily="2" charset="2"/>
              </a:rPr>
              <a:t> replacing the metal-metal bond.</a:t>
            </a:r>
            <a:endParaRPr lang="en-US" sz="320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8293199" y="16621093"/>
            <a:ext cx="171235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chemeClr val="tx1"/>
                </a:solidFill>
                <a:latin typeface="Calibri" panose="020F0502020204030204" pitchFamily="34" charset="0"/>
              </a:rPr>
              <a:t>The FT-IR spectrum of the final product </a:t>
            </a:r>
            <a:r>
              <a:rPr lang="en-US" sz="3200" i="1" dirty="0">
                <a:solidFill>
                  <a:schemeClr val="tx1"/>
                </a:solidFill>
                <a:latin typeface="Calibri" panose="020F0502020204030204" pitchFamily="34" charset="0"/>
              </a:rPr>
              <a:t>3</a:t>
            </a:r>
            <a:r>
              <a:rPr lang="en-US" sz="3200" dirty="0" smtClean="0">
                <a:solidFill>
                  <a:schemeClr val="tx1"/>
                </a:solidFill>
                <a:latin typeface="Calibri" panose="020F0502020204030204" pitchFamily="34" charset="0"/>
              </a:rPr>
              <a:t> shows alkyl C-H stretches, supporting successful phosphine binding. The </a:t>
            </a:r>
            <a:r>
              <a:rPr lang="en-US" sz="3200" baseline="30000" dirty="0" smtClean="0">
                <a:solidFill>
                  <a:schemeClr val="tx1"/>
                </a:solidFill>
                <a:latin typeface="Calibri" panose="020F0502020204030204" pitchFamily="34" charset="0"/>
              </a:rPr>
              <a:t>1</a:t>
            </a:r>
            <a:r>
              <a:rPr lang="en-US" sz="3200" dirty="0" smtClean="0">
                <a:solidFill>
                  <a:schemeClr val="tx1"/>
                </a:solidFill>
                <a:latin typeface="Calibri" panose="020F0502020204030204" pitchFamily="34" charset="0"/>
              </a:rPr>
              <a:t>H NMR spectrum supports migratory-insertion success, since the methyl protons are now seen at 2.56 ppm. The geometry of the final complex </a:t>
            </a:r>
            <a:r>
              <a:rPr lang="en-US" sz="3200" i="1" dirty="0" smtClean="0">
                <a:solidFill>
                  <a:schemeClr val="tx1"/>
                </a:solidFill>
                <a:latin typeface="Calibri" panose="020F0502020204030204" pitchFamily="34" charset="0"/>
              </a:rPr>
              <a:t>3</a:t>
            </a:r>
            <a:r>
              <a:rPr lang="en-US" sz="3200" dirty="0" smtClean="0">
                <a:solidFill>
                  <a:schemeClr val="tx1"/>
                </a:solidFill>
                <a:latin typeface="Calibri" panose="020F0502020204030204" pitchFamily="34" charset="0"/>
              </a:rPr>
              <a:t> is determined to be </a:t>
            </a:r>
            <a:r>
              <a:rPr lang="en-US" sz="3200" i="1" dirty="0" smtClean="0">
                <a:solidFill>
                  <a:schemeClr val="tx1"/>
                </a:solidFill>
                <a:latin typeface="Calibri" panose="020F0502020204030204" pitchFamily="34" charset="0"/>
              </a:rPr>
              <a:t>trans</a:t>
            </a:r>
            <a:r>
              <a:rPr lang="en-US" sz="3200" dirty="0" smtClean="0">
                <a:solidFill>
                  <a:schemeClr val="tx1"/>
                </a:solidFill>
                <a:latin typeface="Calibri" panose="020F0502020204030204" pitchFamily="34" charset="0"/>
              </a:rPr>
              <a:t> due to the presence of two v. three carbonyl peaks in Figure </a:t>
            </a:r>
            <a:r>
              <a:rPr lang="en-US" sz="3200" dirty="0" smtClean="0">
                <a:solidFill>
                  <a:schemeClr val="tx1"/>
                </a:solidFill>
                <a:latin typeface="Calibri" panose="020F0502020204030204" pitchFamily="34" charset="0"/>
              </a:rPr>
              <a:t>6.</a:t>
            </a:r>
            <a:endParaRPr lang="en-US" sz="320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7746579" y="15911571"/>
            <a:ext cx="82962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chemeClr val="tx1"/>
                </a:solidFill>
              </a:rPr>
              <a:t>Figure 7: </a:t>
            </a:r>
            <a:r>
              <a:rPr lang="en-US" sz="2400" baseline="30000" dirty="0" smtClean="0">
                <a:solidFill>
                  <a:schemeClr val="tx1"/>
                </a:solidFill>
              </a:rPr>
              <a:t>1</a:t>
            </a:r>
            <a:r>
              <a:rPr lang="en-US" sz="2400" dirty="0" smtClean="0">
                <a:solidFill>
                  <a:schemeClr val="tx1"/>
                </a:solidFill>
              </a:rPr>
              <a:t>H NMR of </a:t>
            </a:r>
            <a:r>
              <a:rPr lang="en-US" altLang="en-US" sz="24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[Mo(CO)</a:t>
            </a:r>
            <a:r>
              <a:rPr lang="en-US" altLang="en-US" sz="2400" baseline="-250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2</a:t>
            </a:r>
            <a:r>
              <a:rPr lang="en-US" altLang="en-US" sz="24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(</a:t>
            </a:r>
            <a:r>
              <a:rPr lang="en-US" altLang="en-US" sz="2400" dirty="0" err="1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COMe</a:t>
            </a:r>
            <a:r>
              <a:rPr lang="en-US" altLang="en-US" sz="24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)(</a:t>
            </a:r>
            <a:r>
              <a:rPr lang="el-GR" altLang="en-US" sz="2400" i="1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η</a:t>
            </a:r>
            <a:r>
              <a:rPr lang="en-US" altLang="en-US" sz="2400" i="1" baseline="300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5</a:t>
            </a:r>
            <a:r>
              <a:rPr lang="en-US" altLang="en-US" sz="2400" i="1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-</a:t>
            </a:r>
            <a:r>
              <a:rPr lang="en-US" altLang="en-US" sz="24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C</a:t>
            </a:r>
            <a:r>
              <a:rPr lang="en-US" altLang="en-US" sz="2400" baseline="-250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5</a:t>
            </a:r>
            <a:r>
              <a:rPr lang="en-US" altLang="en-US" sz="24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H</a:t>
            </a:r>
            <a:r>
              <a:rPr lang="en-US" altLang="en-US" sz="2400" baseline="-250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5</a:t>
            </a:r>
            <a:r>
              <a:rPr lang="en-US" altLang="en-US" sz="24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)(P(n-butyl)</a:t>
            </a:r>
            <a:r>
              <a:rPr lang="en-US" altLang="en-US" sz="2400" baseline="-250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3</a:t>
            </a:r>
            <a:r>
              <a:rPr lang="en-US" altLang="en-US" sz="24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]</a:t>
            </a:r>
            <a:r>
              <a:rPr lang="en-US" altLang="en-US" sz="2400" baseline="-250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endParaRPr lang="en-US" sz="2400" dirty="0">
              <a:solidFill>
                <a:schemeClr val="tx1"/>
              </a:solidFill>
            </a:endParaRP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46579" y="10589088"/>
            <a:ext cx="7524750" cy="5359460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27733456" y="8752303"/>
            <a:ext cx="111892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tx1"/>
                </a:solidFill>
                <a:latin typeface="Calibri" panose="020F0502020204030204" pitchFamily="34" charset="0"/>
              </a:rPr>
              <a:t>Figure 5: Migratory-insertion and phosphine addition</a:t>
            </a:r>
            <a:endParaRPr lang="en-US" sz="280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8261788" y="5453330"/>
            <a:ext cx="17368025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chemeClr val="tx1"/>
                </a:solidFill>
                <a:latin typeface="Calibri" panose="020F0502020204030204" pitchFamily="34" charset="0"/>
              </a:rPr>
              <a:t>After purification, the air-stable product </a:t>
            </a:r>
            <a:r>
              <a:rPr lang="en-US" sz="3200" i="1" dirty="0" smtClean="0">
                <a:solidFill>
                  <a:schemeClr val="tx1"/>
                </a:solidFill>
                <a:latin typeface="Calibri" panose="020F0502020204030204" pitchFamily="34" charset="0"/>
              </a:rPr>
              <a:t>2</a:t>
            </a:r>
          </a:p>
          <a:p>
            <a:r>
              <a:rPr lang="en-US" sz="3200" dirty="0">
                <a:solidFill>
                  <a:schemeClr val="tx1"/>
                </a:solidFill>
                <a:latin typeface="Calibri" panose="020F0502020204030204" pitchFamily="34" charset="0"/>
              </a:rPr>
              <a:t>w</a:t>
            </a:r>
            <a:r>
              <a:rPr lang="en-US" sz="3200" dirty="0" smtClean="0">
                <a:solidFill>
                  <a:schemeClr val="tx1"/>
                </a:solidFill>
                <a:latin typeface="Calibri" panose="020F0502020204030204" pitchFamily="34" charset="0"/>
              </a:rPr>
              <a:t>as reintroduced to the glove box.</a:t>
            </a:r>
          </a:p>
          <a:p>
            <a:r>
              <a:rPr lang="en-US" sz="3200" dirty="0" smtClean="0">
                <a:solidFill>
                  <a:schemeClr val="tx1"/>
                </a:solidFill>
                <a:latin typeface="Calibri" panose="020F0502020204030204" pitchFamily="34" charset="0"/>
              </a:rPr>
              <a:t>In order for the phosphine ligand to bind, the </a:t>
            </a:r>
          </a:p>
          <a:p>
            <a:r>
              <a:rPr lang="en-US" sz="3200" dirty="0" smtClean="0">
                <a:solidFill>
                  <a:schemeClr val="tx1"/>
                </a:solidFill>
                <a:latin typeface="Calibri" panose="020F0502020204030204" pitchFamily="34" charset="0"/>
              </a:rPr>
              <a:t>metal electron count of </a:t>
            </a:r>
            <a:r>
              <a:rPr lang="en-US" sz="3200" i="1" dirty="0" smtClean="0">
                <a:solidFill>
                  <a:schemeClr val="tx1"/>
                </a:solidFill>
                <a:latin typeface="Calibri" panose="020F0502020204030204" pitchFamily="34" charset="0"/>
              </a:rPr>
              <a:t>2</a:t>
            </a:r>
            <a:r>
              <a:rPr lang="en-US" sz="3200" dirty="0">
                <a:solidFill>
                  <a:schemeClr val="tx1"/>
                </a:solidFill>
                <a:latin typeface="Calibri" panose="020F0502020204030204" pitchFamily="34" charset="0"/>
              </a:rPr>
              <a:t> </a:t>
            </a:r>
            <a:r>
              <a:rPr lang="en-US" sz="3200" dirty="0" smtClean="0">
                <a:solidFill>
                  <a:schemeClr val="tx1"/>
                </a:solidFill>
                <a:latin typeface="Calibri" panose="020F0502020204030204" pitchFamily="34" charset="0"/>
              </a:rPr>
              <a:t>must be lowered. </a:t>
            </a:r>
          </a:p>
          <a:p>
            <a:r>
              <a:rPr lang="en-US" sz="3200" dirty="0" smtClean="0">
                <a:solidFill>
                  <a:schemeClr val="tx1"/>
                </a:solidFill>
                <a:latin typeface="Calibri" panose="020F0502020204030204" pitchFamily="34" charset="0"/>
              </a:rPr>
              <a:t>The migratory-insertion is a way to reduce the metal</a:t>
            </a:r>
          </a:p>
          <a:p>
            <a:r>
              <a:rPr lang="en-US" sz="3200" dirty="0" smtClean="0">
                <a:solidFill>
                  <a:schemeClr val="tx1"/>
                </a:solidFill>
                <a:latin typeface="Calibri" panose="020F0502020204030204" pitchFamily="34" charset="0"/>
              </a:rPr>
              <a:t>electron count, in this case from 18 to 16 electrons,</a:t>
            </a:r>
          </a:p>
          <a:p>
            <a:r>
              <a:rPr lang="en-US" sz="3200" dirty="0" smtClean="0">
                <a:solidFill>
                  <a:schemeClr val="tx1"/>
                </a:solidFill>
                <a:latin typeface="Calibri" panose="020F0502020204030204" pitchFamily="34" charset="0"/>
              </a:rPr>
              <a:t>making phosphine binding possible. </a:t>
            </a:r>
          </a:p>
        </p:txBody>
      </p:sp>
      <p:cxnSp>
        <p:nvCxnSpPr>
          <p:cNvPr id="26" name="Straight Connector 25"/>
          <p:cNvCxnSpPr/>
          <p:nvPr/>
        </p:nvCxnSpPr>
        <p:spPr bwMode="auto">
          <a:xfrm flipH="1">
            <a:off x="17419410" y="4267200"/>
            <a:ext cx="9144" cy="25298400"/>
          </a:xfrm>
          <a:prstGeom prst="line">
            <a:avLst/>
          </a:prstGeom>
          <a:solidFill>
            <a:srgbClr val="00006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5" name="Straight Connector 34"/>
          <p:cNvCxnSpPr/>
          <p:nvPr/>
        </p:nvCxnSpPr>
        <p:spPr bwMode="auto">
          <a:xfrm flipV="1">
            <a:off x="0" y="4227010"/>
            <a:ext cx="36576000" cy="9144"/>
          </a:xfrm>
          <a:prstGeom prst="line">
            <a:avLst/>
          </a:prstGeom>
          <a:solidFill>
            <a:srgbClr val="00006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40" name="TextBox 39"/>
          <p:cNvSpPr txBox="1"/>
          <p:nvPr/>
        </p:nvSpPr>
        <p:spPr>
          <a:xfrm>
            <a:off x="444686" y="18025587"/>
            <a:ext cx="12739276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Figure 2. Cleavage of Mo-Mo bond followed by methylation</a:t>
            </a:r>
          </a:p>
          <a:p>
            <a:endParaRPr lang="en-US" dirty="0"/>
          </a:p>
        </p:txBody>
      </p:sp>
      <p:graphicFrame>
        <p:nvGraphicFramePr>
          <p:cNvPr id="41" name="Object 4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28086841"/>
              </p:ext>
            </p:extLst>
          </p:nvPr>
        </p:nvGraphicFramePr>
        <p:xfrm>
          <a:off x="19197638" y="12218988"/>
          <a:ext cx="1425575" cy="1268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7" name="CS ChemDraw Drawing" r:id="rId18" imgW="1425991" imgH="1267778" progId="ChemDraw.Document.6.0">
                  <p:embed/>
                </p:oleObj>
              </mc:Choice>
              <mc:Fallback>
                <p:oleObj name="CS ChemDraw Drawing" r:id="rId18" imgW="1425991" imgH="1267778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19197638" y="12218988"/>
                        <a:ext cx="1425575" cy="12684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2" name="Object 4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79815199"/>
              </p:ext>
            </p:extLst>
          </p:nvPr>
        </p:nvGraphicFramePr>
        <p:xfrm>
          <a:off x="29797892" y="12049305"/>
          <a:ext cx="1458913" cy="1268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8" name="CS ChemDraw Drawing" r:id="rId20" imgW="1459572" imgH="1267777" progId="ChemDraw.Document.6.0">
                  <p:embed/>
                </p:oleObj>
              </mc:Choice>
              <mc:Fallback>
                <p:oleObj name="CS ChemDraw Drawing" r:id="rId20" imgW="1459572" imgH="1267777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1"/>
                      <a:stretch>
                        <a:fillRect/>
                      </a:stretch>
                    </p:blipFill>
                    <p:spPr>
                      <a:xfrm>
                        <a:off x="29797892" y="12049305"/>
                        <a:ext cx="1458913" cy="12684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4" name="TextBox 43"/>
          <p:cNvSpPr txBox="1"/>
          <p:nvPr/>
        </p:nvSpPr>
        <p:spPr>
          <a:xfrm>
            <a:off x="21259800" y="12218225"/>
            <a:ext cx="914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600" dirty="0">
              <a:solidFill>
                <a:schemeClr val="tx1"/>
              </a:solidFill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21412200" y="13052433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solidFill>
                  <a:schemeClr val="tx1"/>
                </a:solidFill>
              </a:rPr>
              <a:t>C-H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23317200" y="14774652"/>
            <a:ext cx="685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solidFill>
                  <a:schemeClr val="tx1"/>
                </a:solidFill>
              </a:rPr>
              <a:t>C-O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11562016" y="24146711"/>
            <a:ext cx="685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solidFill>
                  <a:schemeClr val="tx1"/>
                </a:solidFill>
              </a:rPr>
              <a:t>C-O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9951696" y="21974459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solidFill>
                  <a:schemeClr val="tx1"/>
                </a:solidFill>
              </a:rPr>
              <a:t>C-H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4262207" y="24906502"/>
            <a:ext cx="685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solidFill>
                  <a:schemeClr val="tx1"/>
                </a:solidFill>
              </a:rPr>
              <a:t>C-O</a:t>
            </a: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 bwMode="auto">
          <a:xfrm>
            <a:off x="27746579" y="10618189"/>
            <a:ext cx="990359" cy="9414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0805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000" b="1" i="0" u="none" strike="noStrike" cap="none" normalizeH="0" baseline="0" smtClean="0">
              <a:ln>
                <a:noFill/>
              </a:ln>
              <a:solidFill>
                <a:srgbClr val="003399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Blank Presentatio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0066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0805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000" b="1" i="0" u="none" strike="noStrike" cap="none" normalizeH="0" baseline="0" smtClean="0">
            <a:ln>
              <a:noFill/>
            </a:ln>
            <a:solidFill>
              <a:srgbClr val="003399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0066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0805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000" b="1" i="0" u="none" strike="noStrike" cap="none" normalizeH="0" baseline="0" smtClean="0">
            <a:ln>
              <a:noFill/>
            </a:ln>
            <a:solidFill>
              <a:srgbClr val="003399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Office\Templates\Blank Presentation.pot</Template>
  <TotalTime>7735</TotalTime>
  <Words>577</Words>
  <Application>Microsoft Office PowerPoint</Application>
  <PresentationFormat>Custom</PresentationFormat>
  <Paragraphs>42</Paragraphs>
  <Slides>1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Times New Roman</vt:lpstr>
      <vt:lpstr>Wingdings</vt:lpstr>
      <vt:lpstr>Blank Presentation</vt:lpstr>
      <vt:lpstr>CS ChemDraw Drawing</vt:lpstr>
      <vt:lpstr>PowerPoint Presentation</vt:lpstr>
    </vt:vector>
  </TitlesOfParts>
  <Company>Mechanical Engineering VT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Slide Title</dc:title>
  <dc:creator>Michael Alley</dc:creator>
  <cp:lastModifiedBy>ryanhall</cp:lastModifiedBy>
  <cp:revision>183</cp:revision>
  <cp:lastPrinted>2003-04-18T14:25:05Z</cp:lastPrinted>
  <dcterms:created xsi:type="dcterms:W3CDTF">2003-04-11T15:30:44Z</dcterms:created>
  <dcterms:modified xsi:type="dcterms:W3CDTF">2015-04-28T17:18:44Z</dcterms:modified>
</cp:coreProperties>
</file>