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644" autoAdjust="0"/>
    <p:restoredTop sz="99500" autoAdjust="0"/>
  </p:normalViewPr>
  <p:slideViewPr>
    <p:cSldViewPr>
      <p:cViewPr>
        <p:scale>
          <a:sx n="25" d="100"/>
          <a:sy n="25" d="100"/>
        </p:scale>
        <p:origin x="816" y="-702"/>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4/28/2015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928681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4/28/2015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4688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4/28/2015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53915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4/28/2015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65943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4/28/2015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324813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4/28/2015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9241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4/28/2015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825616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4/28/2015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76502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4/28/2015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412353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4/28/2015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03195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4/28/2015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277183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FBF82037-4B70-4EA4-A413-A03073B84B9E}" type="datetimeFigureOut">
              <a:rPr lang="en-US" smtClean="0"/>
              <a:pPr/>
              <a:t>4/28/2015</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26817000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4388419"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4388419"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589" indent="-1371379" algn="l" defTabSz="4388419"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5522" indent="-1097102" algn="l" defTabSz="4388419"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973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394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emf"/><Relationship Id="rId13" Type="http://schemas.openxmlformats.org/officeDocument/2006/relationships/oleObject" Target="../embeddings/oleObject5.bin"/><Relationship Id="rId18" Type="http://schemas.openxmlformats.org/officeDocument/2006/relationships/image" Target="../media/image7.emf"/><Relationship Id="rId3" Type="http://schemas.openxmlformats.org/officeDocument/2006/relationships/image" Target="../media/image8.jpeg"/><Relationship Id="rId7" Type="http://schemas.openxmlformats.org/officeDocument/2006/relationships/oleObject" Target="../embeddings/oleObject2.bin"/><Relationship Id="rId12" Type="http://schemas.openxmlformats.org/officeDocument/2006/relationships/image" Target="../media/image4.emf"/><Relationship Id="rId17" Type="http://schemas.openxmlformats.org/officeDocument/2006/relationships/oleObject" Target="../embeddings/oleObject7.bin"/><Relationship Id="rId2" Type="http://schemas.openxmlformats.org/officeDocument/2006/relationships/slideLayout" Target="../slideLayouts/slideLayout1.xml"/><Relationship Id="rId16" Type="http://schemas.openxmlformats.org/officeDocument/2006/relationships/image" Target="../media/image6.emf"/><Relationship Id="rId1" Type="http://schemas.openxmlformats.org/officeDocument/2006/relationships/vmlDrawing" Target="../drawings/vmlDrawing1.vml"/><Relationship Id="rId6" Type="http://schemas.openxmlformats.org/officeDocument/2006/relationships/image" Target="../media/image1.emf"/><Relationship Id="rId11" Type="http://schemas.openxmlformats.org/officeDocument/2006/relationships/oleObject" Target="../embeddings/oleObject4.bin"/><Relationship Id="rId5" Type="http://schemas.openxmlformats.org/officeDocument/2006/relationships/oleObject" Target="../embeddings/oleObject1.bin"/><Relationship Id="rId15" Type="http://schemas.openxmlformats.org/officeDocument/2006/relationships/oleObject" Target="../embeddings/oleObject6.bin"/><Relationship Id="rId10" Type="http://schemas.openxmlformats.org/officeDocument/2006/relationships/image" Target="../media/image3.emf"/><Relationship Id="rId19" Type="http://schemas.openxmlformats.org/officeDocument/2006/relationships/image" Target="../media/image10.png"/><Relationship Id="rId4" Type="http://schemas.openxmlformats.org/officeDocument/2006/relationships/image" Target="../media/image9.jpeg"/><Relationship Id="rId9" Type="http://schemas.openxmlformats.org/officeDocument/2006/relationships/oleObject" Target="../embeddings/oleObject3.bin"/><Relationship Id="rId14" Type="http://schemas.openxmlformats.org/officeDocument/2006/relationships/image" Target="../media/image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610600" y="1676400"/>
            <a:ext cx="30556200" cy="2769989"/>
          </a:xfrm>
          <a:prstGeom prst="rect">
            <a:avLst/>
          </a:prstGeom>
          <a:noFill/>
        </p:spPr>
        <p:txBody>
          <a:bodyPr wrap="square" rtlCol="0">
            <a:spAutoFit/>
          </a:bodyPr>
          <a:lstStyle/>
          <a:p>
            <a:pPr algn="ctr"/>
            <a:r>
              <a:rPr lang="en-US" sz="5400" b="1" dirty="0" smtClean="0"/>
              <a:t>Greener Routes to Production of Polymers</a:t>
            </a:r>
            <a:endParaRPr lang="en-US" sz="5400" b="1" dirty="0" smtClean="0"/>
          </a:p>
          <a:p>
            <a:pPr algn="ctr"/>
            <a:r>
              <a:rPr lang="en-US" sz="4000" dirty="0" smtClean="0"/>
              <a:t>Steven Young</a:t>
            </a:r>
          </a:p>
          <a:p>
            <a:pPr algn="ctr"/>
            <a:r>
              <a:rPr lang="en-US" sz="4000" dirty="0" smtClean="0"/>
              <a:t>Department of Chemistry, University of New Hampshire, Durham, NH</a:t>
            </a:r>
          </a:p>
          <a:p>
            <a:pPr algn="ctr"/>
            <a:r>
              <a:rPr lang="en-US" sz="4000" dirty="0" smtClean="0"/>
              <a:t>May 1, 2015</a:t>
            </a:r>
            <a:endParaRPr lang="en-US" sz="4000" dirty="0"/>
          </a:p>
        </p:txBody>
      </p:sp>
      <p:sp>
        <p:nvSpPr>
          <p:cNvPr id="6" name="TextBox 5"/>
          <p:cNvSpPr txBox="1"/>
          <p:nvPr/>
        </p:nvSpPr>
        <p:spPr>
          <a:xfrm>
            <a:off x="2286000" y="4581833"/>
            <a:ext cx="12673024" cy="23237130"/>
          </a:xfrm>
          <a:prstGeom prst="rect">
            <a:avLst/>
          </a:prstGeom>
          <a:noFill/>
        </p:spPr>
        <p:txBody>
          <a:bodyPr wrap="square" rtlCol="0">
            <a:spAutoFit/>
          </a:bodyPr>
          <a:lstStyle/>
          <a:p>
            <a:r>
              <a:rPr lang="en-US" sz="3600" b="1" dirty="0" smtClean="0"/>
              <a:t>Introduction:</a:t>
            </a:r>
          </a:p>
          <a:p>
            <a:pPr algn="just"/>
            <a:r>
              <a:rPr lang="en-US" sz="3600" dirty="0"/>
              <a:t>Asahi Kasei Chemicals has improved on their phosgene-free process to produce polycarbonate by removing the need of ethylene oxide</a:t>
            </a:r>
            <a:r>
              <a:rPr lang="en-US" sz="3600" dirty="0" smtClean="0"/>
              <a:t>. Discovering this process caused Asahi Kasei to be awarded the ACS Heroes of Chemistry Award in 2014.</a:t>
            </a:r>
            <a:r>
              <a:rPr lang="en-US" sz="3600" baseline="30000" dirty="0" smtClean="0"/>
              <a:t>1</a:t>
            </a:r>
            <a:endParaRPr lang="en-US" sz="3600" baseline="30000" dirty="0"/>
          </a:p>
          <a:p>
            <a:pPr algn="just"/>
            <a:endParaRPr lang="en-US" sz="3600" dirty="0"/>
          </a:p>
          <a:p>
            <a:pPr algn="just"/>
            <a:r>
              <a:rPr lang="en-US" sz="3600" dirty="0"/>
              <a:t>Polycarbonate is a thermoplastic polymer used in a variety of </a:t>
            </a:r>
            <a:r>
              <a:rPr lang="en-US" sz="3600" dirty="0" smtClean="0"/>
              <a:t>applications</a:t>
            </a:r>
            <a:r>
              <a:rPr lang="en-US" sz="3600" b="1" dirty="0" smtClean="0"/>
              <a:t>. </a:t>
            </a:r>
            <a:r>
              <a:rPr lang="en-US" sz="3600" dirty="0" smtClean="0"/>
              <a:t>It is most commonly used in </a:t>
            </a:r>
            <a:r>
              <a:rPr lang="en-US" sz="3600" dirty="0" smtClean="0"/>
              <a:t>electronic </a:t>
            </a:r>
            <a:r>
              <a:rPr lang="en-US" sz="3600" dirty="0"/>
              <a:t>and telecommunication </a:t>
            </a:r>
            <a:r>
              <a:rPr lang="en-US" sz="3600" dirty="0" smtClean="0"/>
              <a:t>hardware. Some other applications of polycarbonate include </a:t>
            </a:r>
            <a:r>
              <a:rPr lang="en-US" sz="3600" dirty="0"/>
              <a:t>include construction, and data storage such as CD’s and DVD’s</a:t>
            </a:r>
          </a:p>
          <a:p>
            <a:endParaRPr lang="en-US" sz="3600" b="1" dirty="0" smtClean="0"/>
          </a:p>
          <a:p>
            <a:endParaRPr lang="en-US" sz="3600" b="1" dirty="0"/>
          </a:p>
          <a:p>
            <a:endParaRPr lang="en-US" sz="3600" b="1" dirty="0" smtClean="0"/>
          </a:p>
          <a:p>
            <a:endParaRPr lang="en-US" sz="3600" b="1" dirty="0"/>
          </a:p>
          <a:p>
            <a:endParaRPr lang="en-US" sz="3600" dirty="0" smtClean="0"/>
          </a:p>
          <a:p>
            <a:pPr algn="just"/>
            <a:r>
              <a:rPr lang="en-US" sz="3600" dirty="0" smtClean="0"/>
              <a:t>There are currently three processes commonly used in industry to produce polycarbonate. One </a:t>
            </a:r>
            <a:r>
              <a:rPr lang="en-US" sz="3600" dirty="0"/>
              <a:t>process involves using </a:t>
            </a:r>
            <a:r>
              <a:rPr lang="en-US" sz="3600" dirty="0" smtClean="0"/>
              <a:t>phosgene. A </a:t>
            </a:r>
            <a:r>
              <a:rPr lang="en-US" sz="3600" dirty="0"/>
              <a:t>second process involves using ethylene </a:t>
            </a:r>
            <a:r>
              <a:rPr lang="en-US" sz="3600" dirty="0" smtClean="0"/>
              <a:t>oxide. A </a:t>
            </a:r>
            <a:r>
              <a:rPr lang="en-US" sz="3600" dirty="0"/>
              <a:t>third </a:t>
            </a:r>
            <a:r>
              <a:rPr lang="en-US" sz="3600" dirty="0" smtClean="0"/>
              <a:t>process, being </a:t>
            </a:r>
            <a:r>
              <a:rPr lang="en-US" sz="3600" dirty="0"/>
              <a:t>very similar to the </a:t>
            </a:r>
            <a:r>
              <a:rPr lang="en-US" sz="3600" dirty="0" smtClean="0"/>
              <a:t>process that uses ethylene oxide, uses methanol </a:t>
            </a:r>
            <a:r>
              <a:rPr lang="en-US" sz="3600" dirty="0"/>
              <a:t>and carbon </a:t>
            </a:r>
            <a:r>
              <a:rPr lang="en-US" sz="3600" dirty="0" smtClean="0"/>
              <a:t>dioxide as a substitute for ethylene oxide.</a:t>
            </a:r>
            <a:endParaRPr lang="en-US" sz="3600" dirty="0"/>
          </a:p>
          <a:p>
            <a:pPr algn="just"/>
            <a:endParaRPr lang="en-US" sz="3600" dirty="0" smtClean="0"/>
          </a:p>
          <a:p>
            <a:pPr algn="just"/>
            <a:endParaRPr lang="en-US" sz="3600" dirty="0" smtClean="0"/>
          </a:p>
          <a:p>
            <a:pPr algn="just"/>
            <a:endParaRPr lang="en-US" sz="3600" dirty="0" smtClean="0"/>
          </a:p>
          <a:p>
            <a:pPr algn="just"/>
            <a:endParaRPr lang="en-US" sz="3600" dirty="0"/>
          </a:p>
          <a:p>
            <a:pPr algn="just"/>
            <a:endParaRPr lang="en-US" sz="3600" dirty="0" smtClean="0"/>
          </a:p>
          <a:p>
            <a:pPr algn="ctr"/>
            <a:r>
              <a:rPr lang="en-US" sz="3600" b="1" dirty="0" smtClean="0"/>
              <a:t>Scheme 1: Process of producing polycarbonate using phosgene</a:t>
            </a:r>
          </a:p>
          <a:p>
            <a:pPr algn="just"/>
            <a:endParaRPr lang="en-US" sz="3600" dirty="0" smtClean="0"/>
          </a:p>
          <a:p>
            <a:pPr algn="just"/>
            <a:r>
              <a:rPr lang="en-US" sz="3600" dirty="0" smtClean="0"/>
              <a:t>In this process, </a:t>
            </a:r>
            <a:r>
              <a:rPr lang="en-US" sz="3600" dirty="0" err="1" smtClean="0"/>
              <a:t>bisphenol</a:t>
            </a:r>
            <a:r>
              <a:rPr lang="en-US" sz="3600" dirty="0" smtClean="0"/>
              <a:t> </a:t>
            </a:r>
            <a:r>
              <a:rPr lang="en-US" sz="3600" dirty="0"/>
              <a:t>A is deprotonated using </a:t>
            </a:r>
            <a:r>
              <a:rPr lang="en-US" sz="3600" dirty="0" err="1"/>
              <a:t>NaOH</a:t>
            </a:r>
            <a:r>
              <a:rPr lang="en-US" sz="3600" dirty="0"/>
              <a:t> to form the </a:t>
            </a:r>
            <a:r>
              <a:rPr lang="en-US" sz="3600" dirty="0" err="1" smtClean="0"/>
              <a:t>diphenoxide</a:t>
            </a:r>
            <a:r>
              <a:rPr lang="en-US" sz="3600" dirty="0" smtClean="0"/>
              <a:t>. The </a:t>
            </a:r>
            <a:r>
              <a:rPr lang="en-US" sz="3600" dirty="0" err="1" smtClean="0"/>
              <a:t>diphenoxide</a:t>
            </a:r>
            <a:r>
              <a:rPr lang="en-US" sz="3600" dirty="0" smtClean="0"/>
              <a:t> then </a:t>
            </a:r>
            <a:r>
              <a:rPr lang="en-US" sz="3600" dirty="0"/>
              <a:t>reacts with phosgene to produce a </a:t>
            </a:r>
            <a:r>
              <a:rPr lang="en-US" sz="3600" dirty="0" err="1"/>
              <a:t>chloroformate</a:t>
            </a:r>
            <a:r>
              <a:rPr lang="en-US" sz="3600" dirty="0"/>
              <a:t>, which reacts with another </a:t>
            </a:r>
            <a:r>
              <a:rPr lang="en-US" sz="3600" dirty="0" err="1"/>
              <a:t>phenoxide</a:t>
            </a:r>
            <a:r>
              <a:rPr lang="en-US" sz="3600" dirty="0"/>
              <a:t> to form polycarbonate and sodium </a:t>
            </a:r>
            <a:r>
              <a:rPr lang="en-US" sz="3600" dirty="0" smtClean="0"/>
              <a:t>chloride. This </a:t>
            </a:r>
            <a:r>
              <a:rPr lang="en-US" sz="3600" dirty="0"/>
              <a:t>process is growing less common </a:t>
            </a:r>
            <a:r>
              <a:rPr lang="en-US" sz="3600" dirty="0" smtClean="0"/>
              <a:t>in industry considering </a:t>
            </a:r>
            <a:r>
              <a:rPr lang="en-US" sz="3600" dirty="0"/>
              <a:t>phosgene is extremely hazardous</a:t>
            </a:r>
            <a:r>
              <a:rPr lang="en-US" sz="3600" dirty="0" smtClean="0"/>
              <a:t>.</a:t>
            </a:r>
          </a:p>
          <a:p>
            <a:endParaRPr lang="en-US" sz="3600" dirty="0" smtClean="0"/>
          </a:p>
          <a:p>
            <a:pPr algn="just"/>
            <a:r>
              <a:rPr lang="en-US" sz="3600" dirty="0"/>
              <a:t>Since the 1930’s, ethylene oxide (</a:t>
            </a:r>
            <a:r>
              <a:rPr lang="en-US" sz="3600" dirty="0" err="1"/>
              <a:t>oxirane</a:t>
            </a:r>
            <a:r>
              <a:rPr lang="en-US" sz="3600" dirty="0"/>
              <a:t>), C</a:t>
            </a:r>
            <a:r>
              <a:rPr lang="en-US" sz="3600" baseline="-25000" dirty="0"/>
              <a:t>2</a:t>
            </a:r>
            <a:r>
              <a:rPr lang="en-US" sz="3600" dirty="0"/>
              <a:t>H</a:t>
            </a:r>
            <a:r>
              <a:rPr lang="en-US" sz="3600" baseline="-25000" dirty="0"/>
              <a:t>4</a:t>
            </a:r>
            <a:r>
              <a:rPr lang="en-US" sz="3600" dirty="0"/>
              <a:t>O, has been used widely in industry in large-scale chemical production. It is commonly used in the production of plastics such as polycarbonate and </a:t>
            </a:r>
            <a:r>
              <a:rPr lang="en-US" sz="3600" dirty="0" err="1"/>
              <a:t>polyethyleneglycols</a:t>
            </a:r>
            <a:r>
              <a:rPr lang="en-US" sz="3600" dirty="0"/>
              <a:t>. Ethylene oxide is classified as a class 1 carcinogen by the International Agency for Research on Cancer (IARC</a:t>
            </a:r>
            <a:r>
              <a:rPr lang="en-US" sz="3600" dirty="0" smtClean="0"/>
              <a:t>)</a:t>
            </a:r>
            <a:endParaRPr lang="en-US" sz="2800" b="1" dirty="0"/>
          </a:p>
          <a:p>
            <a:endParaRPr lang="en-US" sz="2800" b="1" dirty="0"/>
          </a:p>
        </p:txBody>
      </p:sp>
      <p:sp>
        <p:nvSpPr>
          <p:cNvPr id="12" name="TextBox 11"/>
          <p:cNvSpPr txBox="1"/>
          <p:nvPr/>
        </p:nvSpPr>
        <p:spPr>
          <a:xfrm>
            <a:off x="30926684" y="10636470"/>
            <a:ext cx="11669116" cy="20374808"/>
          </a:xfrm>
          <a:prstGeom prst="rect">
            <a:avLst/>
          </a:prstGeom>
          <a:noFill/>
        </p:spPr>
        <p:txBody>
          <a:bodyPr wrap="square" rtlCol="0">
            <a:spAutoFit/>
          </a:bodyPr>
          <a:lstStyle/>
          <a:p>
            <a:pPr algn="ctr"/>
            <a:r>
              <a:rPr lang="en-US" sz="3600" b="1" dirty="0" smtClean="0"/>
              <a:t>Scheme 4: Producing </a:t>
            </a:r>
            <a:r>
              <a:rPr lang="en-US" sz="3600" b="1" dirty="0" err="1" smtClean="0"/>
              <a:t>diphenyl</a:t>
            </a:r>
            <a:r>
              <a:rPr lang="en-US" sz="3600" b="1" dirty="0" smtClean="0"/>
              <a:t> carbonate</a:t>
            </a:r>
          </a:p>
          <a:p>
            <a:pPr algn="ctr"/>
            <a:endParaRPr lang="en-US" sz="3600" b="1" dirty="0"/>
          </a:p>
          <a:p>
            <a:pPr algn="just"/>
            <a:r>
              <a:rPr lang="en-US" sz="3600" dirty="0" smtClean="0"/>
              <a:t>DMC </a:t>
            </a:r>
            <a:r>
              <a:rPr lang="en-US" sz="3600" dirty="0"/>
              <a:t>then goes through a transesterification with phenol and a catalyst to produce </a:t>
            </a:r>
            <a:r>
              <a:rPr lang="en-US" sz="3600" dirty="0" err="1"/>
              <a:t>diphenyl</a:t>
            </a:r>
            <a:r>
              <a:rPr lang="en-US" sz="3600" dirty="0"/>
              <a:t> </a:t>
            </a:r>
            <a:r>
              <a:rPr lang="en-US" sz="3600" dirty="0" smtClean="0"/>
              <a:t>carbonate. In </a:t>
            </a:r>
            <a:r>
              <a:rPr lang="en-US" sz="3600" dirty="0"/>
              <a:t>this process methanol gets recycled</a:t>
            </a:r>
            <a:r>
              <a:rPr lang="en-US" sz="3600" dirty="0" smtClean="0"/>
              <a:t>.</a:t>
            </a:r>
          </a:p>
          <a:p>
            <a:pPr algn="just"/>
            <a:endParaRPr lang="en-US" sz="3600" dirty="0"/>
          </a:p>
          <a:p>
            <a:pPr algn="just"/>
            <a:endParaRPr lang="en-US" sz="3600" dirty="0" smtClean="0"/>
          </a:p>
          <a:p>
            <a:pPr algn="just"/>
            <a:endParaRPr lang="en-US" sz="3600" dirty="0"/>
          </a:p>
          <a:p>
            <a:pPr algn="just"/>
            <a:endParaRPr lang="en-US" sz="3600" dirty="0" smtClean="0"/>
          </a:p>
          <a:p>
            <a:pPr algn="just"/>
            <a:endParaRPr lang="en-US" sz="3600" dirty="0"/>
          </a:p>
          <a:p>
            <a:pPr algn="just"/>
            <a:endParaRPr lang="en-US" sz="3600" dirty="0" smtClean="0"/>
          </a:p>
          <a:p>
            <a:pPr algn="just"/>
            <a:endParaRPr lang="en-US" sz="3600" dirty="0"/>
          </a:p>
          <a:p>
            <a:pPr algn="ctr"/>
            <a:r>
              <a:rPr lang="en-US" sz="3600" b="1" dirty="0" smtClean="0"/>
              <a:t>Scheme 5: The final step in producing polycarbonate</a:t>
            </a:r>
          </a:p>
          <a:p>
            <a:endParaRPr lang="en-US" sz="3600" dirty="0" smtClean="0"/>
          </a:p>
          <a:p>
            <a:pPr algn="just"/>
            <a:r>
              <a:rPr lang="en-US" sz="3600" dirty="0" err="1" smtClean="0"/>
              <a:t>Diphenyl</a:t>
            </a:r>
            <a:r>
              <a:rPr lang="en-US" sz="3600" dirty="0" smtClean="0"/>
              <a:t> </a:t>
            </a:r>
            <a:r>
              <a:rPr lang="en-US" sz="3600" dirty="0"/>
              <a:t>Carbonate reacts via trans-esterification with </a:t>
            </a:r>
            <a:r>
              <a:rPr lang="en-US" sz="3600" dirty="0" err="1"/>
              <a:t>bisphenol</a:t>
            </a:r>
            <a:r>
              <a:rPr lang="en-US" sz="3600" dirty="0"/>
              <a:t> A to produce </a:t>
            </a:r>
            <a:r>
              <a:rPr lang="en-US" sz="3600" dirty="0" smtClean="0"/>
              <a:t>polycarbonate. These </a:t>
            </a:r>
            <a:r>
              <a:rPr lang="en-US" sz="3600" dirty="0"/>
              <a:t>materials are melted and mixed together with a catalyst and heated to the trans-esterification temperature. (~200</a:t>
            </a:r>
            <a:r>
              <a:rPr lang="en-US" sz="3600" dirty="0">
                <a:latin typeface="Calibri" panose="020F0502020204030204" pitchFamily="34" charset="0"/>
              </a:rPr>
              <a:t>ᵒ</a:t>
            </a:r>
            <a:r>
              <a:rPr lang="en-US" sz="3600" dirty="0"/>
              <a:t>C) Phenol is given off </a:t>
            </a:r>
            <a:r>
              <a:rPr lang="en-US" sz="3600" dirty="0" smtClean="0"/>
              <a:t>as a vapor in this process.</a:t>
            </a:r>
            <a:r>
              <a:rPr lang="en-US" sz="3600" baseline="30000" dirty="0" smtClean="0"/>
              <a:t>5</a:t>
            </a:r>
          </a:p>
          <a:p>
            <a:pPr algn="just"/>
            <a:endParaRPr lang="en-US" sz="3600" dirty="0"/>
          </a:p>
          <a:p>
            <a:pPr algn="just"/>
            <a:r>
              <a:rPr lang="en-US" sz="3600" b="1" dirty="0" smtClean="0"/>
              <a:t>Conclusions and Future Work:</a:t>
            </a:r>
          </a:p>
          <a:p>
            <a:pPr algn="just"/>
            <a:endParaRPr lang="en-US" sz="3600" dirty="0"/>
          </a:p>
          <a:p>
            <a:pPr algn="just"/>
            <a:r>
              <a:rPr lang="en-US" sz="3600" dirty="0"/>
              <a:t>Asahi Kasei has improved on their phosgene-free process in producing </a:t>
            </a:r>
            <a:r>
              <a:rPr lang="en-US" sz="3600" dirty="0" smtClean="0"/>
              <a:t>polycarbonate. This process </a:t>
            </a:r>
            <a:r>
              <a:rPr lang="en-US" sz="3600" dirty="0"/>
              <a:t>contains one less step than </a:t>
            </a:r>
            <a:r>
              <a:rPr lang="en-US" sz="3600" dirty="0" smtClean="0"/>
              <a:t>previously. Instead of a </a:t>
            </a:r>
            <a:r>
              <a:rPr lang="en-US" sz="3600" dirty="0"/>
              <a:t>two-step process of using ethylene oxide to produce dimethyl carbonate, just a one step process is needed of reacting carbon dioxide and </a:t>
            </a:r>
            <a:r>
              <a:rPr lang="en-US" sz="3600" dirty="0" smtClean="0"/>
              <a:t>methanol. This process </a:t>
            </a:r>
            <a:r>
              <a:rPr lang="en-US" sz="3600" dirty="0"/>
              <a:t>no longer requires the use of ethylene </a:t>
            </a:r>
            <a:r>
              <a:rPr lang="en-US" sz="3600" dirty="0" smtClean="0"/>
              <a:t>oxide</a:t>
            </a:r>
          </a:p>
          <a:p>
            <a:pPr algn="just"/>
            <a:endParaRPr lang="en-US" sz="3600" dirty="0"/>
          </a:p>
          <a:p>
            <a:pPr algn="just"/>
            <a:r>
              <a:rPr lang="en-US" sz="3600" dirty="0"/>
              <a:t>To validate the process for licensing, beginning in 2017, Asahi Kasei plans on starting up a 1000-metric-ton-per-year plant at </a:t>
            </a:r>
            <a:r>
              <a:rPr lang="en-US" sz="3600" dirty="0" err="1"/>
              <a:t>Mizushima</a:t>
            </a:r>
            <a:r>
              <a:rPr lang="en-US" sz="3600" dirty="0"/>
              <a:t> Works in Kurashiki, </a:t>
            </a:r>
            <a:r>
              <a:rPr lang="en-US" sz="3600" dirty="0" smtClean="0"/>
              <a:t>Japan. </a:t>
            </a:r>
            <a:endParaRPr lang="en-US" sz="3600" dirty="0"/>
          </a:p>
          <a:p>
            <a:pPr algn="just"/>
            <a:endParaRPr lang="en-US" sz="3600" dirty="0" smtClean="0"/>
          </a:p>
          <a:p>
            <a:pPr algn="ctr"/>
            <a:endParaRPr lang="en-US" sz="3600" b="1" dirty="0"/>
          </a:p>
          <a:p>
            <a:pPr algn="ctr"/>
            <a:endParaRPr lang="en-US" sz="2600" b="1" dirty="0"/>
          </a:p>
          <a:p>
            <a:pPr algn="ctr"/>
            <a:endParaRPr lang="en-US" sz="3600" dirty="0"/>
          </a:p>
          <a:p>
            <a:pPr algn="ctr"/>
            <a:endParaRPr lang="en-US" sz="3200" dirty="0" smtClean="0"/>
          </a:p>
        </p:txBody>
      </p:sp>
      <p:sp>
        <p:nvSpPr>
          <p:cNvPr id="13" name="TextBox 12"/>
          <p:cNvSpPr txBox="1"/>
          <p:nvPr/>
        </p:nvSpPr>
        <p:spPr>
          <a:xfrm>
            <a:off x="1138340" y="28383400"/>
            <a:ext cx="41605200" cy="5016758"/>
          </a:xfrm>
          <a:prstGeom prst="rect">
            <a:avLst/>
          </a:prstGeom>
          <a:noFill/>
        </p:spPr>
        <p:txBody>
          <a:bodyPr wrap="square" rtlCol="0">
            <a:spAutoFit/>
          </a:bodyPr>
          <a:lstStyle/>
          <a:p>
            <a:pPr algn="ctr"/>
            <a:r>
              <a:rPr lang="en-US" sz="3200" b="1" dirty="0" smtClean="0"/>
              <a:t>Acknowledgements:</a:t>
            </a:r>
          </a:p>
          <a:p>
            <a:pPr algn="just"/>
            <a:r>
              <a:rPr lang="en-US" sz="3600" dirty="0" smtClean="0"/>
              <a:t>Special thanks to the UNH Chemistry Department for </a:t>
            </a:r>
            <a:r>
              <a:rPr lang="en-US" sz="3600" dirty="0" smtClean="0"/>
              <a:t>the funding of this poster</a:t>
            </a:r>
            <a:r>
              <a:rPr lang="en-US" sz="3600" dirty="0" smtClean="0"/>
              <a:t>. </a:t>
            </a:r>
            <a:r>
              <a:rPr lang="en-US" sz="3600" dirty="0" smtClean="0"/>
              <a:t>Thanks to Professor Greenberg </a:t>
            </a:r>
            <a:r>
              <a:rPr lang="en-US" sz="3600" dirty="0" smtClean="0"/>
              <a:t>as well as Professor Wilkinson for their assistance and insight in this research.</a:t>
            </a:r>
            <a:endParaRPr lang="en-US" sz="3600" dirty="0" smtClean="0"/>
          </a:p>
          <a:p>
            <a:pPr algn="just"/>
            <a:endParaRPr lang="en-US" sz="3600" dirty="0"/>
          </a:p>
          <a:p>
            <a:pPr algn="ctr"/>
            <a:r>
              <a:rPr lang="en-US" sz="2800" b="1" dirty="0" smtClean="0"/>
              <a:t>References:</a:t>
            </a:r>
          </a:p>
          <a:p>
            <a:pPr lvl="0"/>
            <a:r>
              <a:rPr lang="en-US" sz="2800" dirty="0"/>
              <a:t>1. Thayer, Ann M. "Greener Routes to Polymers." </a:t>
            </a:r>
            <a:r>
              <a:rPr lang="en-US" sz="2800" i="1" dirty="0"/>
              <a:t>Chemical and Engineering News</a:t>
            </a:r>
            <a:r>
              <a:rPr lang="en-US" sz="2800" dirty="0"/>
              <a:t>. Chemical and Engineering News, 26 Jan. 2015. Web. 25 Feb. </a:t>
            </a:r>
            <a:r>
              <a:rPr lang="en-US" sz="2800" dirty="0" smtClean="0"/>
              <a:t>2015. http</a:t>
            </a:r>
            <a:r>
              <a:rPr lang="en-US" sz="2800" dirty="0"/>
              <a:t>://cen.acs.org/articles/93/i4/Greener-Routes-Polymers.html</a:t>
            </a:r>
          </a:p>
          <a:p>
            <a:r>
              <a:rPr lang="en-US" sz="2800" dirty="0"/>
              <a:t>2. </a:t>
            </a:r>
            <a:r>
              <a:rPr lang="en-US" sz="2800" dirty="0" smtClean="0"/>
              <a:t>3</a:t>
            </a:r>
            <a:r>
              <a:rPr lang="en-US" sz="2800" dirty="0"/>
              <a:t>. Okada, Y., T. Kondo, and S. </a:t>
            </a:r>
            <a:r>
              <a:rPr lang="en-US" sz="2800" dirty="0" err="1"/>
              <a:t>Asaoka</a:t>
            </a:r>
            <a:r>
              <a:rPr lang="en-US" sz="2800" dirty="0"/>
              <a:t>. "Dimethyl carbonate production for fuel additives." </a:t>
            </a:r>
            <a:r>
              <a:rPr lang="en-US" sz="2800" i="1" dirty="0"/>
              <a:t>PREPRINTS OF PAPERS-AMERICAN CHEMICAL SOCIETY DIVISION FUEL CHEMISTRY</a:t>
            </a:r>
            <a:r>
              <a:rPr lang="en-US" sz="2800" dirty="0"/>
              <a:t> 41 (1996): 868-873.</a:t>
            </a:r>
          </a:p>
          <a:p>
            <a:r>
              <a:rPr lang="en-US" sz="2800" dirty="0" smtClean="0"/>
              <a:t>3. </a:t>
            </a:r>
            <a:r>
              <a:rPr lang="en-US" sz="2800" dirty="0" err="1"/>
              <a:t>Ofélia</a:t>
            </a:r>
            <a:r>
              <a:rPr lang="en-US" sz="2800" dirty="0"/>
              <a:t> de </a:t>
            </a:r>
            <a:r>
              <a:rPr lang="en-US" sz="2800" dirty="0" err="1"/>
              <a:t>Queiroz</a:t>
            </a:r>
            <a:r>
              <a:rPr lang="en-US" sz="2800" dirty="0"/>
              <a:t> F. </a:t>
            </a:r>
            <a:r>
              <a:rPr lang="en-US" sz="2800" dirty="0" err="1"/>
              <a:t>Araújo</a:t>
            </a:r>
            <a:r>
              <a:rPr lang="en-US" sz="2800" dirty="0"/>
              <a:t>, José Luiz de Medeiros and Rita Maria B. Alves (2014). CO2 Utilization: A Process Systems Engineering Vision, CO2 Sequestration and Valorization, Mr. Victor </a:t>
            </a:r>
            <a:r>
              <a:rPr lang="en-US" sz="2800" dirty="0" err="1"/>
              <a:t>Esteves</a:t>
            </a:r>
            <a:r>
              <a:rPr lang="en-US" sz="2800" dirty="0"/>
              <a:t> (Ed.), ISBN: 978-953-51-1225-9, </a:t>
            </a:r>
            <a:r>
              <a:rPr lang="en-US" sz="2800" dirty="0" err="1"/>
              <a:t>InTech</a:t>
            </a:r>
            <a:r>
              <a:rPr lang="en-US" sz="2800" dirty="0"/>
              <a:t>, DOI: 10.5772/57560. </a:t>
            </a:r>
          </a:p>
          <a:p>
            <a:r>
              <a:rPr lang="en-US" sz="2800" dirty="0" smtClean="0"/>
              <a:t>4. </a:t>
            </a:r>
            <a:r>
              <a:rPr lang="en-US" sz="2800" dirty="0" err="1"/>
              <a:t>Bian</a:t>
            </a:r>
            <a:r>
              <a:rPr lang="en-US" sz="2800" dirty="0"/>
              <a:t>, Jun, et al. "Highly effective synthesis of dimethyl carbonate from methanol and carbon dioxide using a novel copper–nickel/graphite bimetallic </a:t>
            </a:r>
            <a:r>
              <a:rPr lang="en-US" sz="2800" dirty="0" err="1"/>
              <a:t>nanocomposite</a:t>
            </a:r>
            <a:r>
              <a:rPr lang="en-US" sz="2800" dirty="0"/>
              <a:t> catalyst." </a:t>
            </a:r>
            <a:r>
              <a:rPr lang="en-US" sz="2800" i="1" dirty="0"/>
              <a:t>Chemical Engineering Journal</a:t>
            </a:r>
            <a:r>
              <a:rPr lang="en-US" sz="2800" dirty="0"/>
              <a:t> 147.2 (2009): 287-296</a:t>
            </a:r>
            <a:r>
              <a:rPr lang="en-US" sz="2800" dirty="0" smtClean="0"/>
              <a:t>.</a:t>
            </a:r>
          </a:p>
          <a:p>
            <a:r>
              <a:rPr lang="en-US" sz="2800" dirty="0" smtClean="0"/>
              <a:t>5. </a:t>
            </a:r>
            <a:r>
              <a:rPr lang="en-US" sz="2800" dirty="0"/>
              <a:t>EPC Group. “Polycarbonate Production Plants’”. EPC.com [Online]. Accessed April 13, 2015. </a:t>
            </a:r>
          </a:p>
          <a:p>
            <a:endParaRPr lang="en-US" sz="2800" dirty="0"/>
          </a:p>
          <a:p>
            <a:endParaRPr lang="en-US" sz="2000" dirty="0"/>
          </a:p>
        </p:txBody>
      </p:sp>
      <p:sp>
        <p:nvSpPr>
          <p:cNvPr id="2" name="Rectangle 2"/>
          <p:cNvSpPr>
            <a:spLocks noChangeArrowheads="1"/>
          </p:cNvSpPr>
          <p:nvPr/>
        </p:nvSpPr>
        <p:spPr bwMode="auto">
          <a:xfrm>
            <a:off x="0"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4"/>
          <p:cNvSpPr>
            <a:spLocks noChangeArrowheads="1"/>
          </p:cNvSpPr>
          <p:nvPr/>
        </p:nvSpPr>
        <p:spPr bwMode="auto">
          <a:xfrm>
            <a:off x="0"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4" name="Rectangle 41"/>
          <p:cNvSpPr>
            <a:spLocks noChangeArrowheads="1"/>
          </p:cNvSpPr>
          <p:nvPr/>
        </p:nvSpPr>
        <p:spPr bwMode="auto">
          <a:xfrm>
            <a:off x="0"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TextBox 15"/>
          <p:cNvSpPr txBox="1"/>
          <p:nvPr/>
        </p:nvSpPr>
        <p:spPr>
          <a:xfrm>
            <a:off x="16229356" y="11804930"/>
            <a:ext cx="12051593" cy="15686345"/>
          </a:xfrm>
          <a:prstGeom prst="rect">
            <a:avLst/>
          </a:prstGeom>
          <a:noFill/>
        </p:spPr>
        <p:txBody>
          <a:bodyPr wrap="square" rtlCol="0">
            <a:spAutoFit/>
          </a:bodyPr>
          <a:lstStyle/>
          <a:p>
            <a:pPr algn="just"/>
            <a:r>
              <a:rPr lang="en-US" sz="3600" b="1" dirty="0" smtClean="0"/>
              <a:t>Results </a:t>
            </a:r>
            <a:r>
              <a:rPr lang="en-US" sz="3600" b="1" dirty="0"/>
              <a:t>and Discussion:</a:t>
            </a:r>
          </a:p>
          <a:p>
            <a:pPr algn="just"/>
            <a:endParaRPr lang="en-US" sz="3600" dirty="0"/>
          </a:p>
          <a:p>
            <a:pPr algn="just"/>
            <a:endParaRPr lang="en-US" sz="3600" b="1" dirty="0" smtClean="0"/>
          </a:p>
          <a:p>
            <a:pPr algn="just"/>
            <a:endParaRPr lang="en-US" sz="3600" b="1" dirty="0"/>
          </a:p>
          <a:p>
            <a:pPr algn="just"/>
            <a:endParaRPr lang="en-US" sz="3600" b="1" dirty="0" smtClean="0"/>
          </a:p>
          <a:p>
            <a:pPr algn="just"/>
            <a:endParaRPr lang="en-US" sz="3600" b="1" dirty="0"/>
          </a:p>
          <a:p>
            <a:pPr algn="just"/>
            <a:endParaRPr lang="en-US" sz="3600" b="1" dirty="0" smtClean="0"/>
          </a:p>
          <a:p>
            <a:pPr algn="just"/>
            <a:endParaRPr lang="en-US" sz="3600" b="1" dirty="0"/>
          </a:p>
          <a:p>
            <a:pPr algn="just"/>
            <a:endParaRPr lang="en-US" sz="3600" b="1" dirty="0" smtClean="0"/>
          </a:p>
          <a:p>
            <a:pPr algn="just"/>
            <a:endParaRPr lang="en-US" sz="3600" b="1" dirty="0"/>
          </a:p>
          <a:p>
            <a:pPr algn="just"/>
            <a:endParaRPr lang="en-US" sz="3600" b="1" dirty="0" smtClean="0"/>
          </a:p>
          <a:p>
            <a:pPr algn="ctr"/>
            <a:r>
              <a:rPr lang="en-US" sz="3600" b="1" dirty="0" smtClean="0"/>
              <a:t>Scheme 2: Process of producing dimethyl carbonate (DMC) using ethylene oxide</a:t>
            </a:r>
          </a:p>
          <a:p>
            <a:pPr algn="ctr"/>
            <a:endParaRPr lang="en-US" sz="3600" b="1" dirty="0" smtClean="0"/>
          </a:p>
          <a:p>
            <a:pPr algn="just"/>
            <a:r>
              <a:rPr lang="en-US" sz="3600" dirty="0" smtClean="0"/>
              <a:t>In Asahi Kasei’s old process of producing the </a:t>
            </a:r>
            <a:r>
              <a:rPr lang="en-US" sz="3600" dirty="0" err="1" smtClean="0"/>
              <a:t>dialkyl</a:t>
            </a:r>
            <a:r>
              <a:rPr lang="en-US" sz="3600" dirty="0" smtClean="0"/>
              <a:t> carbonate, ethylene oxide reacts with carbon dioxide using an inorganic catalyst to produce ethylene carbonate. Ethylene carbonate then reacts with methanol using another inorganic catalyst to produce dimethyl carbonate as well as ethylene glycol. </a:t>
            </a:r>
            <a:r>
              <a:rPr lang="en-US" sz="3600" baseline="30000" dirty="0" smtClean="0"/>
              <a:t>2</a:t>
            </a:r>
          </a:p>
          <a:p>
            <a:pPr algn="ctr"/>
            <a:endParaRPr lang="en-US" sz="3600" dirty="0" smtClean="0"/>
          </a:p>
          <a:p>
            <a:endParaRPr lang="en-US" sz="3600" dirty="0" smtClean="0"/>
          </a:p>
          <a:p>
            <a:endParaRPr lang="en-US" sz="3600" dirty="0"/>
          </a:p>
          <a:p>
            <a:endParaRPr lang="en-US" sz="3600" dirty="0" smtClean="0"/>
          </a:p>
          <a:p>
            <a:pPr algn="ctr"/>
            <a:endParaRPr lang="en-US" sz="3600" b="1" dirty="0" smtClean="0"/>
          </a:p>
          <a:p>
            <a:pPr algn="ctr"/>
            <a:r>
              <a:rPr lang="en-US" sz="3600" b="1" dirty="0" smtClean="0"/>
              <a:t>Scheme </a:t>
            </a:r>
            <a:r>
              <a:rPr lang="en-US" sz="3600" b="1" dirty="0"/>
              <a:t>3: Process of producing dimethyl carbonate using methanol and CO</a:t>
            </a:r>
            <a:r>
              <a:rPr lang="en-US" sz="3600" b="1" baseline="-25000" dirty="0"/>
              <a:t>2</a:t>
            </a:r>
          </a:p>
          <a:p>
            <a:pPr algn="ctr"/>
            <a:endParaRPr lang="en-US" sz="3200" b="1" baseline="-25000" dirty="0"/>
          </a:p>
          <a:p>
            <a:pPr algn="just"/>
            <a:r>
              <a:rPr lang="en-US" sz="2000" dirty="0" smtClean="0"/>
              <a:t>. </a:t>
            </a:r>
            <a:endParaRPr lang="en-US" sz="2000" dirty="0"/>
          </a:p>
          <a:p>
            <a:pPr algn="just"/>
            <a:endParaRPr lang="en-US" sz="3600" b="1" dirty="0"/>
          </a:p>
        </p:txBody>
      </p:sp>
      <p:pic>
        <p:nvPicPr>
          <p:cNvPr id="1251" name="Picture 227" descr="http://www.unh.edu/sites/www.unh.edu/files/emblem-only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1" y="684414"/>
            <a:ext cx="2819400" cy="3421764"/>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27" descr="http://www.unh.edu/sites/www.unh.edu/files/emblem-only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76400" y="684414"/>
            <a:ext cx="2819400" cy="342176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descr="C:\Users\libraryws05\Downloads\1422045435511.jpg"/>
          <p:cNvPicPr/>
          <p:nvPr/>
        </p:nvPicPr>
        <p:blipFill>
          <a:blip r:embed="rId4">
            <a:extLst>
              <a:ext uri="{28A0092B-C50C-407E-A947-70E740481C1C}">
                <a14:useLocalDpi xmlns:a14="http://schemas.microsoft.com/office/drawing/2010/main" val="0"/>
              </a:ext>
            </a:extLst>
          </a:blip>
          <a:srcRect/>
          <a:stretch>
            <a:fillRect/>
          </a:stretch>
        </p:blipFill>
        <p:spPr bwMode="auto">
          <a:xfrm>
            <a:off x="16254424" y="4584288"/>
            <a:ext cx="13591762" cy="6656205"/>
          </a:xfrm>
          <a:prstGeom prst="rect">
            <a:avLst/>
          </a:prstGeom>
          <a:noFill/>
          <a:ln>
            <a:noFill/>
          </a:ln>
        </p:spPr>
      </p:pic>
      <p:graphicFrame>
        <p:nvGraphicFramePr>
          <p:cNvPr id="23" name="Object 22"/>
          <p:cNvGraphicFramePr>
            <a:graphicFrameLocks noChangeAspect="1"/>
          </p:cNvGraphicFramePr>
          <p:nvPr>
            <p:extLst>
              <p:ext uri="{D42A27DB-BD31-4B8C-83A1-F6EECF244321}">
                <p14:modId xmlns:p14="http://schemas.microsoft.com/office/powerpoint/2010/main" val="2573676190"/>
              </p:ext>
            </p:extLst>
          </p:nvPr>
        </p:nvGraphicFramePr>
        <p:xfrm>
          <a:off x="4793946" y="10976989"/>
          <a:ext cx="6908799" cy="2230019"/>
        </p:xfrm>
        <a:graphic>
          <a:graphicData uri="http://schemas.openxmlformats.org/presentationml/2006/ole">
            <mc:AlternateContent xmlns:mc="http://schemas.openxmlformats.org/markup-compatibility/2006">
              <mc:Choice xmlns:v="urn:schemas-microsoft-com:vml" Requires="v">
                <p:oleObj spid="_x0000_s1356" name="CS ChemDraw Drawing" r:id="rId5" imgW="3861519" imgH="1246353" progId="ChemDraw.Document.6.0">
                  <p:embed/>
                </p:oleObj>
              </mc:Choice>
              <mc:Fallback>
                <p:oleObj name="CS ChemDraw Drawing" r:id="rId5" imgW="3861519" imgH="1246353" progId="ChemDraw.Document.6.0">
                  <p:embed/>
                  <p:pic>
                    <p:nvPicPr>
                      <p:cNvPr id="0" name=""/>
                      <p:cNvPicPr/>
                      <p:nvPr/>
                    </p:nvPicPr>
                    <p:blipFill>
                      <a:blip r:embed="rId6"/>
                      <a:stretch>
                        <a:fillRect/>
                      </a:stretch>
                    </p:blipFill>
                    <p:spPr>
                      <a:xfrm>
                        <a:off x="4793946" y="10976989"/>
                        <a:ext cx="6908799" cy="2230019"/>
                      </a:xfrm>
                      <a:prstGeom prst="rect">
                        <a:avLst/>
                      </a:prstGeom>
                    </p:spPr>
                  </p:pic>
                </p:oleObj>
              </mc:Fallback>
            </mc:AlternateContent>
          </a:graphicData>
        </a:graphic>
      </p:graphicFrame>
      <p:graphicFrame>
        <p:nvGraphicFramePr>
          <p:cNvPr id="24" name="Object 23"/>
          <p:cNvGraphicFramePr>
            <a:graphicFrameLocks noChangeAspect="1"/>
          </p:cNvGraphicFramePr>
          <p:nvPr>
            <p:extLst>
              <p:ext uri="{D42A27DB-BD31-4B8C-83A1-F6EECF244321}">
                <p14:modId xmlns:p14="http://schemas.microsoft.com/office/powerpoint/2010/main" val="904048670"/>
              </p:ext>
            </p:extLst>
          </p:nvPr>
        </p:nvGraphicFramePr>
        <p:xfrm>
          <a:off x="1485901" y="16466697"/>
          <a:ext cx="13672410" cy="2337246"/>
        </p:xfrm>
        <a:graphic>
          <a:graphicData uri="http://schemas.openxmlformats.org/presentationml/2006/ole">
            <mc:AlternateContent xmlns:mc="http://schemas.openxmlformats.org/markup-compatibility/2006">
              <mc:Choice xmlns:v="urn:schemas-microsoft-com:vml" Requires="v">
                <p:oleObj spid="_x0000_s1357" name="CS ChemDraw Drawing" r:id="rId7" imgW="6862316" imgH="1173134" progId="ChemDraw.Document.6.0">
                  <p:embed/>
                </p:oleObj>
              </mc:Choice>
              <mc:Fallback>
                <p:oleObj name="CS ChemDraw Drawing" r:id="rId7" imgW="6862316" imgH="1173134" progId="ChemDraw.Document.6.0">
                  <p:embed/>
                  <p:pic>
                    <p:nvPicPr>
                      <p:cNvPr id="0" name=""/>
                      <p:cNvPicPr/>
                      <p:nvPr/>
                    </p:nvPicPr>
                    <p:blipFill>
                      <a:blip r:embed="rId8"/>
                      <a:stretch>
                        <a:fillRect/>
                      </a:stretch>
                    </p:blipFill>
                    <p:spPr>
                      <a:xfrm>
                        <a:off x="1485901" y="16466697"/>
                        <a:ext cx="13672410" cy="2337246"/>
                      </a:xfrm>
                      <a:prstGeom prst="rect">
                        <a:avLst/>
                      </a:prstGeom>
                    </p:spPr>
                  </p:pic>
                </p:oleObj>
              </mc:Fallback>
            </mc:AlternateContent>
          </a:graphicData>
        </a:graphic>
      </p:graphicFrame>
      <p:graphicFrame>
        <p:nvGraphicFramePr>
          <p:cNvPr id="25" name="Object 24"/>
          <p:cNvGraphicFramePr>
            <a:graphicFrameLocks noChangeAspect="1"/>
          </p:cNvGraphicFramePr>
          <p:nvPr>
            <p:extLst>
              <p:ext uri="{D42A27DB-BD31-4B8C-83A1-F6EECF244321}">
                <p14:modId xmlns:p14="http://schemas.microsoft.com/office/powerpoint/2010/main" val="3499696142"/>
              </p:ext>
            </p:extLst>
          </p:nvPr>
        </p:nvGraphicFramePr>
        <p:xfrm>
          <a:off x="16869672" y="12531175"/>
          <a:ext cx="10420675" cy="4930514"/>
        </p:xfrm>
        <a:graphic>
          <a:graphicData uri="http://schemas.openxmlformats.org/presentationml/2006/ole">
            <mc:AlternateContent xmlns:mc="http://schemas.openxmlformats.org/markup-compatibility/2006">
              <mc:Choice xmlns:v="urn:schemas-microsoft-com:vml" Requires="v">
                <p:oleObj spid="_x0000_s1358" name="CS ChemDraw Drawing" r:id="rId9" imgW="5911232" imgH="2797743" progId="ChemDraw.Document.6.0">
                  <p:embed/>
                </p:oleObj>
              </mc:Choice>
              <mc:Fallback>
                <p:oleObj name="CS ChemDraw Drawing" r:id="rId9" imgW="5911232" imgH="2797743" progId="ChemDraw.Document.6.0">
                  <p:embed/>
                  <p:pic>
                    <p:nvPicPr>
                      <p:cNvPr id="0" name=""/>
                      <p:cNvPicPr/>
                      <p:nvPr/>
                    </p:nvPicPr>
                    <p:blipFill>
                      <a:blip r:embed="rId10"/>
                      <a:stretch>
                        <a:fillRect/>
                      </a:stretch>
                    </p:blipFill>
                    <p:spPr>
                      <a:xfrm>
                        <a:off x="16869672" y="12531175"/>
                        <a:ext cx="10420675" cy="4930514"/>
                      </a:xfrm>
                      <a:prstGeom prst="rect">
                        <a:avLst/>
                      </a:prstGeom>
                    </p:spPr>
                  </p:pic>
                </p:oleObj>
              </mc:Fallback>
            </mc:AlternateContent>
          </a:graphicData>
        </a:graphic>
      </p:graphicFrame>
      <p:graphicFrame>
        <p:nvGraphicFramePr>
          <p:cNvPr id="26" name="Object 25"/>
          <p:cNvGraphicFramePr>
            <a:graphicFrameLocks noChangeAspect="1"/>
          </p:cNvGraphicFramePr>
          <p:nvPr>
            <p:extLst>
              <p:ext uri="{D42A27DB-BD31-4B8C-83A1-F6EECF244321}">
                <p14:modId xmlns:p14="http://schemas.microsoft.com/office/powerpoint/2010/main" val="1909036415"/>
              </p:ext>
            </p:extLst>
          </p:nvPr>
        </p:nvGraphicFramePr>
        <p:xfrm>
          <a:off x="17337686" y="22597476"/>
          <a:ext cx="9484645" cy="2413947"/>
        </p:xfrm>
        <a:graphic>
          <a:graphicData uri="http://schemas.openxmlformats.org/presentationml/2006/ole">
            <mc:AlternateContent xmlns:mc="http://schemas.openxmlformats.org/markup-compatibility/2006">
              <mc:Choice xmlns:v="urn:schemas-microsoft-com:vml" Requires="v">
                <p:oleObj spid="_x0000_s1359" name="CS ChemDraw Drawing" r:id="rId11" imgW="3884447" imgH="988599" progId="ChemDraw.Document.6.0">
                  <p:embed/>
                </p:oleObj>
              </mc:Choice>
              <mc:Fallback>
                <p:oleObj name="CS ChemDraw Drawing" r:id="rId11" imgW="3884447" imgH="988599" progId="ChemDraw.Document.6.0">
                  <p:embed/>
                  <p:pic>
                    <p:nvPicPr>
                      <p:cNvPr id="0" name=""/>
                      <p:cNvPicPr/>
                      <p:nvPr/>
                    </p:nvPicPr>
                    <p:blipFill>
                      <a:blip r:embed="rId12"/>
                      <a:stretch>
                        <a:fillRect/>
                      </a:stretch>
                    </p:blipFill>
                    <p:spPr>
                      <a:xfrm>
                        <a:off x="17337686" y="22597476"/>
                        <a:ext cx="9484645" cy="2413947"/>
                      </a:xfrm>
                      <a:prstGeom prst="rect">
                        <a:avLst/>
                      </a:prstGeom>
                    </p:spPr>
                  </p:pic>
                </p:oleObj>
              </mc:Fallback>
            </mc:AlternateContent>
          </a:graphicData>
        </a:graphic>
      </p:graphicFrame>
      <p:graphicFrame>
        <p:nvGraphicFramePr>
          <p:cNvPr id="27" name="Object 26"/>
          <p:cNvGraphicFramePr>
            <a:graphicFrameLocks noChangeAspect="1"/>
          </p:cNvGraphicFramePr>
          <p:nvPr>
            <p:extLst>
              <p:ext uri="{D42A27DB-BD31-4B8C-83A1-F6EECF244321}">
                <p14:modId xmlns:p14="http://schemas.microsoft.com/office/powerpoint/2010/main" val="3288145758"/>
              </p:ext>
            </p:extLst>
          </p:nvPr>
        </p:nvGraphicFramePr>
        <p:xfrm>
          <a:off x="30467356" y="8269730"/>
          <a:ext cx="12320045" cy="2296009"/>
        </p:xfrm>
        <a:graphic>
          <a:graphicData uri="http://schemas.openxmlformats.org/presentationml/2006/ole">
            <mc:AlternateContent xmlns:mc="http://schemas.openxmlformats.org/markup-compatibility/2006">
              <mc:Choice xmlns:v="urn:schemas-microsoft-com:vml" Requires="v">
                <p:oleObj spid="_x0000_s1360" name="CS ChemDraw Drawing" r:id="rId13" imgW="6580443" imgH="1225009" progId="ChemDraw.Document.6.0">
                  <p:embed/>
                </p:oleObj>
              </mc:Choice>
              <mc:Fallback>
                <p:oleObj name="CS ChemDraw Drawing" r:id="rId13" imgW="6580443" imgH="1225009" progId="ChemDraw.Document.6.0">
                  <p:embed/>
                  <p:pic>
                    <p:nvPicPr>
                      <p:cNvPr id="0" name=""/>
                      <p:cNvPicPr/>
                      <p:nvPr/>
                    </p:nvPicPr>
                    <p:blipFill>
                      <a:blip r:embed="rId14"/>
                      <a:stretch>
                        <a:fillRect/>
                      </a:stretch>
                    </p:blipFill>
                    <p:spPr>
                      <a:xfrm>
                        <a:off x="30467356" y="8269730"/>
                        <a:ext cx="12320045" cy="2296009"/>
                      </a:xfrm>
                      <a:prstGeom prst="rect">
                        <a:avLst/>
                      </a:prstGeom>
                    </p:spPr>
                  </p:pic>
                </p:oleObj>
              </mc:Fallback>
            </mc:AlternateContent>
          </a:graphicData>
        </a:graphic>
      </p:graphicFrame>
      <p:sp>
        <p:nvSpPr>
          <p:cNvPr id="28" name="TextBox 27"/>
          <p:cNvSpPr txBox="1"/>
          <p:nvPr/>
        </p:nvSpPr>
        <p:spPr>
          <a:xfrm>
            <a:off x="30628048" y="4585946"/>
            <a:ext cx="12329160" cy="5632311"/>
          </a:xfrm>
          <a:prstGeom prst="rect">
            <a:avLst/>
          </a:prstGeom>
          <a:noFill/>
        </p:spPr>
        <p:txBody>
          <a:bodyPr wrap="square" rtlCol="0">
            <a:spAutoFit/>
          </a:bodyPr>
          <a:lstStyle/>
          <a:p>
            <a:pPr algn="just"/>
            <a:r>
              <a:rPr lang="en-US" sz="3600" dirty="0" smtClean="0"/>
              <a:t>Methanol </a:t>
            </a:r>
            <a:r>
              <a:rPr lang="en-US" sz="3600" dirty="0"/>
              <a:t>and carbon dioxide react together with an inorganic catalyst to produce </a:t>
            </a:r>
            <a:r>
              <a:rPr lang="en-US" sz="3600" dirty="0" smtClean="0"/>
              <a:t>DMC.</a:t>
            </a:r>
            <a:r>
              <a:rPr lang="en-US" sz="3600" baseline="30000" dirty="0" smtClean="0"/>
              <a:t>3</a:t>
            </a:r>
            <a:r>
              <a:rPr lang="en-US" sz="3600" dirty="0" smtClean="0"/>
              <a:t> </a:t>
            </a:r>
            <a:r>
              <a:rPr lang="en-US" sz="3600" dirty="0"/>
              <a:t>This produces DMC in one step. This process has been known for years, but is considered thermodynamically </a:t>
            </a:r>
            <a:r>
              <a:rPr lang="en-US" sz="3600" dirty="0" smtClean="0"/>
              <a:t>unstable</a:t>
            </a:r>
            <a:r>
              <a:rPr lang="en-US" sz="4000" dirty="0"/>
              <a:t> </a:t>
            </a:r>
            <a:r>
              <a:rPr lang="en-US" sz="4000" dirty="0" smtClean="0"/>
              <a:t>because w</a:t>
            </a:r>
            <a:r>
              <a:rPr lang="en-US" sz="3600" dirty="0" smtClean="0"/>
              <a:t>ater </a:t>
            </a:r>
            <a:r>
              <a:rPr lang="en-US" sz="3600" dirty="0"/>
              <a:t>is built up as a byproduct</a:t>
            </a:r>
            <a:r>
              <a:rPr lang="en-US" sz="3200" dirty="0"/>
              <a:t>. </a:t>
            </a:r>
            <a:r>
              <a:rPr lang="en-US" sz="3600" dirty="0"/>
              <a:t>Asahi Kasei discovered a catalyst to make this reaction much more </a:t>
            </a:r>
            <a:r>
              <a:rPr lang="en-US" sz="3600" dirty="0" smtClean="0"/>
              <a:t>favorable.</a:t>
            </a:r>
            <a:r>
              <a:rPr lang="en-US" sz="3600" baseline="30000" dirty="0" smtClean="0"/>
              <a:t>4</a:t>
            </a:r>
            <a:endParaRPr lang="en-US" sz="3600" b="1" baseline="30000" dirty="0" smtClean="0"/>
          </a:p>
          <a:p>
            <a:endParaRPr lang="en-US" sz="3600" b="1" dirty="0"/>
          </a:p>
          <a:p>
            <a:endParaRPr lang="en-US" sz="3600" b="1" dirty="0" smtClean="0"/>
          </a:p>
          <a:p>
            <a:pPr algn="ctr"/>
            <a:endParaRPr lang="en-US" sz="3600" dirty="0"/>
          </a:p>
          <a:p>
            <a:endParaRPr lang="en-US" sz="3200" dirty="0" smtClean="0"/>
          </a:p>
        </p:txBody>
      </p:sp>
      <p:graphicFrame>
        <p:nvGraphicFramePr>
          <p:cNvPr id="30" name="Object 29"/>
          <p:cNvGraphicFramePr>
            <a:graphicFrameLocks noChangeAspect="1"/>
          </p:cNvGraphicFramePr>
          <p:nvPr>
            <p:extLst>
              <p:ext uri="{D42A27DB-BD31-4B8C-83A1-F6EECF244321}">
                <p14:modId xmlns:p14="http://schemas.microsoft.com/office/powerpoint/2010/main" val="1749663710"/>
              </p:ext>
            </p:extLst>
          </p:nvPr>
        </p:nvGraphicFramePr>
        <p:xfrm>
          <a:off x="28613215" y="13450000"/>
          <a:ext cx="10003107" cy="2369443"/>
        </p:xfrm>
        <a:graphic>
          <a:graphicData uri="http://schemas.openxmlformats.org/presentationml/2006/ole">
            <mc:AlternateContent xmlns:mc="http://schemas.openxmlformats.org/markup-compatibility/2006">
              <mc:Choice xmlns:v="urn:schemas-microsoft-com:vml" Requires="v">
                <p:oleObj spid="_x0000_s1361" name="CS ChemDraw Drawing" r:id="rId15" imgW="5864028" imgH="1389280" progId="ChemDraw.Document.6.0">
                  <p:embed/>
                </p:oleObj>
              </mc:Choice>
              <mc:Fallback>
                <p:oleObj name="CS ChemDraw Drawing" r:id="rId15" imgW="5864028" imgH="1389280" progId="ChemDraw.Document.6.0">
                  <p:embed/>
                  <p:pic>
                    <p:nvPicPr>
                      <p:cNvPr id="0" name=""/>
                      <p:cNvPicPr/>
                      <p:nvPr/>
                    </p:nvPicPr>
                    <p:blipFill>
                      <a:blip r:embed="rId16"/>
                      <a:stretch>
                        <a:fillRect/>
                      </a:stretch>
                    </p:blipFill>
                    <p:spPr>
                      <a:xfrm>
                        <a:off x="28613215" y="13450000"/>
                        <a:ext cx="10003107" cy="2369443"/>
                      </a:xfrm>
                      <a:prstGeom prst="rect">
                        <a:avLst/>
                      </a:prstGeom>
                    </p:spPr>
                  </p:pic>
                </p:oleObj>
              </mc:Fallback>
            </mc:AlternateContent>
          </a:graphicData>
        </a:graphic>
      </p:graphicFrame>
      <p:graphicFrame>
        <p:nvGraphicFramePr>
          <p:cNvPr id="31" name="Object 30"/>
          <p:cNvGraphicFramePr>
            <a:graphicFrameLocks noChangeAspect="1"/>
          </p:cNvGraphicFramePr>
          <p:nvPr>
            <p:extLst>
              <p:ext uri="{D42A27DB-BD31-4B8C-83A1-F6EECF244321}">
                <p14:modId xmlns:p14="http://schemas.microsoft.com/office/powerpoint/2010/main" val="1233444074"/>
              </p:ext>
            </p:extLst>
          </p:nvPr>
        </p:nvGraphicFramePr>
        <p:xfrm>
          <a:off x="36844737" y="15626890"/>
          <a:ext cx="5751063" cy="1856325"/>
        </p:xfrm>
        <a:graphic>
          <a:graphicData uri="http://schemas.openxmlformats.org/presentationml/2006/ole">
            <mc:AlternateContent xmlns:mc="http://schemas.openxmlformats.org/markup-compatibility/2006">
              <mc:Choice xmlns:v="urn:schemas-microsoft-com:vml" Requires="v">
                <p:oleObj spid="_x0000_s1362" name="CS ChemDraw Drawing" r:id="rId17" imgW="3861519" imgH="1246353" progId="ChemDraw.Document.6.0">
                  <p:embed/>
                </p:oleObj>
              </mc:Choice>
              <mc:Fallback>
                <p:oleObj name="CS ChemDraw Drawing" r:id="rId17" imgW="3861519" imgH="1246353" progId="ChemDraw.Document.6.0">
                  <p:embed/>
                  <p:pic>
                    <p:nvPicPr>
                      <p:cNvPr id="0" name=""/>
                      <p:cNvPicPr/>
                      <p:nvPr/>
                    </p:nvPicPr>
                    <p:blipFill>
                      <a:blip r:embed="rId18"/>
                      <a:stretch>
                        <a:fillRect/>
                      </a:stretch>
                    </p:blipFill>
                    <p:spPr>
                      <a:xfrm>
                        <a:off x="36844737" y="15626890"/>
                        <a:ext cx="5751063" cy="1856325"/>
                      </a:xfrm>
                      <a:prstGeom prst="rect">
                        <a:avLst/>
                      </a:prstGeom>
                    </p:spPr>
                  </p:pic>
                </p:oleObj>
              </mc:Fallback>
            </mc:AlternateContent>
          </a:graphicData>
        </a:graphic>
      </p:graphicFrame>
      <p:pic>
        <p:nvPicPr>
          <p:cNvPr id="15" name="Picture 14"/>
          <p:cNvPicPr>
            <a:picLocks noChangeAspect="1"/>
          </p:cNvPicPr>
          <p:nvPr/>
        </p:nvPicPr>
        <p:blipFill>
          <a:blip r:embed="rId19"/>
          <a:stretch>
            <a:fillRect/>
          </a:stretch>
        </p:blipFill>
        <p:spPr>
          <a:xfrm>
            <a:off x="38616322" y="13652319"/>
            <a:ext cx="3957850" cy="1779609"/>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3857</TotalTime>
  <Words>774</Words>
  <Application>Microsoft Office PowerPoint</Application>
  <PresentationFormat>Custom</PresentationFormat>
  <Paragraphs>80</Paragraphs>
  <Slides>1</Slides>
  <Notes>0</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5" baseType="lpstr">
      <vt:lpstr>Arial</vt:lpstr>
      <vt:lpstr>Calibri</vt:lpstr>
      <vt:lpstr>Office Theme</vt:lpstr>
      <vt:lpstr>CS ChemDraw Drawing</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Steven M Young</cp:lastModifiedBy>
  <cp:revision>154</cp:revision>
  <dcterms:created xsi:type="dcterms:W3CDTF">2012-04-23T20:12:21Z</dcterms:created>
  <dcterms:modified xsi:type="dcterms:W3CDTF">2015-04-29T12:51:26Z</dcterms:modified>
</cp:coreProperties>
</file>