
<file path=[Content_Types].xml><?xml version="1.0" encoding="utf-8"?>
<Types xmlns="http://schemas.openxmlformats.org/package/2006/content-types">
  <Default Extension="wmf" ContentType="image/x-wmf"/>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20" d="100"/>
          <a:sy n="20" d="100"/>
        </p:scale>
        <p:origin x="1458" y="1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w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35000">
              <a:schemeClr val="accent1">
                <a:lumMod val="0"/>
                <a:lumOff val="100000"/>
              </a:schemeClr>
            </a:gs>
            <a:gs pos="100000">
              <a:srgbClr val="00B0F0"/>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Synthesis of Aniline Derivatives via Palladium Catalyzed </a:t>
            </a:r>
          </a:p>
          <a:p>
            <a:pPr algn="ctr"/>
            <a:r>
              <a:rPr lang="en-US" altLang="en-US" sz="6600" dirty="0" smtClean="0">
                <a:solidFill>
                  <a:srgbClr val="000066"/>
                </a:solidFill>
                <a:latin typeface="Calibri" pitchFamily="34" charset="0"/>
                <a:ea typeface="Calibri" pitchFamily="34" charset="0"/>
                <a:cs typeface="Calibri" pitchFamily="34" charset="0"/>
              </a:rPr>
              <a:t>Buchwald-</a:t>
            </a:r>
            <a:r>
              <a:rPr lang="en-US" altLang="en-US" sz="6600" dirty="0" err="1" smtClean="0">
                <a:solidFill>
                  <a:srgbClr val="000066"/>
                </a:solidFill>
                <a:latin typeface="Calibri" pitchFamily="34" charset="0"/>
                <a:ea typeface="Calibri" pitchFamily="34" charset="0"/>
                <a:cs typeface="Calibri" pitchFamily="34" charset="0"/>
              </a:rPr>
              <a:t>Hartwig</a:t>
            </a:r>
            <a:r>
              <a:rPr lang="en-US" altLang="en-US" sz="6600" dirty="0" smtClean="0">
                <a:solidFill>
                  <a:srgbClr val="000066"/>
                </a:solidFill>
                <a:latin typeface="Calibri" pitchFamily="34" charset="0"/>
                <a:ea typeface="Calibri" pitchFamily="34" charset="0"/>
                <a:cs typeface="Calibri" pitchFamily="34" charset="0"/>
              </a:rPr>
              <a:t> Cross-Coupling</a:t>
            </a: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600080" y="23656844"/>
            <a:ext cx="17406938" cy="175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Acknowledgments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pP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Dr. </a:t>
            </a:r>
            <a:r>
              <a:rPr lang="en-US" altLang="en-US" sz="3200" dirty="0" err="1" smtClean="0">
                <a:solidFill>
                  <a:schemeClr val="tx1"/>
                </a:solidFill>
                <a:latin typeface="Calibri" pitchFamily="34" charset="0"/>
                <a:ea typeface="Calibri" pitchFamily="34" charset="0"/>
                <a:cs typeface="Calibri" pitchFamily="34" charset="0"/>
              </a:rPr>
              <a:t>Planalp</a:t>
            </a:r>
            <a:r>
              <a:rPr lang="en-US" altLang="en-US" sz="3200" dirty="0">
                <a:solidFill>
                  <a:schemeClr val="tx1"/>
                </a:solidFill>
                <a:latin typeface="Calibri" pitchFamily="34" charset="0"/>
                <a:ea typeface="Calibri" pitchFamily="34" charset="0"/>
                <a:cs typeface="Calibri" pitchFamily="34" charset="0"/>
              </a:rPr>
              <a:t>, Lea </a:t>
            </a:r>
            <a:r>
              <a:rPr lang="en-US" altLang="en-US" sz="3200" dirty="0" err="1">
                <a:solidFill>
                  <a:schemeClr val="tx1"/>
                </a:solidFill>
                <a:latin typeface="Calibri" pitchFamily="34" charset="0"/>
                <a:ea typeface="Calibri" pitchFamily="34" charset="0"/>
                <a:cs typeface="Calibri" pitchFamily="34" charset="0"/>
              </a:rPr>
              <a:t>Nyiranshuti</a:t>
            </a: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and Luke </a:t>
            </a:r>
            <a:r>
              <a:rPr lang="en-US" altLang="en-US" sz="3200" dirty="0" smtClean="0">
                <a:solidFill>
                  <a:schemeClr val="tx1"/>
                </a:solidFill>
                <a:latin typeface="Calibri" pitchFamily="34" charset="0"/>
                <a:ea typeface="Calibri" pitchFamily="34" charset="0"/>
                <a:cs typeface="Calibri" pitchFamily="34" charset="0"/>
              </a:rPr>
              <a:t>Fulton</a:t>
            </a:r>
            <a:r>
              <a:rPr lang="en-US" altLang="en-US" sz="3000" dirty="0" smtClean="0">
                <a:solidFill>
                  <a:schemeClr val="tx1"/>
                </a:solidFill>
                <a:latin typeface="Calibri" pitchFamily="34" charset="0"/>
                <a:ea typeface="Calibri" pitchFamily="34" charset="0"/>
                <a:cs typeface="Calibri" pitchFamily="34" charset="0"/>
              </a:rPr>
              <a:t> </a:t>
            </a:r>
            <a:r>
              <a:rPr lang="en-US" altLang="en-US" sz="3000" dirty="0" smtClean="0">
                <a:solidFill>
                  <a:schemeClr val="tx1"/>
                </a:solidFill>
                <a:latin typeface="Calibri" pitchFamily="34" charset="0"/>
                <a:ea typeface="Calibri" pitchFamily="34" charset="0"/>
                <a:cs typeface="Calibri" pitchFamily="34" charset="0"/>
              </a:rPr>
              <a:t>of the </a:t>
            </a:r>
            <a:r>
              <a:rPr lang="en-US" altLang="en-US" sz="3000" dirty="0" err="1" smtClean="0">
                <a:solidFill>
                  <a:schemeClr val="tx1"/>
                </a:solidFill>
                <a:latin typeface="Calibri" pitchFamily="34" charset="0"/>
                <a:ea typeface="Calibri" pitchFamily="34" charset="0"/>
                <a:cs typeface="Calibri" pitchFamily="34" charset="0"/>
              </a:rPr>
              <a:t>Planalp</a:t>
            </a:r>
            <a:r>
              <a:rPr lang="en-US" altLang="en-US" sz="3000" dirty="0" smtClean="0">
                <a:solidFill>
                  <a:schemeClr val="tx1"/>
                </a:solidFill>
                <a:latin typeface="Calibri" pitchFamily="34" charset="0"/>
                <a:ea typeface="Calibri" pitchFamily="34" charset="0"/>
                <a:cs typeface="Calibri" pitchFamily="34" charset="0"/>
              </a:rPr>
              <a:t> research group and the UNH </a:t>
            </a:r>
            <a:r>
              <a:rPr lang="en-US" altLang="en-US" sz="3000" dirty="0">
                <a:solidFill>
                  <a:schemeClr val="tx1"/>
                </a:solidFill>
                <a:latin typeface="Calibri" pitchFamily="34" charset="0"/>
                <a:ea typeface="Calibri" pitchFamily="34" charset="0"/>
                <a:cs typeface="Calibri" pitchFamily="34" charset="0"/>
              </a:rPr>
              <a:t>Department of </a:t>
            </a:r>
            <a:r>
              <a:rPr lang="en-US" altLang="en-US" sz="3000" dirty="0" smtClean="0">
                <a:solidFill>
                  <a:schemeClr val="tx1"/>
                </a:solidFill>
                <a:latin typeface="Calibri" pitchFamily="34" charset="0"/>
                <a:ea typeface="Calibri" pitchFamily="34" charset="0"/>
                <a:cs typeface="Calibri" pitchFamily="34" charset="0"/>
              </a:rPr>
              <a:t>Chemistry are gratefully acknowledged.</a:t>
            </a:r>
            <a:endParaRPr lang="en-US" altLang="en-US" sz="30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007225" y="3109913"/>
            <a:ext cx="22860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Ryan Fitzgerald</a:t>
            </a:r>
            <a:r>
              <a:rPr lang="en-AU" altLang="en-US" sz="3600" dirty="0">
                <a:solidFill>
                  <a:srgbClr val="000066"/>
                </a:solidFill>
                <a:latin typeface="Calibri" pitchFamily="34" charset="0"/>
                <a:ea typeface="Calibri" pitchFamily="34" charset="0"/>
                <a:cs typeface="Calibri" pitchFamily="34" charset="0"/>
              </a:rPr>
              <a:t>, Lea </a:t>
            </a:r>
            <a:r>
              <a:rPr lang="en-AU" altLang="en-US" sz="3600" dirty="0" err="1" smtClean="0">
                <a:solidFill>
                  <a:srgbClr val="000066"/>
                </a:solidFill>
                <a:latin typeface="Calibri" pitchFamily="34" charset="0"/>
                <a:ea typeface="Calibri" pitchFamily="34" charset="0"/>
                <a:cs typeface="Calibri" pitchFamily="34" charset="0"/>
              </a:rPr>
              <a:t>Nyiranshuti</a:t>
            </a:r>
            <a:r>
              <a:rPr lang="en-AU" altLang="en-US" sz="3600" dirty="0" smtClean="0">
                <a:solidFill>
                  <a:srgbClr val="000066"/>
                </a:solidFill>
                <a:latin typeface="Calibri" pitchFamily="34" charset="0"/>
                <a:ea typeface="Calibri" pitchFamily="34" charset="0"/>
                <a:cs typeface="Calibri" pitchFamily="34" charset="0"/>
              </a:rPr>
              <a:t>, Roy </a:t>
            </a:r>
            <a:r>
              <a:rPr lang="en-AU" altLang="en-US" sz="3600" dirty="0" err="1" smtClean="0">
                <a:solidFill>
                  <a:srgbClr val="000066"/>
                </a:solidFill>
                <a:latin typeface="Calibri" pitchFamily="34" charset="0"/>
                <a:ea typeface="Calibri" pitchFamily="34" charset="0"/>
                <a:cs typeface="Calibri" pitchFamily="34" charset="0"/>
              </a:rPr>
              <a:t>Planalp</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i="1" dirty="0" smtClean="0">
                <a:solidFill>
                  <a:srgbClr val="000066"/>
                </a:solidFill>
                <a:latin typeface="Calibri" pitchFamily="34" charset="0"/>
                <a:ea typeface="Calibri" pitchFamily="34" charset="0"/>
                <a:cs typeface="Calibri" pitchFamily="34" charset="0"/>
              </a:rPr>
              <a:t>rwj9@wildcats.unh.edu</a:t>
            </a:r>
            <a:r>
              <a:rPr lang="en-AU" altLang="en-US" sz="3600" i="1" dirty="0">
                <a:solidFill>
                  <a:srgbClr val="000066"/>
                </a:solidFill>
                <a:latin typeface="Calibri" pitchFamily="34" charset="0"/>
                <a:ea typeface="Calibri" pitchFamily="34" charset="0"/>
                <a:cs typeface="Calibri" pitchFamily="34" charset="0"/>
              </a:rPr>
              <a:t>; Parsons Hall, 23 Academic Way, Durham NH 03824</a:t>
            </a:r>
            <a:endParaRPr lang="en-US" altLang="en-US" sz="3600" i="1"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5256213"/>
            <a:ext cx="17454563" cy="11709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Introduction</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Cross coupling reactions performed in this synthesis are of great importance in not only inorganic chemistry, but also medicinal chemistry. Many medications such as acetaminophen require </a:t>
            </a:r>
            <a:r>
              <a:rPr lang="en-US" altLang="en-US" sz="3600" dirty="0" smtClean="0">
                <a:solidFill>
                  <a:schemeClr val="tx1"/>
                </a:solidFill>
                <a:latin typeface="Calibri" pitchFamily="34" charset="0"/>
                <a:ea typeface="Calibri" pitchFamily="34" charset="0"/>
                <a:cs typeface="Calibri" pitchFamily="34" charset="0"/>
              </a:rPr>
              <a:t>a functionalized </a:t>
            </a:r>
            <a:r>
              <a:rPr lang="en-US" altLang="en-US" sz="3600" dirty="0" smtClean="0">
                <a:solidFill>
                  <a:schemeClr val="tx1"/>
                </a:solidFill>
                <a:latin typeface="Calibri" pitchFamily="34" charset="0"/>
                <a:ea typeface="Calibri" pitchFamily="34" charset="0"/>
                <a:cs typeface="Calibri" pitchFamily="34" charset="0"/>
              </a:rPr>
              <a:t>aniline </a:t>
            </a:r>
            <a:r>
              <a:rPr lang="en-US" altLang="en-US" sz="3600" dirty="0" smtClean="0">
                <a:solidFill>
                  <a:schemeClr val="tx1"/>
                </a:solidFill>
                <a:latin typeface="Calibri" pitchFamily="34" charset="0"/>
                <a:ea typeface="Calibri" pitchFamily="34" charset="0"/>
                <a:cs typeface="Calibri" pitchFamily="34" charset="0"/>
              </a:rPr>
              <a:t>derivative (with requisite hydroxyl group) </a:t>
            </a:r>
            <a:r>
              <a:rPr lang="en-US" altLang="en-US" sz="3600" dirty="0" smtClean="0">
                <a:solidFill>
                  <a:schemeClr val="tx1"/>
                </a:solidFill>
                <a:latin typeface="Calibri" pitchFamily="34" charset="0"/>
                <a:ea typeface="Calibri" pitchFamily="34" charset="0"/>
                <a:cs typeface="Calibri" pitchFamily="34" charset="0"/>
              </a:rPr>
              <a:t>bonded through the nitrogen or amine end to an aromatic ring. The aniline derivative is easily made via an organic </a:t>
            </a:r>
            <a:r>
              <a:rPr lang="en-US" altLang="en-US" sz="3600" dirty="0" smtClean="0">
                <a:solidFill>
                  <a:schemeClr val="tx1"/>
                </a:solidFill>
                <a:latin typeface="Calibri" pitchFamily="34" charset="0"/>
                <a:ea typeface="Calibri" pitchFamily="34" charset="0"/>
                <a:cs typeface="Calibri" pitchFamily="34" charset="0"/>
              </a:rPr>
              <a:t>synthesis. A </a:t>
            </a:r>
            <a:r>
              <a:rPr lang="en-US" altLang="en-US" sz="3600" dirty="0" smtClean="0">
                <a:solidFill>
                  <a:schemeClr val="tx1"/>
                </a:solidFill>
                <a:latin typeface="Calibri" pitchFamily="34" charset="0"/>
                <a:ea typeface="Calibri" pitchFamily="34" charset="0"/>
                <a:cs typeface="Calibri" pitchFamily="34" charset="0"/>
              </a:rPr>
              <a:t>good way to make the overall reaction feasible and cost effective is through the use of a Buchwald-</a:t>
            </a:r>
            <a:r>
              <a:rPr lang="en-US" altLang="en-US" sz="3600" dirty="0" err="1" smtClean="0">
                <a:solidFill>
                  <a:schemeClr val="tx1"/>
                </a:solidFill>
                <a:latin typeface="Calibri" pitchFamily="34" charset="0"/>
                <a:ea typeface="Calibri" pitchFamily="34" charset="0"/>
                <a:cs typeface="Calibri" pitchFamily="34" charset="0"/>
              </a:rPr>
              <a:t>Hartwig</a:t>
            </a:r>
            <a:r>
              <a:rPr lang="en-US" altLang="en-US" sz="3600" dirty="0" smtClean="0">
                <a:solidFill>
                  <a:schemeClr val="tx1"/>
                </a:solidFill>
                <a:latin typeface="Calibri" pitchFamily="34" charset="0"/>
                <a:ea typeface="Calibri" pitchFamily="34" charset="0"/>
                <a:cs typeface="Calibri" pitchFamily="34" charset="0"/>
              </a:rPr>
              <a:t> cross-coupling reaction. These reactions are generally high yielding reactions of </a:t>
            </a:r>
            <a:r>
              <a:rPr lang="en-US" altLang="en-US" sz="3600" dirty="0" smtClean="0">
                <a:solidFill>
                  <a:schemeClr val="tx1"/>
                </a:solidFill>
                <a:latin typeface="Calibri" pitchFamily="34" charset="0"/>
                <a:ea typeface="Calibri" pitchFamily="34" charset="0"/>
                <a:cs typeface="Calibri" pitchFamily="34" charset="0"/>
              </a:rPr>
              <a:t>functionalized aniline </a:t>
            </a:r>
            <a:r>
              <a:rPr lang="en-US" altLang="en-US" sz="3600" dirty="0" smtClean="0">
                <a:solidFill>
                  <a:schemeClr val="tx1"/>
                </a:solidFill>
                <a:latin typeface="Calibri" pitchFamily="34" charset="0"/>
                <a:ea typeface="Calibri" pitchFamily="34" charset="0"/>
                <a:cs typeface="Calibri" pitchFamily="34" charset="0"/>
              </a:rPr>
              <a:t>derivatives and entail a one step reaction once the desired amine has been obtained. This experiment focused on the synthesis of two elementary aniline derivatives, which were t-</a:t>
            </a:r>
            <a:r>
              <a:rPr lang="en-US" altLang="en-US" sz="3600" dirty="0" err="1" smtClean="0">
                <a:solidFill>
                  <a:schemeClr val="tx1"/>
                </a:solidFill>
                <a:latin typeface="Calibri" pitchFamily="34" charset="0"/>
                <a:ea typeface="Calibri" pitchFamily="34" charset="0"/>
                <a:cs typeface="Calibri" pitchFamily="34" charset="0"/>
              </a:rPr>
              <a:t>butylamine</a:t>
            </a:r>
            <a:r>
              <a:rPr lang="en-US" altLang="en-US" sz="3600" dirty="0" smtClean="0">
                <a:solidFill>
                  <a:schemeClr val="tx1"/>
                </a:solidFill>
                <a:latin typeface="Calibri" pitchFamily="34" charset="0"/>
                <a:ea typeface="Calibri" pitchFamily="34" charset="0"/>
                <a:cs typeface="Calibri" pitchFamily="34" charset="0"/>
              </a:rPr>
              <a:t> and 1-hexylamine to form 1-t-butylamine-3,5-dimethylbenzene and 1-hexylamine-3,5-dimethylbenzene.</a:t>
            </a:r>
            <a:r>
              <a:rPr lang="en-US" altLang="en-US" sz="3600" baseline="30000" dirty="0" smtClean="0">
                <a:solidFill>
                  <a:schemeClr val="tx1"/>
                </a:solidFill>
                <a:latin typeface="Calibri" pitchFamily="34" charset="0"/>
                <a:ea typeface="Calibri" pitchFamily="34" charset="0"/>
                <a:cs typeface="Calibri" pitchFamily="34" charset="0"/>
              </a:rPr>
              <a:t>1,2</a:t>
            </a:r>
            <a:endParaRPr lang="en-US" altLang="en-US" sz="36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a:solidFill>
                <a:schemeClr val="tx1"/>
              </a:solidFill>
              <a:latin typeface="Calibri" pitchFamily="34" charset="0"/>
              <a:ea typeface="Calibri" pitchFamily="34" charset="0"/>
              <a:cs typeface="Calibri" pitchFamily="34" charset="0"/>
            </a:endParaRPr>
          </a:p>
          <a:p>
            <a:pPr>
              <a:spcBef>
                <a:spcPct val="25000"/>
              </a:spcBef>
            </a:pPr>
            <a:endParaRPr lang="en-US" altLang="en-US" sz="3600" dirty="0" smtClean="0">
              <a:solidFill>
                <a:schemeClr val="tx1"/>
              </a:solidFill>
              <a:latin typeface="Calibri" pitchFamily="34" charset="0"/>
              <a:ea typeface="Calibri" pitchFamily="34" charset="0"/>
              <a:cs typeface="Calibri" pitchFamily="34" charset="0"/>
            </a:endParaRPr>
          </a:p>
          <a:p>
            <a:pPr>
              <a:spcBef>
                <a:spcPct val="25000"/>
              </a:spcBef>
            </a:pPr>
            <a:r>
              <a:rPr lang="en-US" altLang="en-US" sz="3600" dirty="0" smtClean="0">
                <a:solidFill>
                  <a:schemeClr val="tx1"/>
                </a:solidFill>
                <a:latin typeface="Calibri" pitchFamily="34" charset="0"/>
                <a:ea typeface="Calibri" pitchFamily="34" charset="0"/>
                <a:cs typeface="Calibri" pitchFamily="34" charset="0"/>
              </a:rPr>
              <a:t>Figure </a:t>
            </a:r>
            <a:r>
              <a:rPr lang="en-US" altLang="en-US" sz="3600" dirty="0" smtClean="0">
                <a:solidFill>
                  <a:schemeClr val="tx1"/>
                </a:solidFill>
                <a:latin typeface="Calibri" pitchFamily="34" charset="0"/>
                <a:ea typeface="Calibri" pitchFamily="34" charset="0"/>
                <a:cs typeface="Calibri" pitchFamily="34" charset="0"/>
              </a:rPr>
              <a:t>1. Structure of Acetaminophen (</a:t>
            </a:r>
            <a:r>
              <a:rPr lang="en-US" altLang="en-US" sz="3600" dirty="0" smtClean="0">
                <a:solidFill>
                  <a:schemeClr val="tx1"/>
                </a:solidFill>
                <a:latin typeface="Calibri" pitchFamily="34" charset="0"/>
                <a:ea typeface="Calibri" pitchFamily="34" charset="0"/>
                <a:cs typeface="Calibri" pitchFamily="34" charset="0"/>
              </a:rPr>
              <a:t>a p-hydroxyl functionalized </a:t>
            </a:r>
            <a:r>
              <a:rPr lang="en-US" altLang="en-US" sz="3600" dirty="0" smtClean="0">
                <a:solidFill>
                  <a:schemeClr val="tx1"/>
                </a:solidFill>
                <a:latin typeface="Calibri" pitchFamily="34" charset="0"/>
                <a:ea typeface="Calibri" pitchFamily="34" charset="0"/>
                <a:cs typeface="Calibri" pitchFamily="34" charset="0"/>
              </a:rPr>
              <a:t>aniline derivative), which could be made via this synthetic route using </a:t>
            </a:r>
            <a:r>
              <a:rPr lang="en-US" altLang="en-US" sz="3600" i="1" dirty="0" smtClean="0">
                <a:solidFill>
                  <a:schemeClr val="tx1"/>
                </a:solidFill>
                <a:latin typeface="Calibri" pitchFamily="34" charset="0"/>
                <a:ea typeface="Calibri" pitchFamily="34" charset="0"/>
                <a:cs typeface="Calibri" pitchFamily="34" charset="0"/>
              </a:rPr>
              <a:t>p</a:t>
            </a:r>
            <a:r>
              <a:rPr lang="en-US" altLang="en-US" sz="3600" dirty="0" smtClean="0">
                <a:solidFill>
                  <a:schemeClr val="tx1"/>
                </a:solidFill>
                <a:latin typeface="Calibri" pitchFamily="34" charset="0"/>
                <a:ea typeface="Calibri" pitchFamily="34" charset="0"/>
                <a:cs typeface="Calibri" pitchFamily="34" charset="0"/>
              </a:rPr>
              <a:t>-bromophenol.</a:t>
            </a:r>
            <a:r>
              <a:rPr lang="en-US" altLang="en-US" sz="3600" baseline="30000" dirty="0" smtClean="0">
                <a:solidFill>
                  <a:schemeClr val="tx1"/>
                </a:solidFill>
                <a:latin typeface="Calibri" pitchFamily="34" charset="0"/>
                <a:ea typeface="Calibri" pitchFamily="34" charset="0"/>
                <a:cs typeface="Calibri" pitchFamily="34" charset="0"/>
              </a:rPr>
              <a:t>2</a:t>
            </a:r>
            <a:endParaRPr lang="en-US" altLang="en-US" sz="3600" dirty="0">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558931" y="25427017"/>
            <a:ext cx="17573625" cy="3985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(1) </a:t>
            </a:r>
            <a:r>
              <a:rPr lang="en-US" altLang="en-US" sz="3200" dirty="0" err="1" smtClean="0">
                <a:solidFill>
                  <a:schemeClr val="tx1"/>
                </a:solidFill>
                <a:latin typeface="Calibri" pitchFamily="34" charset="0"/>
                <a:ea typeface="Calibri" pitchFamily="34" charset="0"/>
                <a:cs typeface="Calibri" pitchFamily="34" charset="0"/>
              </a:rPr>
              <a:t>Pd</a:t>
            </a:r>
            <a:r>
              <a:rPr lang="en-US" altLang="en-US" sz="3200" dirty="0" smtClean="0">
                <a:solidFill>
                  <a:schemeClr val="tx1"/>
                </a:solidFill>
                <a:latin typeface="Calibri" pitchFamily="34" charset="0"/>
                <a:ea typeface="Calibri" pitchFamily="34" charset="0"/>
                <a:cs typeface="Calibri" pitchFamily="34" charset="0"/>
              </a:rPr>
              <a:t>‐catalyzed </a:t>
            </a:r>
            <a:r>
              <a:rPr lang="en-US" altLang="en-US" sz="3200" dirty="0">
                <a:solidFill>
                  <a:schemeClr val="tx1"/>
                </a:solidFill>
                <a:latin typeface="Calibri" pitchFamily="34" charset="0"/>
                <a:ea typeface="Calibri" pitchFamily="34" charset="0"/>
                <a:cs typeface="Calibri" pitchFamily="34" charset="0"/>
              </a:rPr>
              <a:t>cross‐coupling by Adam. R. Johnson and based on based on Buchwald, </a:t>
            </a:r>
            <a:r>
              <a:rPr lang="en-US" altLang="en-US" sz="3200" dirty="0" err="1" smtClean="0">
                <a:solidFill>
                  <a:schemeClr val="tx1"/>
                </a:solidFill>
                <a:latin typeface="Calibri" pitchFamily="34" charset="0"/>
                <a:ea typeface="Calibri" pitchFamily="34" charset="0"/>
                <a:cs typeface="Calibri" pitchFamily="34" charset="0"/>
              </a:rPr>
              <a:t>J.Org.Chem</a:t>
            </a:r>
            <a:r>
              <a:rPr lang="en-US" altLang="en-US" sz="3200" dirty="0" smtClean="0">
                <a:solidFill>
                  <a:schemeClr val="tx1"/>
                </a:solidFill>
                <a:latin typeface="Calibri" pitchFamily="34" charset="0"/>
                <a:ea typeface="Calibri" pitchFamily="34" charset="0"/>
                <a:cs typeface="Calibri" pitchFamily="34" charset="0"/>
              </a:rPr>
              <a:t>., 2000</a:t>
            </a:r>
            <a:r>
              <a:rPr lang="en-US" altLang="en-US" sz="3200" dirty="0">
                <a:solidFill>
                  <a:schemeClr val="tx1"/>
                </a:solidFill>
                <a:latin typeface="Calibri" pitchFamily="34" charset="0"/>
                <a:ea typeface="Calibri" pitchFamily="34" charset="0"/>
                <a:cs typeface="Calibri" pitchFamily="34" charset="0"/>
              </a:rPr>
              <a:t>, 65, </a:t>
            </a:r>
            <a:r>
              <a:rPr lang="en-US" altLang="en-US" sz="3200" dirty="0" smtClean="0">
                <a:solidFill>
                  <a:schemeClr val="tx1"/>
                </a:solidFill>
                <a:latin typeface="Calibri" pitchFamily="34" charset="0"/>
                <a:ea typeface="Calibri" pitchFamily="34" charset="0"/>
                <a:cs typeface="Calibri" pitchFamily="34" charset="0"/>
              </a:rPr>
              <a:t>1144‐1157. Print.</a:t>
            </a: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(2) Acetaminophen. http</a:t>
            </a:r>
            <a:r>
              <a:rPr lang="en-US" altLang="en-US" sz="3200" dirty="0">
                <a:solidFill>
                  <a:schemeClr val="tx1"/>
                </a:solidFill>
                <a:latin typeface="Calibri" pitchFamily="34" charset="0"/>
                <a:ea typeface="Calibri" pitchFamily="34" charset="0"/>
                <a:cs typeface="Calibri" pitchFamily="34" charset="0"/>
              </a:rPr>
              <a:t>://</a:t>
            </a:r>
            <a:r>
              <a:rPr lang="en-US" altLang="en-US" sz="3200" dirty="0" smtClean="0">
                <a:solidFill>
                  <a:schemeClr val="tx1"/>
                </a:solidFill>
                <a:latin typeface="Calibri" pitchFamily="34" charset="0"/>
                <a:ea typeface="Calibri" pitchFamily="34" charset="0"/>
                <a:cs typeface="Calibri" pitchFamily="34" charset="0"/>
              </a:rPr>
              <a:t>webbook.nist.gov/cgi/cbook.cgi?ID=103-90-2 (accessed 4/27/15). Web.</a:t>
            </a:r>
          </a:p>
          <a:p>
            <a:pPr algn="just">
              <a:spcBef>
                <a:spcPts val="1200"/>
              </a:spcBef>
            </a:pPr>
            <a:r>
              <a:rPr lang="en-US" altLang="en-US" sz="3200" dirty="0" smtClean="0">
                <a:solidFill>
                  <a:schemeClr val="tx1"/>
                </a:solidFill>
                <a:latin typeface="Calibri" pitchFamily="34" charset="0"/>
                <a:ea typeface="Calibri" pitchFamily="34" charset="0"/>
                <a:cs typeface="Calibri" pitchFamily="34" charset="0"/>
              </a:rPr>
              <a:t>(3) Li</a:t>
            </a:r>
            <a:r>
              <a:rPr lang="en-US" altLang="en-US" sz="3200" dirty="0">
                <a:solidFill>
                  <a:schemeClr val="tx1"/>
                </a:solidFill>
                <a:latin typeface="Calibri" pitchFamily="34" charset="0"/>
                <a:ea typeface="Calibri" pitchFamily="34" charset="0"/>
                <a:cs typeface="Calibri" pitchFamily="34" charset="0"/>
              </a:rPr>
              <a:t>, </a:t>
            </a:r>
            <a:r>
              <a:rPr lang="en-US" altLang="en-US" sz="3200" dirty="0" err="1">
                <a:solidFill>
                  <a:schemeClr val="tx1"/>
                </a:solidFill>
                <a:latin typeface="Calibri" pitchFamily="34" charset="0"/>
                <a:ea typeface="Calibri" pitchFamily="34" charset="0"/>
                <a:cs typeface="Calibri" pitchFamily="34" charset="0"/>
              </a:rPr>
              <a:t>Jie</a:t>
            </a:r>
            <a:r>
              <a:rPr lang="en-US" altLang="en-US" sz="3200" dirty="0">
                <a:solidFill>
                  <a:schemeClr val="tx1"/>
                </a:solidFill>
                <a:latin typeface="Calibri" pitchFamily="34" charset="0"/>
                <a:ea typeface="Calibri" pitchFamily="34" charset="0"/>
                <a:cs typeface="Calibri" pitchFamily="34" charset="0"/>
              </a:rPr>
              <a:t> Jack. </a:t>
            </a:r>
            <a:r>
              <a:rPr lang="en-US" altLang="en-US" sz="3200" i="1" dirty="0">
                <a:solidFill>
                  <a:schemeClr val="tx1"/>
                </a:solidFill>
                <a:latin typeface="Calibri" pitchFamily="34" charset="0"/>
                <a:ea typeface="Calibri" pitchFamily="34" charset="0"/>
                <a:cs typeface="Calibri" pitchFamily="34" charset="0"/>
              </a:rPr>
              <a:t>Name Reactions A Collection of Detailed Reaction Mechanisms</a:t>
            </a:r>
            <a:r>
              <a:rPr lang="en-US" altLang="en-US" sz="3200" dirty="0">
                <a:solidFill>
                  <a:schemeClr val="tx1"/>
                </a:solidFill>
                <a:latin typeface="Calibri" pitchFamily="34" charset="0"/>
                <a:ea typeface="Calibri" pitchFamily="34" charset="0"/>
                <a:cs typeface="Calibri" pitchFamily="34" charset="0"/>
              </a:rPr>
              <a:t>. 3rd ed. Springer Berlin Heidelberg New York, 2006. </a:t>
            </a:r>
            <a:r>
              <a:rPr lang="en-US" altLang="en-US" sz="3200" dirty="0" smtClean="0">
                <a:solidFill>
                  <a:schemeClr val="tx1"/>
                </a:solidFill>
                <a:latin typeface="Calibri" pitchFamily="34" charset="0"/>
                <a:ea typeface="Calibri" pitchFamily="34" charset="0"/>
                <a:cs typeface="Calibri" pitchFamily="34" charset="0"/>
              </a:rPr>
              <a:t>p.98</a:t>
            </a:r>
            <a:r>
              <a:rPr lang="en-US" altLang="en-US" sz="3200" dirty="0">
                <a:solidFill>
                  <a:schemeClr val="tx1"/>
                </a:solidFill>
                <a:latin typeface="Calibri" pitchFamily="34" charset="0"/>
                <a:ea typeface="Calibri" pitchFamily="34" charset="0"/>
                <a:cs typeface="Calibri" pitchFamily="34" charset="0"/>
              </a:rPr>
              <a:t>. Print.</a:t>
            </a:r>
          </a:p>
        </p:txBody>
      </p:sp>
      <p:sp>
        <p:nvSpPr>
          <p:cNvPr id="1041" name="Text Box 304"/>
          <p:cNvSpPr txBox="1">
            <a:spLocks noChangeArrowheads="1"/>
          </p:cNvSpPr>
          <p:nvPr/>
        </p:nvSpPr>
        <p:spPr bwMode="auto">
          <a:xfrm>
            <a:off x="215900" y="16904835"/>
            <a:ext cx="17467263" cy="201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a:t>
            </a:r>
            <a:r>
              <a:rPr lang="en-US" altLang="en-US" sz="4400" dirty="0" smtClean="0">
                <a:solidFill>
                  <a:srgbClr val="000066"/>
                </a:solidFill>
                <a:latin typeface="Calibri" pitchFamily="34" charset="0"/>
                <a:ea typeface="Calibri" pitchFamily="34" charset="0"/>
                <a:cs typeface="Calibri" pitchFamily="34" charset="0"/>
              </a:rPr>
              <a:t>Discussion</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H NMR, TLC analysis, and IR spectroscopy were used as means of identification of product and to determine purity of the 1-hexylamine or t-</a:t>
            </a:r>
            <a:r>
              <a:rPr lang="en-US" altLang="en-US" sz="3600" dirty="0" err="1" smtClean="0">
                <a:solidFill>
                  <a:schemeClr val="tx1"/>
                </a:solidFill>
                <a:latin typeface="Calibri" pitchFamily="34" charset="0"/>
                <a:ea typeface="Calibri" pitchFamily="34" charset="0"/>
                <a:cs typeface="Calibri" pitchFamily="34" charset="0"/>
              </a:rPr>
              <a:t>butylamine</a:t>
            </a: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derivative.</a:t>
            </a:r>
            <a:endParaRPr lang="en-US" altLang="en-US" sz="3600" dirty="0">
              <a:latin typeface="Calibri" pitchFamily="34" charset="0"/>
              <a:ea typeface="Calibri" pitchFamily="34" charset="0"/>
              <a:cs typeface="Calibri" pitchFamily="34" charset="0"/>
            </a:endParaRPr>
          </a:p>
        </p:txBody>
      </p:sp>
      <p:sp>
        <p:nvSpPr>
          <p:cNvPr id="1042" name="Text Box 341"/>
          <p:cNvSpPr txBox="1">
            <a:spLocks noChangeArrowheads="1"/>
          </p:cNvSpPr>
          <p:nvPr/>
        </p:nvSpPr>
        <p:spPr bwMode="auto">
          <a:xfrm>
            <a:off x="7956515" y="27505271"/>
            <a:ext cx="10992852" cy="1568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smtClean="0">
                <a:solidFill>
                  <a:schemeClr val="tx1"/>
                </a:solidFill>
                <a:latin typeface="Calibri" pitchFamily="34" charset="0"/>
                <a:ea typeface="Calibri" pitchFamily="34" charset="0"/>
                <a:cs typeface="Calibri" pitchFamily="34" charset="0"/>
              </a:rPr>
              <a:t>Figure </a:t>
            </a:r>
            <a:r>
              <a:rPr lang="en-US" altLang="en-US" sz="3200" dirty="0">
                <a:solidFill>
                  <a:schemeClr val="tx1"/>
                </a:solidFill>
                <a:latin typeface="Calibri" pitchFamily="34" charset="0"/>
                <a:ea typeface="Calibri" pitchFamily="34" charset="0"/>
                <a:cs typeface="Calibri" pitchFamily="34" charset="0"/>
              </a:rPr>
              <a:t>3</a:t>
            </a:r>
            <a:r>
              <a:rPr lang="en-US" altLang="en-US" sz="3200" dirty="0" smtClean="0">
                <a:solidFill>
                  <a:schemeClr val="tx1"/>
                </a:solidFill>
                <a:latin typeface="Calibri" pitchFamily="34" charset="0"/>
                <a:ea typeface="Calibri" pitchFamily="34" charset="0"/>
                <a:cs typeface="Calibri" pitchFamily="34" charset="0"/>
              </a:rPr>
              <a:t>. Mechanistic Pathway of 1-hexylamine </a:t>
            </a:r>
            <a:r>
              <a:rPr lang="en-US" altLang="en-US" sz="3200" dirty="0" smtClean="0">
                <a:solidFill>
                  <a:schemeClr val="tx1"/>
                </a:solidFill>
                <a:latin typeface="Calibri" pitchFamily="34" charset="0"/>
                <a:ea typeface="Calibri" pitchFamily="34" charset="0"/>
                <a:cs typeface="Calibri" pitchFamily="34" charset="0"/>
              </a:rPr>
              <a:t>derivative where </a:t>
            </a:r>
            <a:r>
              <a:rPr lang="en-US" altLang="en-US" sz="3200" dirty="0" err="1" smtClean="0">
                <a:solidFill>
                  <a:schemeClr val="tx1"/>
                </a:solidFill>
                <a:latin typeface="Calibri" pitchFamily="34" charset="0"/>
                <a:ea typeface="Calibri" pitchFamily="34" charset="0"/>
                <a:cs typeface="Calibri" pitchFamily="34" charset="0"/>
              </a:rPr>
              <a:t>Pd</a:t>
            </a:r>
            <a:r>
              <a:rPr lang="en-US" altLang="en-US" sz="3200" dirty="0" smtClean="0">
                <a:solidFill>
                  <a:schemeClr val="tx1"/>
                </a:solidFill>
                <a:latin typeface="Calibri" pitchFamily="34" charset="0"/>
                <a:ea typeface="Calibri" pitchFamily="34" charset="0"/>
                <a:cs typeface="Calibri" pitchFamily="34" charset="0"/>
              </a:rPr>
              <a:t> is bound with BINAP in </a:t>
            </a:r>
            <a:r>
              <a:rPr lang="en-US" altLang="en-US" sz="3200" dirty="0" err="1" smtClean="0">
                <a:solidFill>
                  <a:schemeClr val="tx1"/>
                </a:solidFill>
                <a:latin typeface="Calibri" pitchFamily="34" charset="0"/>
                <a:ea typeface="Calibri" pitchFamily="34" charset="0"/>
                <a:cs typeface="Calibri" pitchFamily="34" charset="0"/>
              </a:rPr>
              <a:t>Ar</a:t>
            </a:r>
            <a:r>
              <a:rPr lang="en-US" altLang="en-US" sz="3200" dirty="0" smtClean="0">
                <a:solidFill>
                  <a:schemeClr val="tx1"/>
                </a:solidFill>
                <a:latin typeface="Calibri" pitchFamily="34" charset="0"/>
                <a:ea typeface="Calibri" pitchFamily="34" charset="0"/>
                <a:cs typeface="Calibri" pitchFamily="34" charset="0"/>
              </a:rPr>
              <a:t>-</a:t>
            </a:r>
            <a:r>
              <a:rPr lang="en-US" altLang="en-US" sz="3200" dirty="0" err="1" smtClean="0">
                <a:solidFill>
                  <a:schemeClr val="tx1"/>
                </a:solidFill>
                <a:latin typeface="Calibri" pitchFamily="34" charset="0"/>
                <a:ea typeface="Calibri" pitchFamily="34" charset="0"/>
                <a:cs typeface="Calibri" pitchFamily="34" charset="0"/>
              </a:rPr>
              <a:t>Pd</a:t>
            </a:r>
            <a:r>
              <a:rPr lang="en-US" altLang="en-US" sz="3200" dirty="0" smtClean="0">
                <a:solidFill>
                  <a:schemeClr val="tx1"/>
                </a:solidFill>
                <a:latin typeface="Calibri" pitchFamily="34" charset="0"/>
                <a:ea typeface="Calibri" pitchFamily="34" charset="0"/>
                <a:cs typeface="Calibri" pitchFamily="34" charset="0"/>
              </a:rPr>
              <a:t>-Br bonding sequence.</a:t>
            </a:r>
            <a:r>
              <a:rPr lang="en-US" altLang="en-US" sz="3200" baseline="30000" dirty="0" smtClean="0">
                <a:solidFill>
                  <a:schemeClr val="tx1"/>
                </a:solidFill>
                <a:latin typeface="Calibri" pitchFamily="34" charset="0"/>
                <a:ea typeface="Calibri" pitchFamily="34" charset="0"/>
                <a:cs typeface="Calibri" pitchFamily="34" charset="0"/>
              </a:rPr>
              <a:t>1,3</a:t>
            </a:r>
            <a:r>
              <a:rPr lang="en-US" altLang="en-US" sz="3200" dirty="0" smtClean="0">
                <a:solidFill>
                  <a:schemeClr val="tx1"/>
                </a:solidFill>
                <a:latin typeface="Calibri" pitchFamily="34" charset="0"/>
                <a:ea typeface="Calibri" pitchFamily="34" charset="0"/>
                <a:cs typeface="Calibri" pitchFamily="34" charset="0"/>
              </a:rPr>
              <a:t> </a:t>
            </a:r>
            <a:endParaRPr lang="en-US" altLang="en-US" sz="32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576268" y="20606391"/>
            <a:ext cx="17394237" cy="3123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A method for the synthesis of an aniline derivatives from a primary amine and aryl halide was carried out and improved. Purity of the final product continues to be an issue and should look to be improved via better separation techniques or minor adjustments to the </a:t>
            </a:r>
            <a:r>
              <a:rPr lang="en-US" altLang="en-US" sz="3600" dirty="0" smtClean="0">
                <a:solidFill>
                  <a:schemeClr val="tx1"/>
                </a:solidFill>
                <a:latin typeface="Calibri" pitchFamily="34" charset="0"/>
                <a:ea typeface="Calibri" pitchFamily="34" charset="0"/>
                <a:cs typeface="Calibri" pitchFamily="34" charset="0"/>
              </a:rPr>
              <a:t>synthesis</a:t>
            </a: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to be able to determine if the products were obtained.</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8576268" y="15591226"/>
            <a:ext cx="17454563" cy="5062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a:t>
            </a:r>
            <a:r>
              <a:rPr lang="en-US" altLang="en-US" sz="4400" dirty="0" smtClean="0">
                <a:solidFill>
                  <a:srgbClr val="000066"/>
                </a:solidFill>
                <a:latin typeface="Calibri" pitchFamily="34" charset="0"/>
                <a:ea typeface="Calibri" pitchFamily="34" charset="0"/>
                <a:cs typeface="Calibri" pitchFamily="34" charset="0"/>
              </a:rPr>
              <a:t>Work</a:t>
            </a:r>
            <a:endParaRPr lang="en-US" altLang="en-US" sz="4400" dirty="0">
              <a:solidFill>
                <a:srgbClr val="000066"/>
              </a:solidFill>
              <a:latin typeface="Calibri" pitchFamily="34" charset="0"/>
              <a:ea typeface="Calibri" pitchFamily="34" charset="0"/>
              <a:cs typeface="Calibri" pitchFamily="34" charset="0"/>
            </a:endParaRPr>
          </a:p>
          <a:p>
            <a:pPr marL="571500" indent="-571500" algn="just">
              <a:spcBef>
                <a:spcPct val="25000"/>
              </a:spcBef>
              <a:buFont typeface="Arial" panose="020B0604020202020204" pitchFamily="34" charset="0"/>
              <a:buChar char="•"/>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Removes all traces of toluene for more reliable </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H NMR analysis by simply overnight rotary evaporation. Overlapping aromatic protons remain an issue.</a:t>
            </a:r>
          </a:p>
          <a:p>
            <a:pPr marL="571500" indent="-571500" algn="just">
              <a:spcBef>
                <a:spcPct val="25000"/>
              </a:spcBef>
              <a:buFont typeface="Arial" panose="020B0604020202020204" pitchFamily="34" charset="0"/>
              <a:buChar char="•"/>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Consider </a:t>
            </a:r>
            <a:r>
              <a:rPr lang="en-US" altLang="en-US" sz="3600" dirty="0" smtClean="0">
                <a:solidFill>
                  <a:schemeClr val="tx1"/>
                </a:solidFill>
                <a:latin typeface="Calibri" pitchFamily="34" charset="0"/>
                <a:ea typeface="Calibri" pitchFamily="34" charset="0"/>
                <a:cs typeface="Calibri" pitchFamily="34" charset="0"/>
              </a:rPr>
              <a:t>improving the mobile phase used in column chromatography to see if a better separation can be obtained as well as a more pure product.</a:t>
            </a:r>
          </a:p>
          <a:p>
            <a:pPr marL="571500" indent="-571500" algn="just">
              <a:spcBef>
                <a:spcPct val="25000"/>
              </a:spcBef>
              <a:buFont typeface="Arial" panose="020B0604020202020204" pitchFamily="34" charset="0"/>
              <a:buChar char="•"/>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Attempt to synthesize an aniline derivative of medical importance to see if the experimental design is feasible for real world medical chemistry with a more functionalized primary amine reactant.</a:t>
            </a:r>
            <a:r>
              <a:rPr lang="en-US" altLang="en-US" sz="3600" baseline="30000" dirty="0" smtClean="0">
                <a:solidFill>
                  <a:schemeClr val="tx1"/>
                </a:solidFill>
                <a:latin typeface="Calibri" pitchFamily="34" charset="0"/>
                <a:ea typeface="Calibri" pitchFamily="34" charset="0"/>
                <a:cs typeface="Calibri" pitchFamily="34" charset="0"/>
              </a:rPr>
              <a:t>2</a:t>
            </a:r>
            <a:r>
              <a:rPr lang="en-US" altLang="en-US" sz="3600" dirty="0" smtClean="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45" name="Text Box 443"/>
          <p:cNvSpPr txBox="1">
            <a:spLocks noChangeArrowheads="1"/>
          </p:cNvSpPr>
          <p:nvPr/>
        </p:nvSpPr>
        <p:spPr bwMode="auto">
          <a:xfrm>
            <a:off x="21717000" y="14938894"/>
            <a:ext cx="15240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4. Catalytic Cycle of palladium cross-coupling.</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 </a:t>
            </a:r>
            <a:endParaRPr lang="en-US" altLang="en-US" sz="3200" dirty="0">
              <a:solidFill>
                <a:schemeClr val="tx1"/>
              </a:solidFill>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18648626" y="4941200"/>
            <a:ext cx="17394237" cy="5893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Experimental</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A two-neck round bottom flask filled with 1-bromo-3,5-dimethylbenzene, one of two primary amines (t-</a:t>
            </a:r>
            <a:r>
              <a:rPr lang="en-US" altLang="en-US" sz="3600" dirty="0" err="1" smtClean="0">
                <a:solidFill>
                  <a:schemeClr val="tx1"/>
                </a:solidFill>
                <a:latin typeface="Calibri" pitchFamily="34" charset="0"/>
                <a:ea typeface="Calibri" pitchFamily="34" charset="0"/>
                <a:cs typeface="Calibri" pitchFamily="34" charset="0"/>
              </a:rPr>
              <a:t>butylamine</a:t>
            </a:r>
            <a:r>
              <a:rPr lang="en-US" altLang="en-US" sz="3600" dirty="0" smtClean="0">
                <a:solidFill>
                  <a:schemeClr val="tx1"/>
                </a:solidFill>
                <a:latin typeface="Calibri" pitchFamily="34" charset="0"/>
                <a:ea typeface="Calibri" pitchFamily="34" charset="0"/>
                <a:cs typeface="Calibri" pitchFamily="34" charset="0"/>
              </a:rPr>
              <a:t> or 1-hexylamine), BINAP, a palladium catalysis (Pd</a:t>
            </a:r>
            <a:r>
              <a:rPr lang="en-US" altLang="en-US" sz="3600" baseline="-25000" dirty="0" smtClean="0">
                <a:solidFill>
                  <a:schemeClr val="tx1"/>
                </a:solidFill>
                <a:latin typeface="Calibri" pitchFamily="34" charset="0"/>
                <a:ea typeface="Calibri" pitchFamily="34" charset="0"/>
                <a:cs typeface="Calibri" pitchFamily="34" charset="0"/>
              </a:rPr>
              <a:t>2</a:t>
            </a:r>
            <a:r>
              <a:rPr lang="en-US" altLang="en-US" sz="3600" dirty="0" smtClean="0">
                <a:solidFill>
                  <a:schemeClr val="tx1"/>
                </a:solidFill>
                <a:latin typeface="Calibri" pitchFamily="34" charset="0"/>
                <a:ea typeface="Calibri" pitchFamily="34" charset="0"/>
                <a:cs typeface="Calibri" pitchFamily="34" charset="0"/>
              </a:rPr>
              <a:t>(dba)</a:t>
            </a:r>
            <a:r>
              <a:rPr lang="en-US" altLang="en-US" sz="3600" baseline="-25000" dirty="0" smtClean="0">
                <a:solidFill>
                  <a:schemeClr val="tx1"/>
                </a:solidFill>
                <a:latin typeface="Calibri" pitchFamily="34" charset="0"/>
                <a:ea typeface="Calibri" pitchFamily="34" charset="0"/>
                <a:cs typeface="Calibri" pitchFamily="34" charset="0"/>
              </a:rPr>
              <a:t>3</a:t>
            </a:r>
            <a:r>
              <a:rPr lang="en-US" altLang="en-US" sz="3600" dirty="0" smtClean="0">
                <a:solidFill>
                  <a:schemeClr val="tx1"/>
                </a:solidFill>
                <a:latin typeface="Calibri" pitchFamily="34" charset="0"/>
                <a:ea typeface="Calibri" pitchFamily="34" charset="0"/>
                <a:cs typeface="Calibri" pitchFamily="34" charset="0"/>
              </a:rPr>
              <a:t>), sodium </a:t>
            </a:r>
            <a:r>
              <a:rPr lang="en-US" altLang="en-US" sz="3600" dirty="0" err="1" smtClean="0">
                <a:solidFill>
                  <a:schemeClr val="tx1"/>
                </a:solidFill>
                <a:latin typeface="Calibri" pitchFamily="34" charset="0"/>
                <a:ea typeface="Calibri" pitchFamily="34" charset="0"/>
                <a:cs typeface="Calibri" pitchFamily="34" charset="0"/>
              </a:rPr>
              <a:t>tert-butoxide</a:t>
            </a:r>
            <a:r>
              <a:rPr lang="en-US" altLang="en-US" sz="3600" dirty="0" smtClean="0">
                <a:solidFill>
                  <a:schemeClr val="tx1"/>
                </a:solidFill>
                <a:latin typeface="Calibri" pitchFamily="34" charset="0"/>
                <a:ea typeface="Calibri" pitchFamily="34" charset="0"/>
                <a:cs typeface="Calibri" pitchFamily="34" charset="0"/>
              </a:rPr>
              <a:t>, and toluene. The flask was fitted with a reflux condenser and nitrogen inlet. The reaction was heated for 1 hour in an oil bath at approximately 100°C followed by quenching with a small amount of </a:t>
            </a:r>
            <a:r>
              <a:rPr lang="en-US" altLang="en-US" sz="3600" dirty="0" err="1" smtClean="0">
                <a:solidFill>
                  <a:schemeClr val="tx1"/>
                </a:solidFill>
                <a:latin typeface="Calibri" pitchFamily="34" charset="0"/>
                <a:ea typeface="Calibri" pitchFamily="34" charset="0"/>
                <a:cs typeface="Calibri" pitchFamily="34" charset="0"/>
              </a:rPr>
              <a:t>diethylether</a:t>
            </a:r>
            <a:r>
              <a:rPr lang="en-US" altLang="en-US" sz="3600" dirty="0" smtClean="0">
                <a:solidFill>
                  <a:schemeClr val="tx1"/>
                </a:solidFill>
                <a:latin typeface="Calibri" pitchFamily="34" charset="0"/>
                <a:ea typeface="Calibri" pitchFamily="34" charset="0"/>
                <a:cs typeface="Calibri" pitchFamily="34" charset="0"/>
              </a:rPr>
              <a:t>. The solution was vacuum filtered to remove palladium catalysis and the filtrate was evaporated down to yield crude aniline derivative as an oil. The oil was dissolved in dichloromethane (DCM) and purified via a column in </a:t>
            </a:r>
            <a:r>
              <a:rPr lang="en-US" altLang="en-US" sz="3600" dirty="0">
                <a:solidFill>
                  <a:schemeClr val="tx1"/>
                </a:solidFill>
                <a:latin typeface="Calibri" pitchFamily="34" charset="0"/>
                <a:ea typeface="Calibri" pitchFamily="34" charset="0"/>
                <a:cs typeface="Calibri" pitchFamily="34" charset="0"/>
              </a:rPr>
              <a:t>1:1 </a:t>
            </a:r>
            <a:r>
              <a:rPr lang="en-US" altLang="en-US" sz="3600" dirty="0" err="1" smtClean="0">
                <a:solidFill>
                  <a:schemeClr val="tx1"/>
                </a:solidFill>
                <a:latin typeface="Calibri" pitchFamily="34" charset="0"/>
                <a:ea typeface="Calibri" pitchFamily="34" charset="0"/>
                <a:cs typeface="Calibri" pitchFamily="34" charset="0"/>
              </a:rPr>
              <a:t>hexanes:ethyl</a:t>
            </a:r>
            <a:r>
              <a:rPr lang="en-US" altLang="en-US" sz="3600" dirty="0" smtClean="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acetate or 3</a:t>
            </a:r>
            <a:r>
              <a:rPr lang="en-US" altLang="en-US" sz="3600" dirty="0" smtClean="0">
                <a:solidFill>
                  <a:schemeClr val="tx1"/>
                </a:solidFill>
                <a:latin typeface="Calibri" pitchFamily="34" charset="0"/>
                <a:ea typeface="Calibri" pitchFamily="34" charset="0"/>
                <a:cs typeface="Calibri" pitchFamily="34" charset="0"/>
              </a:rPr>
              <a:t>:2 </a:t>
            </a:r>
            <a:r>
              <a:rPr lang="en-US" altLang="en-US" sz="3600" dirty="0" err="1" smtClean="0">
                <a:solidFill>
                  <a:schemeClr val="tx1"/>
                </a:solidFill>
                <a:latin typeface="Calibri" pitchFamily="34" charset="0"/>
                <a:ea typeface="Calibri" pitchFamily="34" charset="0"/>
                <a:cs typeface="Calibri" pitchFamily="34" charset="0"/>
              </a:rPr>
              <a:t>hexanes:ethyl</a:t>
            </a:r>
            <a:r>
              <a:rPr lang="en-US" altLang="en-US" sz="3600" dirty="0" smtClean="0">
                <a:solidFill>
                  <a:schemeClr val="tx1"/>
                </a:solidFill>
                <a:latin typeface="Calibri" pitchFamily="34" charset="0"/>
                <a:ea typeface="Calibri" pitchFamily="34" charset="0"/>
                <a:cs typeface="Calibri" pitchFamily="34" charset="0"/>
              </a:rPr>
              <a:t> acetate mobile phase to yield the purified final product.</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 </a:t>
            </a:r>
          </a:p>
        </p:txBody>
      </p:sp>
      <p:pic>
        <p:nvPicPr>
          <p:cNvPr id="1238" name="Picture 123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 y="1028700"/>
            <a:ext cx="2743200" cy="2781300"/>
          </a:xfrm>
          <a:prstGeom prst="rect">
            <a:avLst/>
          </a:prstGeom>
        </p:spPr>
      </p:pic>
      <p:pic>
        <p:nvPicPr>
          <p:cNvPr id="2" name="Picture 1"/>
          <p:cNvPicPr>
            <a:picLocks noChangeAspect="1"/>
          </p:cNvPicPr>
          <p:nvPr/>
        </p:nvPicPr>
        <p:blipFill>
          <a:blip r:embed="rId3"/>
          <a:stretch>
            <a:fillRect/>
          </a:stretch>
        </p:blipFill>
        <p:spPr>
          <a:xfrm>
            <a:off x="9448800" y="18932317"/>
            <a:ext cx="7788169" cy="2181940"/>
          </a:xfrm>
          <a:prstGeom prst="rect">
            <a:avLst/>
          </a:prstGeom>
        </p:spPr>
      </p:pic>
      <p:pic>
        <p:nvPicPr>
          <p:cNvPr id="3" name="Picture 2"/>
          <p:cNvPicPr>
            <a:picLocks noChangeAspect="1"/>
          </p:cNvPicPr>
          <p:nvPr/>
        </p:nvPicPr>
        <p:blipFill>
          <a:blip r:embed="rId4"/>
          <a:stretch>
            <a:fillRect/>
          </a:stretch>
        </p:blipFill>
        <p:spPr>
          <a:xfrm>
            <a:off x="9067800" y="22014246"/>
            <a:ext cx="8915400" cy="2396926"/>
          </a:xfrm>
          <a:prstGeom prst="rect">
            <a:avLst/>
          </a:prstGeom>
        </p:spPr>
      </p:pic>
      <p:pic>
        <p:nvPicPr>
          <p:cNvPr id="4" name="Picture 3"/>
          <p:cNvPicPr>
            <a:picLocks noChangeAspect="1"/>
          </p:cNvPicPr>
          <p:nvPr/>
        </p:nvPicPr>
        <p:blipFill>
          <a:blip r:embed="rId5"/>
          <a:stretch>
            <a:fillRect/>
          </a:stretch>
        </p:blipFill>
        <p:spPr>
          <a:xfrm>
            <a:off x="8305801" y="25209666"/>
            <a:ext cx="10294280" cy="2108481"/>
          </a:xfrm>
          <a:prstGeom prst="rect">
            <a:avLst/>
          </a:prstGeom>
        </p:spPr>
      </p:pic>
      <p:pic>
        <p:nvPicPr>
          <p:cNvPr id="5" name="Picture 4"/>
          <p:cNvPicPr>
            <a:picLocks noChangeAspect="1"/>
          </p:cNvPicPr>
          <p:nvPr/>
        </p:nvPicPr>
        <p:blipFill>
          <a:blip r:embed="rId6"/>
          <a:stretch>
            <a:fillRect/>
          </a:stretch>
        </p:blipFill>
        <p:spPr>
          <a:xfrm>
            <a:off x="5429693" y="12430135"/>
            <a:ext cx="6477000" cy="3048579"/>
          </a:xfrm>
          <a:prstGeom prst="rect">
            <a:avLst/>
          </a:prstGeom>
        </p:spPr>
      </p:pic>
      <p:sp>
        <p:nvSpPr>
          <p:cNvPr id="6" name="TextBox 5"/>
          <p:cNvSpPr txBox="1"/>
          <p:nvPr/>
        </p:nvSpPr>
        <p:spPr>
          <a:xfrm>
            <a:off x="423553" y="27493256"/>
            <a:ext cx="8244640" cy="1077218"/>
          </a:xfrm>
          <a:prstGeom prst="rect">
            <a:avLst/>
          </a:prstGeom>
          <a:noFill/>
        </p:spPr>
        <p:txBody>
          <a:bodyPr wrap="square" rtlCol="0">
            <a:spAutoFit/>
          </a:bodyPr>
          <a:lstStyle/>
          <a:p>
            <a:r>
              <a:rPr lang="en-US" sz="3200" dirty="0" smtClean="0">
                <a:solidFill>
                  <a:schemeClr val="tx1"/>
                </a:solidFill>
                <a:latin typeface="Calibri" panose="020F0502020204030204" pitchFamily="34" charset="0"/>
              </a:rPr>
              <a:t>Figure 2. NMR of isolated 1-hexylamine-3,5-dimethylbenzene</a:t>
            </a:r>
            <a:endParaRPr lang="en-US" sz="3200" dirty="0">
              <a:solidFill>
                <a:schemeClr val="tx1"/>
              </a:solidFill>
              <a:latin typeface="Calibri" panose="020F0502020204030204" pitchFamily="34" charset="0"/>
            </a:endParaRPr>
          </a:p>
        </p:txBody>
      </p:sp>
      <p:pic>
        <p:nvPicPr>
          <p:cNvPr id="7" name="Picture 6"/>
          <p:cNvPicPr>
            <a:picLocks noChangeAspect="1"/>
          </p:cNvPicPr>
          <p:nvPr/>
        </p:nvPicPr>
        <p:blipFill>
          <a:blip r:embed="rId7"/>
          <a:stretch>
            <a:fillRect/>
          </a:stretch>
        </p:blipFill>
        <p:spPr>
          <a:xfrm>
            <a:off x="23201730" y="10834206"/>
            <a:ext cx="6629400" cy="4012057"/>
          </a:xfrm>
          <a:prstGeom prst="rect">
            <a:avLst/>
          </a:prstGeom>
        </p:spPr>
      </p:pic>
      <p:pic>
        <p:nvPicPr>
          <p:cNvPr id="9" name="Picture 8"/>
          <p:cNvPicPr>
            <a:picLocks noChangeAspect="1"/>
          </p:cNvPicPr>
          <p:nvPr/>
        </p:nvPicPr>
        <p:blipFill>
          <a:blip r:embed="rId8"/>
          <a:stretch>
            <a:fillRect/>
          </a:stretch>
        </p:blipFill>
        <p:spPr>
          <a:xfrm>
            <a:off x="423553" y="20802600"/>
            <a:ext cx="7685948" cy="6340438"/>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5541</TotalTime>
  <Words>135</Words>
  <Application>Microsoft Office PowerPoint</Application>
  <PresentationFormat>Custom</PresentationFormat>
  <Paragraphs>30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Microsoft account</cp:lastModifiedBy>
  <cp:revision>161</cp:revision>
  <cp:lastPrinted>2003-04-18T14:25:05Z</cp:lastPrinted>
  <dcterms:created xsi:type="dcterms:W3CDTF">2003-04-11T15:30:44Z</dcterms:created>
  <dcterms:modified xsi:type="dcterms:W3CDTF">2015-04-29T16:48:16Z</dcterms:modified>
</cp:coreProperties>
</file>