
<file path=[Content_Types].xml><?xml version="1.0" encoding="utf-8"?>
<Types xmlns="http://schemas.openxmlformats.org/package/2006/content-types">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
  </p:notesMasterIdLst>
  <p:handoutMasterIdLst>
    <p:handoutMasterId r:id="rId4"/>
  </p:handoutMasterIdLst>
  <p:sldIdLst>
    <p:sldId id="256" r:id="rId2"/>
  </p:sldIdLst>
  <p:sldSz cx="36576000" cy="29260800"/>
  <p:notesSz cx="9601200" cy="7315200"/>
  <p:defaultTextStyle>
    <a:defPPr>
      <a:defRPr lang="en-US"/>
    </a:defPPr>
    <a:lvl1pPr algn="l" rtl="0" eaLnBrk="0" fontAlgn="base" hangingPunct="0">
      <a:spcBef>
        <a:spcPct val="0"/>
      </a:spcBef>
      <a:spcAft>
        <a:spcPct val="0"/>
      </a:spcAft>
      <a:defRPr sz="4000" b="1" kern="1200">
        <a:solidFill>
          <a:srgbClr val="003399"/>
        </a:solidFill>
        <a:latin typeface="Arial" charset="0"/>
        <a:ea typeface="+mn-ea"/>
        <a:cs typeface="+mn-cs"/>
      </a:defRPr>
    </a:lvl1pPr>
    <a:lvl2pPr marL="457200" algn="l" rtl="0" eaLnBrk="0" fontAlgn="base" hangingPunct="0">
      <a:spcBef>
        <a:spcPct val="0"/>
      </a:spcBef>
      <a:spcAft>
        <a:spcPct val="0"/>
      </a:spcAft>
      <a:defRPr sz="4000" b="1" kern="1200">
        <a:solidFill>
          <a:srgbClr val="003399"/>
        </a:solidFill>
        <a:latin typeface="Arial" charset="0"/>
        <a:ea typeface="+mn-ea"/>
        <a:cs typeface="+mn-cs"/>
      </a:defRPr>
    </a:lvl2pPr>
    <a:lvl3pPr marL="914400" algn="l" rtl="0" eaLnBrk="0" fontAlgn="base" hangingPunct="0">
      <a:spcBef>
        <a:spcPct val="0"/>
      </a:spcBef>
      <a:spcAft>
        <a:spcPct val="0"/>
      </a:spcAft>
      <a:defRPr sz="4000" b="1" kern="1200">
        <a:solidFill>
          <a:srgbClr val="003399"/>
        </a:solidFill>
        <a:latin typeface="Arial" charset="0"/>
        <a:ea typeface="+mn-ea"/>
        <a:cs typeface="+mn-cs"/>
      </a:defRPr>
    </a:lvl3pPr>
    <a:lvl4pPr marL="1371600" algn="l" rtl="0" eaLnBrk="0" fontAlgn="base" hangingPunct="0">
      <a:spcBef>
        <a:spcPct val="0"/>
      </a:spcBef>
      <a:spcAft>
        <a:spcPct val="0"/>
      </a:spcAft>
      <a:defRPr sz="4000" b="1" kern="1200">
        <a:solidFill>
          <a:srgbClr val="003399"/>
        </a:solidFill>
        <a:latin typeface="Arial" charset="0"/>
        <a:ea typeface="+mn-ea"/>
        <a:cs typeface="+mn-cs"/>
      </a:defRPr>
    </a:lvl4pPr>
    <a:lvl5pPr marL="1828800" algn="l" rtl="0" eaLnBrk="0" fontAlgn="base" hangingPunct="0">
      <a:spcBef>
        <a:spcPct val="0"/>
      </a:spcBef>
      <a:spcAft>
        <a:spcPct val="0"/>
      </a:spcAft>
      <a:defRPr sz="4000" b="1" kern="1200">
        <a:solidFill>
          <a:srgbClr val="003399"/>
        </a:solidFill>
        <a:latin typeface="Arial" charset="0"/>
        <a:ea typeface="+mn-ea"/>
        <a:cs typeface="+mn-cs"/>
      </a:defRPr>
    </a:lvl5pPr>
    <a:lvl6pPr marL="2286000" algn="l" defTabSz="914400" rtl="0" eaLnBrk="1" latinLnBrk="0" hangingPunct="1">
      <a:defRPr sz="4000" b="1" kern="1200">
        <a:solidFill>
          <a:srgbClr val="003399"/>
        </a:solidFill>
        <a:latin typeface="Arial" charset="0"/>
        <a:ea typeface="+mn-ea"/>
        <a:cs typeface="+mn-cs"/>
      </a:defRPr>
    </a:lvl6pPr>
    <a:lvl7pPr marL="2743200" algn="l" defTabSz="914400" rtl="0" eaLnBrk="1" latinLnBrk="0" hangingPunct="1">
      <a:defRPr sz="4000" b="1" kern="1200">
        <a:solidFill>
          <a:srgbClr val="003399"/>
        </a:solidFill>
        <a:latin typeface="Arial" charset="0"/>
        <a:ea typeface="+mn-ea"/>
        <a:cs typeface="+mn-cs"/>
      </a:defRPr>
    </a:lvl7pPr>
    <a:lvl8pPr marL="3200400" algn="l" defTabSz="914400" rtl="0" eaLnBrk="1" latinLnBrk="0" hangingPunct="1">
      <a:defRPr sz="4000" b="1" kern="1200">
        <a:solidFill>
          <a:srgbClr val="003399"/>
        </a:solidFill>
        <a:latin typeface="Arial" charset="0"/>
        <a:ea typeface="+mn-ea"/>
        <a:cs typeface="+mn-cs"/>
      </a:defRPr>
    </a:lvl8pPr>
    <a:lvl9pPr marL="3657600" algn="l" defTabSz="914400" rtl="0" eaLnBrk="1" latinLnBrk="0" hangingPunct="1">
      <a:defRPr sz="4000" b="1" kern="1200">
        <a:solidFill>
          <a:srgbClr val="003399"/>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66"/>
    <a:srgbClr val="000099"/>
    <a:srgbClr val="A50021"/>
    <a:srgbClr val="F8F8F8"/>
    <a:srgbClr val="EAEAEA"/>
    <a:srgbClr val="0033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6348" autoAdjust="0"/>
    <p:restoredTop sz="87521" autoAdjust="0"/>
  </p:normalViewPr>
  <p:slideViewPr>
    <p:cSldViewPr>
      <p:cViewPr>
        <p:scale>
          <a:sx n="30" d="100"/>
          <a:sy n="30" d="100"/>
        </p:scale>
        <p:origin x="-78" y="2568"/>
      </p:cViewPr>
      <p:guideLst>
        <p:guide orient="horz" pos="9216"/>
        <p:guide pos="1152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notesMaster" Target="notesMasters/notes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handoutMaster" Target="handoutMasters/handout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099" name="Rectangle 3"/>
          <p:cNvSpPr>
            <a:spLocks noGrp="1" noChangeArrowheads="1"/>
          </p:cNvSpPr>
          <p:nvPr>
            <p:ph type="dt" sz="quarter" idx="1"/>
          </p:nvPr>
        </p:nvSpPr>
        <p:spPr bwMode="auto">
          <a:xfrm>
            <a:off x="5437188" y="0"/>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4100" name="Rectangle 4"/>
          <p:cNvSpPr>
            <a:spLocks noGrp="1" noChangeArrowheads="1"/>
          </p:cNvSpPr>
          <p:nvPr>
            <p:ph type="ftr" sz="quarter" idx="2"/>
          </p:nvPr>
        </p:nvSpPr>
        <p:spPr bwMode="auto">
          <a:xfrm>
            <a:off x="0" y="6948488"/>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4101" name="Rectangle 5"/>
          <p:cNvSpPr>
            <a:spLocks noGrp="1" noChangeArrowheads="1"/>
          </p:cNvSpPr>
          <p:nvPr>
            <p:ph type="sldNum" sz="quarter" idx="3"/>
          </p:nvPr>
        </p:nvSpPr>
        <p:spPr bwMode="auto">
          <a:xfrm>
            <a:off x="5437188" y="6948488"/>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92699507-D242-4391-9150-FC8998A964F5}" type="slidenum">
              <a:rPr lang="en-US"/>
              <a:pPr>
                <a:defRPr/>
              </a:pPr>
              <a:t>‹#›</a:t>
            </a:fld>
            <a:endParaRPr lang="en-US"/>
          </a:p>
        </p:txBody>
      </p:sp>
    </p:spTree>
    <p:extLst>
      <p:ext uri="{BB962C8B-B14F-4D97-AF65-F5344CB8AC3E}">
        <p14:creationId xmlns:p14="http://schemas.microsoft.com/office/powerpoint/2010/main" xmlns="" val="142836903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5" name="Rectangle 3"/>
          <p:cNvSpPr>
            <a:spLocks noGrp="1" noChangeArrowheads="1"/>
          </p:cNvSpPr>
          <p:nvPr>
            <p:ph type="dt" idx="1"/>
          </p:nvPr>
        </p:nvSpPr>
        <p:spPr bwMode="auto">
          <a:xfrm>
            <a:off x="5437188" y="0"/>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endParaRPr lang="en-US"/>
          </a:p>
        </p:txBody>
      </p:sp>
      <p:sp>
        <p:nvSpPr>
          <p:cNvPr id="3076" name="Rectangle 4"/>
          <p:cNvSpPr>
            <a:spLocks noGrp="1" noRot="1" noChangeAspect="1" noChangeArrowheads="1" noTextEdit="1"/>
          </p:cNvSpPr>
          <p:nvPr>
            <p:ph type="sldImg" idx="2"/>
          </p:nvPr>
        </p:nvSpPr>
        <p:spPr bwMode="auto">
          <a:xfrm>
            <a:off x="3086100" y="549275"/>
            <a:ext cx="3429000" cy="274320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3077" name="Rectangle 5"/>
          <p:cNvSpPr>
            <a:spLocks noGrp="1" noChangeArrowheads="1"/>
          </p:cNvSpPr>
          <p:nvPr>
            <p:ph type="body" sz="quarter" idx="3"/>
          </p:nvPr>
        </p:nvSpPr>
        <p:spPr bwMode="auto">
          <a:xfrm>
            <a:off x="960438" y="3475038"/>
            <a:ext cx="7681912" cy="329088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3078" name="Rectangle 6"/>
          <p:cNvSpPr>
            <a:spLocks noGrp="1" noChangeArrowheads="1"/>
          </p:cNvSpPr>
          <p:nvPr>
            <p:ph type="ftr" sz="quarter" idx="4"/>
          </p:nvPr>
        </p:nvSpPr>
        <p:spPr bwMode="auto">
          <a:xfrm>
            <a:off x="0" y="6948488"/>
            <a:ext cx="4160838"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defTabSz="963613">
              <a:defRPr sz="1400" b="0">
                <a:solidFill>
                  <a:schemeClr val="tx1"/>
                </a:solidFill>
                <a:latin typeface="Times New Roman" pitchFamily="18" charset="0"/>
              </a:defRPr>
            </a:lvl1pPr>
          </a:lstStyle>
          <a:p>
            <a:pPr>
              <a:defRPr/>
            </a:pPr>
            <a:endParaRPr lang="en-US"/>
          </a:p>
        </p:txBody>
      </p:sp>
      <p:sp>
        <p:nvSpPr>
          <p:cNvPr id="3079" name="Rectangle 7"/>
          <p:cNvSpPr>
            <a:spLocks noGrp="1" noChangeArrowheads="1"/>
          </p:cNvSpPr>
          <p:nvPr>
            <p:ph type="sldNum" sz="quarter" idx="5"/>
          </p:nvPr>
        </p:nvSpPr>
        <p:spPr bwMode="auto">
          <a:xfrm>
            <a:off x="5437188" y="6948488"/>
            <a:ext cx="4162425" cy="36512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6321" tIns="48159" rIns="96321" bIns="48159" numCol="1" anchor="b" anchorCtr="0" compatLnSpc="1">
            <a:prstTxWarp prst="textNoShape">
              <a:avLst/>
            </a:prstTxWarp>
          </a:bodyPr>
          <a:lstStyle>
            <a:lvl1pPr algn="r" defTabSz="963613">
              <a:defRPr sz="1400" b="0">
                <a:solidFill>
                  <a:schemeClr val="tx1"/>
                </a:solidFill>
                <a:latin typeface="Times New Roman" pitchFamily="18" charset="0"/>
              </a:defRPr>
            </a:lvl1pPr>
          </a:lstStyle>
          <a:p>
            <a:pPr>
              <a:defRPr/>
            </a:pPr>
            <a:fld id="{0309C706-E669-44D0-84E9-EC6629D10FC4}" type="slidenum">
              <a:rPr lang="en-US"/>
              <a:pPr>
                <a:defRPr/>
              </a:pPr>
              <a:t>‹#›</a:t>
            </a:fld>
            <a:endParaRPr lang="en-US"/>
          </a:p>
        </p:txBody>
      </p:sp>
    </p:spTree>
    <p:extLst>
      <p:ext uri="{BB962C8B-B14F-4D97-AF65-F5344CB8AC3E}">
        <p14:creationId xmlns:p14="http://schemas.microsoft.com/office/powerpoint/2010/main" xmlns="" val="86670638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090025"/>
            <a:ext cx="31089600" cy="6272213"/>
          </a:xfrm>
        </p:spPr>
        <p:txBody>
          <a:bodyPr/>
          <a:lstStyle/>
          <a:p>
            <a:r>
              <a:rPr lang="en-US" smtClean="0"/>
              <a:t>Click to edit Master title style</a:t>
            </a:r>
            <a:endParaRPr lang="en-US"/>
          </a:p>
        </p:txBody>
      </p:sp>
      <p:sp>
        <p:nvSpPr>
          <p:cNvPr id="3" name="Subtitle 2"/>
          <p:cNvSpPr>
            <a:spLocks noGrp="1"/>
          </p:cNvSpPr>
          <p:nvPr>
            <p:ph type="subTitle" idx="1"/>
          </p:nvPr>
        </p:nvSpPr>
        <p:spPr>
          <a:xfrm>
            <a:off x="5486400" y="16581438"/>
            <a:ext cx="25603200" cy="747712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F1C8006-FACE-40FE-8A0C-807A243C6D31}" type="slidenum">
              <a:rPr lang="en-US"/>
              <a:pPr>
                <a:defRPr/>
              </a:pPr>
              <a:t>‹#›</a:t>
            </a:fld>
            <a:endParaRPr lang="en-US"/>
          </a:p>
        </p:txBody>
      </p:sp>
    </p:spTree>
    <p:extLst>
      <p:ext uri="{BB962C8B-B14F-4D97-AF65-F5344CB8AC3E}">
        <p14:creationId xmlns:p14="http://schemas.microsoft.com/office/powerpoint/2010/main" xmlns="" val="3001104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5A887F7-588A-4B87-900A-93D071BD906A}" type="slidenum">
              <a:rPr lang="en-US"/>
              <a:pPr>
                <a:defRPr/>
              </a:pPr>
              <a:t>‹#›</a:t>
            </a:fld>
            <a:endParaRPr lang="en-US"/>
          </a:p>
        </p:txBody>
      </p:sp>
    </p:spTree>
    <p:extLst>
      <p:ext uri="{BB962C8B-B14F-4D97-AF65-F5344CB8AC3E}">
        <p14:creationId xmlns:p14="http://schemas.microsoft.com/office/powerpoint/2010/main" xmlns="" val="3496327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0" y="18802350"/>
            <a:ext cx="31089600" cy="5811838"/>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2889250" y="12401550"/>
            <a:ext cx="31089600" cy="64008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ECC3DE-5D7E-40EF-98D9-1CC0D680ED93}" type="slidenum">
              <a:rPr lang="en-US"/>
              <a:pPr>
                <a:defRPr/>
              </a:pPr>
              <a:t>‹#›</a:t>
            </a:fld>
            <a:endParaRPr lang="en-US"/>
          </a:p>
        </p:txBody>
      </p:sp>
    </p:spTree>
    <p:extLst>
      <p:ext uri="{BB962C8B-B14F-4D97-AF65-F5344CB8AC3E}">
        <p14:creationId xmlns:p14="http://schemas.microsoft.com/office/powerpoint/2010/main" xmlns="" val="25650079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751138" y="8432800"/>
            <a:ext cx="15460662"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8364200" y="8432800"/>
            <a:ext cx="15462250" cy="17576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990B410-E75A-4B08-B224-07F9C8F6EC7B}" type="slidenum">
              <a:rPr lang="en-US"/>
              <a:pPr>
                <a:defRPr/>
              </a:pPr>
              <a:t>‹#›</a:t>
            </a:fld>
            <a:endParaRPr lang="en-US"/>
          </a:p>
        </p:txBody>
      </p:sp>
    </p:spTree>
    <p:extLst>
      <p:ext uri="{BB962C8B-B14F-4D97-AF65-F5344CB8AC3E}">
        <p14:creationId xmlns:p14="http://schemas.microsoft.com/office/powerpoint/2010/main" xmlns="" val="9960385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71575"/>
            <a:ext cx="32918400" cy="48768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828800" y="6550025"/>
            <a:ext cx="1616075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828800" y="9278938"/>
            <a:ext cx="1616075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8580100" y="6550025"/>
            <a:ext cx="16167100" cy="2728913"/>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18580100" y="9278938"/>
            <a:ext cx="16167100" cy="1685925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F2CDC093-7A6F-4E5D-9FFF-DBD5AB893B0A}" type="slidenum">
              <a:rPr lang="en-US"/>
              <a:pPr>
                <a:defRPr/>
              </a:pPr>
              <a:t>‹#›</a:t>
            </a:fld>
            <a:endParaRPr lang="en-US"/>
          </a:p>
        </p:txBody>
      </p:sp>
    </p:spTree>
    <p:extLst>
      <p:ext uri="{BB962C8B-B14F-4D97-AF65-F5344CB8AC3E}">
        <p14:creationId xmlns:p14="http://schemas.microsoft.com/office/powerpoint/2010/main" xmlns="" val="7922939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F0A30D8-122F-4F6F-B8D9-294F0B5A2E27}" type="slidenum">
              <a:rPr lang="en-US"/>
              <a:pPr>
                <a:defRPr/>
              </a:pPr>
              <a:t>‹#›</a:t>
            </a:fld>
            <a:endParaRPr lang="en-US"/>
          </a:p>
        </p:txBody>
      </p:sp>
    </p:spTree>
    <p:extLst>
      <p:ext uri="{BB962C8B-B14F-4D97-AF65-F5344CB8AC3E}">
        <p14:creationId xmlns:p14="http://schemas.microsoft.com/office/powerpoint/2010/main" xmlns="" val="40904540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1B433658-D803-4156-B2D5-E4B16BCD34D5}" type="slidenum">
              <a:rPr lang="en-US"/>
              <a:pPr>
                <a:defRPr/>
              </a:pPr>
              <a:t>‹#›</a:t>
            </a:fld>
            <a:endParaRPr lang="en-US"/>
          </a:p>
        </p:txBody>
      </p:sp>
    </p:spTree>
    <p:extLst>
      <p:ext uri="{BB962C8B-B14F-4D97-AF65-F5344CB8AC3E}">
        <p14:creationId xmlns:p14="http://schemas.microsoft.com/office/powerpoint/2010/main" xmlns="" val="300453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1165225"/>
            <a:ext cx="12033250" cy="4957763"/>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14300200" y="1165225"/>
            <a:ext cx="20447000" cy="2497296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828800" y="6122988"/>
            <a:ext cx="12033250" cy="200152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C708428-1668-41D4-8D7B-862DD2F49187}" type="slidenum">
              <a:rPr lang="en-US"/>
              <a:pPr>
                <a:defRPr/>
              </a:pPr>
              <a:t>‹#›</a:t>
            </a:fld>
            <a:endParaRPr lang="en-US"/>
          </a:p>
        </p:txBody>
      </p:sp>
    </p:spTree>
    <p:extLst>
      <p:ext uri="{BB962C8B-B14F-4D97-AF65-F5344CB8AC3E}">
        <p14:creationId xmlns:p14="http://schemas.microsoft.com/office/powerpoint/2010/main" xmlns="" val="10738891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0" y="20481925"/>
            <a:ext cx="21945600" cy="2419350"/>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7169150" y="2614613"/>
            <a:ext cx="21945600" cy="17556162"/>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7169150" y="22901275"/>
            <a:ext cx="21945600" cy="34337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EAB63446-ED7B-4437-B77A-CAFEC137F522}" type="slidenum">
              <a:rPr lang="en-US"/>
              <a:pPr>
                <a:defRPr/>
              </a:pPr>
              <a:t>‹#›</a:t>
            </a:fld>
            <a:endParaRPr lang="en-US"/>
          </a:p>
        </p:txBody>
      </p:sp>
    </p:spTree>
    <p:extLst>
      <p:ext uri="{BB962C8B-B14F-4D97-AF65-F5344CB8AC3E}">
        <p14:creationId xmlns:p14="http://schemas.microsoft.com/office/powerpoint/2010/main" xmlns="" val="32524108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9E2E4C-86EF-408B-B88F-E45D3FBCA48C}" type="slidenum">
              <a:rPr lang="en-US"/>
              <a:pPr>
                <a:defRPr/>
              </a:pPr>
              <a:t>‹#›</a:t>
            </a:fld>
            <a:endParaRPr lang="en-US"/>
          </a:p>
        </p:txBody>
      </p:sp>
    </p:spTree>
    <p:extLst>
      <p:ext uri="{BB962C8B-B14F-4D97-AF65-F5344CB8AC3E}">
        <p14:creationId xmlns:p14="http://schemas.microsoft.com/office/powerpoint/2010/main" xmlns="" val="31942589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058813" y="2601913"/>
            <a:ext cx="7767637" cy="23407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751138" y="2601913"/>
            <a:ext cx="23155275" cy="23407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4B1C51D-C423-4C9A-B7D2-7CD5680ACC53}" type="slidenum">
              <a:rPr lang="en-US"/>
              <a:pPr>
                <a:defRPr/>
              </a:pPr>
              <a:t>‹#›</a:t>
            </a:fld>
            <a:endParaRPr lang="en-US"/>
          </a:p>
        </p:txBody>
      </p:sp>
    </p:spTree>
    <p:extLst>
      <p:ext uri="{BB962C8B-B14F-4D97-AF65-F5344CB8AC3E}">
        <p14:creationId xmlns:p14="http://schemas.microsoft.com/office/powerpoint/2010/main" xmlns="" val="26132153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2751138" y="2601913"/>
            <a:ext cx="31075312" cy="487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34525" tIns="217265" rIns="434525" bIns="217265" numCol="1" anchor="ctr" anchorCtr="0" compatLnSpc="1">
            <a:prstTxWarp prst="textNoShape">
              <a:avLst/>
            </a:prstTxWarp>
          </a:bodyPr>
          <a:lstStyle/>
          <a:p>
            <a:pPr lvl="0"/>
            <a:r>
              <a:rPr lang="en-US" altLang="en-US" smtClean="0"/>
              <a:t>Click to edit Master title style</a:t>
            </a:r>
          </a:p>
        </p:txBody>
      </p:sp>
      <p:sp>
        <p:nvSpPr>
          <p:cNvPr id="2051" name="Rectangle 3"/>
          <p:cNvSpPr>
            <a:spLocks noGrp="1" noChangeArrowheads="1"/>
          </p:cNvSpPr>
          <p:nvPr>
            <p:ph type="body" idx="1"/>
          </p:nvPr>
        </p:nvSpPr>
        <p:spPr bwMode="auto">
          <a:xfrm>
            <a:off x="2751138" y="8432800"/>
            <a:ext cx="31075312" cy="17576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2751138" y="26681113"/>
            <a:ext cx="7620000" cy="1930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defTabSz="4351338">
              <a:defRPr sz="6100" b="0">
                <a:solidFill>
                  <a:schemeClr val="tx1"/>
                </a:solidFill>
                <a:latin typeface="+mn-lt"/>
              </a:defRPr>
            </a:lvl1pPr>
          </a:lstStyle>
          <a:p>
            <a:pPr>
              <a:defRPr/>
            </a:pPr>
            <a:endParaRPr lang="en-US"/>
          </a:p>
        </p:txBody>
      </p:sp>
      <p:sp>
        <p:nvSpPr>
          <p:cNvPr id="1029" name="Rectangle 5"/>
          <p:cNvSpPr>
            <a:spLocks noGrp="1" noChangeArrowheads="1"/>
          </p:cNvSpPr>
          <p:nvPr>
            <p:ph type="ftr" sz="quarter" idx="3"/>
          </p:nvPr>
        </p:nvSpPr>
        <p:spPr bwMode="auto">
          <a:xfrm>
            <a:off x="12490450" y="26681113"/>
            <a:ext cx="11596688" cy="1930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ctr" defTabSz="4351338">
              <a:defRPr sz="6100" b="0">
                <a:solidFill>
                  <a:schemeClr val="tx1"/>
                </a:solidFill>
                <a:latin typeface="+mn-lt"/>
              </a:defRPr>
            </a:lvl1pPr>
          </a:lstStyle>
          <a:p>
            <a:pPr>
              <a:defRPr/>
            </a:pPr>
            <a:endParaRPr lang="en-US"/>
          </a:p>
        </p:txBody>
      </p:sp>
      <p:sp>
        <p:nvSpPr>
          <p:cNvPr id="1030" name="Rectangle 6"/>
          <p:cNvSpPr>
            <a:spLocks noGrp="1" noChangeArrowheads="1"/>
          </p:cNvSpPr>
          <p:nvPr>
            <p:ph type="sldNum" sz="quarter" idx="4"/>
          </p:nvPr>
        </p:nvSpPr>
        <p:spPr bwMode="auto">
          <a:xfrm>
            <a:off x="26206450" y="26681113"/>
            <a:ext cx="7620000" cy="19304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434525" tIns="217265" rIns="434525" bIns="217265" numCol="1" anchor="t" anchorCtr="0" compatLnSpc="1">
            <a:prstTxWarp prst="textNoShape">
              <a:avLst/>
            </a:prstTxWarp>
          </a:bodyPr>
          <a:lstStyle>
            <a:lvl1pPr algn="r" defTabSz="4351338">
              <a:defRPr sz="6100" b="0">
                <a:solidFill>
                  <a:schemeClr val="tx1"/>
                </a:solidFill>
                <a:latin typeface="+mn-lt"/>
              </a:defRPr>
            </a:lvl1pPr>
          </a:lstStyle>
          <a:p>
            <a:pPr>
              <a:defRPr/>
            </a:pPr>
            <a:fld id="{A7320CF9-FB07-47BA-9C43-BFFE8E1C20D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51338" rtl="0" eaLnBrk="0" fontAlgn="base" hangingPunct="0">
        <a:spcBef>
          <a:spcPct val="0"/>
        </a:spcBef>
        <a:spcAft>
          <a:spcPct val="0"/>
        </a:spcAft>
        <a:defRPr sz="21200">
          <a:solidFill>
            <a:schemeClr val="tx2"/>
          </a:solidFill>
          <a:latin typeface="+mj-lt"/>
          <a:ea typeface="+mj-ea"/>
          <a:cs typeface="+mj-cs"/>
        </a:defRPr>
      </a:lvl1pPr>
      <a:lvl2pPr algn="ctr" defTabSz="4351338" rtl="0" eaLnBrk="0" fontAlgn="base" hangingPunct="0">
        <a:spcBef>
          <a:spcPct val="0"/>
        </a:spcBef>
        <a:spcAft>
          <a:spcPct val="0"/>
        </a:spcAft>
        <a:defRPr sz="21200">
          <a:solidFill>
            <a:schemeClr val="tx2"/>
          </a:solidFill>
          <a:latin typeface="Times New Roman" pitchFamily="18" charset="0"/>
        </a:defRPr>
      </a:lvl2pPr>
      <a:lvl3pPr algn="ctr" defTabSz="4351338" rtl="0" eaLnBrk="0" fontAlgn="base" hangingPunct="0">
        <a:spcBef>
          <a:spcPct val="0"/>
        </a:spcBef>
        <a:spcAft>
          <a:spcPct val="0"/>
        </a:spcAft>
        <a:defRPr sz="21200">
          <a:solidFill>
            <a:schemeClr val="tx2"/>
          </a:solidFill>
          <a:latin typeface="Times New Roman" pitchFamily="18" charset="0"/>
        </a:defRPr>
      </a:lvl3pPr>
      <a:lvl4pPr algn="ctr" defTabSz="4351338" rtl="0" eaLnBrk="0" fontAlgn="base" hangingPunct="0">
        <a:spcBef>
          <a:spcPct val="0"/>
        </a:spcBef>
        <a:spcAft>
          <a:spcPct val="0"/>
        </a:spcAft>
        <a:defRPr sz="21200">
          <a:solidFill>
            <a:schemeClr val="tx2"/>
          </a:solidFill>
          <a:latin typeface="Times New Roman" pitchFamily="18" charset="0"/>
        </a:defRPr>
      </a:lvl4pPr>
      <a:lvl5pPr algn="ctr" defTabSz="4351338" rtl="0" eaLnBrk="0" fontAlgn="base" hangingPunct="0">
        <a:spcBef>
          <a:spcPct val="0"/>
        </a:spcBef>
        <a:spcAft>
          <a:spcPct val="0"/>
        </a:spcAft>
        <a:defRPr sz="21200">
          <a:solidFill>
            <a:schemeClr val="tx2"/>
          </a:solidFill>
          <a:latin typeface="Times New Roman" pitchFamily="18" charset="0"/>
        </a:defRPr>
      </a:lvl5pPr>
      <a:lvl6pPr marL="457200" algn="ctr" defTabSz="4351338" rtl="0" eaLnBrk="0" fontAlgn="base" hangingPunct="0">
        <a:spcBef>
          <a:spcPct val="0"/>
        </a:spcBef>
        <a:spcAft>
          <a:spcPct val="0"/>
        </a:spcAft>
        <a:defRPr sz="21200">
          <a:solidFill>
            <a:schemeClr val="tx2"/>
          </a:solidFill>
          <a:latin typeface="Times New Roman" pitchFamily="18" charset="0"/>
        </a:defRPr>
      </a:lvl6pPr>
      <a:lvl7pPr marL="914400" algn="ctr" defTabSz="4351338" rtl="0" eaLnBrk="0" fontAlgn="base" hangingPunct="0">
        <a:spcBef>
          <a:spcPct val="0"/>
        </a:spcBef>
        <a:spcAft>
          <a:spcPct val="0"/>
        </a:spcAft>
        <a:defRPr sz="21200">
          <a:solidFill>
            <a:schemeClr val="tx2"/>
          </a:solidFill>
          <a:latin typeface="Times New Roman" pitchFamily="18" charset="0"/>
        </a:defRPr>
      </a:lvl7pPr>
      <a:lvl8pPr marL="1371600" algn="ctr" defTabSz="4351338" rtl="0" eaLnBrk="0" fontAlgn="base" hangingPunct="0">
        <a:spcBef>
          <a:spcPct val="0"/>
        </a:spcBef>
        <a:spcAft>
          <a:spcPct val="0"/>
        </a:spcAft>
        <a:defRPr sz="21200">
          <a:solidFill>
            <a:schemeClr val="tx2"/>
          </a:solidFill>
          <a:latin typeface="Times New Roman" pitchFamily="18" charset="0"/>
        </a:defRPr>
      </a:lvl8pPr>
      <a:lvl9pPr marL="1828800" algn="ctr" defTabSz="4351338" rtl="0" eaLnBrk="0" fontAlgn="base" hangingPunct="0">
        <a:spcBef>
          <a:spcPct val="0"/>
        </a:spcBef>
        <a:spcAft>
          <a:spcPct val="0"/>
        </a:spcAft>
        <a:defRPr sz="21200">
          <a:solidFill>
            <a:schemeClr val="tx2"/>
          </a:solidFill>
          <a:latin typeface="Times New Roman" pitchFamily="18" charset="0"/>
        </a:defRPr>
      </a:lvl9pPr>
    </p:titleStyle>
    <p:bodyStyle>
      <a:lvl1pPr marL="1628775" indent="-1628775" algn="l" defTabSz="4351338" rtl="0" eaLnBrk="0" fontAlgn="base" hangingPunct="0">
        <a:spcBef>
          <a:spcPct val="20000"/>
        </a:spcBef>
        <a:spcAft>
          <a:spcPct val="0"/>
        </a:spcAft>
        <a:buChar char="•"/>
        <a:defRPr sz="14500">
          <a:solidFill>
            <a:schemeClr val="tx1"/>
          </a:solidFill>
          <a:latin typeface="+mn-lt"/>
          <a:ea typeface="+mn-ea"/>
          <a:cs typeface="+mn-cs"/>
        </a:defRPr>
      </a:lvl1pPr>
      <a:lvl2pPr marL="3533775" indent="-1362075" algn="l" defTabSz="4351338" rtl="0" eaLnBrk="0" fontAlgn="base" hangingPunct="0">
        <a:spcBef>
          <a:spcPct val="20000"/>
        </a:spcBef>
        <a:spcAft>
          <a:spcPct val="0"/>
        </a:spcAft>
        <a:buChar char="–"/>
        <a:defRPr sz="13200">
          <a:solidFill>
            <a:schemeClr val="tx1"/>
          </a:solidFill>
          <a:latin typeface="+mn-lt"/>
        </a:defRPr>
      </a:lvl2pPr>
      <a:lvl3pPr marL="5427663" indent="-1076325" algn="l" defTabSz="4351338" rtl="0" eaLnBrk="0" fontAlgn="base" hangingPunct="0">
        <a:spcBef>
          <a:spcPct val="20000"/>
        </a:spcBef>
        <a:spcAft>
          <a:spcPct val="0"/>
        </a:spcAft>
        <a:buChar char="•"/>
        <a:defRPr sz="11000">
          <a:solidFill>
            <a:schemeClr val="tx1"/>
          </a:solidFill>
          <a:latin typeface="+mn-lt"/>
        </a:defRPr>
      </a:lvl3pPr>
      <a:lvl4pPr marL="7607300" indent="-1098550" algn="l" defTabSz="4351338" rtl="0" eaLnBrk="0" fontAlgn="base" hangingPunct="0">
        <a:spcBef>
          <a:spcPct val="20000"/>
        </a:spcBef>
        <a:spcAft>
          <a:spcPct val="0"/>
        </a:spcAft>
        <a:buChar char="–"/>
        <a:defRPr sz="9300">
          <a:solidFill>
            <a:schemeClr val="tx1"/>
          </a:solidFill>
          <a:latin typeface="+mn-lt"/>
        </a:defRPr>
      </a:lvl4pPr>
      <a:lvl5pPr marL="9769475" indent="-1081088" algn="l" defTabSz="4351338" rtl="0" eaLnBrk="0" fontAlgn="base" hangingPunct="0">
        <a:spcBef>
          <a:spcPct val="20000"/>
        </a:spcBef>
        <a:spcAft>
          <a:spcPct val="0"/>
        </a:spcAft>
        <a:buChar char="»"/>
        <a:defRPr sz="9300">
          <a:solidFill>
            <a:schemeClr val="tx1"/>
          </a:solidFill>
          <a:latin typeface="+mn-lt"/>
        </a:defRPr>
      </a:lvl5pPr>
      <a:lvl6pPr marL="10226675" indent="-1081088" algn="l" defTabSz="4351338" rtl="0" eaLnBrk="0" fontAlgn="base" hangingPunct="0">
        <a:spcBef>
          <a:spcPct val="20000"/>
        </a:spcBef>
        <a:spcAft>
          <a:spcPct val="0"/>
        </a:spcAft>
        <a:buChar char="»"/>
        <a:defRPr sz="9300">
          <a:solidFill>
            <a:schemeClr val="tx1"/>
          </a:solidFill>
          <a:latin typeface="+mn-lt"/>
        </a:defRPr>
      </a:lvl6pPr>
      <a:lvl7pPr marL="10683875" indent="-1081088" algn="l" defTabSz="4351338" rtl="0" eaLnBrk="0" fontAlgn="base" hangingPunct="0">
        <a:spcBef>
          <a:spcPct val="20000"/>
        </a:spcBef>
        <a:spcAft>
          <a:spcPct val="0"/>
        </a:spcAft>
        <a:buChar char="»"/>
        <a:defRPr sz="9300">
          <a:solidFill>
            <a:schemeClr val="tx1"/>
          </a:solidFill>
          <a:latin typeface="+mn-lt"/>
        </a:defRPr>
      </a:lvl7pPr>
      <a:lvl8pPr marL="11141075" indent="-1081088" algn="l" defTabSz="4351338" rtl="0" eaLnBrk="0" fontAlgn="base" hangingPunct="0">
        <a:spcBef>
          <a:spcPct val="20000"/>
        </a:spcBef>
        <a:spcAft>
          <a:spcPct val="0"/>
        </a:spcAft>
        <a:buChar char="»"/>
        <a:defRPr sz="9300">
          <a:solidFill>
            <a:schemeClr val="tx1"/>
          </a:solidFill>
          <a:latin typeface="+mn-lt"/>
        </a:defRPr>
      </a:lvl8pPr>
      <a:lvl9pPr marL="11598275" indent="-1081088" algn="l" defTabSz="4351338" rtl="0" eaLnBrk="0" fontAlgn="base" hangingPunct="0">
        <a:spcBef>
          <a:spcPct val="20000"/>
        </a:spcBef>
        <a:spcAft>
          <a:spcPct val="0"/>
        </a:spcAft>
        <a:buChar char="»"/>
        <a:defRPr sz="93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wmf"/><Relationship Id="rId7" Type="http://schemas.openxmlformats.org/officeDocument/2006/relationships/image" Target="../media/image5.jpeg"/><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4.png"/><Relationship Id="rId5" Type="http://schemas.openxmlformats.org/officeDocument/2006/relationships/oleObject" Target="../embeddings/oleObject1.bin"/><Relationship Id="rId4" Type="http://schemas.openxmlformats.org/officeDocument/2006/relationships/image" Target="../media/image3.png"/><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alpha val="24000"/>
          </a:schemeClr>
        </a:solidFill>
        <a:effectLst/>
      </p:bgPr>
    </p:bg>
    <p:spTree>
      <p:nvGrpSpPr>
        <p:cNvPr id="1" name=""/>
        <p:cNvGrpSpPr/>
        <p:nvPr/>
      </p:nvGrpSpPr>
      <p:grpSpPr>
        <a:xfrm>
          <a:off x="0" y="0"/>
          <a:ext cx="0" cy="0"/>
          <a:chOff x="0" y="0"/>
          <a:chExt cx="0" cy="0"/>
        </a:xfrm>
      </p:grpSpPr>
      <p:sp>
        <p:nvSpPr>
          <p:cNvPr id="1034" name="Text Box 2"/>
          <p:cNvSpPr txBox="1">
            <a:spLocks noChangeArrowheads="1"/>
          </p:cNvSpPr>
          <p:nvPr/>
        </p:nvSpPr>
        <p:spPr bwMode="auto">
          <a:xfrm>
            <a:off x="4926013" y="188913"/>
            <a:ext cx="27839987" cy="193899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57200" tIns="457200" rIns="457200" bIns="457200">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r>
              <a:rPr lang="en-US" altLang="en-US" sz="6600" dirty="0" smtClean="0">
                <a:solidFill>
                  <a:srgbClr val="000066"/>
                </a:solidFill>
                <a:latin typeface="Calibri" pitchFamily="34" charset="0"/>
                <a:ea typeface="Calibri" pitchFamily="34" charset="0"/>
                <a:cs typeface="Calibri" pitchFamily="34" charset="0"/>
              </a:rPr>
              <a:t>Preparation of a Ferrofluid</a:t>
            </a:r>
            <a:endParaRPr lang="en-US" altLang="en-US" sz="6600" dirty="0">
              <a:solidFill>
                <a:srgbClr val="000066"/>
              </a:solidFill>
              <a:latin typeface="Calibri" pitchFamily="34" charset="0"/>
              <a:ea typeface="Calibri" pitchFamily="34" charset="0"/>
              <a:cs typeface="Calibri" pitchFamily="34" charset="0"/>
            </a:endParaRPr>
          </a:p>
        </p:txBody>
      </p:sp>
      <p:sp>
        <p:nvSpPr>
          <p:cNvPr id="1035" name="Line 72"/>
          <p:cNvSpPr>
            <a:spLocks noChangeShapeType="1"/>
          </p:cNvSpPr>
          <p:nvPr/>
        </p:nvSpPr>
        <p:spPr bwMode="auto">
          <a:xfrm>
            <a:off x="31750" y="3922713"/>
            <a:ext cx="0" cy="25338087"/>
          </a:xfrm>
          <a:prstGeom prst="line">
            <a:avLst/>
          </a:prstGeom>
          <a:noFill/>
          <a:ln w="9525">
            <a:solidFill>
              <a:srgbClr val="F8F8F8"/>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1036" name="Text Box 95"/>
          <p:cNvSpPr txBox="1">
            <a:spLocks noChangeArrowheads="1"/>
          </p:cNvSpPr>
          <p:nvPr/>
        </p:nvSpPr>
        <p:spPr bwMode="auto">
          <a:xfrm>
            <a:off x="18745200" y="24460200"/>
            <a:ext cx="17406938" cy="2215076"/>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228600" tIns="45267" rIns="45720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smtClean="0">
                <a:solidFill>
                  <a:srgbClr val="000066"/>
                </a:solidFill>
                <a:latin typeface="Calibri" pitchFamily="34" charset="0"/>
                <a:ea typeface="Calibri" pitchFamily="34" charset="0"/>
                <a:cs typeface="Calibri" pitchFamily="34" charset="0"/>
              </a:rPr>
              <a:t>Acknowledgments:</a:t>
            </a:r>
            <a:endParaRPr lang="en-US" altLang="en-US" sz="3600" dirty="0">
              <a:solidFill>
                <a:srgbClr val="000066"/>
              </a:solidFill>
              <a:latin typeface="Calibri" pitchFamily="34" charset="0"/>
              <a:ea typeface="Calibri" pitchFamily="34" charset="0"/>
              <a:cs typeface="Calibri" pitchFamily="34" charset="0"/>
            </a:endParaRPr>
          </a:p>
          <a:p>
            <a:pPr algn="just">
              <a:spcBef>
                <a:spcPts val="1200"/>
              </a:spcBef>
            </a:pPr>
            <a:r>
              <a:rPr lang="en-US" altLang="en-US" sz="3200" dirty="0">
                <a:solidFill>
                  <a:schemeClr val="tx1"/>
                </a:solidFill>
                <a:latin typeface="Calibri" pitchFamily="34" charset="0"/>
                <a:ea typeface="Calibri" pitchFamily="34" charset="0"/>
                <a:cs typeface="Calibri" pitchFamily="34" charset="0"/>
              </a:rPr>
              <a:t>	</a:t>
            </a:r>
            <a:r>
              <a:rPr lang="en-US" altLang="en-US" sz="3000" dirty="0" smtClean="0">
                <a:solidFill>
                  <a:schemeClr val="tx1"/>
                </a:solidFill>
                <a:latin typeface="Calibri" pitchFamily="34" charset="0"/>
                <a:ea typeface="Calibri" pitchFamily="34" charset="0"/>
                <a:cs typeface="Calibri" pitchFamily="34" charset="0"/>
              </a:rPr>
              <a:t>I’d like to thank Professor James </a:t>
            </a:r>
            <a:r>
              <a:rPr lang="en-US" altLang="en-US" sz="3000" dirty="0" err="1" smtClean="0">
                <a:solidFill>
                  <a:schemeClr val="tx1"/>
                </a:solidFill>
                <a:latin typeface="Calibri" pitchFamily="34" charset="0"/>
                <a:ea typeface="Calibri" pitchFamily="34" charset="0"/>
                <a:cs typeface="Calibri" pitchFamily="34" charset="0"/>
              </a:rPr>
              <a:t>Krzanowski</a:t>
            </a:r>
            <a:r>
              <a:rPr lang="en-US" altLang="en-US" sz="3000" dirty="0" smtClean="0">
                <a:solidFill>
                  <a:schemeClr val="tx1"/>
                </a:solidFill>
                <a:latin typeface="Calibri" pitchFamily="34" charset="0"/>
                <a:ea typeface="Calibri" pitchFamily="34" charset="0"/>
                <a:cs typeface="Calibri" pitchFamily="34" charset="0"/>
              </a:rPr>
              <a:t>, for letting us use his lab, Professor Roy </a:t>
            </a:r>
            <a:r>
              <a:rPr lang="en-US" altLang="en-US" sz="3000" dirty="0" err="1" smtClean="0">
                <a:solidFill>
                  <a:schemeClr val="tx1"/>
                </a:solidFill>
                <a:latin typeface="Calibri" pitchFamily="34" charset="0"/>
                <a:ea typeface="Calibri" pitchFamily="34" charset="0"/>
                <a:cs typeface="Calibri" pitchFamily="34" charset="0"/>
              </a:rPr>
              <a:t>Planalp</a:t>
            </a:r>
            <a:r>
              <a:rPr lang="en-US" altLang="en-US" sz="3000" dirty="0" smtClean="0">
                <a:solidFill>
                  <a:schemeClr val="tx1"/>
                </a:solidFill>
                <a:latin typeface="Calibri" pitchFamily="34" charset="0"/>
                <a:ea typeface="Calibri" pitchFamily="34" charset="0"/>
                <a:cs typeface="Calibri" pitchFamily="34" charset="0"/>
              </a:rPr>
              <a:t> and </a:t>
            </a:r>
            <a:r>
              <a:rPr lang="en-AU" altLang="en-US" sz="3000" dirty="0" smtClean="0">
                <a:solidFill>
                  <a:schemeClr val="tx1"/>
                </a:solidFill>
                <a:latin typeface="Calibri" pitchFamily="34" charset="0"/>
                <a:ea typeface="Calibri" pitchFamily="34" charset="0"/>
                <a:cs typeface="Calibri" pitchFamily="34" charset="0"/>
              </a:rPr>
              <a:t>Lea </a:t>
            </a:r>
            <a:r>
              <a:rPr lang="en-AU" altLang="en-US" sz="3000" dirty="0" err="1" smtClean="0">
                <a:solidFill>
                  <a:schemeClr val="tx1"/>
                </a:solidFill>
                <a:latin typeface="Calibri" pitchFamily="34" charset="0"/>
                <a:ea typeface="Calibri" pitchFamily="34" charset="0"/>
                <a:cs typeface="Calibri" pitchFamily="34" charset="0"/>
              </a:rPr>
              <a:t>Nyiranshuti</a:t>
            </a:r>
            <a:r>
              <a:rPr lang="en-AU" altLang="en-US" sz="3000" dirty="0" smtClean="0">
                <a:solidFill>
                  <a:schemeClr val="tx1"/>
                </a:solidFill>
                <a:latin typeface="Calibri" pitchFamily="34" charset="0"/>
                <a:ea typeface="Calibri" pitchFamily="34" charset="0"/>
                <a:cs typeface="Calibri" pitchFamily="34" charset="0"/>
              </a:rPr>
              <a:t> </a:t>
            </a:r>
            <a:r>
              <a:rPr lang="en-US" altLang="en-US" sz="3000" dirty="0" smtClean="0">
                <a:solidFill>
                  <a:schemeClr val="tx1"/>
                </a:solidFill>
                <a:latin typeface="Calibri" pitchFamily="34" charset="0"/>
                <a:ea typeface="Calibri" pitchFamily="34" charset="0"/>
                <a:cs typeface="Calibri" pitchFamily="34" charset="0"/>
              </a:rPr>
              <a:t>for guidance and advice. Most importantly, I’d like to thank the </a:t>
            </a:r>
            <a:r>
              <a:rPr lang="en-US" altLang="en-US" sz="3000" dirty="0">
                <a:solidFill>
                  <a:schemeClr val="tx1"/>
                </a:solidFill>
                <a:latin typeface="Calibri" pitchFamily="34" charset="0"/>
                <a:ea typeface="Calibri" pitchFamily="34" charset="0"/>
                <a:cs typeface="Calibri" pitchFamily="34" charset="0"/>
              </a:rPr>
              <a:t>Department of Chemistry, UNH, for funding. </a:t>
            </a:r>
          </a:p>
        </p:txBody>
      </p:sp>
      <p:sp>
        <p:nvSpPr>
          <p:cNvPr id="1037" name="Text Box 96"/>
          <p:cNvSpPr txBox="1">
            <a:spLocks noChangeArrowheads="1"/>
          </p:cNvSpPr>
          <p:nvPr/>
        </p:nvSpPr>
        <p:spPr bwMode="auto">
          <a:xfrm>
            <a:off x="6934200" y="1524000"/>
            <a:ext cx="22860000" cy="230740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ctr"/>
            <a:endParaRPr lang="en-AU" altLang="en-US" sz="3600" dirty="0" smtClean="0">
              <a:solidFill>
                <a:schemeClr val="tx1"/>
              </a:solidFill>
              <a:latin typeface="Calibri" pitchFamily="34" charset="0"/>
              <a:ea typeface="Calibri" pitchFamily="34" charset="0"/>
              <a:cs typeface="Calibri" pitchFamily="34" charset="0"/>
            </a:endParaRPr>
          </a:p>
          <a:p>
            <a:pPr algn="ctr"/>
            <a:r>
              <a:rPr lang="en-AU" altLang="en-US" sz="3600" dirty="0" smtClean="0">
                <a:solidFill>
                  <a:schemeClr val="tx1"/>
                </a:solidFill>
                <a:latin typeface="Calibri" pitchFamily="34" charset="0"/>
                <a:ea typeface="Calibri" pitchFamily="34" charset="0"/>
                <a:cs typeface="Calibri" pitchFamily="34" charset="0"/>
              </a:rPr>
              <a:t> </a:t>
            </a:r>
            <a:r>
              <a:rPr lang="en-AU" altLang="en-US" sz="3600" u="sng" dirty="0" smtClean="0">
                <a:solidFill>
                  <a:schemeClr val="tx1"/>
                </a:solidFill>
                <a:latin typeface="Calibri" pitchFamily="34" charset="0"/>
                <a:ea typeface="Calibri" pitchFamily="34" charset="0"/>
                <a:cs typeface="Calibri" pitchFamily="34" charset="0"/>
              </a:rPr>
              <a:t>Patrick Curley</a:t>
            </a:r>
            <a:r>
              <a:rPr lang="en-AU" altLang="en-US" sz="3600" dirty="0" smtClean="0">
                <a:solidFill>
                  <a:schemeClr val="tx1"/>
                </a:solidFill>
                <a:latin typeface="Calibri" pitchFamily="34" charset="0"/>
                <a:ea typeface="Calibri" pitchFamily="34" charset="0"/>
                <a:cs typeface="Calibri" pitchFamily="34" charset="0"/>
              </a:rPr>
              <a:t>, Lea </a:t>
            </a:r>
            <a:r>
              <a:rPr lang="en-AU" altLang="en-US" sz="3600" dirty="0" err="1" smtClean="0">
                <a:solidFill>
                  <a:schemeClr val="tx1"/>
                </a:solidFill>
                <a:latin typeface="Calibri" pitchFamily="34" charset="0"/>
                <a:ea typeface="Calibri" pitchFamily="34" charset="0"/>
                <a:cs typeface="Calibri" pitchFamily="34" charset="0"/>
              </a:rPr>
              <a:t>Nyiranshuti</a:t>
            </a:r>
            <a:r>
              <a:rPr lang="en-AU" altLang="en-US" sz="3600" dirty="0" smtClean="0">
                <a:solidFill>
                  <a:schemeClr val="tx1"/>
                </a:solidFill>
                <a:latin typeface="Calibri" pitchFamily="34" charset="0"/>
                <a:ea typeface="Calibri" pitchFamily="34" charset="0"/>
                <a:cs typeface="Calibri" pitchFamily="34" charset="0"/>
              </a:rPr>
              <a:t>,  Professor Roy </a:t>
            </a:r>
            <a:r>
              <a:rPr lang="en-AU" altLang="en-US" sz="3600" dirty="0" err="1" smtClean="0">
                <a:solidFill>
                  <a:schemeClr val="tx1"/>
                </a:solidFill>
                <a:latin typeface="Calibri" pitchFamily="34" charset="0"/>
                <a:ea typeface="Calibri" pitchFamily="34" charset="0"/>
                <a:cs typeface="Calibri" pitchFamily="34" charset="0"/>
              </a:rPr>
              <a:t>Planalp</a:t>
            </a:r>
            <a:endParaRPr lang="en-AU" altLang="en-US" sz="3600" dirty="0" smtClean="0">
              <a:solidFill>
                <a:schemeClr val="tx1"/>
              </a:solidFill>
              <a:latin typeface="Calibri" pitchFamily="34" charset="0"/>
              <a:ea typeface="Calibri" pitchFamily="34" charset="0"/>
              <a:cs typeface="Calibri" pitchFamily="34" charset="0"/>
            </a:endParaRPr>
          </a:p>
          <a:p>
            <a:pPr algn="ctr"/>
            <a:r>
              <a:rPr lang="en-AU" altLang="en-US" sz="3600" dirty="0">
                <a:solidFill>
                  <a:schemeClr val="tx1"/>
                </a:solidFill>
                <a:latin typeface="Calibri" pitchFamily="34" charset="0"/>
                <a:ea typeface="Calibri" pitchFamily="34" charset="0"/>
                <a:cs typeface="Calibri" pitchFamily="34" charset="0"/>
              </a:rPr>
              <a:t/>
            </a:r>
            <a:br>
              <a:rPr lang="en-AU" altLang="en-US" sz="3600" dirty="0">
                <a:solidFill>
                  <a:schemeClr val="tx1"/>
                </a:solidFill>
                <a:latin typeface="Calibri" pitchFamily="34" charset="0"/>
                <a:ea typeface="Calibri" pitchFamily="34" charset="0"/>
                <a:cs typeface="Calibri" pitchFamily="34" charset="0"/>
              </a:rPr>
            </a:br>
            <a:r>
              <a:rPr lang="en-AU" altLang="en-US" sz="3600" dirty="0" smtClean="0">
                <a:solidFill>
                  <a:schemeClr val="tx1"/>
                </a:solidFill>
                <a:latin typeface="Calibri" pitchFamily="34" charset="0"/>
                <a:ea typeface="Calibri" pitchFamily="34" charset="0"/>
                <a:cs typeface="Calibri" pitchFamily="34" charset="0"/>
              </a:rPr>
              <a:t>pbw9@wildcats.unh.edu</a:t>
            </a:r>
            <a:r>
              <a:rPr lang="en-AU" altLang="en-US" sz="3600" dirty="0">
                <a:solidFill>
                  <a:schemeClr val="tx1"/>
                </a:solidFill>
                <a:latin typeface="Calibri" pitchFamily="34" charset="0"/>
                <a:ea typeface="Calibri" pitchFamily="34" charset="0"/>
                <a:cs typeface="Calibri" pitchFamily="34" charset="0"/>
              </a:rPr>
              <a:t>; Parsons Hall, 23 Academic Way, </a:t>
            </a:r>
            <a:r>
              <a:rPr lang="en-AU" altLang="en-US" sz="3600" dirty="0" smtClean="0">
                <a:solidFill>
                  <a:schemeClr val="tx1"/>
                </a:solidFill>
                <a:latin typeface="Calibri" pitchFamily="34" charset="0"/>
                <a:ea typeface="Calibri" pitchFamily="34" charset="0"/>
                <a:cs typeface="Calibri" pitchFamily="34" charset="0"/>
              </a:rPr>
              <a:t>Durham, NH; </a:t>
            </a:r>
            <a:r>
              <a:rPr lang="en-AU" altLang="en-US" sz="3600" dirty="0">
                <a:solidFill>
                  <a:schemeClr val="tx1"/>
                </a:solidFill>
                <a:latin typeface="Calibri" pitchFamily="34" charset="0"/>
                <a:ea typeface="Calibri" pitchFamily="34" charset="0"/>
                <a:cs typeface="Calibri" pitchFamily="34" charset="0"/>
              </a:rPr>
              <a:t>03824</a:t>
            </a:r>
            <a:endParaRPr lang="en-US" altLang="en-US" sz="3600" dirty="0">
              <a:solidFill>
                <a:schemeClr val="tx1"/>
              </a:solidFill>
              <a:latin typeface="Calibri" pitchFamily="34" charset="0"/>
              <a:ea typeface="Calibri" pitchFamily="34" charset="0"/>
              <a:cs typeface="Calibri" pitchFamily="34" charset="0"/>
            </a:endParaRPr>
          </a:p>
        </p:txBody>
      </p:sp>
      <p:sp>
        <p:nvSpPr>
          <p:cNvPr id="1038" name="Text Box 3"/>
          <p:cNvSpPr txBox="1">
            <a:spLocks noChangeArrowheads="1"/>
          </p:cNvSpPr>
          <p:nvPr/>
        </p:nvSpPr>
        <p:spPr bwMode="auto">
          <a:xfrm>
            <a:off x="228600" y="4191000"/>
            <a:ext cx="17678400" cy="630081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Introduction:</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400" dirty="0" err="1" smtClean="0">
                <a:solidFill>
                  <a:schemeClr val="tx1"/>
                </a:solidFill>
                <a:latin typeface="Calibri" pitchFamily="34" charset="0"/>
                <a:ea typeface="Calibri" pitchFamily="34" charset="0"/>
                <a:cs typeface="Calibri" pitchFamily="34" charset="0"/>
              </a:rPr>
              <a:t>Ferrofluids</a:t>
            </a:r>
            <a:r>
              <a:rPr lang="en-US" altLang="en-US" sz="3400" dirty="0" smtClean="0">
                <a:solidFill>
                  <a:schemeClr val="tx1"/>
                </a:solidFill>
                <a:latin typeface="Calibri" pitchFamily="34" charset="0"/>
                <a:ea typeface="Calibri" pitchFamily="34" charset="0"/>
                <a:cs typeface="Calibri" pitchFamily="34" charset="0"/>
              </a:rPr>
              <a:t> were first isolated in 1965 by a scientist working for NASA.</a:t>
            </a:r>
            <a:r>
              <a:rPr lang="en-US" altLang="en-US" sz="3400" baseline="30000" dirty="0" smtClean="0">
                <a:solidFill>
                  <a:schemeClr val="tx1"/>
                </a:solidFill>
                <a:latin typeface="Calibri" pitchFamily="34" charset="0"/>
                <a:ea typeface="Calibri" pitchFamily="34" charset="0"/>
                <a:cs typeface="Calibri" pitchFamily="34" charset="0"/>
              </a:rPr>
              <a:t>1</a:t>
            </a:r>
            <a:r>
              <a:rPr lang="en-US" altLang="en-US" sz="3400" dirty="0" smtClean="0">
                <a:solidFill>
                  <a:schemeClr val="tx1"/>
                </a:solidFill>
                <a:latin typeface="Calibri" pitchFamily="34" charset="0"/>
                <a:ea typeface="Calibri" pitchFamily="34" charset="0"/>
                <a:cs typeface="Calibri" pitchFamily="34" charset="0"/>
              </a:rPr>
              <a:t> Since their discovery, </a:t>
            </a:r>
            <a:r>
              <a:rPr lang="en-US" altLang="en-US" sz="3400" dirty="0" err="1" smtClean="0">
                <a:solidFill>
                  <a:schemeClr val="tx1"/>
                </a:solidFill>
                <a:latin typeface="Calibri" pitchFamily="34" charset="0"/>
                <a:ea typeface="Calibri" pitchFamily="34" charset="0"/>
                <a:cs typeface="Calibri" pitchFamily="34" charset="0"/>
              </a:rPr>
              <a:t>ferrofluids</a:t>
            </a:r>
            <a:r>
              <a:rPr lang="en-US" altLang="en-US" sz="3400" dirty="0" smtClean="0">
                <a:solidFill>
                  <a:schemeClr val="tx1"/>
                </a:solidFill>
                <a:latin typeface="Calibri" pitchFamily="34" charset="0"/>
                <a:ea typeface="Calibri" pitchFamily="34" charset="0"/>
                <a:cs typeface="Calibri" pitchFamily="34" charset="0"/>
              </a:rPr>
              <a:t> have proven to be useful  substances in the chemical field. They are used in speakers,  sensors,  vacuum sealant, and they can even be used in biomedicine, as they are an effective way to direct drugs to a specific spot in a body.</a:t>
            </a:r>
            <a:r>
              <a:rPr lang="en-US" altLang="en-US" sz="3400" baseline="30000" dirty="0" smtClean="0">
                <a:solidFill>
                  <a:schemeClr val="tx1"/>
                </a:solidFill>
                <a:latin typeface="Calibri" pitchFamily="34" charset="0"/>
                <a:ea typeface="Calibri" pitchFamily="34" charset="0"/>
                <a:cs typeface="Calibri" pitchFamily="34" charset="0"/>
              </a:rPr>
              <a:t>2</a:t>
            </a:r>
          </a:p>
          <a:p>
            <a:pPr algn="just">
              <a:spcBef>
                <a:spcPct val="25000"/>
              </a:spcBef>
            </a:pPr>
            <a:r>
              <a:rPr lang="en-US" altLang="en-US" sz="3400" dirty="0" smtClean="0">
                <a:solidFill>
                  <a:schemeClr val="tx1"/>
                </a:solidFill>
                <a:latin typeface="Calibri" pitchFamily="34" charset="0"/>
                <a:ea typeface="Calibri" pitchFamily="34" charset="0"/>
                <a:cs typeface="Calibri" pitchFamily="34" charset="0"/>
              </a:rPr>
              <a:t>	The ferrofluid synthesized in lab is a colloid which is comprised of magnetite, </a:t>
            </a:r>
            <a:r>
              <a:rPr lang="en-US" altLang="en-US" sz="3400" dirty="0" smtClean="0">
                <a:solidFill>
                  <a:schemeClr val="tx1"/>
                </a:solidFill>
                <a:latin typeface="Calibri" pitchFamily="34" charset="0"/>
                <a:ea typeface="Calibri" pitchFamily="34" charset="0"/>
                <a:cs typeface="Calibri" pitchFamily="34" charset="0"/>
              </a:rPr>
              <a:t>Fe</a:t>
            </a:r>
            <a:r>
              <a:rPr lang="en-US" altLang="en-US" sz="3400" baseline="-25000" dirty="0" smtClean="0">
                <a:solidFill>
                  <a:schemeClr val="tx1"/>
                </a:solidFill>
                <a:latin typeface="Calibri" pitchFamily="34" charset="0"/>
                <a:ea typeface="Calibri" pitchFamily="34" charset="0"/>
                <a:cs typeface="Calibri" pitchFamily="34" charset="0"/>
              </a:rPr>
              <a:t>3</a:t>
            </a:r>
            <a:r>
              <a:rPr lang="en-US" altLang="en-US" sz="3400" dirty="0" smtClean="0">
                <a:solidFill>
                  <a:schemeClr val="tx1"/>
                </a:solidFill>
                <a:latin typeface="Calibri" pitchFamily="34" charset="0"/>
                <a:ea typeface="Calibri" pitchFamily="34" charset="0"/>
                <a:cs typeface="Calibri" pitchFamily="34" charset="0"/>
              </a:rPr>
              <a:t>O</a:t>
            </a:r>
            <a:r>
              <a:rPr lang="en-US" altLang="en-US" sz="3400" baseline="-25000" dirty="0" smtClean="0">
                <a:solidFill>
                  <a:schemeClr val="tx1"/>
                </a:solidFill>
                <a:latin typeface="Calibri" pitchFamily="34" charset="0"/>
                <a:ea typeface="Calibri" pitchFamily="34" charset="0"/>
                <a:cs typeface="Calibri" pitchFamily="34" charset="0"/>
              </a:rPr>
              <a:t>4</a:t>
            </a:r>
            <a:r>
              <a:rPr lang="en-US" altLang="en-US" sz="3400" dirty="0" smtClean="0">
                <a:solidFill>
                  <a:schemeClr val="tx1"/>
                </a:solidFill>
                <a:latin typeface="Calibri" pitchFamily="34" charset="0"/>
                <a:ea typeface="Calibri" pitchFamily="34" charset="0"/>
                <a:cs typeface="Calibri" pitchFamily="34" charset="0"/>
              </a:rPr>
              <a:t>,  </a:t>
            </a:r>
            <a:r>
              <a:rPr lang="en-US" altLang="en-US" sz="3400" dirty="0" smtClean="0">
                <a:solidFill>
                  <a:schemeClr val="tx1"/>
                </a:solidFill>
                <a:latin typeface="Calibri" pitchFamily="34" charset="0"/>
                <a:ea typeface="Calibri" pitchFamily="34" charset="0"/>
                <a:cs typeface="Calibri" pitchFamily="34" charset="0"/>
              </a:rPr>
              <a:t>suspended in aqueous ammonia. </a:t>
            </a:r>
            <a:r>
              <a:rPr lang="en-US" altLang="en-US" sz="3400" dirty="0" err="1" smtClean="0">
                <a:solidFill>
                  <a:schemeClr val="tx1"/>
                </a:solidFill>
                <a:latin typeface="Calibri" pitchFamily="34" charset="0"/>
                <a:ea typeface="Calibri" pitchFamily="34" charset="0"/>
                <a:cs typeface="Calibri" pitchFamily="34" charset="0"/>
              </a:rPr>
              <a:t>Tetramethylammonium</a:t>
            </a:r>
            <a:r>
              <a:rPr lang="en-US" altLang="en-US" sz="3400" dirty="0" smtClean="0">
                <a:solidFill>
                  <a:schemeClr val="tx1"/>
                </a:solidFill>
                <a:latin typeface="Calibri" pitchFamily="34" charset="0"/>
                <a:ea typeface="Calibri" pitchFamily="34" charset="0"/>
                <a:cs typeface="Calibri" pitchFamily="34" charset="0"/>
              </a:rPr>
              <a:t> hydroxide is added as a surfactant to keep the particles from agglomerating to each other.  The particle size of the ferrofluid must be in a suitable size range in order to maintain a satisfactory colloid.  The magnetism of the ferrofluid comes from the specific orientation of Fe</a:t>
            </a:r>
            <a:r>
              <a:rPr lang="en-US" altLang="en-US" sz="3400" baseline="30000" dirty="0" smtClean="0">
                <a:solidFill>
                  <a:schemeClr val="tx1"/>
                </a:solidFill>
                <a:latin typeface="Calibri" pitchFamily="34" charset="0"/>
                <a:ea typeface="Calibri" pitchFamily="34" charset="0"/>
                <a:cs typeface="Calibri" pitchFamily="34" charset="0"/>
              </a:rPr>
              <a:t>2+ </a:t>
            </a:r>
            <a:r>
              <a:rPr lang="en-US" altLang="en-US" sz="3400" dirty="0" smtClean="0">
                <a:solidFill>
                  <a:schemeClr val="tx1"/>
                </a:solidFill>
                <a:latin typeface="Calibri" pitchFamily="34" charset="0"/>
                <a:ea typeface="Calibri" pitchFamily="34" charset="0"/>
                <a:cs typeface="Calibri" pitchFamily="34" charset="0"/>
              </a:rPr>
              <a:t>and Fe</a:t>
            </a:r>
            <a:r>
              <a:rPr lang="en-US" altLang="en-US" sz="3400" baseline="30000" dirty="0" smtClean="0">
                <a:solidFill>
                  <a:schemeClr val="tx1"/>
                </a:solidFill>
                <a:latin typeface="Calibri" pitchFamily="34" charset="0"/>
                <a:ea typeface="Calibri" pitchFamily="34" charset="0"/>
                <a:cs typeface="Calibri" pitchFamily="34" charset="0"/>
              </a:rPr>
              <a:t>3+</a:t>
            </a:r>
            <a:r>
              <a:rPr lang="en-US" altLang="en-US" sz="3400" dirty="0" smtClean="0">
                <a:solidFill>
                  <a:schemeClr val="tx1"/>
                </a:solidFill>
                <a:latin typeface="Calibri" pitchFamily="34" charset="0"/>
                <a:ea typeface="Calibri" pitchFamily="34" charset="0"/>
                <a:cs typeface="Calibri" pitchFamily="34" charset="0"/>
              </a:rPr>
              <a:t> ions in the inverse </a:t>
            </a:r>
            <a:r>
              <a:rPr lang="en-US" altLang="en-US" sz="3400" dirty="0" err="1" smtClean="0">
                <a:solidFill>
                  <a:schemeClr val="tx1"/>
                </a:solidFill>
                <a:latin typeface="Calibri" pitchFamily="34" charset="0"/>
                <a:ea typeface="Calibri" pitchFamily="34" charset="0"/>
                <a:cs typeface="Calibri" pitchFamily="34" charset="0"/>
              </a:rPr>
              <a:t>spinel</a:t>
            </a:r>
            <a:r>
              <a:rPr lang="en-US" altLang="en-US" sz="3400" dirty="0" smtClean="0">
                <a:solidFill>
                  <a:schemeClr val="tx1"/>
                </a:solidFill>
                <a:latin typeface="Calibri" pitchFamily="34" charset="0"/>
                <a:ea typeface="Calibri" pitchFamily="34" charset="0"/>
                <a:cs typeface="Calibri" pitchFamily="34" charset="0"/>
              </a:rPr>
              <a:t> structure, as shown in Figure 1.</a:t>
            </a:r>
          </a:p>
        </p:txBody>
      </p:sp>
      <p:sp>
        <p:nvSpPr>
          <p:cNvPr id="1040" name="Text Box 238"/>
          <p:cNvSpPr txBox="1">
            <a:spLocks noChangeArrowheads="1"/>
          </p:cNvSpPr>
          <p:nvPr/>
        </p:nvSpPr>
        <p:spPr bwMode="auto">
          <a:xfrm>
            <a:off x="18648626" y="26581100"/>
            <a:ext cx="17573625" cy="1984701"/>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228600" tIns="45267" rIns="457200" bIns="457200">
            <a:spAutoFit/>
          </a:bodyPr>
          <a:lstStyle>
            <a:lvl1pPr marL="877888" indent="-877888"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r>
              <a:rPr lang="en-US" altLang="en-US" sz="3600" dirty="0">
                <a:solidFill>
                  <a:srgbClr val="000066"/>
                </a:solidFill>
                <a:latin typeface="Calibri" pitchFamily="34" charset="0"/>
                <a:ea typeface="Calibri" pitchFamily="34" charset="0"/>
                <a:cs typeface="Calibri" pitchFamily="34" charset="0"/>
              </a:rPr>
              <a:t>References </a:t>
            </a:r>
          </a:p>
          <a:p>
            <a:r>
              <a:rPr lang="en-US" sz="2000" dirty="0" smtClean="0">
                <a:solidFill>
                  <a:schemeClr val="tx1"/>
                </a:solidFill>
              </a:rPr>
              <a:t>1.)“</a:t>
            </a:r>
            <a:r>
              <a:rPr lang="en-US" sz="2000" dirty="0" smtClean="0">
                <a:solidFill>
                  <a:schemeClr val="tx1"/>
                </a:solidFill>
                <a:latin typeface="Calibri" pitchFamily="34" charset="0"/>
              </a:rPr>
              <a:t>A Brief History of </a:t>
            </a:r>
            <a:r>
              <a:rPr lang="en-US" sz="2000" dirty="0" err="1" smtClean="0">
                <a:solidFill>
                  <a:schemeClr val="tx1"/>
                </a:solidFill>
                <a:latin typeface="Calibri" pitchFamily="34" charset="0"/>
              </a:rPr>
              <a:t>Ferrofluids</a:t>
            </a:r>
            <a:r>
              <a:rPr lang="en-US" sz="2000" dirty="0" smtClean="0">
                <a:solidFill>
                  <a:schemeClr val="tx1"/>
                </a:solidFill>
                <a:latin typeface="Calibri" pitchFamily="34" charset="0"/>
              </a:rPr>
              <a:t>” ;  Concept Zero, http://</a:t>
            </a:r>
            <a:r>
              <a:rPr lang="en-US" sz="2000" dirty="0" err="1" smtClean="0">
                <a:solidFill>
                  <a:schemeClr val="tx1"/>
                </a:solidFill>
                <a:latin typeface="Calibri" pitchFamily="34" charset="0"/>
              </a:rPr>
              <a:t>www.czferro.com</a:t>
            </a:r>
            <a:r>
              <a:rPr lang="en-US" sz="2000" dirty="0" smtClean="0">
                <a:solidFill>
                  <a:schemeClr val="tx1"/>
                </a:solidFill>
                <a:latin typeface="Calibri" pitchFamily="34" charset="0"/>
              </a:rPr>
              <a:t>/news1/2014/10/27/history‐of‐</a:t>
            </a:r>
            <a:r>
              <a:rPr lang="en-US" sz="2000" dirty="0" err="1" smtClean="0">
                <a:solidFill>
                  <a:schemeClr val="tx1"/>
                </a:solidFill>
                <a:latin typeface="Calibri" pitchFamily="34" charset="0"/>
              </a:rPr>
              <a:t>ferrofluids</a:t>
            </a:r>
            <a:r>
              <a:rPr lang="en-US" sz="2000" dirty="0" smtClean="0">
                <a:solidFill>
                  <a:schemeClr val="tx1"/>
                </a:solidFill>
                <a:latin typeface="Calibri" pitchFamily="34" charset="0"/>
              </a:rPr>
              <a:t> ; 2015, accessed 3/9/2015. </a:t>
            </a:r>
          </a:p>
          <a:p>
            <a:r>
              <a:rPr lang="en-US" sz="2000" i="1" dirty="0" smtClean="0">
                <a:solidFill>
                  <a:schemeClr val="tx1"/>
                </a:solidFill>
              </a:rPr>
              <a:t>2.)“</a:t>
            </a:r>
            <a:r>
              <a:rPr lang="en-US" sz="2000" i="1" dirty="0" smtClean="0">
                <a:solidFill>
                  <a:schemeClr val="tx1"/>
                </a:solidFill>
                <a:latin typeface="Calibri" pitchFamily="34" charset="0"/>
              </a:rPr>
              <a:t>Ferrofluid Applications”; </a:t>
            </a:r>
            <a:r>
              <a:rPr lang="en-US" sz="2000" i="1" dirty="0" err="1" smtClean="0">
                <a:solidFill>
                  <a:schemeClr val="tx1"/>
                </a:solidFill>
                <a:latin typeface="Calibri" pitchFamily="34" charset="0"/>
              </a:rPr>
              <a:t>Ferrotec</a:t>
            </a:r>
            <a:r>
              <a:rPr lang="en-US" sz="2000" i="1" dirty="0" smtClean="0">
                <a:solidFill>
                  <a:schemeClr val="tx1"/>
                </a:solidFill>
                <a:latin typeface="Calibri" pitchFamily="34" charset="0"/>
              </a:rPr>
              <a:t>; </a:t>
            </a:r>
            <a:r>
              <a:rPr lang="en-US" sz="2000" i="1" dirty="0" err="1" smtClean="0">
                <a:solidFill>
                  <a:schemeClr val="tx1"/>
                </a:solidFill>
                <a:latin typeface="Calibri" pitchFamily="34" charset="0"/>
              </a:rPr>
              <a:t>Ferrotec</a:t>
            </a:r>
            <a:r>
              <a:rPr lang="en-US" sz="2000" i="1" dirty="0" smtClean="0">
                <a:solidFill>
                  <a:schemeClr val="tx1"/>
                </a:solidFill>
                <a:latin typeface="Calibri" pitchFamily="34" charset="0"/>
              </a:rPr>
              <a:t> Corporation; </a:t>
            </a:r>
            <a:r>
              <a:rPr lang="en-US" sz="2000" dirty="0" smtClean="0">
                <a:solidFill>
                  <a:schemeClr val="tx1"/>
                </a:solidFill>
                <a:latin typeface="Calibri" pitchFamily="34" charset="0"/>
              </a:rPr>
              <a:t>https://ferrofluid.ferrotec. com/ applications/ferrofluid; 2015, accessed 3/9/2015</a:t>
            </a:r>
          </a:p>
          <a:p>
            <a:r>
              <a:rPr lang="en-US" altLang="en-US" sz="2000" dirty="0" smtClean="0">
                <a:solidFill>
                  <a:schemeClr val="tx1"/>
                </a:solidFill>
                <a:latin typeface="Calibri" pitchFamily="34" charset="0"/>
                <a:ea typeface="Calibri" pitchFamily="34" charset="0"/>
                <a:cs typeface="Calibri" pitchFamily="34" charset="0"/>
              </a:rPr>
              <a:t>3.)</a:t>
            </a:r>
            <a:r>
              <a:rPr lang="en-US" sz="2000" dirty="0" smtClean="0"/>
              <a:t> </a:t>
            </a:r>
            <a:r>
              <a:rPr lang="en-US" sz="2000" dirty="0" smtClean="0">
                <a:solidFill>
                  <a:schemeClr val="tx1"/>
                </a:solidFill>
                <a:latin typeface="Calibri" pitchFamily="34" charset="0"/>
              </a:rPr>
              <a:t>Gunn, Erica; </a:t>
            </a:r>
            <a:r>
              <a:rPr lang="en-US" sz="2000" i="1" dirty="0" smtClean="0">
                <a:solidFill>
                  <a:schemeClr val="tx1"/>
                </a:solidFill>
                <a:latin typeface="Calibri" pitchFamily="34" charset="0"/>
              </a:rPr>
              <a:t>Preparation of a Ferrofluid; Simmons College, 2015</a:t>
            </a:r>
            <a:endParaRPr lang="en-US" altLang="en-US" sz="2000" dirty="0" smtClean="0">
              <a:solidFill>
                <a:schemeClr val="tx1"/>
              </a:solidFill>
              <a:latin typeface="Calibri" pitchFamily="34" charset="0"/>
              <a:ea typeface="Calibri" pitchFamily="34" charset="0"/>
              <a:cs typeface="Calibri" pitchFamily="34" charset="0"/>
            </a:endParaRPr>
          </a:p>
        </p:txBody>
      </p:sp>
      <p:sp>
        <p:nvSpPr>
          <p:cNvPr id="1041" name="Text Box 304"/>
          <p:cNvSpPr txBox="1">
            <a:spLocks noChangeArrowheads="1"/>
          </p:cNvSpPr>
          <p:nvPr/>
        </p:nvSpPr>
        <p:spPr bwMode="auto">
          <a:xfrm>
            <a:off x="381000" y="18135600"/>
            <a:ext cx="17467263" cy="323073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457200" tIns="45267" rIns="2286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Results and </a:t>
            </a:r>
            <a:r>
              <a:rPr lang="en-US" altLang="en-US" sz="4400" dirty="0" smtClean="0">
                <a:solidFill>
                  <a:srgbClr val="000066"/>
                </a:solidFill>
                <a:latin typeface="Calibri" pitchFamily="34" charset="0"/>
                <a:ea typeface="Calibri" pitchFamily="34" charset="0"/>
                <a:cs typeface="Calibri" pitchFamily="34" charset="0"/>
              </a:rPr>
              <a:t>Discussion:</a:t>
            </a:r>
          </a:p>
          <a:p>
            <a:pPr algn="just"/>
            <a:r>
              <a:rPr lang="en-US" altLang="en-US" sz="4400" dirty="0" smtClean="0">
                <a:solidFill>
                  <a:srgbClr val="000066"/>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product was placed in a magnetic field to which it had a positive response.  The spikes seen  in the ferrofluid represent the magnetic field being applied to it.  X-ray powder diffraction was used to characterize the sample quantitatively. </a:t>
            </a:r>
            <a:endParaRPr lang="en-US" altLang="en-US" sz="4400" dirty="0" smtClean="0">
              <a:solidFill>
                <a:srgbClr val="000066"/>
              </a:solidFill>
              <a:latin typeface="Calibri" pitchFamily="34" charset="0"/>
              <a:ea typeface="Calibri" pitchFamily="34" charset="0"/>
              <a:cs typeface="Calibri" pitchFamily="34" charset="0"/>
            </a:endParaRPr>
          </a:p>
          <a:p>
            <a:r>
              <a:rPr lang="en-US" altLang="en-US" sz="4400" dirty="0" smtClean="0">
                <a:solidFill>
                  <a:srgbClr val="000066"/>
                </a:solidFill>
                <a:latin typeface="Calibri" pitchFamily="34" charset="0"/>
                <a:ea typeface="Calibri" pitchFamily="34" charset="0"/>
                <a:cs typeface="Calibri" pitchFamily="34" charset="0"/>
              </a:rPr>
              <a:t>	</a:t>
            </a:r>
            <a:endParaRPr lang="en-US" altLang="en-US" sz="4400" dirty="0">
              <a:solidFill>
                <a:srgbClr val="000066"/>
              </a:solidFill>
              <a:latin typeface="Calibri" pitchFamily="34" charset="0"/>
              <a:ea typeface="Calibri" pitchFamily="34" charset="0"/>
              <a:cs typeface="Calibri" pitchFamily="34" charset="0"/>
            </a:endParaRPr>
          </a:p>
        </p:txBody>
      </p:sp>
      <p:sp>
        <p:nvSpPr>
          <p:cNvPr id="1043" name="Text Box 401"/>
          <p:cNvSpPr txBox="1">
            <a:spLocks noChangeArrowheads="1"/>
          </p:cNvSpPr>
          <p:nvPr/>
        </p:nvSpPr>
        <p:spPr bwMode="auto">
          <a:xfrm>
            <a:off x="18745200" y="18516600"/>
            <a:ext cx="17394237" cy="2569019"/>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Conclusions:</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The ferrofluid was successfully prepared, as the magnetic field is present  in the substance. This is supported through the comparison of X-ray diffraction spectra for the sample produced in lab and a known spectra. </a:t>
            </a:r>
          </a:p>
        </p:txBody>
      </p:sp>
      <p:sp>
        <p:nvSpPr>
          <p:cNvPr id="1044" name="Text Box 402"/>
          <p:cNvSpPr txBox="1">
            <a:spLocks noChangeArrowheads="1"/>
          </p:cNvSpPr>
          <p:nvPr/>
        </p:nvSpPr>
        <p:spPr bwMode="auto">
          <a:xfrm>
            <a:off x="18745200" y="21031200"/>
            <a:ext cx="17454563" cy="443106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a:solidFill>
                  <a:srgbClr val="000066"/>
                </a:solidFill>
                <a:latin typeface="Calibri" pitchFamily="34" charset="0"/>
                <a:ea typeface="Calibri" pitchFamily="34" charset="0"/>
                <a:cs typeface="Calibri" pitchFamily="34" charset="0"/>
              </a:rPr>
              <a:t>Future </a:t>
            </a:r>
            <a:r>
              <a:rPr lang="en-US" altLang="en-US" sz="4400" dirty="0" smtClean="0">
                <a:solidFill>
                  <a:srgbClr val="000066"/>
                </a:solidFill>
                <a:latin typeface="Calibri" pitchFamily="34" charset="0"/>
                <a:ea typeface="Calibri" pitchFamily="34" charset="0"/>
                <a:cs typeface="Calibri" pitchFamily="34" charset="0"/>
              </a:rPr>
              <a:t>Work:</a:t>
            </a:r>
            <a:endParaRPr lang="en-US" altLang="en-US" sz="4400" dirty="0">
              <a:solidFill>
                <a:srgbClr val="000066"/>
              </a:solidFill>
              <a:latin typeface="Calibri" pitchFamily="34" charset="0"/>
              <a:ea typeface="Calibri" pitchFamily="34" charset="0"/>
              <a:cs typeface="Calibri" pitchFamily="34" charset="0"/>
            </a:endParaRPr>
          </a:p>
          <a:p>
            <a:pPr algn="just">
              <a:spcBef>
                <a:spcPct val="25000"/>
              </a:spcBef>
            </a:pPr>
            <a:r>
              <a:rPr lang="en-US" altLang="en-US" sz="3600" dirty="0">
                <a:solidFill>
                  <a:schemeClr val="tx1"/>
                </a:solidFill>
                <a:latin typeface="Calibri" pitchFamily="34" charset="0"/>
                <a:ea typeface="Calibri" pitchFamily="34" charset="0"/>
                <a:cs typeface="Calibri" pitchFamily="34" charset="0"/>
              </a:rPr>
              <a:t> 	</a:t>
            </a:r>
            <a:r>
              <a:rPr lang="en-US" altLang="en-US" sz="3600" dirty="0" smtClean="0">
                <a:solidFill>
                  <a:schemeClr val="tx1"/>
                </a:solidFill>
                <a:latin typeface="Calibri" pitchFamily="34" charset="0"/>
                <a:ea typeface="Calibri" pitchFamily="34" charset="0"/>
                <a:cs typeface="Calibri" pitchFamily="34" charset="0"/>
              </a:rPr>
              <a:t>In the future, the average diameter of the particles could be determined, as an X-ray diffraction </a:t>
            </a:r>
            <a:r>
              <a:rPr lang="en-US" altLang="en-US" sz="3600" dirty="0" smtClean="0">
                <a:solidFill>
                  <a:schemeClr val="tx1"/>
                </a:solidFill>
                <a:latin typeface="Calibri" pitchFamily="34" charset="0"/>
                <a:ea typeface="Calibri" pitchFamily="34" charset="0"/>
                <a:cs typeface="Calibri" pitchFamily="34" charset="0"/>
              </a:rPr>
              <a:t>spectrum </a:t>
            </a:r>
            <a:r>
              <a:rPr lang="en-US" altLang="en-US" sz="3600" dirty="0" smtClean="0">
                <a:solidFill>
                  <a:schemeClr val="tx1"/>
                </a:solidFill>
                <a:latin typeface="Calibri" pitchFamily="34" charset="0"/>
                <a:ea typeface="Calibri" pitchFamily="34" charset="0"/>
                <a:cs typeface="Calibri" pitchFamily="34" charset="0"/>
              </a:rPr>
              <a:t>could </a:t>
            </a:r>
            <a:r>
              <a:rPr lang="en-US" altLang="en-US" sz="3600" dirty="0" smtClean="0">
                <a:solidFill>
                  <a:schemeClr val="tx1"/>
                </a:solidFill>
                <a:latin typeface="Calibri" pitchFamily="34" charset="0"/>
                <a:ea typeface="Calibri" pitchFamily="34" charset="0"/>
                <a:cs typeface="Calibri" pitchFamily="34" charset="0"/>
              </a:rPr>
              <a:t>be taken of the sample prior to addition of the surfactant.  </a:t>
            </a:r>
            <a:r>
              <a:rPr lang="en-US" altLang="en-US" sz="3600" dirty="0" smtClean="0">
                <a:solidFill>
                  <a:schemeClr val="tx1"/>
                </a:solidFill>
                <a:latin typeface="Calibri" pitchFamily="34" charset="0"/>
                <a:ea typeface="Calibri" pitchFamily="34" charset="0"/>
                <a:cs typeface="Calibri" pitchFamily="34" charset="0"/>
              </a:rPr>
              <a:t>The difference in the of the peak broadening of the particle can be substituted into the </a:t>
            </a:r>
            <a:r>
              <a:rPr lang="en-US" altLang="en-US" sz="3600" dirty="0" err="1" smtClean="0">
                <a:solidFill>
                  <a:schemeClr val="tx1"/>
                </a:solidFill>
                <a:latin typeface="Calibri" pitchFamily="34" charset="0"/>
                <a:ea typeface="Calibri" pitchFamily="34" charset="0"/>
                <a:cs typeface="Calibri" pitchFamily="34" charset="0"/>
              </a:rPr>
              <a:t>Scherrer</a:t>
            </a:r>
            <a:r>
              <a:rPr lang="en-US" altLang="en-US" sz="3600" dirty="0" smtClean="0">
                <a:solidFill>
                  <a:schemeClr val="tx1"/>
                </a:solidFill>
                <a:latin typeface="Calibri" pitchFamily="34" charset="0"/>
                <a:ea typeface="Calibri" pitchFamily="34" charset="0"/>
                <a:cs typeface="Calibri" pitchFamily="34" charset="0"/>
              </a:rPr>
              <a:t> equation, and the diameter can be determined. </a:t>
            </a:r>
            <a:endParaRPr lang="en-US" altLang="en-US" sz="3600" dirty="0" smtClean="0">
              <a:solidFill>
                <a:schemeClr val="tx1"/>
              </a:solidFill>
              <a:latin typeface="Calibri" pitchFamily="34" charset="0"/>
              <a:ea typeface="Calibri" pitchFamily="34" charset="0"/>
              <a:cs typeface="Calibri" pitchFamily="34" charset="0"/>
            </a:endParaRPr>
          </a:p>
          <a:p>
            <a:pPr algn="ctr">
              <a:spcBef>
                <a:spcPct val="25000"/>
              </a:spcBef>
            </a:pPr>
            <a:r>
              <a:rPr lang="en-US" sz="3200" dirty="0" smtClean="0">
                <a:solidFill>
                  <a:schemeClr val="tx1"/>
                </a:solidFill>
                <a:latin typeface="Calibri" pitchFamily="34" charset="0"/>
              </a:rPr>
              <a:t>t </a:t>
            </a:r>
            <a:r>
              <a:rPr lang="en-US" sz="3200" dirty="0" smtClean="0">
                <a:solidFill>
                  <a:schemeClr val="tx1"/>
                </a:solidFill>
                <a:latin typeface="Calibri" pitchFamily="34" charset="0"/>
              </a:rPr>
              <a:t>= (0.9 </a:t>
            </a:r>
            <a:r>
              <a:rPr lang="el-GR" sz="3200" dirty="0" smtClean="0">
                <a:solidFill>
                  <a:schemeClr val="tx1"/>
                </a:solidFill>
                <a:latin typeface="Calibri" pitchFamily="34" charset="0"/>
              </a:rPr>
              <a:t>λ)/(</a:t>
            </a:r>
            <a:r>
              <a:rPr lang="en-US" sz="3200" dirty="0" smtClean="0">
                <a:solidFill>
                  <a:schemeClr val="tx1"/>
                </a:solidFill>
                <a:latin typeface="Calibri" pitchFamily="34" charset="0"/>
              </a:rPr>
              <a:t>B cos</a:t>
            </a:r>
            <a:r>
              <a:rPr lang="el-GR" sz="3200" dirty="0" smtClean="0">
                <a:solidFill>
                  <a:schemeClr val="tx1"/>
                </a:solidFill>
                <a:latin typeface="Calibri" pitchFamily="34" charset="0"/>
              </a:rPr>
              <a:t>θ</a:t>
            </a:r>
            <a:r>
              <a:rPr lang="en-US" sz="3200" baseline="-25000" dirty="0" smtClean="0">
                <a:solidFill>
                  <a:schemeClr val="tx1"/>
                </a:solidFill>
                <a:latin typeface="Calibri" pitchFamily="34" charset="0"/>
              </a:rPr>
              <a:t>B</a:t>
            </a:r>
            <a:r>
              <a:rPr lang="en-US" sz="3200" dirty="0" smtClean="0">
                <a:solidFill>
                  <a:schemeClr val="tx1"/>
                </a:solidFill>
                <a:latin typeface="Calibri" pitchFamily="34" charset="0"/>
              </a:rPr>
              <a:t>)</a:t>
            </a:r>
            <a:endParaRPr lang="en-US" altLang="en-US" sz="3200" dirty="0">
              <a:solidFill>
                <a:schemeClr val="tx1"/>
              </a:solidFill>
              <a:latin typeface="Calibri" pitchFamily="34" charset="0"/>
              <a:ea typeface="Calibri" pitchFamily="34" charset="0"/>
              <a:cs typeface="Calibri" pitchFamily="34" charset="0"/>
            </a:endParaRPr>
          </a:p>
          <a:p>
            <a:pPr>
              <a:spcBef>
                <a:spcPct val="25000"/>
              </a:spcBef>
            </a:pPr>
            <a:r>
              <a:rPr lang="en-US" altLang="en-US" sz="3600" dirty="0">
                <a:solidFill>
                  <a:schemeClr val="tx1"/>
                </a:solidFill>
                <a:latin typeface="Calibri" pitchFamily="34" charset="0"/>
                <a:ea typeface="Calibri" pitchFamily="34" charset="0"/>
                <a:cs typeface="Calibri" pitchFamily="34" charset="0"/>
              </a:rPr>
              <a:t>	</a:t>
            </a:r>
            <a:endParaRPr lang="en-US" altLang="en-US" sz="3600" dirty="0">
              <a:latin typeface="Calibri" pitchFamily="34" charset="0"/>
              <a:ea typeface="Calibri" pitchFamily="34" charset="0"/>
              <a:cs typeface="Calibri" pitchFamily="34" charset="0"/>
            </a:endParaRPr>
          </a:p>
        </p:txBody>
      </p:sp>
      <p:sp>
        <p:nvSpPr>
          <p:cNvPr id="1045" name="Text Box 443"/>
          <p:cNvSpPr txBox="1">
            <a:spLocks noChangeArrowheads="1"/>
          </p:cNvSpPr>
          <p:nvPr/>
        </p:nvSpPr>
        <p:spPr bwMode="auto">
          <a:xfrm>
            <a:off x="18821400" y="16840200"/>
            <a:ext cx="16078200" cy="1199414"/>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419070" tIns="45267" rIns="419070" bIns="45267">
            <a:spAutoFit/>
          </a:bodyPr>
          <a:lstStyle>
            <a:lvl1pPr defTabSz="908050">
              <a:defRPr sz="4000" b="1">
                <a:solidFill>
                  <a:srgbClr val="003399"/>
                </a:solidFill>
                <a:latin typeface="Arial" charset="0"/>
              </a:defRPr>
            </a:lvl1pPr>
            <a:lvl2pPr marL="742950" indent="-285750" defTabSz="908050">
              <a:defRPr sz="4000" b="1">
                <a:solidFill>
                  <a:srgbClr val="003399"/>
                </a:solidFill>
                <a:latin typeface="Arial" charset="0"/>
              </a:defRPr>
            </a:lvl2pPr>
            <a:lvl3pPr marL="1143000" indent="-228600" defTabSz="908050">
              <a:defRPr sz="4000" b="1">
                <a:solidFill>
                  <a:srgbClr val="003399"/>
                </a:solidFill>
                <a:latin typeface="Arial" charset="0"/>
              </a:defRPr>
            </a:lvl3pPr>
            <a:lvl4pPr marL="1600200" indent="-228600" defTabSz="908050">
              <a:defRPr sz="4000" b="1">
                <a:solidFill>
                  <a:srgbClr val="003399"/>
                </a:solidFill>
                <a:latin typeface="Arial" charset="0"/>
              </a:defRPr>
            </a:lvl4pPr>
            <a:lvl5pPr marL="2057400" indent="-228600" defTabSz="908050">
              <a:defRPr sz="4000" b="1">
                <a:solidFill>
                  <a:srgbClr val="003399"/>
                </a:solidFill>
                <a:latin typeface="Arial" charset="0"/>
              </a:defRPr>
            </a:lvl5pPr>
            <a:lvl6pPr marL="2514600" indent="-228600" defTabSz="908050" eaLnBrk="0" fontAlgn="base" hangingPunct="0">
              <a:spcBef>
                <a:spcPct val="0"/>
              </a:spcBef>
              <a:spcAft>
                <a:spcPct val="0"/>
              </a:spcAft>
              <a:defRPr sz="4000" b="1">
                <a:solidFill>
                  <a:srgbClr val="003399"/>
                </a:solidFill>
                <a:latin typeface="Arial" charset="0"/>
              </a:defRPr>
            </a:lvl6pPr>
            <a:lvl7pPr marL="2971800" indent="-228600" defTabSz="908050" eaLnBrk="0" fontAlgn="base" hangingPunct="0">
              <a:spcBef>
                <a:spcPct val="0"/>
              </a:spcBef>
              <a:spcAft>
                <a:spcPct val="0"/>
              </a:spcAft>
              <a:defRPr sz="4000" b="1">
                <a:solidFill>
                  <a:srgbClr val="003399"/>
                </a:solidFill>
                <a:latin typeface="Arial" charset="0"/>
              </a:defRPr>
            </a:lvl7pPr>
            <a:lvl8pPr marL="3429000" indent="-228600" defTabSz="908050" eaLnBrk="0" fontAlgn="base" hangingPunct="0">
              <a:spcBef>
                <a:spcPct val="0"/>
              </a:spcBef>
              <a:spcAft>
                <a:spcPct val="0"/>
              </a:spcAft>
              <a:defRPr sz="4000" b="1">
                <a:solidFill>
                  <a:srgbClr val="003399"/>
                </a:solidFill>
                <a:latin typeface="Arial" charset="0"/>
              </a:defRPr>
            </a:lvl8pPr>
            <a:lvl9pPr marL="3886200" indent="-228600" defTabSz="908050" eaLnBrk="0" fontAlgn="base" hangingPunct="0">
              <a:spcBef>
                <a:spcPct val="0"/>
              </a:spcBef>
              <a:spcAft>
                <a:spcPct val="0"/>
              </a:spcAft>
              <a:defRPr sz="4000" b="1">
                <a:solidFill>
                  <a:srgbClr val="003399"/>
                </a:solidFill>
                <a:latin typeface="Arial" charset="0"/>
              </a:defRPr>
            </a:lvl9pPr>
          </a:lstStyle>
          <a:p>
            <a:pPr algn="just"/>
            <a:r>
              <a:rPr lang="en-US" altLang="en-US" sz="2400" dirty="0">
                <a:solidFill>
                  <a:schemeClr val="tx1"/>
                </a:solidFill>
                <a:latin typeface="Arial" pitchFamily="34" charset="0"/>
                <a:ea typeface="Calibri" pitchFamily="34" charset="0"/>
                <a:cs typeface="Arial" pitchFamily="34" charset="0"/>
              </a:rPr>
              <a:t>Figure </a:t>
            </a:r>
            <a:r>
              <a:rPr lang="en-US" altLang="en-US" sz="2400" dirty="0" smtClean="0">
                <a:solidFill>
                  <a:schemeClr val="tx1"/>
                </a:solidFill>
                <a:latin typeface="Arial" pitchFamily="34" charset="0"/>
                <a:ea typeface="Calibri" pitchFamily="34" charset="0"/>
                <a:cs typeface="Arial" pitchFamily="34" charset="0"/>
              </a:rPr>
              <a:t>3:  </a:t>
            </a:r>
            <a:r>
              <a:rPr lang="en-US" altLang="en-US" sz="2400" b="0" dirty="0" smtClean="0">
                <a:solidFill>
                  <a:schemeClr val="tx1"/>
                </a:solidFill>
                <a:latin typeface="Arial" pitchFamily="34" charset="0"/>
                <a:ea typeface="Calibri" pitchFamily="34" charset="0"/>
                <a:cs typeface="Arial" pitchFamily="34" charset="0"/>
              </a:rPr>
              <a:t>Magnetic field applied to ferrofluid. The first picture was taken directly after the substance was synthesized. The second picture shows the ferrofluid attracted to the magnetic poles while in a </a:t>
            </a:r>
            <a:r>
              <a:rPr lang="en-US" altLang="en-US" sz="2400" b="0" dirty="0" err="1" smtClean="0">
                <a:solidFill>
                  <a:schemeClr val="tx1"/>
                </a:solidFill>
                <a:latin typeface="Arial" pitchFamily="34" charset="0"/>
                <a:ea typeface="Calibri" pitchFamily="34" charset="0"/>
                <a:cs typeface="Arial" pitchFamily="34" charset="0"/>
              </a:rPr>
              <a:t>isopropanol</a:t>
            </a:r>
            <a:r>
              <a:rPr lang="en-US" altLang="en-US" sz="2400" b="0" dirty="0" smtClean="0">
                <a:solidFill>
                  <a:schemeClr val="tx1"/>
                </a:solidFill>
                <a:latin typeface="Arial" pitchFamily="34" charset="0"/>
                <a:ea typeface="Calibri" pitchFamily="34" charset="0"/>
                <a:cs typeface="Arial" pitchFamily="34" charset="0"/>
              </a:rPr>
              <a:t>/water solution .</a:t>
            </a:r>
            <a:endParaRPr lang="en-US" altLang="en-US" sz="2400" b="0" dirty="0">
              <a:solidFill>
                <a:schemeClr val="tx1"/>
              </a:solidFill>
              <a:latin typeface="Arial" pitchFamily="34" charset="0"/>
              <a:ea typeface="Calibri" pitchFamily="34" charset="0"/>
              <a:cs typeface="Arial" pitchFamily="34" charset="0"/>
            </a:endParaRPr>
          </a:p>
        </p:txBody>
      </p:sp>
      <p:sp>
        <p:nvSpPr>
          <p:cNvPr id="1053" name="Text Box 401"/>
          <p:cNvSpPr txBox="1">
            <a:spLocks noChangeArrowheads="1"/>
          </p:cNvSpPr>
          <p:nvPr/>
        </p:nvSpPr>
        <p:spPr bwMode="auto">
          <a:xfrm>
            <a:off x="18211800" y="4191000"/>
            <a:ext cx="17394237" cy="6431615"/>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lIns="228600" tIns="45267" rIns="457200" bIns="45267">
            <a:spAutoFit/>
          </a:bodyPr>
          <a:lstStyle>
            <a:lvl1pPr defTabSz="908050">
              <a:tabLst>
                <a:tab pos="914400" algn="l"/>
              </a:tabLst>
              <a:defRPr sz="4000" b="1">
                <a:solidFill>
                  <a:srgbClr val="003399"/>
                </a:solidFill>
                <a:latin typeface="Arial" charset="0"/>
              </a:defRPr>
            </a:lvl1pPr>
            <a:lvl2pPr marL="742950" indent="-285750" defTabSz="908050">
              <a:tabLst>
                <a:tab pos="914400" algn="l"/>
              </a:tabLst>
              <a:defRPr sz="4000" b="1">
                <a:solidFill>
                  <a:srgbClr val="003399"/>
                </a:solidFill>
                <a:latin typeface="Arial" charset="0"/>
              </a:defRPr>
            </a:lvl2pPr>
            <a:lvl3pPr marL="1143000" indent="-228600" defTabSz="908050">
              <a:tabLst>
                <a:tab pos="914400" algn="l"/>
              </a:tabLst>
              <a:defRPr sz="4000" b="1">
                <a:solidFill>
                  <a:srgbClr val="003399"/>
                </a:solidFill>
                <a:latin typeface="Arial" charset="0"/>
              </a:defRPr>
            </a:lvl3pPr>
            <a:lvl4pPr marL="1600200" indent="-228600" defTabSz="908050">
              <a:tabLst>
                <a:tab pos="914400" algn="l"/>
              </a:tabLst>
              <a:defRPr sz="4000" b="1">
                <a:solidFill>
                  <a:srgbClr val="003399"/>
                </a:solidFill>
                <a:latin typeface="Arial" charset="0"/>
              </a:defRPr>
            </a:lvl4pPr>
            <a:lvl5pPr marL="2057400" indent="-228600" defTabSz="908050">
              <a:tabLst>
                <a:tab pos="914400" algn="l"/>
              </a:tabLst>
              <a:defRPr sz="4000" b="1">
                <a:solidFill>
                  <a:srgbClr val="003399"/>
                </a:solidFill>
                <a:latin typeface="Arial" charset="0"/>
              </a:defRPr>
            </a:lvl5pPr>
            <a:lvl6pPr marL="2514600" indent="-228600" defTabSz="908050" eaLnBrk="0" fontAlgn="base" hangingPunct="0">
              <a:spcBef>
                <a:spcPct val="0"/>
              </a:spcBef>
              <a:spcAft>
                <a:spcPct val="0"/>
              </a:spcAft>
              <a:tabLst>
                <a:tab pos="914400" algn="l"/>
              </a:tabLst>
              <a:defRPr sz="4000" b="1">
                <a:solidFill>
                  <a:srgbClr val="003399"/>
                </a:solidFill>
                <a:latin typeface="Arial" charset="0"/>
              </a:defRPr>
            </a:lvl6pPr>
            <a:lvl7pPr marL="2971800" indent="-228600" defTabSz="908050" eaLnBrk="0" fontAlgn="base" hangingPunct="0">
              <a:spcBef>
                <a:spcPct val="0"/>
              </a:spcBef>
              <a:spcAft>
                <a:spcPct val="0"/>
              </a:spcAft>
              <a:tabLst>
                <a:tab pos="914400" algn="l"/>
              </a:tabLst>
              <a:defRPr sz="4000" b="1">
                <a:solidFill>
                  <a:srgbClr val="003399"/>
                </a:solidFill>
                <a:latin typeface="Arial" charset="0"/>
              </a:defRPr>
            </a:lvl7pPr>
            <a:lvl8pPr marL="3429000" indent="-228600" defTabSz="908050" eaLnBrk="0" fontAlgn="base" hangingPunct="0">
              <a:spcBef>
                <a:spcPct val="0"/>
              </a:spcBef>
              <a:spcAft>
                <a:spcPct val="0"/>
              </a:spcAft>
              <a:tabLst>
                <a:tab pos="914400" algn="l"/>
              </a:tabLst>
              <a:defRPr sz="4000" b="1">
                <a:solidFill>
                  <a:srgbClr val="003399"/>
                </a:solidFill>
                <a:latin typeface="Arial" charset="0"/>
              </a:defRPr>
            </a:lvl8pPr>
            <a:lvl9pPr marL="3886200" indent="-228600" defTabSz="908050" eaLnBrk="0" fontAlgn="base" hangingPunct="0">
              <a:spcBef>
                <a:spcPct val="0"/>
              </a:spcBef>
              <a:spcAft>
                <a:spcPct val="0"/>
              </a:spcAft>
              <a:tabLst>
                <a:tab pos="914400" algn="l"/>
              </a:tabLst>
              <a:defRPr sz="4000" b="1">
                <a:solidFill>
                  <a:srgbClr val="003399"/>
                </a:solidFill>
                <a:latin typeface="Arial" charset="0"/>
              </a:defRPr>
            </a:lvl9pPr>
          </a:lstStyle>
          <a:p>
            <a:r>
              <a:rPr lang="en-US" altLang="en-US" sz="4400" dirty="0" smtClean="0">
                <a:solidFill>
                  <a:srgbClr val="000066"/>
                </a:solidFill>
                <a:latin typeface="Calibri" pitchFamily="34" charset="0"/>
                <a:ea typeface="Calibri" pitchFamily="34" charset="0"/>
                <a:cs typeface="Calibri" pitchFamily="34" charset="0"/>
              </a:rPr>
              <a:t>Experimental:</a:t>
            </a:r>
            <a:endParaRPr lang="en-US" altLang="en-US" sz="4400" dirty="0">
              <a:solidFill>
                <a:srgbClr val="000066"/>
              </a:solidFill>
              <a:latin typeface="Calibri" pitchFamily="34" charset="0"/>
              <a:ea typeface="Calibri" pitchFamily="34" charset="0"/>
              <a:cs typeface="Calibri" pitchFamily="34" charset="0"/>
            </a:endParaRPr>
          </a:p>
          <a:p>
            <a:pPr>
              <a:spcBef>
                <a:spcPct val="25000"/>
              </a:spcBef>
            </a:pPr>
            <a:r>
              <a:rPr lang="en-US" altLang="en-US" sz="3600" b="0" dirty="0">
                <a:solidFill>
                  <a:schemeClr val="tx1"/>
                </a:solidFill>
                <a:latin typeface="Calibri" pitchFamily="34" charset="0"/>
                <a:ea typeface="Calibri" pitchFamily="34" charset="0"/>
                <a:cs typeface="Calibri" pitchFamily="34" charset="0"/>
              </a:rPr>
              <a:t>	</a:t>
            </a:r>
            <a:r>
              <a:rPr lang="en-US" altLang="en-US" sz="3400" dirty="0">
                <a:solidFill>
                  <a:schemeClr val="tx1"/>
                </a:solidFill>
                <a:latin typeface="Calibri" pitchFamily="34" charset="0"/>
                <a:ea typeface="Calibri" pitchFamily="34" charset="0"/>
                <a:cs typeface="Calibri" pitchFamily="34" charset="0"/>
              </a:rPr>
              <a:t> </a:t>
            </a:r>
            <a:r>
              <a:rPr lang="en-US" altLang="en-US" sz="3400" dirty="0" smtClean="0">
                <a:solidFill>
                  <a:schemeClr val="tx1"/>
                </a:solidFill>
                <a:latin typeface="Calibri" pitchFamily="34" charset="0"/>
                <a:ea typeface="Calibri" pitchFamily="34" charset="0"/>
                <a:cs typeface="Calibri" pitchFamily="34" charset="0"/>
              </a:rPr>
              <a:t>The  ferrofluid prepared in lab can be represented as the following chemical equation:</a:t>
            </a:r>
          </a:p>
          <a:p>
            <a:pPr algn="ctr">
              <a:spcBef>
                <a:spcPct val="25000"/>
              </a:spcBef>
            </a:pPr>
            <a:r>
              <a:rPr lang="pt-BR" sz="3400" dirty="0" smtClean="0">
                <a:solidFill>
                  <a:schemeClr val="tx1"/>
                </a:solidFill>
                <a:latin typeface="Calibri" pitchFamily="34" charset="0"/>
              </a:rPr>
              <a:t>2 FeCl</a:t>
            </a:r>
            <a:r>
              <a:rPr lang="pt-BR" sz="3400" baseline="-25000" dirty="0" smtClean="0">
                <a:solidFill>
                  <a:schemeClr val="tx1"/>
                </a:solidFill>
                <a:latin typeface="Calibri" pitchFamily="34" charset="0"/>
              </a:rPr>
              <a:t>3</a:t>
            </a:r>
            <a:r>
              <a:rPr lang="pt-BR" sz="3400" dirty="0" smtClean="0">
                <a:solidFill>
                  <a:schemeClr val="tx1"/>
                </a:solidFill>
                <a:latin typeface="Calibri" pitchFamily="34" charset="0"/>
              </a:rPr>
              <a:t> + FeCl</a:t>
            </a:r>
            <a:r>
              <a:rPr lang="pt-BR" sz="3400" baseline="-25000" dirty="0" smtClean="0">
                <a:solidFill>
                  <a:schemeClr val="tx1"/>
                </a:solidFill>
                <a:latin typeface="Calibri" pitchFamily="34" charset="0"/>
              </a:rPr>
              <a:t>2</a:t>
            </a:r>
            <a:r>
              <a:rPr lang="pt-BR" sz="3400" dirty="0" smtClean="0">
                <a:solidFill>
                  <a:schemeClr val="tx1"/>
                </a:solidFill>
                <a:latin typeface="Calibri" pitchFamily="34" charset="0"/>
              </a:rPr>
              <a:t> + 8 NH</a:t>
            </a:r>
            <a:r>
              <a:rPr lang="pt-BR" sz="3400" baseline="-25000" dirty="0" smtClean="0">
                <a:solidFill>
                  <a:schemeClr val="tx1"/>
                </a:solidFill>
                <a:latin typeface="Calibri" pitchFamily="34" charset="0"/>
              </a:rPr>
              <a:t>3</a:t>
            </a:r>
            <a:r>
              <a:rPr lang="pt-BR" sz="3400" dirty="0" smtClean="0">
                <a:solidFill>
                  <a:schemeClr val="tx1"/>
                </a:solidFill>
                <a:latin typeface="Calibri" pitchFamily="34" charset="0"/>
              </a:rPr>
              <a:t> + 4 H</a:t>
            </a:r>
            <a:r>
              <a:rPr lang="pt-BR" sz="3400" baseline="-25000" dirty="0" smtClean="0">
                <a:solidFill>
                  <a:schemeClr val="tx1"/>
                </a:solidFill>
                <a:latin typeface="Calibri" pitchFamily="34" charset="0"/>
              </a:rPr>
              <a:t>2</a:t>
            </a:r>
            <a:r>
              <a:rPr lang="pt-BR" sz="3400" dirty="0" smtClean="0">
                <a:solidFill>
                  <a:schemeClr val="tx1"/>
                </a:solidFill>
                <a:latin typeface="Calibri" pitchFamily="34" charset="0"/>
              </a:rPr>
              <a:t>O → Fe</a:t>
            </a:r>
            <a:r>
              <a:rPr lang="pt-BR" sz="3400" baseline="-25000" dirty="0" smtClean="0">
                <a:solidFill>
                  <a:schemeClr val="tx1"/>
                </a:solidFill>
                <a:latin typeface="Calibri" pitchFamily="34" charset="0"/>
              </a:rPr>
              <a:t>3</a:t>
            </a:r>
            <a:r>
              <a:rPr lang="pt-BR" sz="3400" dirty="0" smtClean="0">
                <a:solidFill>
                  <a:schemeClr val="tx1"/>
                </a:solidFill>
                <a:latin typeface="Calibri" pitchFamily="34" charset="0"/>
              </a:rPr>
              <a:t>O</a:t>
            </a:r>
            <a:r>
              <a:rPr lang="pt-BR" sz="3400" baseline="-25000" dirty="0" smtClean="0">
                <a:solidFill>
                  <a:schemeClr val="tx1"/>
                </a:solidFill>
                <a:latin typeface="Calibri" pitchFamily="34" charset="0"/>
              </a:rPr>
              <a:t>4</a:t>
            </a:r>
            <a:r>
              <a:rPr lang="pt-BR" sz="3400" dirty="0" smtClean="0">
                <a:solidFill>
                  <a:schemeClr val="tx1"/>
                </a:solidFill>
                <a:latin typeface="Calibri" pitchFamily="34" charset="0"/>
              </a:rPr>
              <a:t> + 8 NH</a:t>
            </a:r>
            <a:r>
              <a:rPr lang="pt-BR" sz="3400" baseline="-25000" dirty="0" smtClean="0">
                <a:solidFill>
                  <a:schemeClr val="tx1"/>
                </a:solidFill>
                <a:latin typeface="Calibri" pitchFamily="34" charset="0"/>
              </a:rPr>
              <a:t>4</a:t>
            </a:r>
            <a:r>
              <a:rPr lang="pt-BR" sz="3400" dirty="0" smtClean="0">
                <a:solidFill>
                  <a:schemeClr val="tx1"/>
                </a:solidFill>
                <a:latin typeface="Calibri" pitchFamily="34" charset="0"/>
              </a:rPr>
              <a:t>Cl</a:t>
            </a:r>
          </a:p>
          <a:p>
            <a:pPr algn="just">
              <a:spcBef>
                <a:spcPct val="25000"/>
              </a:spcBef>
            </a:pPr>
            <a:r>
              <a:rPr lang="pt-BR" sz="3400" dirty="0" smtClean="0">
                <a:solidFill>
                  <a:schemeClr val="tx1"/>
                </a:solidFill>
                <a:latin typeface="Calibri" pitchFamily="34" charset="0"/>
              </a:rPr>
              <a:t>Aqueous ammonia (0.7 M) was added to a 2:1 molar ratio of Fe</a:t>
            </a:r>
            <a:r>
              <a:rPr lang="pt-BR" sz="3400" baseline="30000" dirty="0" smtClean="0">
                <a:solidFill>
                  <a:schemeClr val="tx1"/>
                </a:solidFill>
                <a:latin typeface="Calibri" pitchFamily="34" charset="0"/>
              </a:rPr>
              <a:t>3+ </a:t>
            </a:r>
            <a:r>
              <a:rPr lang="pt-BR" sz="3400" dirty="0" smtClean="0">
                <a:solidFill>
                  <a:schemeClr val="tx1"/>
                </a:solidFill>
                <a:latin typeface="Calibri" pitchFamily="34" charset="0"/>
              </a:rPr>
              <a:t>to Fe</a:t>
            </a:r>
            <a:r>
              <a:rPr lang="pt-BR" sz="3400" baseline="30000" dirty="0" smtClean="0">
                <a:solidFill>
                  <a:schemeClr val="tx1"/>
                </a:solidFill>
                <a:latin typeface="Calibri" pitchFamily="34" charset="0"/>
              </a:rPr>
              <a:t>2+ </a:t>
            </a:r>
            <a:r>
              <a:rPr lang="pt-BR" sz="3400" dirty="0" smtClean="0">
                <a:solidFill>
                  <a:schemeClr val="tx1"/>
                </a:solidFill>
                <a:latin typeface="Calibri" pitchFamily="34" charset="0"/>
              </a:rPr>
              <a:t>by buret at a rate of 0.33 mL/second while being stirred rapidly. This is done in order to control the particle size of the colloid. The black sludge product was centrifuged for 1 min at 1000 rpm. The sample was decanted of ammonia and the tetramethylammonium hydroxide was added. The sample was isolated and the magnetic field of the product was observed using magnets. The product was characterized by X-ray </a:t>
            </a:r>
            <a:r>
              <a:rPr lang="pt-BR" sz="3400" dirty="0" smtClean="0">
                <a:solidFill>
                  <a:schemeClr val="tx1"/>
                </a:solidFill>
                <a:latin typeface="Calibri" pitchFamily="34" charset="0"/>
              </a:rPr>
              <a:t>powder diffraction </a:t>
            </a:r>
            <a:r>
              <a:rPr lang="pt-BR" sz="3400" dirty="0" smtClean="0">
                <a:solidFill>
                  <a:schemeClr val="tx1"/>
                </a:solidFill>
                <a:latin typeface="Calibri" pitchFamily="34" charset="0"/>
              </a:rPr>
              <a:t>using a Shimadzu XRD-6100. The product was then put in a solution of roughly 70:30 isopropanol to water for optimized magnetic field visualization. (Figure 3)</a:t>
            </a:r>
            <a:endParaRPr lang="en-US" altLang="en-US" sz="3400" dirty="0" smtClean="0">
              <a:solidFill>
                <a:schemeClr val="tx1"/>
              </a:solidFill>
              <a:latin typeface="Calibri" pitchFamily="34" charset="0"/>
              <a:ea typeface="Calibri" pitchFamily="34" charset="0"/>
              <a:cs typeface="Calibri" pitchFamily="34" charset="0"/>
            </a:endParaRPr>
          </a:p>
        </p:txBody>
      </p:sp>
      <p:pic>
        <p:nvPicPr>
          <p:cNvPr id="1238" name="Picture 1237"/>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990600" y="1028700"/>
            <a:ext cx="2133600" cy="2595880"/>
          </a:xfrm>
          <a:prstGeom prst="rect">
            <a:avLst/>
          </a:prstGeom>
        </p:spPr>
      </p:pic>
      <p:pic>
        <p:nvPicPr>
          <p:cNvPr id="235" name="Picture 234" descr="Inverse spinel proposal.PNG"/>
          <p:cNvPicPr>
            <a:picLocks noChangeAspect="1"/>
          </p:cNvPicPr>
          <p:nvPr/>
        </p:nvPicPr>
        <p:blipFill>
          <a:blip r:embed="rId4" cstate="print"/>
          <a:stretch>
            <a:fillRect/>
          </a:stretch>
        </p:blipFill>
        <p:spPr>
          <a:xfrm>
            <a:off x="914400" y="10515600"/>
            <a:ext cx="7086600" cy="5911568"/>
          </a:xfrm>
          <a:prstGeom prst="rect">
            <a:avLst/>
          </a:prstGeom>
        </p:spPr>
      </p:pic>
      <p:graphicFrame>
        <p:nvGraphicFramePr>
          <p:cNvPr id="1026" name="Object 2"/>
          <p:cNvGraphicFramePr>
            <a:graphicFrameLocks noChangeAspect="1"/>
          </p:cNvGraphicFramePr>
          <p:nvPr/>
        </p:nvGraphicFramePr>
        <p:xfrm>
          <a:off x="9906000" y="10439400"/>
          <a:ext cx="7391400" cy="6081225"/>
        </p:xfrm>
        <a:graphic>
          <a:graphicData uri="http://schemas.openxmlformats.org/presentationml/2006/ole">
            <p:oleObj spid="_x0000_s1026" name="CS ChemDraw Drawing" r:id="rId5" imgW="5731385" imgH="5318231" progId="ChemDraw.Document.6.0">
              <p:embed/>
            </p:oleObj>
          </a:graphicData>
        </a:graphic>
      </p:graphicFrame>
      <p:sp>
        <p:nvSpPr>
          <p:cNvPr id="238" name="TextBox 237"/>
          <p:cNvSpPr txBox="1"/>
          <p:nvPr/>
        </p:nvSpPr>
        <p:spPr>
          <a:xfrm>
            <a:off x="1143000" y="16611600"/>
            <a:ext cx="7620000" cy="1569660"/>
          </a:xfrm>
          <a:prstGeom prst="rect">
            <a:avLst/>
          </a:prstGeom>
          <a:noFill/>
        </p:spPr>
        <p:txBody>
          <a:bodyPr wrap="square" rtlCol="0">
            <a:spAutoFit/>
          </a:bodyPr>
          <a:lstStyle/>
          <a:p>
            <a:pPr algn="just"/>
            <a:r>
              <a:rPr lang="en-US" sz="2400" dirty="0" smtClean="0">
                <a:solidFill>
                  <a:schemeClr val="tx1"/>
                </a:solidFill>
              </a:rPr>
              <a:t>Figure </a:t>
            </a:r>
            <a:r>
              <a:rPr lang="en-US" sz="2400" dirty="0" smtClean="0">
                <a:solidFill>
                  <a:schemeClr val="tx1"/>
                </a:solidFill>
              </a:rPr>
              <a:t>1</a:t>
            </a:r>
            <a:r>
              <a:rPr lang="en-US" sz="2400" baseline="30000" dirty="0" smtClean="0">
                <a:solidFill>
                  <a:schemeClr val="tx1"/>
                </a:solidFill>
              </a:rPr>
              <a:t>3</a:t>
            </a:r>
            <a:r>
              <a:rPr lang="en-US" sz="2400" dirty="0" smtClean="0">
                <a:solidFill>
                  <a:schemeClr val="tx1"/>
                </a:solidFill>
              </a:rPr>
              <a:t>:</a:t>
            </a:r>
            <a:r>
              <a:rPr lang="en-US" sz="2400" b="0" dirty="0" smtClean="0">
                <a:solidFill>
                  <a:schemeClr val="tx1"/>
                </a:solidFill>
              </a:rPr>
              <a:t>Inverse </a:t>
            </a:r>
            <a:r>
              <a:rPr lang="en-US" sz="2400" b="0" dirty="0" err="1" smtClean="0">
                <a:solidFill>
                  <a:schemeClr val="tx1"/>
                </a:solidFill>
              </a:rPr>
              <a:t>spinel</a:t>
            </a:r>
            <a:r>
              <a:rPr lang="en-US" sz="2400" b="0" dirty="0" smtClean="0">
                <a:solidFill>
                  <a:schemeClr val="tx1"/>
                </a:solidFill>
              </a:rPr>
              <a:t> structure of magnetite. The red spheres represent oxide anions, the green spheres represent octahedral Fe</a:t>
            </a:r>
            <a:r>
              <a:rPr lang="en-US" sz="2400" b="0" baseline="30000" dirty="0" smtClean="0">
                <a:solidFill>
                  <a:schemeClr val="tx1"/>
                </a:solidFill>
              </a:rPr>
              <a:t>3+</a:t>
            </a:r>
            <a:r>
              <a:rPr lang="en-US" sz="2400" b="0" dirty="0" smtClean="0">
                <a:solidFill>
                  <a:schemeClr val="tx1"/>
                </a:solidFill>
              </a:rPr>
              <a:t>  and Fe</a:t>
            </a:r>
            <a:r>
              <a:rPr lang="en-US" sz="2400" b="0" baseline="30000" dirty="0" smtClean="0">
                <a:solidFill>
                  <a:schemeClr val="tx1"/>
                </a:solidFill>
              </a:rPr>
              <a:t>2+</a:t>
            </a:r>
            <a:r>
              <a:rPr lang="en-US" sz="2400" b="0" dirty="0" smtClean="0">
                <a:solidFill>
                  <a:schemeClr val="tx1"/>
                </a:solidFill>
              </a:rPr>
              <a:t> while the blue represent tetrahedral Fe</a:t>
            </a:r>
            <a:r>
              <a:rPr lang="en-US" sz="2400" b="0" baseline="30000" dirty="0" smtClean="0">
                <a:solidFill>
                  <a:schemeClr val="tx1"/>
                </a:solidFill>
              </a:rPr>
              <a:t>3+</a:t>
            </a:r>
            <a:r>
              <a:rPr lang="en-US" sz="2400" b="0" dirty="0" smtClean="0">
                <a:solidFill>
                  <a:schemeClr val="tx1"/>
                </a:solidFill>
              </a:rPr>
              <a:t>.</a:t>
            </a:r>
          </a:p>
        </p:txBody>
      </p:sp>
      <p:sp>
        <p:nvSpPr>
          <p:cNvPr id="239" name="TextBox 238"/>
          <p:cNvSpPr txBox="1"/>
          <p:nvPr/>
        </p:nvSpPr>
        <p:spPr>
          <a:xfrm>
            <a:off x="8991600" y="16764000"/>
            <a:ext cx="7848600" cy="1200329"/>
          </a:xfrm>
          <a:prstGeom prst="rect">
            <a:avLst/>
          </a:prstGeom>
          <a:noFill/>
        </p:spPr>
        <p:txBody>
          <a:bodyPr wrap="square" rtlCol="0">
            <a:spAutoFit/>
          </a:bodyPr>
          <a:lstStyle/>
          <a:p>
            <a:pPr algn="just"/>
            <a:r>
              <a:rPr lang="en-US" sz="2400" dirty="0" smtClean="0">
                <a:solidFill>
                  <a:schemeClr val="tx1"/>
                </a:solidFill>
              </a:rPr>
              <a:t>Figure 2: </a:t>
            </a:r>
            <a:r>
              <a:rPr lang="en-US" sz="2400" b="0" dirty="0" smtClean="0">
                <a:solidFill>
                  <a:schemeClr val="tx1"/>
                </a:solidFill>
              </a:rPr>
              <a:t> </a:t>
            </a:r>
            <a:r>
              <a:rPr lang="en-US" sz="2400" b="0" dirty="0" smtClean="0">
                <a:solidFill>
                  <a:schemeClr val="tx1"/>
                </a:solidFill>
              </a:rPr>
              <a:t>Visualization </a:t>
            </a:r>
            <a:r>
              <a:rPr lang="en-US" sz="2400" b="0" dirty="0" smtClean="0">
                <a:solidFill>
                  <a:schemeClr val="tx1"/>
                </a:solidFill>
              </a:rPr>
              <a:t>of  </a:t>
            </a:r>
            <a:r>
              <a:rPr lang="en-US" sz="2400" b="0" dirty="0" smtClean="0">
                <a:solidFill>
                  <a:schemeClr val="tx1"/>
                </a:solidFill>
              </a:rPr>
              <a:t>the interaction </a:t>
            </a:r>
            <a:r>
              <a:rPr lang="en-US" sz="2400" b="0" dirty="0" smtClean="0">
                <a:solidFill>
                  <a:schemeClr val="tx1"/>
                </a:solidFill>
              </a:rPr>
              <a:t>between  magnetite  and </a:t>
            </a:r>
            <a:r>
              <a:rPr lang="en-US" sz="2400" b="0" dirty="0" smtClean="0">
                <a:solidFill>
                  <a:schemeClr val="tx1"/>
                </a:solidFill>
              </a:rPr>
              <a:t>surfactant, and the creation of </a:t>
            </a:r>
            <a:r>
              <a:rPr lang="en-US" sz="2400" b="0" dirty="0" smtClean="0">
                <a:solidFill>
                  <a:schemeClr val="tx1"/>
                </a:solidFill>
              </a:rPr>
              <a:t>electrostatic repulsion.</a:t>
            </a:r>
            <a:endParaRPr lang="en-US" sz="2400" dirty="0">
              <a:solidFill>
                <a:schemeClr val="tx1"/>
              </a:solidFill>
            </a:endParaRPr>
          </a:p>
        </p:txBody>
      </p:sp>
      <p:pic>
        <p:nvPicPr>
          <p:cNvPr id="240" name="Picture 239" descr="Real X-ray.PNG"/>
          <p:cNvPicPr>
            <a:picLocks noChangeAspect="1"/>
          </p:cNvPicPr>
          <p:nvPr/>
        </p:nvPicPr>
        <p:blipFill>
          <a:blip r:embed="rId6" cstate="print"/>
          <a:stretch>
            <a:fillRect/>
          </a:stretch>
        </p:blipFill>
        <p:spPr>
          <a:xfrm>
            <a:off x="914400" y="20802600"/>
            <a:ext cx="8991600" cy="6336937"/>
          </a:xfrm>
          <a:prstGeom prst="rect">
            <a:avLst/>
          </a:prstGeom>
        </p:spPr>
      </p:pic>
      <p:pic>
        <p:nvPicPr>
          <p:cNvPr id="242" name="Picture 241" descr="ferrofluids field.jpg"/>
          <p:cNvPicPr>
            <a:picLocks noChangeAspect="1"/>
          </p:cNvPicPr>
          <p:nvPr/>
        </p:nvPicPr>
        <p:blipFill>
          <a:blip r:embed="rId7" cstate="print"/>
          <a:stretch>
            <a:fillRect/>
          </a:stretch>
        </p:blipFill>
        <p:spPr>
          <a:xfrm>
            <a:off x="27127200" y="10744200"/>
            <a:ext cx="8001000" cy="5903650"/>
          </a:xfrm>
          <a:prstGeom prst="rect">
            <a:avLst/>
          </a:prstGeom>
        </p:spPr>
      </p:pic>
      <p:pic>
        <p:nvPicPr>
          <p:cNvPr id="244" name="Picture 243" descr="ferrofluids field 2.PNG"/>
          <p:cNvPicPr>
            <a:picLocks noChangeAspect="1"/>
          </p:cNvPicPr>
          <p:nvPr/>
        </p:nvPicPr>
        <p:blipFill>
          <a:blip r:embed="rId8" cstate="print"/>
          <a:stretch>
            <a:fillRect/>
          </a:stretch>
        </p:blipFill>
        <p:spPr>
          <a:xfrm>
            <a:off x="10896600" y="21107401"/>
            <a:ext cx="6477000" cy="5562600"/>
          </a:xfrm>
          <a:prstGeom prst="rect">
            <a:avLst/>
          </a:prstGeom>
        </p:spPr>
      </p:pic>
      <p:sp>
        <p:nvSpPr>
          <p:cNvPr id="245" name="TextBox 244"/>
          <p:cNvSpPr txBox="1"/>
          <p:nvPr/>
        </p:nvSpPr>
        <p:spPr>
          <a:xfrm>
            <a:off x="1447800" y="27051000"/>
            <a:ext cx="8001000" cy="1569660"/>
          </a:xfrm>
          <a:prstGeom prst="rect">
            <a:avLst/>
          </a:prstGeom>
          <a:noFill/>
        </p:spPr>
        <p:txBody>
          <a:bodyPr wrap="square" rtlCol="0">
            <a:spAutoFit/>
          </a:bodyPr>
          <a:lstStyle/>
          <a:p>
            <a:pPr algn="just"/>
            <a:r>
              <a:rPr lang="en-US" sz="2400" dirty="0" smtClean="0">
                <a:solidFill>
                  <a:schemeClr val="tx1"/>
                </a:solidFill>
              </a:rPr>
              <a:t>Figure 4: </a:t>
            </a:r>
            <a:r>
              <a:rPr lang="en-US" sz="2400" b="0" dirty="0" smtClean="0">
                <a:solidFill>
                  <a:schemeClr val="tx1"/>
                </a:solidFill>
              </a:rPr>
              <a:t>X-ray diffraction spectra from ferrofluid sample. The black lines represent peaks of a known ferrofluid spectra, while the red represents the sample prepared in lab. </a:t>
            </a:r>
            <a:endParaRPr lang="en-US" sz="2400" b="0" dirty="0">
              <a:solidFill>
                <a:schemeClr val="tx1"/>
              </a:solidFill>
            </a:endParaRPr>
          </a:p>
        </p:txBody>
      </p:sp>
      <p:sp>
        <p:nvSpPr>
          <p:cNvPr id="246" name="TextBox 245"/>
          <p:cNvSpPr txBox="1"/>
          <p:nvPr/>
        </p:nvSpPr>
        <p:spPr>
          <a:xfrm>
            <a:off x="10820400" y="26974800"/>
            <a:ext cx="6477000" cy="830997"/>
          </a:xfrm>
          <a:prstGeom prst="rect">
            <a:avLst/>
          </a:prstGeom>
          <a:noFill/>
        </p:spPr>
        <p:txBody>
          <a:bodyPr wrap="square" rtlCol="0">
            <a:spAutoFit/>
          </a:bodyPr>
          <a:lstStyle/>
          <a:p>
            <a:pPr algn="just"/>
            <a:r>
              <a:rPr lang="en-US" sz="2400" dirty="0" smtClean="0">
                <a:solidFill>
                  <a:schemeClr val="tx1"/>
                </a:solidFill>
              </a:rPr>
              <a:t>Figure </a:t>
            </a:r>
            <a:r>
              <a:rPr lang="en-US" sz="2400" dirty="0" smtClean="0">
                <a:solidFill>
                  <a:schemeClr val="tx1"/>
                </a:solidFill>
              </a:rPr>
              <a:t>5: </a:t>
            </a:r>
            <a:r>
              <a:rPr lang="en-US" sz="2400" b="0" dirty="0" smtClean="0">
                <a:solidFill>
                  <a:schemeClr val="tx1"/>
                </a:solidFill>
              </a:rPr>
              <a:t>Another visualization</a:t>
            </a:r>
            <a:r>
              <a:rPr lang="en-US" sz="2400" b="0" dirty="0" smtClean="0">
                <a:solidFill>
                  <a:schemeClr val="tx1"/>
                </a:solidFill>
              </a:rPr>
              <a:t> of  a magnetic field being applied to a ferrofluid. </a:t>
            </a:r>
            <a:endParaRPr lang="en-US" sz="2400" dirty="0">
              <a:solidFill>
                <a:schemeClr val="tx1"/>
              </a:solidFill>
            </a:endParaRPr>
          </a:p>
        </p:txBody>
      </p:sp>
      <p:pic>
        <p:nvPicPr>
          <p:cNvPr id="24" name="Picture 23" descr="ferrofluids field 3.jpg"/>
          <p:cNvPicPr>
            <a:picLocks noChangeAspect="1"/>
          </p:cNvPicPr>
          <p:nvPr/>
        </p:nvPicPr>
        <p:blipFill>
          <a:blip r:embed="rId9" cstate="print">
            <a:lum bright="-10000"/>
          </a:blip>
          <a:stretch>
            <a:fillRect/>
          </a:stretch>
        </p:blipFill>
        <p:spPr>
          <a:xfrm>
            <a:off x="18745200" y="10820400"/>
            <a:ext cx="7866444" cy="594360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Blank Presentation">
  <a:themeElements>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ank Presentatio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spDef>
    <a:lnDef>
      <a:spPr bwMode="auto">
        <a:xfrm>
          <a:off x="0" y="0"/>
          <a:ext cx="1" cy="1"/>
        </a:xfrm>
        <a:custGeom>
          <a:avLst/>
          <a:gdLst/>
          <a:ahLst/>
          <a:cxnLst/>
          <a:rect l="0" t="0" r="0" b="0"/>
          <a:pathLst/>
        </a:custGeom>
        <a:solidFill>
          <a:srgbClr val="000066"/>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08050" rtl="0" eaLnBrk="0" fontAlgn="base" latinLnBrk="0" hangingPunct="0">
          <a:lnSpc>
            <a:spcPct val="100000"/>
          </a:lnSpc>
          <a:spcBef>
            <a:spcPct val="0"/>
          </a:spcBef>
          <a:spcAft>
            <a:spcPct val="0"/>
          </a:spcAft>
          <a:buClrTx/>
          <a:buSzTx/>
          <a:buFontTx/>
          <a:buNone/>
          <a:tabLst/>
          <a:defRPr kumimoji="0" lang="en-US" sz="4000" b="1" i="0" u="none" strike="noStrike" cap="none" normalizeH="0" baseline="0" smtClean="0">
            <a:ln>
              <a:noFill/>
            </a:ln>
            <a:solidFill>
              <a:srgbClr val="003399"/>
            </a:solidFill>
            <a:effectLst/>
            <a:latin typeface="Arial" pitchFamily="34" charset="0"/>
          </a:defRPr>
        </a:defPPr>
      </a:lstStyle>
    </a:lnDef>
  </a:objectDefaults>
  <a:extraClrSchemeLst>
    <a:extraClrScheme>
      <a:clrScheme name="Blank Presentatio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ank Presentatio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ank Presentatio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ank Presentatio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 Files\Microsoft Office\Templates\Blank Presentation.pot</Template>
  <TotalTime>11483</TotalTime>
  <Words>168</Words>
  <Application>Microsoft Office PowerPoint</Application>
  <PresentationFormat>Custom</PresentationFormat>
  <Paragraphs>31</Paragraphs>
  <Slides>1</Slides>
  <Notes>0</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3" baseType="lpstr">
      <vt:lpstr>Blank Presentation</vt:lpstr>
      <vt:lpstr>CS ChemDraw Drawing</vt:lpstr>
      <vt:lpstr>Slide 1</vt:lpstr>
    </vt:vector>
  </TitlesOfParts>
  <Company>Mechanical Engineering VT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 Slide Title</dc:title>
  <dc:creator>Michael Alley</dc:creator>
  <cp:lastModifiedBy>Pat</cp:lastModifiedBy>
  <cp:revision>181</cp:revision>
  <cp:lastPrinted>2003-04-18T14:25:05Z</cp:lastPrinted>
  <dcterms:created xsi:type="dcterms:W3CDTF">2003-04-11T15:30:44Z</dcterms:created>
  <dcterms:modified xsi:type="dcterms:W3CDTF">2015-04-29T20:53:39Z</dcterms:modified>
</cp:coreProperties>
</file>