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987" autoAdjust="0"/>
    <p:restoredTop sz="94660"/>
  </p:normalViewPr>
  <p:slideViewPr>
    <p:cSldViewPr snapToGrid="0">
      <p:cViewPr>
        <p:scale>
          <a:sx n="33" d="100"/>
          <a:sy n="33" d="100"/>
        </p:scale>
        <p:origin x="192" y="-53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588B3D1-87BA-4CCB-9B9D-154705DB11A2}" type="datetimeFigureOut">
              <a:rPr lang="en-US" smtClean="0"/>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3857800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88B3D1-87BA-4CCB-9B9D-154705DB11A2}" type="datetimeFigureOut">
              <a:rPr lang="en-US" smtClean="0"/>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3677110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88B3D1-87BA-4CCB-9B9D-154705DB11A2}" type="datetimeFigureOut">
              <a:rPr lang="en-US" smtClean="0"/>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1422259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588B3D1-87BA-4CCB-9B9D-154705DB11A2}" type="datetimeFigureOut">
              <a:rPr lang="en-US" smtClean="0"/>
              <a:t>4/29/2015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2493386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88B3D1-87BA-4CCB-9B9D-154705DB11A2}" type="datetimeFigureOut">
              <a:rPr lang="en-US" smtClean="0"/>
              <a:t>4/29/2015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720843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588B3D1-87BA-4CCB-9B9D-154705DB11A2}" type="datetimeFigureOut">
              <a:rPr lang="en-US" smtClean="0"/>
              <a:t>4/29/2015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4240864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88B3D1-87BA-4CCB-9B9D-154705DB11A2}" type="datetimeFigureOut">
              <a:rPr lang="en-US" smtClean="0"/>
              <a:t>4/29/2015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648093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88B3D1-87BA-4CCB-9B9D-154705DB11A2}" type="datetimeFigureOut">
              <a:rPr lang="en-US" smtClean="0"/>
              <a:t>4/29/2015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2189249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88B3D1-87BA-4CCB-9B9D-154705DB11A2}" type="datetimeFigureOut">
              <a:rPr lang="en-US" smtClean="0"/>
              <a:t>4/29/2015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11776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88B3D1-87BA-4CCB-9B9D-154705DB11A2}" type="datetimeFigureOut">
              <a:rPr lang="en-US" smtClean="0"/>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104614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88B3D1-87BA-4CCB-9B9D-154705DB11A2}" type="datetimeFigureOut">
              <a:rPr lang="en-US" smtClean="0"/>
              <a:t>4/29/2015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F49369-13BC-4966-8E82-B7D1782930A7}" type="slidenum">
              <a:rPr lang="en-US" smtClean="0"/>
              <a:t>‹#›</a:t>
            </a:fld>
            <a:endParaRPr lang="en-US"/>
          </a:p>
        </p:txBody>
      </p:sp>
    </p:spTree>
    <p:extLst>
      <p:ext uri="{BB962C8B-B14F-4D97-AF65-F5344CB8AC3E}">
        <p14:creationId xmlns:p14="http://schemas.microsoft.com/office/powerpoint/2010/main" val="515171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9588B3D1-87BA-4CCB-9B9D-154705DB11A2}" type="datetimeFigureOut">
              <a:rPr lang="en-US" smtClean="0"/>
              <a:t>4/29/2015</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9CF49369-13BC-4966-8E82-B7D1782930A7}" type="slidenum">
              <a:rPr lang="en-US" smtClean="0"/>
              <a:t>‹#›</a:t>
            </a:fld>
            <a:endParaRPr lang="en-US"/>
          </a:p>
        </p:txBody>
      </p:sp>
    </p:spTree>
    <p:extLst>
      <p:ext uri="{BB962C8B-B14F-4D97-AF65-F5344CB8AC3E}">
        <p14:creationId xmlns:p14="http://schemas.microsoft.com/office/powerpoint/2010/main" val="32814924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65000">
              <a:schemeClr val="accent1">
                <a:lumMod val="45000"/>
                <a:lumOff val="55000"/>
              </a:schemeClr>
            </a:gs>
            <a:gs pos="8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5117" y="1048026"/>
            <a:ext cx="9870188" cy="1881230"/>
          </a:xfrm>
          <a:prstGeom prst="rect">
            <a:avLst/>
          </a:prstGeom>
        </p:spPr>
      </p:pic>
      <p:sp>
        <p:nvSpPr>
          <p:cNvPr id="5" name="TextBox 4"/>
          <p:cNvSpPr txBox="1"/>
          <p:nvPr/>
        </p:nvSpPr>
        <p:spPr>
          <a:xfrm>
            <a:off x="233616" y="3525052"/>
            <a:ext cx="11552683" cy="2501903"/>
          </a:xfrm>
          <a:prstGeom prst="rect">
            <a:avLst/>
          </a:prstGeom>
          <a:noFill/>
        </p:spPr>
        <p:txBody>
          <a:bodyPr wrap="square" rtlCol="0">
            <a:spAutoFit/>
          </a:bodyPr>
          <a:lstStyle/>
          <a:p>
            <a:pPr algn="ctr"/>
            <a:r>
              <a:rPr lang="en-US" sz="2800" b="1" dirty="0" err="1" smtClean="0"/>
              <a:t>Aerocats</a:t>
            </a:r>
            <a:r>
              <a:rPr lang="en-US" sz="2800" b="1" dirty="0" smtClean="0"/>
              <a:t> Landing Gear</a:t>
            </a:r>
          </a:p>
          <a:p>
            <a:pPr algn="ctr"/>
            <a:r>
              <a:rPr lang="en-US" sz="2800" b="1" dirty="0" smtClean="0"/>
              <a:t>ME 786 </a:t>
            </a:r>
          </a:p>
          <a:p>
            <a:pPr algn="ctr"/>
            <a:r>
              <a:rPr lang="en-US" sz="2800" b="1" dirty="0" smtClean="0"/>
              <a:t>Lance </a:t>
            </a:r>
            <a:r>
              <a:rPr lang="en-US" sz="2800" b="1" dirty="0" err="1" smtClean="0"/>
              <a:t>Marstaller</a:t>
            </a:r>
            <a:r>
              <a:rPr lang="en-US" sz="2800" b="1" dirty="0" smtClean="0"/>
              <a:t>, Nathan </a:t>
            </a:r>
            <a:r>
              <a:rPr lang="en-US" sz="2800" b="1" dirty="0" err="1" smtClean="0"/>
              <a:t>Kowalczyk</a:t>
            </a:r>
            <a:r>
              <a:rPr lang="en-US" sz="2800" b="1" dirty="0" smtClean="0"/>
              <a:t>, Alex Neufeld, Brett Packard </a:t>
            </a:r>
          </a:p>
          <a:p>
            <a:r>
              <a:rPr lang="en-US" dirty="0" smtClean="0"/>
              <a:t> </a:t>
            </a:r>
            <a:endParaRPr lang="en-US" dirty="0"/>
          </a:p>
        </p:txBody>
      </p:sp>
      <p:sp>
        <p:nvSpPr>
          <p:cNvPr id="6" name="TextBox 5"/>
          <p:cNvSpPr txBox="1"/>
          <p:nvPr/>
        </p:nvSpPr>
        <p:spPr>
          <a:xfrm>
            <a:off x="705002" y="9620906"/>
            <a:ext cx="11353800" cy="2616101"/>
          </a:xfrm>
          <a:prstGeom prst="rect">
            <a:avLst/>
          </a:prstGeom>
          <a:noFill/>
        </p:spPr>
        <p:txBody>
          <a:bodyPr wrap="square" rtlCol="0">
            <a:spAutoFit/>
          </a:bodyPr>
          <a:lstStyle/>
          <a:p>
            <a:r>
              <a:rPr lang="en-US" sz="4400" b="1" u="sng" dirty="0" smtClean="0"/>
              <a:t>Problem</a:t>
            </a:r>
          </a:p>
          <a:p>
            <a:r>
              <a:rPr lang="en-US" sz="2400" b="1" dirty="0"/>
              <a:t>The UNH </a:t>
            </a:r>
            <a:r>
              <a:rPr lang="en-US" sz="2400" b="1" dirty="0" err="1"/>
              <a:t>AeroCats</a:t>
            </a:r>
            <a:r>
              <a:rPr lang="en-US" sz="2400" b="1" dirty="0"/>
              <a:t> team designed and flew a plane at </a:t>
            </a:r>
            <a:r>
              <a:rPr lang="en-US" sz="2400" b="1" dirty="0" smtClean="0"/>
              <a:t>the SAE International Aero East </a:t>
            </a:r>
            <a:r>
              <a:rPr lang="en-US" sz="2400" b="1" dirty="0"/>
              <a:t>Competition. The landing gear was not strong enough to withstand the landing force applied to the plane. The landing gear was also heavy adding to the overall weight of the plane. For next years team a better landing gear must be designed to ensure full flight success</a:t>
            </a:r>
            <a:r>
              <a:rPr lang="en-US" sz="2400" b="1" dirty="0" smtClean="0"/>
              <a:t>.</a:t>
            </a:r>
            <a:endParaRPr lang="en-US" sz="2400" dirty="0"/>
          </a:p>
        </p:txBody>
      </p:sp>
      <p:sp>
        <p:nvSpPr>
          <p:cNvPr id="2" name="TextBox 1"/>
          <p:cNvSpPr txBox="1"/>
          <p:nvPr/>
        </p:nvSpPr>
        <p:spPr>
          <a:xfrm>
            <a:off x="705002" y="19593355"/>
            <a:ext cx="11544300" cy="1938992"/>
          </a:xfrm>
          <a:prstGeom prst="rect">
            <a:avLst/>
          </a:prstGeom>
          <a:noFill/>
        </p:spPr>
        <p:txBody>
          <a:bodyPr wrap="square" rtlCol="0">
            <a:spAutoFit/>
          </a:bodyPr>
          <a:lstStyle/>
          <a:p>
            <a:r>
              <a:rPr lang="en-US" sz="2400" b="1" dirty="0"/>
              <a:t>Different landing gear designs were analyzed as well materials. The original landing gear seen in </a:t>
            </a:r>
            <a:r>
              <a:rPr lang="en-US" sz="2400" b="1" dirty="0" smtClean="0"/>
              <a:t>the figure above </a:t>
            </a:r>
            <a:r>
              <a:rPr lang="en-US" sz="2400" b="1" dirty="0"/>
              <a:t>was made of bent steel and weighed approximately 1/2 pound (without wheels). In order to reduce weight, different beam cross sections and carbon fiber were compared to steel. Analysis was done using finite element analysis. The optimal landing gear is light and bend resistant</a:t>
            </a:r>
            <a:r>
              <a:rPr lang="en-US" sz="2400" b="1" dirty="0" smtClean="0"/>
              <a:t>.</a:t>
            </a:r>
            <a:endParaRPr lang="en-US" sz="2400" dirty="0"/>
          </a:p>
        </p:txBody>
      </p:sp>
      <p:sp>
        <p:nvSpPr>
          <p:cNvPr id="7" name="TextBox 6"/>
          <p:cNvSpPr txBox="1"/>
          <p:nvPr/>
        </p:nvSpPr>
        <p:spPr>
          <a:xfrm>
            <a:off x="705002" y="25282429"/>
            <a:ext cx="4301751" cy="1446550"/>
          </a:xfrm>
          <a:prstGeom prst="rect">
            <a:avLst/>
          </a:prstGeom>
          <a:noFill/>
        </p:spPr>
        <p:txBody>
          <a:bodyPr wrap="square" rtlCol="0">
            <a:spAutoFit/>
          </a:bodyPr>
          <a:lstStyle/>
          <a:p>
            <a:r>
              <a:rPr lang="en-US" sz="4400" b="1" u="sng" dirty="0" smtClean="0"/>
              <a:t>Analysis</a:t>
            </a:r>
          </a:p>
          <a:p>
            <a:endParaRPr lang="en-US" sz="4400" b="1" u="sng" dirty="0"/>
          </a:p>
        </p:txBody>
      </p:sp>
      <p:graphicFrame>
        <p:nvGraphicFramePr>
          <p:cNvPr id="10" name="Table 9"/>
          <p:cNvGraphicFramePr>
            <a:graphicFrameLocks noGrp="1"/>
          </p:cNvGraphicFramePr>
          <p:nvPr>
            <p:extLst>
              <p:ext uri="{D42A27DB-BD31-4B8C-83A1-F6EECF244321}">
                <p14:modId xmlns:p14="http://schemas.microsoft.com/office/powerpoint/2010/main" val="2822594787"/>
              </p:ext>
            </p:extLst>
          </p:nvPr>
        </p:nvGraphicFramePr>
        <p:xfrm>
          <a:off x="929973" y="21919915"/>
          <a:ext cx="9608458" cy="2943224"/>
        </p:xfrm>
        <a:graphic>
          <a:graphicData uri="http://schemas.openxmlformats.org/drawingml/2006/table">
            <a:tbl>
              <a:tblPr/>
              <a:tblGrid>
                <a:gridCol w="4803461"/>
                <a:gridCol w="2195495"/>
                <a:gridCol w="2609502"/>
              </a:tblGrid>
              <a:tr h="896180">
                <a:tc>
                  <a:txBody>
                    <a:bodyPr/>
                    <a:lstStyle/>
                    <a:p>
                      <a:pPr rtl="0" fontAlgn="t">
                        <a:spcBef>
                          <a:spcPts val="0"/>
                        </a:spcBef>
                        <a:spcAft>
                          <a:spcPts val="0"/>
                        </a:spcAft>
                      </a:pPr>
                      <a:r>
                        <a:rPr lang="en-US" sz="2400" b="1" i="0" u="none" strike="noStrike" dirty="0">
                          <a:solidFill>
                            <a:srgbClr val="000000"/>
                          </a:solidFill>
                          <a:effectLst/>
                          <a:latin typeface="Calibri"/>
                        </a:rPr>
                        <a:t>Material Properties</a:t>
                      </a:r>
                      <a:endParaRPr lang="en-US" sz="2400" dirty="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400" b="1" i="0" u="none" strike="noStrike">
                          <a:solidFill>
                            <a:srgbClr val="000000"/>
                          </a:solidFill>
                          <a:effectLst/>
                          <a:latin typeface="Calibri"/>
                        </a:rPr>
                        <a:t>Steel</a:t>
                      </a:r>
                      <a:endParaRPr lang="en-US" sz="240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400" b="1" i="0" u="none" strike="noStrike">
                          <a:solidFill>
                            <a:srgbClr val="000000"/>
                          </a:solidFill>
                          <a:effectLst/>
                          <a:latin typeface="Calibri"/>
                        </a:rPr>
                        <a:t>Carbon Fiber</a:t>
                      </a:r>
                      <a:endParaRPr lang="en-US" sz="240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896180">
                <a:tc>
                  <a:txBody>
                    <a:bodyPr/>
                    <a:lstStyle/>
                    <a:p>
                      <a:pPr rtl="0" fontAlgn="t">
                        <a:spcBef>
                          <a:spcPts val="0"/>
                        </a:spcBef>
                        <a:spcAft>
                          <a:spcPts val="0"/>
                        </a:spcAft>
                      </a:pPr>
                      <a:r>
                        <a:rPr lang="en-US" sz="2400" b="0" i="0" u="none" strike="noStrike" dirty="0">
                          <a:solidFill>
                            <a:srgbClr val="000000"/>
                          </a:solidFill>
                          <a:effectLst/>
                          <a:latin typeface="Calibri"/>
                        </a:rPr>
                        <a:t>Young’s Modulus [E] (psi)</a:t>
                      </a:r>
                      <a:endParaRPr lang="en-US" sz="2400" dirty="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400" b="0" i="0" u="none" strike="noStrike" dirty="0">
                          <a:solidFill>
                            <a:srgbClr val="000000"/>
                          </a:solidFill>
                          <a:effectLst/>
                          <a:latin typeface="Calibri"/>
                        </a:rPr>
                        <a:t>2.7E7 psi</a:t>
                      </a:r>
                      <a:endParaRPr lang="en-US" sz="2400" dirty="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400" b="0" i="0" u="none" strike="noStrike" dirty="0">
                          <a:solidFill>
                            <a:srgbClr val="000000"/>
                          </a:solidFill>
                          <a:effectLst/>
                          <a:latin typeface="Calibri"/>
                        </a:rPr>
                        <a:t>5.8E6</a:t>
                      </a:r>
                      <a:endParaRPr lang="en-US" sz="2400" dirty="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638403">
                <a:tc>
                  <a:txBody>
                    <a:bodyPr/>
                    <a:lstStyle/>
                    <a:p>
                      <a:pPr rtl="0" fontAlgn="t">
                        <a:spcBef>
                          <a:spcPts val="0"/>
                        </a:spcBef>
                        <a:spcAft>
                          <a:spcPts val="0"/>
                        </a:spcAft>
                      </a:pPr>
                      <a:r>
                        <a:rPr lang="en-US" sz="2400" b="0" i="0" u="none" strike="noStrike" dirty="0">
                          <a:solidFill>
                            <a:srgbClr val="000000"/>
                          </a:solidFill>
                          <a:effectLst/>
                          <a:latin typeface="Calibri"/>
                        </a:rPr>
                        <a:t>Yield Stress (psi)</a:t>
                      </a:r>
                      <a:endParaRPr lang="en-US" sz="2400" dirty="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400" b="0" i="0" u="none" strike="noStrike" dirty="0">
                          <a:solidFill>
                            <a:srgbClr val="000000"/>
                          </a:solidFill>
                          <a:effectLst/>
                          <a:latin typeface="Calibri"/>
                        </a:rPr>
                        <a:t>29579 </a:t>
                      </a:r>
                      <a:endParaRPr lang="en-US" sz="2400" dirty="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400" dirty="0" smtClean="0">
                          <a:effectLst/>
                        </a:rPr>
                        <a:t>29007</a:t>
                      </a:r>
                      <a:endParaRPr lang="en-US" sz="2400" dirty="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12461">
                <a:tc>
                  <a:txBody>
                    <a:bodyPr/>
                    <a:lstStyle/>
                    <a:p>
                      <a:pPr rtl="0" fontAlgn="t">
                        <a:spcBef>
                          <a:spcPts val="0"/>
                        </a:spcBef>
                        <a:spcAft>
                          <a:spcPts val="0"/>
                        </a:spcAft>
                      </a:pPr>
                      <a:r>
                        <a:rPr lang="en-US" sz="2400" b="0" i="0" u="none" strike="noStrike" dirty="0">
                          <a:solidFill>
                            <a:srgbClr val="000000"/>
                          </a:solidFill>
                          <a:effectLst/>
                          <a:latin typeface="Calibri"/>
                        </a:rPr>
                        <a:t>Density (</a:t>
                      </a:r>
                      <a:r>
                        <a:rPr lang="en-US" sz="2400" b="0" i="0" u="none" strike="noStrike" dirty="0" err="1">
                          <a:solidFill>
                            <a:srgbClr val="000000"/>
                          </a:solidFill>
                          <a:effectLst/>
                          <a:latin typeface="Calibri"/>
                        </a:rPr>
                        <a:t>lb</a:t>
                      </a:r>
                      <a:r>
                        <a:rPr lang="en-US" sz="2400" b="0" i="0" u="none" strike="noStrike" dirty="0">
                          <a:solidFill>
                            <a:srgbClr val="000000"/>
                          </a:solidFill>
                          <a:effectLst/>
                          <a:latin typeface="Calibri"/>
                        </a:rPr>
                        <a:t>/in^3)</a:t>
                      </a:r>
                      <a:endParaRPr lang="en-US" sz="2400" dirty="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400" b="0" i="0" u="none" strike="noStrike" dirty="0">
                          <a:solidFill>
                            <a:srgbClr val="000000"/>
                          </a:solidFill>
                          <a:effectLst/>
                          <a:latin typeface="Calibri"/>
                        </a:rPr>
                        <a:t>0.284 </a:t>
                      </a:r>
                      <a:endParaRPr lang="en-US" sz="2400" dirty="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400" b="0" i="0" u="none" strike="noStrike" dirty="0">
                          <a:solidFill>
                            <a:srgbClr val="000000"/>
                          </a:solidFill>
                          <a:effectLst/>
                          <a:latin typeface="Calibri"/>
                        </a:rPr>
                        <a:t>0.0722</a:t>
                      </a:r>
                      <a:endParaRPr lang="en-US" sz="2400" dirty="0">
                        <a:effectLst/>
                      </a:endParaRPr>
                    </a:p>
                  </a:txBody>
                  <a:tcPr marL="59608" marR="59608" marT="35765" marB="3576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bl>
          </a:graphicData>
        </a:graphic>
      </p:graphicFrame>
      <p:sp>
        <p:nvSpPr>
          <p:cNvPr id="12" name="TextBox 11"/>
          <p:cNvSpPr txBox="1"/>
          <p:nvPr/>
        </p:nvSpPr>
        <p:spPr>
          <a:xfrm>
            <a:off x="705002" y="26422104"/>
            <a:ext cx="9617016" cy="2677656"/>
          </a:xfrm>
          <a:prstGeom prst="rect">
            <a:avLst/>
          </a:prstGeom>
          <a:noFill/>
        </p:spPr>
        <p:txBody>
          <a:bodyPr wrap="square" rtlCol="0">
            <a:spAutoFit/>
          </a:bodyPr>
          <a:lstStyle/>
          <a:p>
            <a:r>
              <a:rPr lang="en-US" sz="2400" b="1" dirty="0"/>
              <a:t>Three loads were applied to landing gear:</a:t>
            </a:r>
            <a:endParaRPr lang="en-US" sz="2400" dirty="0"/>
          </a:p>
          <a:p>
            <a:pPr fontAlgn="base"/>
            <a:r>
              <a:rPr lang="en-US" sz="2400" b="1" dirty="0" smtClean="0"/>
              <a:t>1. Direct </a:t>
            </a:r>
            <a:r>
              <a:rPr lang="en-US" sz="2400" b="1" dirty="0"/>
              <a:t>Dynamic Impact Landing Force</a:t>
            </a:r>
          </a:p>
          <a:p>
            <a:r>
              <a:rPr lang="en-US" sz="2400" b="1" dirty="0"/>
              <a:t> </a:t>
            </a:r>
            <a:r>
              <a:rPr lang="en-US" sz="2400" b="1" dirty="0" smtClean="0"/>
              <a:t>    Distributed </a:t>
            </a:r>
            <a:r>
              <a:rPr lang="en-US" sz="2400" b="1" dirty="0"/>
              <a:t>impulse force of 13.75 pounds/inch. </a:t>
            </a:r>
            <a:endParaRPr lang="en-US" sz="2400" dirty="0"/>
          </a:p>
          <a:p>
            <a:pPr fontAlgn="base"/>
            <a:r>
              <a:rPr lang="en-US" sz="2400" b="1" dirty="0" smtClean="0"/>
              <a:t>2. Landing </a:t>
            </a:r>
            <a:r>
              <a:rPr lang="en-US" sz="2400" b="1" dirty="0"/>
              <a:t>Friction Force</a:t>
            </a:r>
          </a:p>
          <a:p>
            <a:r>
              <a:rPr lang="en-US" sz="2400" b="1" dirty="0" smtClean="0"/>
              <a:t>    Calculated </a:t>
            </a:r>
            <a:r>
              <a:rPr lang="en-US" sz="2400" b="1" dirty="0"/>
              <a:t>friction force of </a:t>
            </a:r>
            <a:r>
              <a:rPr lang="en-US" sz="2400" b="1" dirty="0" smtClean="0"/>
              <a:t>19.94 </a:t>
            </a:r>
            <a:r>
              <a:rPr lang="en-US" sz="2400" b="1" dirty="0"/>
              <a:t>pounds.</a:t>
            </a:r>
            <a:endParaRPr lang="en-US" sz="2400" dirty="0"/>
          </a:p>
          <a:p>
            <a:pPr fontAlgn="base"/>
            <a:r>
              <a:rPr lang="en-US" sz="2400" b="1" dirty="0" smtClean="0"/>
              <a:t>3. Resistance </a:t>
            </a:r>
            <a:r>
              <a:rPr lang="en-US" sz="2400" b="1" dirty="0"/>
              <a:t>to Drag Force</a:t>
            </a:r>
          </a:p>
          <a:p>
            <a:r>
              <a:rPr lang="en-US" sz="2400" b="1" dirty="0" smtClean="0"/>
              <a:t>    Calculated </a:t>
            </a:r>
            <a:r>
              <a:rPr lang="en-US" sz="2400" b="1" dirty="0"/>
              <a:t>to be under 0.06 pounds</a:t>
            </a:r>
            <a:r>
              <a:rPr lang="en-US" sz="2400" b="1" dirty="0" smtClean="0"/>
              <a:t>.</a:t>
            </a:r>
            <a:endParaRPr lang="en-US" sz="2400" dirty="0"/>
          </a:p>
        </p:txBody>
      </p:sp>
      <p:sp>
        <p:nvSpPr>
          <p:cNvPr id="15" name="TextBox 14"/>
          <p:cNvSpPr txBox="1"/>
          <p:nvPr/>
        </p:nvSpPr>
        <p:spPr>
          <a:xfrm>
            <a:off x="705002" y="29646248"/>
            <a:ext cx="10167682" cy="2431435"/>
          </a:xfrm>
          <a:prstGeom prst="rect">
            <a:avLst/>
          </a:prstGeom>
          <a:noFill/>
        </p:spPr>
        <p:txBody>
          <a:bodyPr wrap="square" rtlCol="0">
            <a:spAutoFit/>
          </a:bodyPr>
          <a:lstStyle/>
          <a:p>
            <a:r>
              <a:rPr lang="en-US" sz="2400" b="1" dirty="0"/>
              <a:t>MARC MENTAT Finite Element Software was used to analyze </a:t>
            </a:r>
            <a:r>
              <a:rPr lang="en-US" sz="2400" b="1" dirty="0" smtClean="0"/>
              <a:t>the </a:t>
            </a:r>
            <a:r>
              <a:rPr lang="en-US" sz="2400" b="1" dirty="0"/>
              <a:t>maximum displacement of the bottom leg of the landing gear. Boundary conditions on the landing gear include a pin restricting </a:t>
            </a:r>
            <a:r>
              <a:rPr lang="en-US" sz="2400" b="1" dirty="0" err="1"/>
              <a:t>x,y,z</a:t>
            </a:r>
            <a:r>
              <a:rPr lang="en-US" sz="2400" b="1" dirty="0"/>
              <a:t> motion on the bottom left node and a roller support restricting movement in the y direction on the bottom right node. The fuselage of the plane restricted rotation of the landing gear </a:t>
            </a:r>
            <a:r>
              <a:rPr lang="en-US" sz="2400" b="1" dirty="0" smtClean="0"/>
              <a:t>at the </a:t>
            </a:r>
            <a:r>
              <a:rPr lang="en-US" sz="2400" b="1" dirty="0" smtClean="0"/>
              <a:t>center </a:t>
            </a:r>
            <a:r>
              <a:rPr lang="en-US" sz="2400" b="1" dirty="0"/>
              <a:t>six inches so a boundary condition restricting this was applied.</a:t>
            </a:r>
            <a:r>
              <a:rPr lang="en-US" sz="3200" b="1" dirty="0"/>
              <a:t> </a:t>
            </a:r>
            <a:endParaRPr lang="en-US" sz="3200" dirty="0"/>
          </a:p>
        </p:txBody>
      </p:sp>
      <p:pic>
        <p:nvPicPr>
          <p:cNvPr id="1030" name="Picture 6" descr="https://lh5.googleusercontent.com/wYZ4d8zD2imF9osKXuXj0uh4Dl_47HllrzYkCsNzMtWckLZ416gIO3hFKNb3aijqXjMvrbikgHCfYej5dcF-I9rg1uv12Pz2GOYZsmfqIXNu5Iei8uDPFeJf7Yo8d-mgB7UUUsLs7KYzpe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88422" y="2266926"/>
            <a:ext cx="9911608" cy="357343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lh3.googleusercontent.com/M2W_74AS_kW6AnE-uk7yyO1U6GE1gDaIt3cWJDE0cGhW5C2h-KiFfOPPrzHGoAJ64wGqNZbN_YI9zuCjgvcBN9R9EqJrag8xaCgOdMi4GD3dUMVbD7Z-I07shbaG5QlgI0h2i1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88422" y="6973880"/>
            <a:ext cx="9829800" cy="331312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lh5.googleusercontent.com/ZmuW-0zx-sOeXdT0w-z7pEzCZNrab7GhIydRFlX34ThSMSxc2ysbsdD0vFMqWOJxdOcq44nGoch0X8ZX0-nyEVw8_nhCov8u9mk8cm3y9M7QxR1OzdiKkIxIVuaQEDC7_aFQgf0s4EkO99p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88422" y="11571992"/>
            <a:ext cx="9635852" cy="5581645"/>
          </a:xfrm>
          <a:prstGeom prst="rect">
            <a:avLst/>
          </a:prstGeom>
          <a:noFill/>
          <a:effectLst>
            <a:glow rad="127000">
              <a:schemeClr val="accent1">
                <a:lumMod val="40000"/>
                <a:lumOff val="60000"/>
              </a:schemeClr>
            </a:glow>
          </a:effectLst>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13588422" y="1235559"/>
            <a:ext cx="5184068" cy="769441"/>
          </a:xfrm>
          <a:prstGeom prst="rect">
            <a:avLst/>
          </a:prstGeom>
          <a:noFill/>
        </p:spPr>
        <p:txBody>
          <a:bodyPr wrap="square" rtlCol="0">
            <a:spAutoFit/>
          </a:bodyPr>
          <a:lstStyle/>
          <a:p>
            <a:r>
              <a:rPr lang="en-US" sz="4400" b="1" u="sng" dirty="0" smtClean="0"/>
              <a:t>Steel</a:t>
            </a:r>
            <a:r>
              <a:rPr lang="en-US" sz="4000" b="1" u="sng" dirty="0" smtClean="0"/>
              <a:t> </a:t>
            </a:r>
            <a:r>
              <a:rPr lang="en-US" sz="4400" b="1" u="sng" dirty="0" smtClean="0"/>
              <a:t>Analysis</a:t>
            </a:r>
            <a:endParaRPr lang="en-US" sz="4400" b="1" u="sng" dirty="0"/>
          </a:p>
        </p:txBody>
      </p:sp>
      <p:sp>
        <p:nvSpPr>
          <p:cNvPr id="17" name="TextBox 16"/>
          <p:cNvSpPr txBox="1"/>
          <p:nvPr/>
        </p:nvSpPr>
        <p:spPr>
          <a:xfrm>
            <a:off x="13588422" y="6099669"/>
            <a:ext cx="7898693" cy="461665"/>
          </a:xfrm>
          <a:prstGeom prst="rect">
            <a:avLst/>
          </a:prstGeom>
          <a:noFill/>
        </p:spPr>
        <p:txBody>
          <a:bodyPr wrap="square" rtlCol="0">
            <a:spAutoFit/>
          </a:bodyPr>
          <a:lstStyle/>
          <a:p>
            <a:r>
              <a:rPr lang="en-US" sz="2400" b="1" dirty="0" smtClean="0"/>
              <a:t>Marc Displacements </a:t>
            </a:r>
            <a:r>
              <a:rPr lang="en-US" sz="2400" b="1" dirty="0" smtClean="0"/>
              <a:t>of original design made of steel</a:t>
            </a:r>
            <a:endParaRPr lang="en-US" sz="2400" b="1" dirty="0"/>
          </a:p>
        </p:txBody>
      </p:sp>
      <p:sp>
        <p:nvSpPr>
          <p:cNvPr id="19" name="TextBox 18"/>
          <p:cNvSpPr txBox="1"/>
          <p:nvPr/>
        </p:nvSpPr>
        <p:spPr>
          <a:xfrm>
            <a:off x="26299667" y="22187189"/>
            <a:ext cx="6553200" cy="769441"/>
          </a:xfrm>
          <a:prstGeom prst="rect">
            <a:avLst/>
          </a:prstGeom>
          <a:noFill/>
        </p:spPr>
        <p:txBody>
          <a:bodyPr wrap="square" rtlCol="0">
            <a:spAutoFit/>
          </a:bodyPr>
          <a:lstStyle/>
          <a:p>
            <a:r>
              <a:rPr lang="en-US" sz="4400" b="1" u="sng" dirty="0" smtClean="0"/>
              <a:t>Carbon Fiber Alternative</a:t>
            </a:r>
            <a:endParaRPr lang="en-US" sz="4400" b="1" u="sng" dirty="0"/>
          </a:p>
        </p:txBody>
      </p:sp>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5002" y="5174607"/>
            <a:ext cx="10058400" cy="4104795"/>
          </a:xfrm>
          <a:prstGeom prst="rect">
            <a:avLst/>
          </a:prstGeom>
        </p:spPr>
      </p:pic>
      <p:pic>
        <p:nvPicPr>
          <p:cNvPr id="9" name="Picture 8"/>
          <p:cNvPicPr>
            <a:picLocks noChangeAspect="1"/>
          </p:cNvPicPr>
          <p:nvPr/>
        </p:nvPicPr>
        <p:blipFill rotWithShape="1">
          <a:blip r:embed="rId7" cstate="print">
            <a:extLst>
              <a:ext uri="{28A0092B-C50C-407E-A947-70E740481C1C}">
                <a14:useLocalDpi xmlns:a14="http://schemas.microsoft.com/office/drawing/2010/main" val="0"/>
              </a:ext>
            </a:extLst>
          </a:blip>
          <a:srcRect t="8725" r="7596" b="7208"/>
          <a:stretch/>
        </p:blipFill>
        <p:spPr>
          <a:xfrm>
            <a:off x="705002" y="12660054"/>
            <a:ext cx="9294404" cy="6341807"/>
          </a:xfrm>
          <a:prstGeom prst="rect">
            <a:avLst/>
          </a:prstGeom>
        </p:spPr>
      </p:pic>
      <p:sp>
        <p:nvSpPr>
          <p:cNvPr id="3" name="TextBox 2"/>
          <p:cNvSpPr txBox="1"/>
          <p:nvPr/>
        </p:nvSpPr>
        <p:spPr>
          <a:xfrm>
            <a:off x="13588422" y="10380882"/>
            <a:ext cx="7085256" cy="461665"/>
          </a:xfrm>
          <a:prstGeom prst="rect">
            <a:avLst/>
          </a:prstGeom>
          <a:noFill/>
        </p:spPr>
        <p:txBody>
          <a:bodyPr wrap="square" rtlCol="0">
            <a:spAutoFit/>
          </a:bodyPr>
          <a:lstStyle/>
          <a:p>
            <a:r>
              <a:rPr lang="en-US" sz="2400" b="1" dirty="0" smtClean="0"/>
              <a:t>Marc analysis of redesign </a:t>
            </a:r>
            <a:r>
              <a:rPr lang="en-US" sz="2400" b="1" dirty="0" smtClean="0"/>
              <a:t>option 1</a:t>
            </a:r>
            <a:endParaRPr lang="en-US" sz="2400" b="1" dirty="0"/>
          </a:p>
        </p:txBody>
      </p:sp>
      <p:sp>
        <p:nvSpPr>
          <p:cNvPr id="22" name="TextBox 21"/>
          <p:cNvSpPr txBox="1"/>
          <p:nvPr/>
        </p:nvSpPr>
        <p:spPr>
          <a:xfrm>
            <a:off x="13588422" y="17386376"/>
            <a:ext cx="7085256" cy="461665"/>
          </a:xfrm>
          <a:prstGeom prst="rect">
            <a:avLst/>
          </a:prstGeom>
          <a:noFill/>
        </p:spPr>
        <p:txBody>
          <a:bodyPr wrap="square" rtlCol="0">
            <a:spAutoFit/>
          </a:bodyPr>
          <a:lstStyle/>
          <a:p>
            <a:r>
              <a:rPr lang="en-US" sz="2400" b="1" dirty="0" smtClean="0"/>
              <a:t>Marc analysis of r</a:t>
            </a:r>
            <a:r>
              <a:rPr lang="en-US" sz="2400" b="1" dirty="0" smtClean="0"/>
              <a:t>edesign </a:t>
            </a:r>
            <a:r>
              <a:rPr lang="en-US" sz="2400" b="1" dirty="0" smtClean="0"/>
              <a:t>option 2</a:t>
            </a:r>
            <a:endParaRPr lang="en-US" sz="2400" b="1" dirty="0"/>
          </a:p>
        </p:txBody>
      </p:sp>
      <p:graphicFrame>
        <p:nvGraphicFramePr>
          <p:cNvPr id="11" name="Table 10"/>
          <p:cNvGraphicFramePr>
            <a:graphicFrameLocks noGrp="1"/>
          </p:cNvGraphicFramePr>
          <p:nvPr>
            <p:extLst>
              <p:ext uri="{D42A27DB-BD31-4B8C-83A1-F6EECF244321}">
                <p14:modId xmlns:p14="http://schemas.microsoft.com/office/powerpoint/2010/main" val="2239856075"/>
              </p:ext>
            </p:extLst>
          </p:nvPr>
        </p:nvGraphicFramePr>
        <p:xfrm>
          <a:off x="25920048" y="2070708"/>
          <a:ext cx="8724241" cy="4380196"/>
        </p:xfrm>
        <a:graphic>
          <a:graphicData uri="http://schemas.openxmlformats.org/drawingml/2006/table">
            <a:tbl>
              <a:tblPr/>
              <a:tblGrid>
                <a:gridCol w="2194732"/>
                <a:gridCol w="2176503"/>
                <a:gridCol w="2176503"/>
                <a:gridCol w="2176503"/>
              </a:tblGrid>
              <a:tr h="602840">
                <a:tc gridSpan="4">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X-Deflection of Right Point of Steel Landing Gear</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r>
              <a:tr h="664930">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Cross-section</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Original (in)</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Alternative 1 (in)</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Alternative 2 (in)</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47472">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1.375 x .0625</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00"/>
                    </a:solidFill>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2.54</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00"/>
                    </a:solidFill>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0.036</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0.0676</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36163">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1 x .0625</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3.49</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0.0358</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0.0676</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03516">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.75 x .0625</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4.65</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0.0657</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0.124</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03516">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1.375 x .125</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0.317</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0.00451</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0.00845</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36163">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1 x .125</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0.436</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0.00621</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0.0116</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03516">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.75  x .125</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0.581</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0.00827</a:t>
                      </a:r>
                      <a:endParaRPr lang="en-US" sz="280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0.0155</a:t>
                      </a:r>
                      <a:endParaRPr lang="en-US" sz="2800" dirty="0">
                        <a:effectLst/>
                      </a:endParaRPr>
                    </a:p>
                  </a:txBody>
                  <a:tcPr marL="27751" marR="27751" marT="16651" marB="16651">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159304288"/>
              </p:ext>
            </p:extLst>
          </p:nvPr>
        </p:nvGraphicFramePr>
        <p:xfrm>
          <a:off x="35145039" y="2761691"/>
          <a:ext cx="8243653" cy="3568810"/>
        </p:xfrm>
        <a:graphic>
          <a:graphicData uri="http://schemas.openxmlformats.org/drawingml/2006/table">
            <a:tbl>
              <a:tblPr/>
              <a:tblGrid>
                <a:gridCol w="2033788"/>
                <a:gridCol w="1672956"/>
                <a:gridCol w="2316724"/>
                <a:gridCol w="2220185"/>
              </a:tblGrid>
              <a:tr h="514267">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Cross-section</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Original (lbs)</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Alternative 1 (</a:t>
                      </a:r>
                      <a:r>
                        <a:rPr lang="en-US" sz="2800" b="1" i="0" u="none" strike="noStrike" dirty="0" err="1">
                          <a:solidFill>
                            <a:srgbClr val="000000"/>
                          </a:solidFill>
                          <a:effectLst/>
                          <a:latin typeface="Calibri" panose="020F0502020204030204" pitchFamily="34" charset="0"/>
                        </a:rPr>
                        <a:t>lbs</a:t>
                      </a:r>
                      <a:r>
                        <a:rPr lang="en-US" sz="2800" b="1" i="0" u="none" strike="noStrike" dirty="0">
                          <a:solidFill>
                            <a:srgbClr val="000000"/>
                          </a:solidFill>
                          <a:effectLst/>
                          <a:latin typeface="Calibri" panose="020F0502020204030204" pitchFamily="34" charset="0"/>
                        </a:rPr>
                        <a:t>)</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Alternative 2 (lbs)</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35567">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1.375 x .0625</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00"/>
                    </a:solidFill>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0.5131</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00"/>
                    </a:solidFill>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0.7384</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0.9068</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23527">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1 x .0625</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0.3732</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0.537</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0.6595</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23527">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.75 x .0625</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0.2799</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0.4028</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0.4946</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23527">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1.375 x .125</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1.0262</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1.4768</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1.8136</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23527">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1 x .125</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0.7464</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1.074</a:t>
                      </a:r>
                      <a:endParaRPr lang="en-US" sz="280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1.319</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23527">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.75  x .125</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0.5598</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0.8056</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0.9892</a:t>
                      </a:r>
                      <a:endParaRPr lang="en-US" sz="2800" dirty="0">
                        <a:effectLst/>
                      </a:endParaRPr>
                    </a:p>
                  </a:txBody>
                  <a:tcPr marL="22149" marR="22149" marT="11075" marB="1107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384027403"/>
              </p:ext>
            </p:extLst>
          </p:nvPr>
        </p:nvGraphicFramePr>
        <p:xfrm>
          <a:off x="25809677" y="6992361"/>
          <a:ext cx="9085007" cy="4627379"/>
        </p:xfrm>
        <a:graphic>
          <a:graphicData uri="http://schemas.openxmlformats.org/drawingml/2006/table">
            <a:tbl>
              <a:tblPr/>
              <a:tblGrid>
                <a:gridCol w="2251745"/>
                <a:gridCol w="2172772"/>
                <a:gridCol w="2418735"/>
                <a:gridCol w="2241755"/>
              </a:tblGrid>
              <a:tr h="617807">
                <a:tc gridSpan="4">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X-Deflection of Right Point of Carbon Fiber Landing Gear</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r>
              <a:tr h="648929">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Cross-section</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Original (in)</a:t>
                      </a:r>
                      <a:endParaRPr lang="en-US" sz="2800" b="1"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dirty="0" smtClean="0">
                          <a:solidFill>
                            <a:srgbClr val="000000"/>
                          </a:solidFill>
                          <a:effectLst/>
                          <a:latin typeface="Calibri" panose="020F0502020204030204" pitchFamily="34" charset="0"/>
                        </a:rPr>
                        <a:t>Alternative </a:t>
                      </a:r>
                      <a:r>
                        <a:rPr lang="en-US" sz="2800" b="1" i="0" u="none" strike="noStrike" dirty="0">
                          <a:solidFill>
                            <a:srgbClr val="000000"/>
                          </a:solidFill>
                          <a:effectLst/>
                          <a:latin typeface="Calibri" panose="020F0502020204030204" pitchFamily="34" charset="0"/>
                        </a:rPr>
                        <a:t>1 (in)</a:t>
                      </a:r>
                      <a:endParaRPr lang="en-US" sz="2800" b="1"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dirty="0" smtClean="0">
                          <a:solidFill>
                            <a:srgbClr val="000000"/>
                          </a:solidFill>
                          <a:effectLst/>
                          <a:latin typeface="Calibri" panose="020F0502020204030204" pitchFamily="34" charset="0"/>
                        </a:rPr>
                        <a:t>Alternative </a:t>
                      </a:r>
                      <a:r>
                        <a:rPr lang="en-US" sz="2800" b="1" i="0" u="none" strike="noStrike" dirty="0">
                          <a:solidFill>
                            <a:srgbClr val="000000"/>
                          </a:solidFill>
                          <a:effectLst/>
                          <a:latin typeface="Calibri" panose="020F0502020204030204" pitchFamily="34" charset="0"/>
                        </a:rPr>
                        <a:t>2 (in)</a:t>
                      </a:r>
                      <a:endParaRPr lang="en-US" sz="2800" b="1"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03592">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1.375 x .0625</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12.684</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0.166</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31.46</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09666">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1 x .0625</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17.44</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0.23</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43.258</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09666">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.75 x .0625</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23.25</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0.305</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57.68</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78972">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1.375 x .125</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1.585</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0.021</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3.93</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09666">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1 x .125</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2.18</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a:solidFill>
                            <a:srgbClr val="000000"/>
                          </a:solidFill>
                          <a:effectLst/>
                          <a:latin typeface="Calibri" panose="020F0502020204030204" pitchFamily="34" charset="0"/>
                        </a:rPr>
                        <a:t>0.029</a:t>
                      </a:r>
                      <a:endParaRPr lang="en-US" sz="280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5.41</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09666">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.75  x .125</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accent6"/>
                    </a:solidFill>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2.9</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0.0385</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accent6"/>
                    </a:solidFill>
                  </a:tcPr>
                </a:tc>
                <a:tc>
                  <a:txBody>
                    <a:bodyPr/>
                    <a:lstStyle/>
                    <a:p>
                      <a:pPr rtl="0" fontAlgn="t">
                        <a:spcBef>
                          <a:spcPts val="0"/>
                        </a:spcBef>
                        <a:spcAft>
                          <a:spcPts val="0"/>
                        </a:spcAft>
                      </a:pPr>
                      <a:r>
                        <a:rPr lang="en-US" sz="2800" b="0" i="0" u="none" strike="noStrike" dirty="0">
                          <a:solidFill>
                            <a:srgbClr val="000000"/>
                          </a:solidFill>
                          <a:effectLst/>
                          <a:latin typeface="Calibri" panose="020F0502020204030204" pitchFamily="34" charset="0"/>
                        </a:rPr>
                        <a:t>7.213</a:t>
                      </a:r>
                      <a:endParaRPr lang="en-US" sz="2800" dirty="0">
                        <a:effectLst/>
                      </a:endParaRPr>
                    </a:p>
                  </a:txBody>
                  <a:tcPr marL="29087" marR="29087" marT="17452" marB="1745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val="1684948441"/>
              </p:ext>
            </p:extLst>
          </p:nvPr>
        </p:nvGraphicFramePr>
        <p:xfrm>
          <a:off x="35245674" y="7233661"/>
          <a:ext cx="8026092" cy="4035128"/>
        </p:xfrm>
        <a:graphic>
          <a:graphicData uri="http://schemas.openxmlformats.org/drawingml/2006/table">
            <a:tbl>
              <a:tblPr/>
              <a:tblGrid>
                <a:gridCol w="1890764"/>
                <a:gridCol w="1769806"/>
                <a:gridCol w="2358999"/>
                <a:gridCol w="2006523"/>
              </a:tblGrid>
              <a:tr h="583028">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Cross-section</a:t>
                      </a:r>
                      <a:endParaRPr lang="en-US" sz="280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dirty="0" smtClean="0">
                          <a:solidFill>
                            <a:srgbClr val="000000"/>
                          </a:solidFill>
                          <a:effectLst/>
                          <a:latin typeface="Calibri" panose="020F0502020204030204" pitchFamily="34" charset="0"/>
                        </a:rPr>
                        <a:t>Original (</a:t>
                      </a:r>
                      <a:r>
                        <a:rPr lang="en-US" sz="2800" b="1" i="0" u="none" strike="noStrike" dirty="0" err="1" smtClean="0">
                          <a:solidFill>
                            <a:srgbClr val="000000"/>
                          </a:solidFill>
                          <a:effectLst/>
                          <a:latin typeface="Calibri" panose="020F0502020204030204" pitchFamily="34" charset="0"/>
                        </a:rPr>
                        <a:t>lbs</a:t>
                      </a:r>
                      <a:r>
                        <a:rPr lang="en-US" sz="2800" b="1" i="0" u="none" strike="noStrike" dirty="0" smtClean="0">
                          <a:solidFill>
                            <a:srgbClr val="000000"/>
                          </a:solidFill>
                          <a:effectLst/>
                          <a:latin typeface="Calibri" panose="020F0502020204030204" pitchFamily="34" charset="0"/>
                        </a:rPr>
                        <a:t>)</a:t>
                      </a:r>
                      <a:endParaRPr lang="en-US" sz="280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dirty="0" smtClean="0">
                          <a:solidFill>
                            <a:srgbClr val="000000"/>
                          </a:solidFill>
                          <a:effectLst/>
                          <a:latin typeface="Calibri" panose="020F0502020204030204" pitchFamily="34" charset="0"/>
                        </a:rPr>
                        <a:t>Alternative 1</a:t>
                      </a:r>
                      <a:r>
                        <a:rPr lang="en-US" sz="2800" b="1" i="0" u="none" strike="noStrike" baseline="0" dirty="0" smtClean="0">
                          <a:solidFill>
                            <a:srgbClr val="000000"/>
                          </a:solidFill>
                          <a:effectLst/>
                          <a:latin typeface="Calibri" panose="020F0502020204030204" pitchFamily="34" charset="0"/>
                        </a:rPr>
                        <a:t> (</a:t>
                      </a:r>
                      <a:r>
                        <a:rPr lang="en-US" sz="2800" b="1" i="0" u="none" strike="noStrike" baseline="0" dirty="0" err="1" smtClean="0">
                          <a:solidFill>
                            <a:srgbClr val="000000"/>
                          </a:solidFill>
                          <a:effectLst/>
                          <a:latin typeface="Calibri" panose="020F0502020204030204" pitchFamily="34" charset="0"/>
                        </a:rPr>
                        <a:t>lbs</a:t>
                      </a:r>
                      <a:r>
                        <a:rPr lang="en-US" sz="2800" b="1" i="0" u="none" strike="noStrike" baseline="0" dirty="0" smtClean="0">
                          <a:solidFill>
                            <a:srgbClr val="000000"/>
                          </a:solidFill>
                          <a:effectLst/>
                          <a:latin typeface="Calibri" panose="020F0502020204030204" pitchFamily="34" charset="0"/>
                        </a:rPr>
                        <a:t>)</a:t>
                      </a:r>
                      <a:endParaRPr lang="en-US" sz="280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2800" b="1" i="0" u="none" strike="noStrike" dirty="0" smtClean="0">
                          <a:solidFill>
                            <a:srgbClr val="000000"/>
                          </a:solidFill>
                          <a:effectLst/>
                          <a:latin typeface="Calibri" panose="020F0502020204030204" pitchFamily="34" charset="0"/>
                        </a:rPr>
                        <a:t>Alternative 2 (</a:t>
                      </a:r>
                      <a:r>
                        <a:rPr lang="en-US" sz="2800" b="1" i="0" u="none" strike="noStrike" dirty="0" err="1" smtClean="0">
                          <a:solidFill>
                            <a:srgbClr val="000000"/>
                          </a:solidFill>
                          <a:effectLst/>
                          <a:latin typeface="Calibri" panose="020F0502020204030204" pitchFamily="34" charset="0"/>
                        </a:rPr>
                        <a:t>lbs</a:t>
                      </a:r>
                      <a:r>
                        <a:rPr lang="en-US" sz="2800" b="1" i="0" u="none" strike="noStrike" dirty="0" smtClean="0">
                          <a:solidFill>
                            <a:srgbClr val="000000"/>
                          </a:solidFill>
                          <a:effectLst/>
                          <a:latin typeface="Calibri" panose="020F0502020204030204" pitchFamily="34" charset="0"/>
                        </a:rPr>
                        <a:t>)</a:t>
                      </a:r>
                      <a:endParaRPr lang="en-US" sz="280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534722">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1.375 x .0625</a:t>
                      </a:r>
                      <a:endParaRPr lang="en-US" sz="280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0.1304</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0.1876</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0.2304</a:t>
                      </a:r>
                      <a:endParaRPr lang="en-US" sz="2800" b="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341498">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1 x .0625</a:t>
                      </a:r>
                      <a:endParaRPr lang="en-US" sz="280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0.0948</a:t>
                      </a:r>
                      <a:endParaRPr lang="en-US" sz="2800" b="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0.1365</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0.1676</a:t>
                      </a:r>
                      <a:endParaRPr lang="en-US" sz="2800" b="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38110">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.75 x .0625</a:t>
                      </a:r>
                      <a:endParaRPr lang="en-US" sz="280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0.0711</a:t>
                      </a:r>
                      <a:endParaRPr lang="en-US" sz="2800" b="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0.1023</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0.1257</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86416">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1.375 x .125</a:t>
                      </a:r>
                      <a:endParaRPr lang="en-US" sz="280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0.2608</a:t>
                      </a:r>
                      <a:endParaRPr lang="en-US" sz="2800" b="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0.3752</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0.4608</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333777">
                <a:tc>
                  <a:txBody>
                    <a:bodyPr/>
                    <a:lstStyle/>
                    <a:p>
                      <a:pPr rtl="0" fontAlgn="t">
                        <a:spcBef>
                          <a:spcPts val="0"/>
                        </a:spcBef>
                        <a:spcAft>
                          <a:spcPts val="0"/>
                        </a:spcAft>
                      </a:pPr>
                      <a:r>
                        <a:rPr lang="en-US" sz="2800" b="1" i="0" u="none" strike="noStrike">
                          <a:solidFill>
                            <a:srgbClr val="000000"/>
                          </a:solidFill>
                          <a:effectLst/>
                          <a:latin typeface="Calibri" panose="020F0502020204030204" pitchFamily="34" charset="0"/>
                        </a:rPr>
                        <a:t>1 x .125</a:t>
                      </a:r>
                      <a:endParaRPr lang="en-US" sz="280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0.1896</a:t>
                      </a:r>
                      <a:endParaRPr lang="en-US" sz="2800" b="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a:solidFill>
                            <a:srgbClr val="000000"/>
                          </a:solidFill>
                          <a:effectLst/>
                          <a:latin typeface="Calibri" panose="020F0502020204030204" pitchFamily="34" charset="0"/>
                        </a:rPr>
                        <a:t>0.273</a:t>
                      </a:r>
                      <a:endParaRPr lang="en-US" sz="2800" b="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0.3352</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r>
              <a:tr h="438110">
                <a:tc>
                  <a:txBody>
                    <a:bodyPr/>
                    <a:lstStyle/>
                    <a:p>
                      <a:pPr rtl="0" fontAlgn="t">
                        <a:spcBef>
                          <a:spcPts val="0"/>
                        </a:spcBef>
                        <a:spcAft>
                          <a:spcPts val="0"/>
                        </a:spcAft>
                      </a:pPr>
                      <a:r>
                        <a:rPr lang="en-US" sz="2800" b="1" i="0" u="none" strike="noStrike" dirty="0">
                          <a:solidFill>
                            <a:srgbClr val="000000"/>
                          </a:solidFill>
                          <a:effectLst/>
                          <a:latin typeface="Calibri" panose="020F0502020204030204" pitchFamily="34" charset="0"/>
                        </a:rPr>
                        <a:t>.75  x .125</a:t>
                      </a:r>
                      <a:endParaRPr lang="en-US" sz="280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accent6"/>
                    </a:solidFill>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0.1422</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0.2046</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accent6"/>
                    </a:solidFill>
                  </a:tcPr>
                </a:tc>
                <a:tc>
                  <a:txBody>
                    <a:bodyPr/>
                    <a:lstStyle/>
                    <a:p>
                      <a:pPr algn="r" rtl="0" fontAlgn="t">
                        <a:spcBef>
                          <a:spcPts val="0"/>
                        </a:spcBef>
                        <a:spcAft>
                          <a:spcPts val="0"/>
                        </a:spcAft>
                      </a:pPr>
                      <a:r>
                        <a:rPr lang="en-US" sz="2800" b="0" i="0" u="none" strike="noStrike" dirty="0">
                          <a:solidFill>
                            <a:srgbClr val="000000"/>
                          </a:solidFill>
                          <a:effectLst/>
                          <a:latin typeface="Calibri" panose="020F0502020204030204" pitchFamily="34" charset="0"/>
                        </a:rPr>
                        <a:t>0.2514</a:t>
                      </a:r>
                      <a:endParaRPr lang="en-US" sz="2800" b="0" dirty="0">
                        <a:effectLst/>
                      </a:endParaRPr>
                    </a:p>
                  </a:txBody>
                  <a:tcPr marL="22493" marR="22493" marT="11246" marB="11246">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tr>
            </a:tbl>
          </a:graphicData>
        </a:graphic>
      </p:graphicFrame>
      <p:sp>
        <p:nvSpPr>
          <p:cNvPr id="13" name="TextBox 12"/>
          <p:cNvSpPr txBox="1"/>
          <p:nvPr/>
        </p:nvSpPr>
        <p:spPr>
          <a:xfrm>
            <a:off x="13588422" y="18508626"/>
            <a:ext cx="6400801" cy="769441"/>
          </a:xfrm>
          <a:prstGeom prst="rect">
            <a:avLst/>
          </a:prstGeom>
          <a:noFill/>
        </p:spPr>
        <p:txBody>
          <a:bodyPr wrap="square" rtlCol="0">
            <a:spAutoFit/>
          </a:bodyPr>
          <a:lstStyle/>
          <a:p>
            <a:r>
              <a:rPr lang="en-US" sz="4400" b="1" u="sng" dirty="0" smtClean="0"/>
              <a:t>Validation</a:t>
            </a:r>
            <a:endParaRPr lang="en-US" sz="4400" b="1" u="sng" dirty="0"/>
          </a:p>
        </p:txBody>
      </p:sp>
      <p:sp>
        <p:nvSpPr>
          <p:cNvPr id="14" name="TextBox 13"/>
          <p:cNvSpPr txBox="1"/>
          <p:nvPr/>
        </p:nvSpPr>
        <p:spPr>
          <a:xfrm>
            <a:off x="26452066" y="29389676"/>
            <a:ext cx="6400801" cy="769441"/>
          </a:xfrm>
          <a:prstGeom prst="rect">
            <a:avLst/>
          </a:prstGeom>
          <a:noFill/>
        </p:spPr>
        <p:txBody>
          <a:bodyPr wrap="square" rtlCol="0">
            <a:spAutoFit/>
          </a:bodyPr>
          <a:lstStyle/>
          <a:p>
            <a:r>
              <a:rPr lang="en-US" sz="4400" b="1" u="sng" dirty="0"/>
              <a:t>C</a:t>
            </a:r>
            <a:r>
              <a:rPr lang="en-US" sz="4400" b="1" u="sng" dirty="0" smtClean="0"/>
              <a:t>onclusion</a:t>
            </a:r>
            <a:endParaRPr lang="en-US" sz="4400" b="1" u="sng" dirty="0"/>
          </a:p>
        </p:txBody>
      </p:sp>
      <p:sp>
        <p:nvSpPr>
          <p:cNvPr id="18" name="TextBox 17"/>
          <p:cNvSpPr txBox="1"/>
          <p:nvPr/>
        </p:nvSpPr>
        <p:spPr>
          <a:xfrm>
            <a:off x="26353562" y="28165831"/>
            <a:ext cx="8840274" cy="461665"/>
          </a:xfrm>
          <a:prstGeom prst="rect">
            <a:avLst/>
          </a:prstGeom>
          <a:noFill/>
        </p:spPr>
        <p:txBody>
          <a:bodyPr wrap="square" rtlCol="0">
            <a:spAutoFit/>
          </a:bodyPr>
          <a:lstStyle/>
          <a:p>
            <a:r>
              <a:rPr lang="en-US" sz="2400" b="1" dirty="0" smtClean="0"/>
              <a:t>Carbon Fiber alternative of the chosen steel design</a:t>
            </a:r>
            <a:endParaRPr lang="en-US" sz="2400" b="1" dirty="0"/>
          </a:p>
        </p:txBody>
      </p:sp>
      <p:sp>
        <p:nvSpPr>
          <p:cNvPr id="21" name="TextBox 20"/>
          <p:cNvSpPr txBox="1"/>
          <p:nvPr/>
        </p:nvSpPr>
        <p:spPr>
          <a:xfrm flipH="1">
            <a:off x="26304765" y="12143935"/>
            <a:ext cx="7287554" cy="769441"/>
          </a:xfrm>
          <a:prstGeom prst="rect">
            <a:avLst/>
          </a:prstGeom>
          <a:noFill/>
        </p:spPr>
        <p:txBody>
          <a:bodyPr wrap="square" rtlCol="0">
            <a:spAutoFit/>
          </a:bodyPr>
          <a:lstStyle/>
          <a:p>
            <a:r>
              <a:rPr lang="en-US" sz="4400" b="1" u="sng" dirty="0" smtClean="0"/>
              <a:t>Landing Friction Force</a:t>
            </a:r>
            <a:endParaRPr lang="en-US" sz="4400" b="1" u="sng" dirty="0"/>
          </a:p>
        </p:txBody>
      </p:sp>
      <p:pic>
        <p:nvPicPr>
          <p:cNvPr id="1026" name="Picture 2" descr="https://lh5.googleusercontent.com/TjlIEty3DxELcxn-xURLl-zQzAgyr6PO4ZuzBRWuzhP-lFW4Gp_hGohj8j8h5Hwtf2CrCV9COMw60MOXap4MTgeRJPeASm3XjUR5E-8jq-eKSkOhmMtocUGFyg4LX-O8YVbtk9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304766" y="13472690"/>
            <a:ext cx="7039152" cy="495287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lh3.googleusercontent.com/MEOMrxYHj-ujpxtojwhJlUbke717Fl2aa0dUZ6jhU89J9kK77RIHvLTLKg-aqJQCMNgwD0FUGfIVotfvE6A5KZk6Pp9ctkp1fD8rnur6kdslxigxYhELEjMhz_xMjG1u47z5mY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913932" y="13346587"/>
            <a:ext cx="8237557" cy="498974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4208506" y="19557272"/>
            <a:ext cx="1971950" cy="6354062"/>
          </a:xfrm>
          <a:prstGeom prst="rect">
            <a:avLst/>
          </a:prstGeom>
        </p:spPr>
      </p:pic>
      <p:pic>
        <p:nvPicPr>
          <p:cNvPr id="24" name="Picture 2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7636426" y="19489547"/>
            <a:ext cx="1733792" cy="6601746"/>
          </a:xfrm>
          <a:prstGeom prst="rect">
            <a:avLst/>
          </a:prstGeom>
        </p:spPr>
      </p:pic>
      <p:sp>
        <p:nvSpPr>
          <p:cNvPr id="25" name="TextBox 24"/>
          <p:cNvSpPr txBox="1"/>
          <p:nvPr/>
        </p:nvSpPr>
        <p:spPr>
          <a:xfrm>
            <a:off x="13588422" y="26370498"/>
            <a:ext cx="8196411" cy="830997"/>
          </a:xfrm>
          <a:prstGeom prst="rect">
            <a:avLst/>
          </a:prstGeom>
          <a:noFill/>
        </p:spPr>
        <p:txBody>
          <a:bodyPr wrap="square" rtlCol="0">
            <a:spAutoFit/>
          </a:bodyPr>
          <a:lstStyle/>
          <a:p>
            <a:r>
              <a:rPr lang="en-US" sz="2400" b="1" dirty="0" smtClean="0"/>
              <a:t>Validation of displacement of a beam element with a force applied in the x direction affirming hand calculations.</a:t>
            </a:r>
            <a:endParaRPr lang="en-US" sz="2400" b="1" dirty="0"/>
          </a:p>
        </p:txBody>
      </p:sp>
      <p:pic>
        <p:nvPicPr>
          <p:cNvPr id="27" name="Picture 2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3588422" y="28061000"/>
            <a:ext cx="10058400" cy="3170496"/>
          </a:xfrm>
          <a:prstGeom prst="rect">
            <a:avLst/>
          </a:prstGeom>
        </p:spPr>
      </p:pic>
      <p:sp>
        <p:nvSpPr>
          <p:cNvPr id="29" name="TextBox 28"/>
          <p:cNvSpPr txBox="1"/>
          <p:nvPr/>
        </p:nvSpPr>
        <p:spPr>
          <a:xfrm>
            <a:off x="26452066" y="30324400"/>
            <a:ext cx="12159029" cy="1569660"/>
          </a:xfrm>
          <a:prstGeom prst="rect">
            <a:avLst/>
          </a:prstGeom>
          <a:noFill/>
        </p:spPr>
        <p:txBody>
          <a:bodyPr wrap="square" rtlCol="0">
            <a:spAutoFit/>
          </a:bodyPr>
          <a:lstStyle/>
          <a:p>
            <a:r>
              <a:rPr lang="en-US" sz="2400" b="1" dirty="0" smtClean="0"/>
              <a:t>Based on the analysis performed in MARC and the requirements of the project, the team reached the conclusion that redesign option 1 should be pursued. This design made out of carbon fiber with a cross section .75” x .125”. This design would decrease the weight by 2.3 pounds or 60% while decreasing the deflection of the landing gear by 2.5 inches or 98%.</a:t>
            </a:r>
            <a:endParaRPr lang="en-US" sz="2400" b="1" dirty="0"/>
          </a:p>
        </p:txBody>
      </p:sp>
      <p:graphicFrame>
        <p:nvGraphicFramePr>
          <p:cNvPr id="1027" name="Table 1026"/>
          <p:cNvGraphicFramePr>
            <a:graphicFrameLocks noGrp="1"/>
          </p:cNvGraphicFramePr>
          <p:nvPr>
            <p:extLst>
              <p:ext uri="{D42A27DB-BD31-4B8C-83A1-F6EECF244321}">
                <p14:modId xmlns:p14="http://schemas.microsoft.com/office/powerpoint/2010/main" val="956522706"/>
              </p:ext>
            </p:extLst>
          </p:nvPr>
        </p:nvGraphicFramePr>
        <p:xfrm>
          <a:off x="28395412" y="18782928"/>
          <a:ext cx="9897011" cy="2749419"/>
        </p:xfrm>
        <a:graphic>
          <a:graphicData uri="http://schemas.openxmlformats.org/drawingml/2006/table">
            <a:tbl>
              <a:tblPr firstRow="1" firstCol="1" bandRow="1"/>
              <a:tblGrid>
                <a:gridCol w="2181860"/>
                <a:gridCol w="2170892"/>
                <a:gridCol w="1514878"/>
                <a:gridCol w="2186496"/>
                <a:gridCol w="1842885"/>
              </a:tblGrid>
              <a:tr h="648350">
                <a:tc gridSpan="5">
                  <a:txBody>
                    <a:bodyPr/>
                    <a:lstStyle/>
                    <a:p>
                      <a:pPr marL="0" marR="0">
                        <a:lnSpc>
                          <a:spcPct val="107000"/>
                        </a:lnSpc>
                        <a:spcBef>
                          <a:spcPts val="0"/>
                        </a:spcBef>
                        <a:spcAft>
                          <a:spcPts val="0"/>
                        </a:spcAft>
                      </a:pPr>
                      <a:r>
                        <a:rPr lang="en-US" sz="2800" b="1" dirty="0">
                          <a:solidFill>
                            <a:srgbClr val="000000"/>
                          </a:solidFill>
                          <a:effectLst/>
                          <a:latin typeface="+mn-lt"/>
                          <a:ea typeface="Times New Roman" panose="02020603050405020304" pitchFamily="18" charset="0"/>
                          <a:cs typeface="Times New Roman" panose="02020603050405020304" pitchFamily="18" charset="0"/>
                        </a:rPr>
                        <a:t>Landing Gear Frictional </a:t>
                      </a:r>
                      <a:r>
                        <a:rPr lang="en-US" sz="2800" b="1" dirty="0" smtClean="0">
                          <a:solidFill>
                            <a:srgbClr val="000000"/>
                          </a:solidFill>
                          <a:effectLst/>
                          <a:latin typeface="+mn-lt"/>
                          <a:ea typeface="Times New Roman" panose="02020603050405020304" pitchFamily="18" charset="0"/>
                          <a:cs typeface="Times New Roman" panose="02020603050405020304" pitchFamily="18" charset="0"/>
                        </a:rPr>
                        <a:t>Force Resulting</a:t>
                      </a:r>
                      <a:r>
                        <a:rPr lang="en-US" sz="2800" b="1" baseline="0" dirty="0" smtClean="0">
                          <a:solidFill>
                            <a:srgbClr val="000000"/>
                          </a:solidFill>
                          <a:effectLst/>
                          <a:latin typeface="+mn-lt"/>
                          <a:ea typeface="Times New Roman" panose="02020603050405020304" pitchFamily="18" charset="0"/>
                          <a:cs typeface="Times New Roman" panose="02020603050405020304" pitchFamily="18" charset="0"/>
                        </a:rPr>
                        <a:t> Displacement and Stress</a:t>
                      </a:r>
                      <a:endParaRPr lang="en-US"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97077">
                <a:tc>
                  <a:txBody>
                    <a:bodyPr/>
                    <a:lstStyle/>
                    <a:p>
                      <a:pPr marL="0" marR="0">
                        <a:lnSpc>
                          <a:spcPct val="107000"/>
                        </a:lnSpc>
                        <a:spcBef>
                          <a:spcPts val="0"/>
                        </a:spcBef>
                        <a:spcAft>
                          <a:spcPts val="0"/>
                        </a:spcAft>
                      </a:pPr>
                      <a:r>
                        <a:rPr lang="en-US" sz="2800">
                          <a:effectLst/>
                          <a:latin typeface="+mn-lt"/>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nSpc>
                          <a:spcPct val="107000"/>
                        </a:lnSpc>
                        <a:spcBef>
                          <a:spcPts val="0"/>
                        </a:spcBef>
                        <a:spcAft>
                          <a:spcPts val="0"/>
                        </a:spcAft>
                      </a:pPr>
                      <a:r>
                        <a:rPr lang="en-US" sz="2800" b="1" dirty="0">
                          <a:solidFill>
                            <a:srgbClr val="000000"/>
                          </a:solidFill>
                          <a:effectLst/>
                          <a:latin typeface="+mn-lt"/>
                          <a:ea typeface="Times New Roman" panose="02020603050405020304" pitchFamily="18" charset="0"/>
                          <a:cs typeface="Times New Roman" panose="02020603050405020304" pitchFamily="18" charset="0"/>
                        </a:rPr>
                        <a:t>Original</a:t>
                      </a:r>
                      <a:endParaRPr lang="en-US" sz="2800" b="1"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a:lnSpc>
                          <a:spcPct val="107000"/>
                        </a:lnSpc>
                        <a:spcBef>
                          <a:spcPts val="0"/>
                        </a:spcBef>
                        <a:spcAft>
                          <a:spcPts val="0"/>
                        </a:spcAft>
                      </a:pPr>
                      <a:r>
                        <a:rPr lang="en-US" sz="2800" b="1" dirty="0">
                          <a:solidFill>
                            <a:srgbClr val="000000"/>
                          </a:solidFill>
                          <a:effectLst/>
                          <a:latin typeface="+mn-lt"/>
                          <a:ea typeface="Times New Roman" panose="02020603050405020304" pitchFamily="18" charset="0"/>
                          <a:cs typeface="Times New Roman" panose="02020603050405020304" pitchFamily="18" charset="0"/>
                        </a:rPr>
                        <a:t>Alternative 1</a:t>
                      </a:r>
                      <a:endParaRPr lang="en-US" sz="2800" b="1"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514634">
                <a:tc>
                  <a:txBody>
                    <a:bodyPr/>
                    <a:lstStyle/>
                    <a:p>
                      <a:pPr marL="0" marR="0">
                        <a:lnSpc>
                          <a:spcPct val="107000"/>
                        </a:lnSpc>
                        <a:spcBef>
                          <a:spcPts val="0"/>
                        </a:spcBef>
                        <a:spcAft>
                          <a:spcPts val="0"/>
                        </a:spcAft>
                      </a:pPr>
                      <a:r>
                        <a:rPr lang="en-US" sz="2800" b="1">
                          <a:solidFill>
                            <a:srgbClr val="000000"/>
                          </a:solidFill>
                          <a:effectLst/>
                          <a:latin typeface="+mn-lt"/>
                          <a:ea typeface="Times New Roman" panose="02020603050405020304" pitchFamily="18" charset="0"/>
                          <a:cs typeface="Times New Roman" panose="02020603050405020304" pitchFamily="18" charset="0"/>
                        </a:rPr>
                        <a:t>Cross-section</a:t>
                      </a:r>
                      <a:endParaRPr lang="en-US"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dirty="0">
                          <a:solidFill>
                            <a:srgbClr val="000000"/>
                          </a:solidFill>
                          <a:effectLst/>
                          <a:latin typeface="+mn-lt"/>
                          <a:ea typeface="Times New Roman" panose="02020603050405020304" pitchFamily="18" charset="0"/>
                          <a:cs typeface="Times New Roman" panose="02020603050405020304" pitchFamily="18" charset="0"/>
                        </a:rPr>
                        <a:t>Displacement</a:t>
                      </a:r>
                      <a:endParaRPr lang="en-US"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dirty="0">
                          <a:solidFill>
                            <a:srgbClr val="000000"/>
                          </a:solidFill>
                          <a:effectLst/>
                          <a:latin typeface="+mn-lt"/>
                          <a:ea typeface="Times New Roman" panose="02020603050405020304" pitchFamily="18" charset="0"/>
                          <a:cs typeface="Times New Roman" panose="02020603050405020304" pitchFamily="18" charset="0"/>
                        </a:rPr>
                        <a:t>Stress</a:t>
                      </a:r>
                      <a:endParaRPr lang="en-US"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a:solidFill>
                            <a:srgbClr val="000000"/>
                          </a:solidFill>
                          <a:effectLst/>
                          <a:latin typeface="+mn-lt"/>
                          <a:ea typeface="Times New Roman" panose="02020603050405020304" pitchFamily="18" charset="0"/>
                          <a:cs typeface="Times New Roman" panose="02020603050405020304" pitchFamily="18" charset="0"/>
                        </a:rPr>
                        <a:t>Displacement</a:t>
                      </a:r>
                      <a:endParaRPr lang="en-US"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a:solidFill>
                            <a:srgbClr val="000000"/>
                          </a:solidFill>
                          <a:effectLst/>
                          <a:latin typeface="+mn-lt"/>
                          <a:ea typeface="Times New Roman" panose="02020603050405020304" pitchFamily="18" charset="0"/>
                          <a:cs typeface="Times New Roman" panose="02020603050405020304" pitchFamily="18" charset="0"/>
                        </a:rPr>
                        <a:t>Stress</a:t>
                      </a:r>
                      <a:endParaRPr lang="en-US"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3108">
                <a:tc>
                  <a:txBody>
                    <a:bodyPr/>
                    <a:lstStyle/>
                    <a:p>
                      <a:pPr marL="0" marR="0">
                        <a:lnSpc>
                          <a:spcPct val="107000"/>
                        </a:lnSpc>
                        <a:spcBef>
                          <a:spcPts val="0"/>
                        </a:spcBef>
                        <a:spcAft>
                          <a:spcPts val="0"/>
                        </a:spcAft>
                      </a:pPr>
                      <a:r>
                        <a:rPr lang="en-US" sz="2800" b="1">
                          <a:solidFill>
                            <a:srgbClr val="000000"/>
                          </a:solidFill>
                          <a:effectLst/>
                          <a:latin typeface="+mn-lt"/>
                          <a:ea typeface="Times New Roman" panose="02020603050405020304" pitchFamily="18" charset="0"/>
                          <a:cs typeface="Times New Roman" panose="02020603050405020304" pitchFamily="18" charset="0"/>
                        </a:rPr>
                        <a:t>1.375 x .0625</a:t>
                      </a:r>
                      <a:endParaRPr lang="en-US"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dirty="0">
                          <a:solidFill>
                            <a:srgbClr val="000000"/>
                          </a:solidFill>
                          <a:effectLst/>
                          <a:latin typeface="+mn-lt"/>
                          <a:ea typeface="Times New Roman" panose="02020603050405020304" pitchFamily="18" charset="0"/>
                          <a:cs typeface="Times New Roman" panose="02020603050405020304" pitchFamily="18" charset="0"/>
                        </a:rPr>
                        <a:t>0.01943</a:t>
                      </a:r>
                      <a:endParaRPr lang="en-US"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dirty="0">
                          <a:solidFill>
                            <a:srgbClr val="000000"/>
                          </a:solidFill>
                          <a:effectLst/>
                          <a:latin typeface="+mn-lt"/>
                          <a:ea typeface="Times New Roman" panose="02020603050405020304" pitchFamily="18" charset="0"/>
                          <a:cs typeface="Times New Roman" panose="02020603050405020304" pitchFamily="18" charset="0"/>
                        </a:rPr>
                        <a:t>59.8745</a:t>
                      </a:r>
                      <a:endParaRPr lang="en-US"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dirty="0">
                          <a:effectLst/>
                          <a:latin typeface="+mn-lt"/>
                          <a:ea typeface="Times New Roman" panose="02020603050405020304" pitchFamily="18" charset="0"/>
                          <a:cs typeface="Times New Roman" panose="02020603050405020304" pitchFamily="18" charset="0"/>
                        </a:rPr>
                        <a:t> </a:t>
                      </a:r>
                      <a:endParaRPr lang="en-US"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a:effectLst/>
                          <a:latin typeface="+mn-lt"/>
                          <a:ea typeface="Times New Roman" panose="02020603050405020304" pitchFamily="18" charset="0"/>
                          <a:cs typeface="Times New Roman" panose="02020603050405020304" pitchFamily="18" charset="0"/>
                        </a:rPr>
                        <a:t> </a:t>
                      </a:r>
                      <a:endParaRPr lang="en-US"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6250">
                <a:tc>
                  <a:txBody>
                    <a:bodyPr/>
                    <a:lstStyle/>
                    <a:p>
                      <a:pPr marL="0" marR="0">
                        <a:lnSpc>
                          <a:spcPct val="107000"/>
                        </a:lnSpc>
                        <a:spcBef>
                          <a:spcPts val="0"/>
                        </a:spcBef>
                        <a:spcAft>
                          <a:spcPts val="0"/>
                        </a:spcAft>
                      </a:pPr>
                      <a:r>
                        <a:rPr lang="en-US" sz="2800" b="1">
                          <a:solidFill>
                            <a:srgbClr val="000000"/>
                          </a:solidFill>
                          <a:effectLst/>
                          <a:latin typeface="+mn-lt"/>
                          <a:ea typeface="Times New Roman" panose="02020603050405020304" pitchFamily="18" charset="0"/>
                          <a:cs typeface="Times New Roman" panose="02020603050405020304" pitchFamily="18" charset="0"/>
                        </a:rPr>
                        <a:t>.75  x .125</a:t>
                      </a:r>
                      <a:endParaRPr lang="en-US"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a:effectLst/>
                          <a:latin typeface="+mn-lt"/>
                          <a:ea typeface="Times New Roman" panose="02020603050405020304" pitchFamily="18" charset="0"/>
                          <a:cs typeface="Times New Roman" panose="02020603050405020304" pitchFamily="18" charset="0"/>
                        </a:rPr>
                        <a:t> </a:t>
                      </a:r>
                      <a:endParaRPr lang="en-US" sz="2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dirty="0">
                          <a:effectLst/>
                          <a:latin typeface="+mn-lt"/>
                          <a:ea typeface="Times New Roman" panose="02020603050405020304" pitchFamily="18" charset="0"/>
                          <a:cs typeface="Times New Roman" panose="02020603050405020304" pitchFamily="18" charset="0"/>
                        </a:rPr>
                        <a:t> </a:t>
                      </a:r>
                      <a:endParaRPr lang="en-US"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dirty="0">
                          <a:solidFill>
                            <a:srgbClr val="000000"/>
                          </a:solidFill>
                          <a:effectLst/>
                          <a:latin typeface="+mn-lt"/>
                          <a:ea typeface="Times New Roman" panose="02020603050405020304" pitchFamily="18" charset="0"/>
                          <a:cs typeface="Times New Roman" panose="02020603050405020304" pitchFamily="18" charset="0"/>
                        </a:rPr>
                        <a:t>0.00867</a:t>
                      </a:r>
                      <a:endParaRPr lang="en-US"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800" dirty="0">
                          <a:solidFill>
                            <a:srgbClr val="000000"/>
                          </a:solidFill>
                          <a:effectLst/>
                          <a:latin typeface="+mn-lt"/>
                          <a:ea typeface="Times New Roman" panose="02020603050405020304" pitchFamily="18" charset="0"/>
                          <a:cs typeface="Times New Roman" panose="02020603050405020304" pitchFamily="18" charset="0"/>
                        </a:rPr>
                        <a:t>75.9</a:t>
                      </a:r>
                      <a:endParaRPr lang="en-US" sz="2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29" name="TextBox 1028"/>
          <p:cNvSpPr txBox="1"/>
          <p:nvPr/>
        </p:nvSpPr>
        <p:spPr>
          <a:xfrm>
            <a:off x="13588422" y="31507472"/>
            <a:ext cx="8849032" cy="461665"/>
          </a:xfrm>
          <a:prstGeom prst="rect">
            <a:avLst/>
          </a:prstGeom>
          <a:noFill/>
        </p:spPr>
        <p:txBody>
          <a:bodyPr wrap="square" rtlCol="0">
            <a:spAutoFit/>
          </a:bodyPr>
          <a:lstStyle/>
          <a:p>
            <a:r>
              <a:rPr lang="en-US" sz="2400" b="1" dirty="0" smtClean="0"/>
              <a:t>Hand calculations associated with beam validation </a:t>
            </a:r>
            <a:endParaRPr lang="en-US" sz="2400" b="1" dirty="0"/>
          </a:p>
        </p:txBody>
      </p:sp>
      <p:pic>
        <p:nvPicPr>
          <p:cNvPr id="1031" name="Picture 103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6362560" y="23067845"/>
            <a:ext cx="10058400" cy="5057985"/>
          </a:xfrm>
          <a:prstGeom prst="rect">
            <a:avLst/>
          </a:prstGeom>
        </p:spPr>
      </p:pic>
    </p:spTree>
    <p:extLst>
      <p:ext uri="{BB962C8B-B14F-4D97-AF65-F5344CB8AC3E}">
        <p14:creationId xmlns:p14="http://schemas.microsoft.com/office/powerpoint/2010/main" val="88397591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314</TotalTime>
  <Words>713</Words>
  <Application>Microsoft Office PowerPoint</Application>
  <PresentationFormat>Custom</PresentationFormat>
  <Paragraphs>173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Brett Packard</dc:creator>
  <cp:lastModifiedBy>Brett Packard</cp:lastModifiedBy>
  <cp:revision>51</cp:revision>
  <dcterms:created xsi:type="dcterms:W3CDTF">2015-04-26T20:37:48Z</dcterms:created>
  <dcterms:modified xsi:type="dcterms:W3CDTF">2015-04-29T18:06:45Z</dcterms:modified>
</cp:coreProperties>
</file>