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wdp" ContentType="image/vnd.ms-photo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59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771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3859" algn="l" defTabSz="438771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7718" algn="l" defTabSz="438771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1578" algn="l" defTabSz="438771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5432" algn="l" defTabSz="438771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69286" algn="l" defTabSz="438771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3146" algn="l" defTabSz="438771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57005" algn="l" defTabSz="438771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0864" algn="l" defTabSz="4387718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99500" autoAdjust="0"/>
  </p:normalViewPr>
  <p:slideViewPr>
    <p:cSldViewPr>
      <p:cViewPr>
        <p:scale>
          <a:sx n="23" d="100"/>
          <a:sy n="23" d="100"/>
        </p:scale>
        <p:origin x="1128" y="-80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79" d="100"/>
          <a:sy n="79" d="100"/>
        </p:scale>
        <p:origin x="-2696" y="-120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01EB4C-1D49-D943-836D-CA3AEA6E0A20}" type="datetimeFigureOut">
              <a:rPr lang="en-US" smtClean="0"/>
              <a:t>4/29/15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8FA130-9CB8-1947-93F5-E79D1B8179B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06929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8FA130-9CB8-1947-93F5-E79D1B8179B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59725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74216" y="24252219"/>
            <a:ext cx="27057648" cy="4234171"/>
          </a:xfrm>
        </p:spPr>
        <p:txBody>
          <a:bodyPr>
            <a:normAutofit/>
          </a:bodyPr>
          <a:lstStyle>
            <a:lvl1pPr marL="0" indent="0" algn="l">
              <a:buNone/>
              <a:defRPr sz="10600">
                <a:solidFill>
                  <a:schemeClr val="tx2"/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4/29/15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28FB93-0A08-4E7D-8E63-9EFA29F1E09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24391" y="15034994"/>
            <a:ext cx="34441685" cy="8607202"/>
          </a:xfrm>
          <a:effectLst/>
        </p:spPr>
        <p:txBody>
          <a:bodyPr>
            <a:noAutofit/>
          </a:bodyPr>
          <a:lstStyle>
            <a:lvl1pPr marL="3072384" indent="-2194560" algn="l">
              <a:defRPr sz="259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4/29/15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5486400" y="3511296"/>
            <a:ext cx="30723840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59336" y="10428710"/>
            <a:ext cx="28639997" cy="11632061"/>
          </a:xfrm>
          <a:effectLst/>
        </p:spPr>
        <p:txBody>
          <a:bodyPr anchor="b"/>
          <a:lstStyle>
            <a:lvl1pPr algn="r">
              <a:defRPr sz="221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07703" y="22116053"/>
            <a:ext cx="28658371" cy="4010208"/>
          </a:xfrm>
        </p:spPr>
        <p:txBody>
          <a:bodyPr anchor="t"/>
          <a:lstStyle>
            <a:lvl1pPr marL="0" indent="0" algn="r">
              <a:buNone/>
              <a:defRPr sz="9600">
                <a:solidFill>
                  <a:schemeClr val="tx2"/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4/29/15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4/29/15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486395" y="3511291"/>
            <a:ext cx="16064179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22296730" y="3511296"/>
            <a:ext cx="16064179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00" y="3511296"/>
            <a:ext cx="16064179" cy="3070858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115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50946" y="6721570"/>
            <a:ext cx="16064179" cy="13167360"/>
          </a:xfrm>
        </p:spPr>
        <p:txBody>
          <a:bodyPr>
            <a:normAutofit/>
          </a:bodyPr>
          <a:lstStyle>
            <a:lvl1pPr>
              <a:defRPr sz="8600"/>
            </a:lvl1pPr>
            <a:lvl2pPr>
              <a:defRPr sz="8600"/>
            </a:lvl2pPr>
            <a:lvl3pPr>
              <a:defRPr sz="77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307050" y="3511296"/>
            <a:ext cx="16064179" cy="3070858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115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marL="0" lvl="0" indent="0" algn="ctr" defTabSz="4389120" rtl="0" eaLnBrk="1" latinLnBrk="0" hangingPunct="1">
              <a:spcBef>
                <a:spcPct val="20000"/>
              </a:spcBef>
              <a:spcAft>
                <a:spcPts val="144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0" y="6715354"/>
            <a:ext cx="16064179" cy="13167360"/>
          </a:xfrm>
        </p:spPr>
        <p:txBody>
          <a:bodyPr>
            <a:normAutofit/>
          </a:bodyPr>
          <a:lstStyle>
            <a:lvl1pPr>
              <a:defRPr sz="8600"/>
            </a:lvl1pPr>
            <a:lvl2pPr>
              <a:defRPr sz="8600"/>
            </a:lvl2pPr>
            <a:lvl3pPr>
              <a:defRPr sz="77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4/29/15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4/29/15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4/29/15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7658" y="10607043"/>
            <a:ext cx="17453208" cy="6040766"/>
          </a:xfrm>
          <a:effectLst/>
        </p:spPr>
        <p:txBody>
          <a:bodyPr anchor="b">
            <a:noAutofit/>
          </a:bodyPr>
          <a:lstStyle>
            <a:lvl1pPr marL="1097280" indent="-1097280" algn="l">
              <a:defRPr sz="134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48874" y="3511296"/>
            <a:ext cx="19282008" cy="23494704"/>
          </a:xfrm>
        </p:spPr>
        <p:txBody>
          <a:bodyPr anchor="ctr"/>
          <a:lstStyle>
            <a:lvl1pPr>
              <a:defRPr sz="106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67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63672" y="16789450"/>
            <a:ext cx="16265568" cy="10269686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4/29/15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5CE407-6216-4202-80E4-A30DC2F709B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1480840" y="5486400"/>
            <a:ext cx="19751040" cy="15013469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96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3858" y="4850333"/>
            <a:ext cx="17731747" cy="10382496"/>
          </a:xfrm>
        </p:spPr>
        <p:txBody>
          <a:bodyPr anchor="b"/>
          <a:lstStyle>
            <a:lvl1pPr marL="877824" indent="-877824">
              <a:buFont typeface="Georgia" pitchFamily="18" charset="0"/>
              <a:buChar char="*"/>
              <a:defRPr sz="7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4/29/15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0887" y="21429221"/>
            <a:ext cx="30640982" cy="5486400"/>
          </a:xfrm>
        </p:spPr>
        <p:txBody>
          <a:bodyPr anchor="b">
            <a:noAutofit/>
          </a:bodyPr>
          <a:lstStyle>
            <a:lvl1pPr algn="l">
              <a:defRPr sz="221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0" y="3511291"/>
            <a:ext cx="30723840" cy="1667865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4/29/15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38038" y="1807284"/>
            <a:ext cx="9875520" cy="25144027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955745" y="3511294"/>
            <a:ext cx="23180578" cy="234946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4/29/15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24505920"/>
            <a:ext cx="43891200" cy="84124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3891200" cy="24505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18087859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607790" y="20986406"/>
            <a:ext cx="31260053" cy="5486400"/>
          </a:xfrm>
          <a:prstGeom prst="rect">
            <a:avLst/>
          </a:prstGeom>
          <a:effectLst/>
        </p:spPr>
        <p:txBody>
          <a:bodyPr vert="horz" lIns="438912" tIns="219456" rIns="438912" bIns="219456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00" y="3514848"/>
            <a:ext cx="30723840" cy="16678656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626560" y="29626562"/>
            <a:ext cx="120700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3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BF82037-4B70-4EA4-A413-A03073B84B9E}" type="datetimeFigureOut">
              <a:rPr lang="en-US" smtClean="0"/>
              <a:pPr/>
              <a:t>4/29/15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94558" y="29626562"/>
            <a:ext cx="16093445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3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288000" y="29626562"/>
            <a:ext cx="877824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60" r:id="rId1"/>
    <p:sldLayoutId id="2147484361" r:id="rId2"/>
    <p:sldLayoutId id="2147484362" r:id="rId3"/>
    <p:sldLayoutId id="2147484363" r:id="rId4"/>
    <p:sldLayoutId id="2147484364" r:id="rId5"/>
    <p:sldLayoutId id="2147484365" r:id="rId6"/>
    <p:sldLayoutId id="2147484366" r:id="rId7"/>
    <p:sldLayoutId id="2147484367" r:id="rId8"/>
    <p:sldLayoutId id="2147484368" r:id="rId9"/>
    <p:sldLayoutId id="2147484369" r:id="rId10"/>
    <p:sldLayoutId id="2147484370" r:id="rId1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marL="1536192" indent="-1536192" algn="r" defTabSz="438912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221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1097280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0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2633472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9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3950208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8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266944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7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6671462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7988198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9436608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0972800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2421210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5.emf"/><Relationship Id="rId12" Type="http://schemas.openxmlformats.org/officeDocument/2006/relationships/image" Target="../media/image6.emf"/><Relationship Id="rId13" Type="http://schemas.openxmlformats.org/officeDocument/2006/relationships/image" Target="../media/image7.emf"/><Relationship Id="rId14" Type="http://schemas.openxmlformats.org/officeDocument/2006/relationships/image" Target="../media/image8.em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hyperlink" Target="http://chemistry.caltech.edu/courses/ch5/5bmanual.pdf" TargetMode="External"/><Relationship Id="rId4" Type="http://schemas.openxmlformats.org/officeDocument/2006/relationships/image" Target="../media/image1.png"/><Relationship Id="rId5" Type="http://schemas.openxmlformats.org/officeDocument/2006/relationships/image" Target="../media/image2.jpeg"/><Relationship Id="rId6" Type="http://schemas.microsoft.com/office/2007/relationships/hdphoto" Target="../media/hdphoto1.wdp"/><Relationship Id="rId7" Type="http://schemas.openxmlformats.org/officeDocument/2006/relationships/image" Target="../media/image3.jpeg"/><Relationship Id="rId8" Type="http://schemas.microsoft.com/office/2007/relationships/hdphoto" Target="../media/hdphoto2.wdp"/><Relationship Id="rId9" Type="http://schemas.openxmlformats.org/officeDocument/2006/relationships/image" Target="../media/image4.jpeg"/><Relationship Id="rId10" Type="http://schemas.microsoft.com/office/2007/relationships/hdphoto" Target="../media/hdphoto3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620000" y="762000"/>
            <a:ext cx="32461200" cy="2862284"/>
          </a:xfrm>
          <a:prstGeom prst="rect">
            <a:avLst/>
          </a:prstGeom>
          <a:noFill/>
        </p:spPr>
        <p:txBody>
          <a:bodyPr wrap="square" lIns="91411" tIns="45701" rIns="91411" bIns="45701" rtlCol="0">
            <a:spAutoFit/>
          </a:bodyPr>
          <a:lstStyle/>
          <a:p>
            <a:pPr algn="ctr"/>
            <a:r>
              <a:rPr lang="en-US" sz="6600" dirty="0"/>
              <a:t>Synthesis </a:t>
            </a:r>
            <a:r>
              <a:rPr lang="en-US" sz="6600" dirty="0" smtClean="0"/>
              <a:t>and Phosphine-Induced Migratory</a:t>
            </a:r>
            <a:r>
              <a:rPr lang="en-US" sz="6600" dirty="0"/>
              <a:t>-Insertion Reactivity of </a:t>
            </a:r>
            <a:r>
              <a:rPr lang="en-US" sz="6600" dirty="0" err="1"/>
              <a:t>CpMo</a:t>
            </a:r>
            <a:r>
              <a:rPr lang="en-US" sz="6600" dirty="0"/>
              <a:t>(CO)</a:t>
            </a:r>
            <a:r>
              <a:rPr lang="en-US" sz="6600" baseline="-25000" dirty="0"/>
              <a:t>3</a:t>
            </a:r>
            <a:r>
              <a:rPr lang="en-US" sz="6600" dirty="0"/>
              <a:t>(CH</a:t>
            </a:r>
            <a:r>
              <a:rPr lang="en-US" sz="6600" baseline="-25000" dirty="0"/>
              <a:t>3</a:t>
            </a:r>
            <a:r>
              <a:rPr lang="en-US" sz="6600" dirty="0" smtClean="0"/>
              <a:t>) </a:t>
            </a:r>
          </a:p>
          <a:p>
            <a:pPr algn="ctr"/>
            <a:r>
              <a:rPr lang="en-US" sz="3800" u="sng" dirty="0" smtClean="0"/>
              <a:t>Mark </a:t>
            </a:r>
            <a:r>
              <a:rPr lang="en-US" sz="3800" u="sng" dirty="0"/>
              <a:t>F. </a:t>
            </a:r>
            <a:r>
              <a:rPr lang="en-US" sz="3800" u="sng" dirty="0" smtClean="0"/>
              <a:t>Cashman</a:t>
            </a:r>
            <a:r>
              <a:rPr lang="en-US" sz="3800" dirty="0" smtClean="0"/>
              <a:t>, Luke Futon*, Roy </a:t>
            </a:r>
            <a:r>
              <a:rPr lang="en-US" sz="3800" dirty="0" err="1" smtClean="0"/>
              <a:t>Planalp</a:t>
            </a:r>
            <a:r>
              <a:rPr lang="en-US" sz="3800" dirty="0" smtClean="0"/>
              <a:t>*</a:t>
            </a:r>
            <a:endParaRPr lang="en-US" sz="3800" dirty="0"/>
          </a:p>
          <a:p>
            <a:pPr algn="ctr"/>
            <a:r>
              <a:rPr lang="en-US" sz="3800" dirty="0"/>
              <a:t>Department of Chemistry, University of New Hampshire, Durham, NH</a:t>
            </a:r>
          </a:p>
          <a:p>
            <a:pPr algn="ctr"/>
            <a:r>
              <a:rPr lang="en-US" sz="3800" dirty="0"/>
              <a:t>4</a:t>
            </a:r>
            <a:r>
              <a:rPr lang="en-US" sz="3800" dirty="0" smtClean="0"/>
              <a:t>/30</a:t>
            </a:r>
            <a:r>
              <a:rPr lang="en-US" sz="3800" dirty="0"/>
              <a:t>/</a:t>
            </a:r>
            <a:r>
              <a:rPr lang="en-US" sz="3800" dirty="0" smtClean="0"/>
              <a:t>15</a:t>
            </a:r>
            <a:endParaRPr lang="en-US" sz="3800" dirty="0"/>
          </a:p>
        </p:txBody>
      </p:sp>
      <p:sp>
        <p:nvSpPr>
          <p:cNvPr id="6" name="TextBox 5"/>
          <p:cNvSpPr txBox="1"/>
          <p:nvPr/>
        </p:nvSpPr>
        <p:spPr>
          <a:xfrm>
            <a:off x="685800" y="4267200"/>
            <a:ext cx="13335000" cy="29220270"/>
          </a:xfrm>
          <a:prstGeom prst="rect">
            <a:avLst/>
          </a:prstGeom>
          <a:noFill/>
        </p:spPr>
        <p:txBody>
          <a:bodyPr wrap="square" lIns="91411" tIns="45701" rIns="91411" bIns="45701" rtlCol="0">
            <a:spAutoFit/>
          </a:bodyPr>
          <a:lstStyle/>
          <a:p>
            <a:pPr algn="just"/>
            <a:r>
              <a:rPr lang="en-US" sz="4400" b="1" dirty="0"/>
              <a:t>Introduction</a:t>
            </a:r>
            <a:r>
              <a:rPr lang="en-US" sz="4400" b="1" dirty="0" smtClean="0"/>
              <a:t>:</a:t>
            </a:r>
            <a:endParaRPr lang="en-US" sz="4400" b="1" dirty="0"/>
          </a:p>
          <a:p>
            <a:pPr algn="just"/>
            <a:r>
              <a:rPr lang="en-US" sz="3200" dirty="0" smtClean="0"/>
              <a:t>In this </a:t>
            </a:r>
            <a:r>
              <a:rPr lang="en-US" sz="3200" dirty="0"/>
              <a:t>experiment various </a:t>
            </a:r>
            <a:r>
              <a:rPr lang="en-US" sz="3200" dirty="0" err="1"/>
              <a:t>cyclo</a:t>
            </a:r>
            <a:r>
              <a:rPr lang="en-US" sz="3200" dirty="0"/>
              <a:t>-</a:t>
            </a:r>
            <a:r>
              <a:rPr lang="en-US" sz="3200" dirty="0" err="1"/>
              <a:t>pentadienyl</a:t>
            </a:r>
            <a:r>
              <a:rPr lang="en-US" sz="3200" dirty="0"/>
              <a:t>-supported molybdenum complexes will be </a:t>
            </a:r>
            <a:r>
              <a:rPr lang="en-US" sz="3200" dirty="0" smtClean="0"/>
              <a:t>prepared—using small scale </a:t>
            </a:r>
            <a:r>
              <a:rPr lang="en-US" sz="3200" dirty="0" err="1" smtClean="0"/>
              <a:t>glovebox</a:t>
            </a:r>
            <a:r>
              <a:rPr lang="en-US" sz="3200" dirty="0"/>
              <a:t> </a:t>
            </a:r>
            <a:r>
              <a:rPr lang="en-US" sz="3200" dirty="0" smtClean="0"/>
              <a:t>and </a:t>
            </a:r>
            <a:r>
              <a:rPr lang="en-US" sz="3200" dirty="0"/>
              <a:t>organometallic chemistry </a:t>
            </a:r>
            <a:r>
              <a:rPr lang="en-US" sz="3200" dirty="0" smtClean="0"/>
              <a:t>techniques—to </a:t>
            </a:r>
            <a:r>
              <a:rPr lang="en-US" sz="3200" dirty="0"/>
              <a:t>assess the migratory-insertion reactivity of </a:t>
            </a:r>
            <a:r>
              <a:rPr lang="en-US" sz="3200" dirty="0" err="1"/>
              <a:t>CpMo</a:t>
            </a:r>
            <a:r>
              <a:rPr lang="en-US" sz="3200" dirty="0"/>
              <a:t>(CO</a:t>
            </a:r>
            <a:r>
              <a:rPr lang="en-US" sz="3200" dirty="0" smtClean="0"/>
              <a:t>)</a:t>
            </a:r>
            <a:r>
              <a:rPr lang="en-US" sz="3200" baseline="-25000" dirty="0" smtClean="0"/>
              <a:t>3</a:t>
            </a:r>
            <a:r>
              <a:rPr lang="en-US" sz="3200" dirty="0"/>
              <a:t>(CH</a:t>
            </a:r>
            <a:r>
              <a:rPr lang="en-US" sz="3200" baseline="-25000" dirty="0"/>
              <a:t>3</a:t>
            </a:r>
            <a:r>
              <a:rPr lang="en-US" sz="3200" dirty="0"/>
              <a:t>), a stable, intermediate-product in the reaction </a:t>
            </a:r>
            <a:r>
              <a:rPr lang="en-US" sz="3200" dirty="0" smtClean="0"/>
              <a:t>mechanism. </a:t>
            </a:r>
            <a:r>
              <a:rPr lang="en-US" sz="3200" dirty="0"/>
              <a:t>Migratory insertion is an organometallic reaction method wherein two ligands on the designated metal complex coalesce.</a:t>
            </a:r>
            <a:r>
              <a:rPr lang="en-US" sz="3200" baseline="30000" dirty="0"/>
              <a:t>1</a:t>
            </a:r>
            <a:r>
              <a:rPr lang="en-US" sz="3200" dirty="0"/>
              <a:t> Often the full, electron-pushing mechanism for such reactions is unknown; rather, the mechanism is delineated by the overall </a:t>
            </a:r>
            <a:r>
              <a:rPr lang="en-US" sz="3200" dirty="0" err="1"/>
              <a:t>regiochemistry</a:t>
            </a:r>
            <a:r>
              <a:rPr lang="en-US" sz="3200" dirty="0"/>
              <a:t> of the ligand-migrated </a:t>
            </a:r>
            <a:r>
              <a:rPr lang="en-US" sz="3200" dirty="0" smtClean="0"/>
              <a:t>bond-interposition, which occurs </a:t>
            </a:r>
            <a:r>
              <a:rPr lang="en-US" sz="3200" dirty="0"/>
              <a:t>between </a:t>
            </a:r>
            <a:r>
              <a:rPr lang="en-US" sz="3200" dirty="0" smtClean="0"/>
              <a:t>the most geometrically favored CO ligand and the CH</a:t>
            </a:r>
            <a:r>
              <a:rPr lang="en-US" sz="3200" baseline="-25000" dirty="0" smtClean="0"/>
              <a:t>3</a:t>
            </a:r>
            <a:r>
              <a:rPr lang="en-US" sz="3200" dirty="0" smtClean="0"/>
              <a:t> ligand of the </a:t>
            </a:r>
            <a:r>
              <a:rPr lang="en-US" sz="3200" dirty="0" err="1" smtClean="0"/>
              <a:t>CpMo</a:t>
            </a:r>
            <a:r>
              <a:rPr lang="en-US" sz="3200" dirty="0"/>
              <a:t>(CO)</a:t>
            </a:r>
            <a:r>
              <a:rPr lang="en-US" sz="3200" baseline="-25000" dirty="0"/>
              <a:t>3</a:t>
            </a:r>
            <a:r>
              <a:rPr lang="en-US" sz="3200" dirty="0"/>
              <a:t>(</a:t>
            </a:r>
            <a:r>
              <a:rPr lang="en-US" sz="3200" dirty="0" smtClean="0"/>
              <a:t>CH</a:t>
            </a:r>
            <a:r>
              <a:rPr lang="en-US" sz="3200" baseline="-25000" dirty="0" smtClean="0"/>
              <a:t>3</a:t>
            </a:r>
            <a:r>
              <a:rPr lang="en-US" sz="3200" dirty="0"/>
              <a:t>)</a:t>
            </a:r>
            <a:r>
              <a:rPr lang="en-US" sz="3200" baseline="-25000" dirty="0" smtClean="0"/>
              <a:t> </a:t>
            </a:r>
            <a:r>
              <a:rPr lang="en-US" sz="3200" dirty="0" smtClean="0"/>
              <a:t>complex, upon interaction with the designated </a:t>
            </a:r>
            <a:r>
              <a:rPr lang="en-US" sz="3200" dirty="0" smtClean="0"/>
              <a:t>incoming </a:t>
            </a:r>
            <a:r>
              <a:rPr lang="en-US" sz="3200" dirty="0" smtClean="0"/>
              <a:t>ligand (PPh</a:t>
            </a:r>
            <a:r>
              <a:rPr lang="en-US" sz="3200" baseline="-25000" dirty="0" smtClean="0"/>
              <a:t>3</a:t>
            </a:r>
            <a:r>
              <a:rPr lang="en-US" sz="3200" dirty="0" smtClean="0"/>
              <a:t>). </a:t>
            </a:r>
          </a:p>
          <a:p>
            <a:pPr algn="just"/>
            <a:r>
              <a:rPr lang="en-US" sz="3200" dirty="0" smtClean="0"/>
              <a:t>Manipulating this </a:t>
            </a:r>
            <a:r>
              <a:rPr lang="en-US" sz="3200" dirty="0"/>
              <a:t>migratory-insertion </a:t>
            </a:r>
            <a:r>
              <a:rPr lang="en-US" sz="3200" dirty="0" smtClean="0"/>
              <a:t>reactivity using various phosphine ligands can lead to various industrial applications. Literature </a:t>
            </a:r>
            <a:r>
              <a:rPr lang="en-US" sz="3200" dirty="0"/>
              <a:t>suggests that Mo(II) acetyl derivative’s </a:t>
            </a:r>
            <a:r>
              <a:rPr lang="en-US" sz="3200" dirty="0" err="1"/>
              <a:t>decarbonylation</a:t>
            </a:r>
            <a:r>
              <a:rPr lang="en-US" sz="3200" dirty="0"/>
              <a:t> reactivity can be manipulated based on readily identifiable trends in the reactive-effects of bulkiness and electron-richness of the specific phosphine ligands, to explore and improve kinetic and spatiotemporal control.</a:t>
            </a:r>
            <a:r>
              <a:rPr lang="en-US" sz="3200" baseline="30000" dirty="0"/>
              <a:t>3,4</a:t>
            </a:r>
            <a:endParaRPr lang="en-US" sz="3200" dirty="0" smtClean="0"/>
          </a:p>
          <a:p>
            <a:pPr algn="just"/>
            <a:endParaRPr lang="en-US" sz="3600" dirty="0" smtClean="0"/>
          </a:p>
          <a:p>
            <a:pPr algn="just"/>
            <a:r>
              <a:rPr lang="en-US" sz="4400" b="1" dirty="0" smtClean="0"/>
              <a:t>Experimental:</a:t>
            </a:r>
          </a:p>
          <a:p>
            <a:pPr algn="just"/>
            <a:r>
              <a:rPr lang="en-US" sz="3200" dirty="0" smtClean="0"/>
              <a:t>The </a:t>
            </a:r>
            <a:r>
              <a:rPr lang="en-US" sz="3200" dirty="0" err="1"/>
              <a:t>dihydrogen</a:t>
            </a:r>
            <a:r>
              <a:rPr lang="en-US" sz="3200" dirty="0"/>
              <a:t> reduction of starting material </a:t>
            </a:r>
            <a:r>
              <a:rPr lang="en-US" sz="3200" dirty="0" smtClean="0"/>
              <a:t>Cp</a:t>
            </a:r>
            <a:r>
              <a:rPr lang="en-US" sz="3200" baseline="-25000" dirty="0" smtClean="0"/>
              <a:t>2</a:t>
            </a:r>
            <a:r>
              <a:rPr lang="en-US" sz="3200" dirty="0" smtClean="0"/>
              <a:t>Mo</a:t>
            </a:r>
            <a:r>
              <a:rPr lang="en-US" sz="3200" baseline="-25000" dirty="0" smtClean="0"/>
              <a:t>2</a:t>
            </a:r>
            <a:r>
              <a:rPr lang="en-US" sz="3200" dirty="0" smtClean="0"/>
              <a:t>(</a:t>
            </a:r>
            <a:r>
              <a:rPr lang="en-US" sz="3200" dirty="0"/>
              <a:t>CO)</a:t>
            </a:r>
            <a:r>
              <a:rPr lang="en-US" sz="3200" baseline="-25000" dirty="0" smtClean="0"/>
              <a:t>6.</a:t>
            </a:r>
            <a:r>
              <a:rPr lang="en-US" sz="3200" dirty="0" smtClean="0"/>
              <a:t> </a:t>
            </a:r>
            <a:r>
              <a:rPr lang="en-US" sz="3200" b="1" dirty="0"/>
              <a:t>1</a:t>
            </a:r>
            <a:r>
              <a:rPr lang="en-US" sz="3200" dirty="0"/>
              <a:t> </a:t>
            </a:r>
            <a:r>
              <a:rPr lang="en-US" sz="3200" dirty="0" smtClean="0"/>
              <a:t>was induced by sodium-potassium alloy—because </a:t>
            </a:r>
            <a:r>
              <a:rPr lang="en-US" sz="3200" dirty="0" err="1"/>
              <a:t>triethylborohydride</a:t>
            </a:r>
            <a:r>
              <a:rPr lang="en-US" sz="3200" dirty="0"/>
              <a:t> wasn’t a strong enough reducing </a:t>
            </a:r>
            <a:r>
              <a:rPr lang="en-US" sz="3200" dirty="0" smtClean="0"/>
              <a:t>agent. </a:t>
            </a:r>
          </a:p>
          <a:p>
            <a:pPr algn="just"/>
            <a:r>
              <a:rPr lang="en-US" sz="3200" dirty="0"/>
              <a:t>All reactions and transfers took place in an inert-atmosphere </a:t>
            </a:r>
            <a:r>
              <a:rPr lang="en-US" sz="3200" dirty="0" err="1"/>
              <a:t>glovebox</a:t>
            </a:r>
            <a:r>
              <a:rPr lang="en-US" sz="3200" dirty="0"/>
              <a:t> and all solvents were anhydrous and purged </a:t>
            </a:r>
            <a:r>
              <a:rPr lang="en-US" sz="3200" dirty="0" smtClean="0"/>
              <a:t>thoroughly with </a:t>
            </a:r>
            <a:r>
              <a:rPr lang="en-US" sz="3200" dirty="0"/>
              <a:t>nitrogen, due to </a:t>
            </a:r>
            <a:r>
              <a:rPr lang="en-US" sz="3200" dirty="0" smtClean="0"/>
              <a:t>the extreme oxygen </a:t>
            </a:r>
            <a:r>
              <a:rPr lang="en-US" sz="3200" dirty="0"/>
              <a:t>and moisture sensitivity of the </a:t>
            </a:r>
            <a:r>
              <a:rPr lang="en-US" sz="3200" dirty="0" smtClean="0"/>
              <a:t>reactions.</a:t>
            </a:r>
          </a:p>
          <a:p>
            <a:pPr lvl="0" algn="just"/>
            <a:r>
              <a:rPr lang="en-US" sz="3200" dirty="0" smtClean="0"/>
              <a:t>NMR spectrum was gathered via a Varian 400MHz NMR spectrometer; IR spectra were gathered via an </a:t>
            </a:r>
            <a:r>
              <a:rPr lang="en-US" sz="3200" dirty="0"/>
              <a:t>ATR-Nicole </a:t>
            </a:r>
            <a:r>
              <a:rPr lang="en-US" sz="3200" dirty="0" err="1"/>
              <a:t>iS</a:t>
            </a:r>
            <a:r>
              <a:rPr lang="en-US" sz="3200" dirty="0"/>
              <a:t> 10 FT-IR </a:t>
            </a:r>
            <a:r>
              <a:rPr lang="en-US" sz="3200" dirty="0" smtClean="0"/>
              <a:t>Spectrometer.</a:t>
            </a:r>
          </a:p>
          <a:p>
            <a:pPr algn="just"/>
            <a:endParaRPr lang="en-US" sz="3600" b="1" dirty="0" smtClean="0"/>
          </a:p>
          <a:p>
            <a:pPr algn="just"/>
            <a:r>
              <a:rPr lang="en-US" sz="4400" b="1" dirty="0" smtClean="0"/>
              <a:t>Results </a:t>
            </a:r>
            <a:r>
              <a:rPr lang="en-US" sz="4400" b="1" dirty="0"/>
              <a:t>and Discussion:</a:t>
            </a:r>
          </a:p>
          <a:p>
            <a:pPr algn="just"/>
            <a:r>
              <a:rPr lang="en-US" sz="3200" dirty="0"/>
              <a:t>The reaction mechanism (</a:t>
            </a:r>
            <a:r>
              <a:rPr lang="en-US" sz="3200" b="1" dirty="0"/>
              <a:t>Scheme 1</a:t>
            </a:r>
            <a:r>
              <a:rPr lang="en-US" sz="3200" dirty="0"/>
              <a:t>) will begin with the </a:t>
            </a:r>
            <a:r>
              <a:rPr lang="en-US" sz="3200" dirty="0" err="1"/>
              <a:t>dihydrogen</a:t>
            </a:r>
            <a:r>
              <a:rPr lang="en-US" sz="3200" dirty="0"/>
              <a:t> reduction of starting material </a:t>
            </a:r>
            <a:r>
              <a:rPr lang="en-US" sz="3200" dirty="0" smtClean="0"/>
              <a:t>Cp</a:t>
            </a:r>
            <a:r>
              <a:rPr lang="en-US" sz="3200" baseline="-25000" dirty="0" smtClean="0"/>
              <a:t>2</a:t>
            </a:r>
            <a:r>
              <a:rPr lang="en-US" sz="3200" dirty="0" smtClean="0"/>
              <a:t>Mo</a:t>
            </a:r>
            <a:r>
              <a:rPr lang="en-US" sz="3200" baseline="-25000" dirty="0" smtClean="0"/>
              <a:t>2</a:t>
            </a:r>
            <a:r>
              <a:rPr lang="en-US" sz="3200" dirty="0" smtClean="0"/>
              <a:t>(</a:t>
            </a:r>
            <a:r>
              <a:rPr lang="en-US" sz="3200" dirty="0"/>
              <a:t>CO)</a:t>
            </a:r>
            <a:r>
              <a:rPr lang="en-US" sz="3200" baseline="-25000" dirty="0" smtClean="0"/>
              <a:t>6</a:t>
            </a:r>
            <a:r>
              <a:rPr lang="en-US" sz="3200" dirty="0" smtClean="0"/>
              <a:t> </a:t>
            </a:r>
            <a:r>
              <a:rPr lang="en-US" sz="3200" b="1" dirty="0"/>
              <a:t>1</a:t>
            </a:r>
            <a:r>
              <a:rPr lang="en-US" sz="3200" dirty="0"/>
              <a:t> via </a:t>
            </a:r>
            <a:r>
              <a:rPr lang="en-US" sz="3200" dirty="0" smtClean="0"/>
              <a:t>Na/K, </a:t>
            </a:r>
            <a:r>
              <a:rPr lang="en-US" sz="3200" dirty="0"/>
              <a:t>breaking down the dimer, producing monomeric </a:t>
            </a:r>
            <a:r>
              <a:rPr lang="en-US" sz="3200" dirty="0" smtClean="0"/>
              <a:t>potassium</a:t>
            </a:r>
            <a:r>
              <a:rPr lang="en-US" sz="2200" dirty="0" smtClean="0"/>
              <a:t> </a:t>
            </a:r>
            <a:r>
              <a:rPr lang="en-US" sz="3200" dirty="0" smtClean="0"/>
              <a:t>complex</a:t>
            </a:r>
            <a:r>
              <a:rPr lang="en-US" sz="2000" dirty="0" smtClean="0"/>
              <a:t> </a:t>
            </a:r>
            <a:r>
              <a:rPr lang="en-US" sz="3200" dirty="0"/>
              <a:t>salts: </a:t>
            </a:r>
            <a:r>
              <a:rPr lang="en-US" sz="3200" dirty="0" smtClean="0"/>
              <a:t>K[</a:t>
            </a:r>
            <a:r>
              <a:rPr lang="en-US" sz="3200" dirty="0" err="1" smtClean="0"/>
              <a:t>CpMo</a:t>
            </a:r>
            <a:r>
              <a:rPr lang="en-US" sz="3200" dirty="0"/>
              <a:t>(CO</a:t>
            </a:r>
            <a:r>
              <a:rPr lang="en-US" sz="3200" dirty="0" smtClean="0"/>
              <a:t>)</a:t>
            </a:r>
            <a:r>
              <a:rPr lang="en-US" sz="3200" baseline="-25000" dirty="0" smtClean="0"/>
              <a:t>3</a:t>
            </a:r>
            <a:r>
              <a:rPr lang="en-US" sz="3200" dirty="0" smtClean="0"/>
              <a:t>] </a:t>
            </a:r>
            <a:r>
              <a:rPr lang="en-US" sz="3200" b="1" dirty="0"/>
              <a:t>2</a:t>
            </a:r>
            <a:r>
              <a:rPr lang="en-US" sz="3200" dirty="0"/>
              <a:t>, </a:t>
            </a:r>
            <a:r>
              <a:rPr lang="en-US" sz="3200" dirty="0" smtClean="0"/>
              <a:t>with a sodium hydride byproduct. </a:t>
            </a:r>
            <a:endParaRPr lang="en-US" sz="3200" dirty="0"/>
          </a:p>
          <a:p>
            <a:pPr algn="just">
              <a:lnSpc>
                <a:spcPct val="90000"/>
              </a:lnSpc>
            </a:pPr>
            <a:endParaRPr lang="en-US" sz="3600" b="1" dirty="0" smtClean="0"/>
          </a:p>
          <a:p>
            <a:pPr algn="just">
              <a:lnSpc>
                <a:spcPct val="90000"/>
              </a:lnSpc>
            </a:pPr>
            <a:endParaRPr lang="en-US" sz="3600" b="1" dirty="0" smtClean="0"/>
          </a:p>
          <a:p>
            <a:pPr algn="just">
              <a:lnSpc>
                <a:spcPct val="90000"/>
              </a:lnSpc>
            </a:pPr>
            <a:endParaRPr lang="en-US" sz="3600" b="1" dirty="0"/>
          </a:p>
          <a:p>
            <a:pPr algn="just">
              <a:lnSpc>
                <a:spcPct val="90000"/>
              </a:lnSpc>
            </a:pPr>
            <a:endParaRPr lang="en-US" sz="3600" b="1" dirty="0" smtClean="0"/>
          </a:p>
          <a:p>
            <a:pPr algn="just"/>
            <a:r>
              <a:rPr lang="en-US" sz="3600" b="1" dirty="0" smtClean="0"/>
              <a:t>Scheme 1</a:t>
            </a:r>
            <a:endParaRPr lang="en-US" sz="3600" dirty="0"/>
          </a:p>
          <a:p>
            <a:pPr algn="just"/>
            <a:r>
              <a:rPr lang="en-US" sz="3200" dirty="0" smtClean="0"/>
              <a:t>The </a:t>
            </a:r>
            <a:r>
              <a:rPr lang="en-US" sz="3200" dirty="0"/>
              <a:t>molybdenum salt </a:t>
            </a:r>
            <a:r>
              <a:rPr lang="en-US" sz="3200" b="1" dirty="0"/>
              <a:t>2 </a:t>
            </a:r>
            <a:r>
              <a:rPr lang="en-US" sz="3200" dirty="0"/>
              <a:t>was subsequently reacted </a:t>
            </a:r>
            <a:r>
              <a:rPr lang="en-US" sz="3200" dirty="0" err="1" smtClean="0"/>
              <a:t>methyliodide</a:t>
            </a:r>
            <a:r>
              <a:rPr lang="en-US" sz="3200" dirty="0" smtClean="0"/>
              <a:t> </a:t>
            </a:r>
            <a:r>
              <a:rPr lang="en-US" sz="3200" dirty="0"/>
              <a:t>(</a:t>
            </a:r>
            <a:r>
              <a:rPr lang="en-US" sz="3200" b="1" dirty="0"/>
              <a:t>Scheme 2</a:t>
            </a:r>
            <a:r>
              <a:rPr lang="en-US" sz="3200" dirty="0"/>
              <a:t>), via an S</a:t>
            </a:r>
            <a:r>
              <a:rPr lang="en-US" sz="3200" baseline="-25000" dirty="0"/>
              <a:t>N­</a:t>
            </a:r>
            <a:r>
              <a:rPr lang="en-US" sz="3200" dirty="0"/>
              <a:t>2-type </a:t>
            </a:r>
            <a:r>
              <a:rPr lang="en-US" sz="3200" dirty="0" err="1" smtClean="0"/>
              <a:t>nucleophilic</a:t>
            </a:r>
            <a:r>
              <a:rPr lang="en-US" sz="3200" dirty="0" smtClean="0"/>
              <a:t> displacement, </a:t>
            </a:r>
            <a:r>
              <a:rPr lang="en-US" sz="3200" dirty="0"/>
              <a:t>to produce </a:t>
            </a:r>
            <a:r>
              <a:rPr lang="en-US" sz="3200" dirty="0" err="1"/>
              <a:t>CpMo</a:t>
            </a:r>
            <a:r>
              <a:rPr lang="en-US" sz="3200" dirty="0"/>
              <a:t>(CO)</a:t>
            </a:r>
            <a:r>
              <a:rPr lang="en-US" sz="3200" baseline="-25000" dirty="0"/>
              <a:t>3</a:t>
            </a:r>
            <a:r>
              <a:rPr lang="en-US" sz="3200" dirty="0"/>
              <a:t>(</a:t>
            </a:r>
            <a:r>
              <a:rPr lang="en-US" sz="3200" dirty="0" smtClean="0"/>
              <a:t>CH</a:t>
            </a:r>
            <a:r>
              <a:rPr lang="en-US" sz="3200" baseline="-25000" dirty="0" smtClean="0"/>
              <a:t>3</a:t>
            </a:r>
            <a:r>
              <a:rPr lang="en-US" sz="3200" dirty="0" smtClean="0"/>
              <a:t>) </a:t>
            </a:r>
            <a:r>
              <a:rPr lang="en-US" sz="3200" b="1" dirty="0"/>
              <a:t>3</a:t>
            </a:r>
            <a:r>
              <a:rPr lang="en-US" sz="3200" dirty="0"/>
              <a:t>,</a:t>
            </a:r>
            <a:r>
              <a:rPr lang="en-US" sz="3200" b="1" dirty="0"/>
              <a:t> </a:t>
            </a:r>
            <a:r>
              <a:rPr lang="en-US" sz="3200" dirty="0"/>
              <a:t>with a </a:t>
            </a:r>
            <a:r>
              <a:rPr lang="en-US" sz="3200" dirty="0" smtClean="0"/>
              <a:t>potassium iodide </a:t>
            </a:r>
            <a:r>
              <a:rPr lang="en-US" sz="3200" dirty="0"/>
              <a:t>salt byproduct. </a:t>
            </a:r>
            <a:endParaRPr lang="en-US" sz="3200" dirty="0" smtClean="0"/>
          </a:p>
          <a:p>
            <a:pPr algn="just">
              <a:lnSpc>
                <a:spcPct val="90000"/>
              </a:lnSpc>
            </a:pPr>
            <a:endParaRPr lang="en-US" sz="3600" b="1" dirty="0" smtClean="0"/>
          </a:p>
          <a:p>
            <a:pPr algn="just">
              <a:lnSpc>
                <a:spcPct val="90000"/>
              </a:lnSpc>
            </a:pPr>
            <a:endParaRPr lang="en-US" sz="3600" b="1" dirty="0"/>
          </a:p>
          <a:p>
            <a:pPr algn="just">
              <a:lnSpc>
                <a:spcPct val="90000"/>
              </a:lnSpc>
            </a:pPr>
            <a:endParaRPr lang="en-US" sz="3600" b="1" dirty="0" smtClean="0"/>
          </a:p>
          <a:p>
            <a:pPr algn="just">
              <a:lnSpc>
                <a:spcPct val="90000"/>
              </a:lnSpc>
            </a:pPr>
            <a:endParaRPr lang="en-US" sz="3600" b="1" dirty="0"/>
          </a:p>
          <a:p>
            <a:pPr algn="just"/>
            <a:r>
              <a:rPr lang="en-US" sz="3600" b="1" dirty="0" smtClean="0"/>
              <a:t>Scheme 2</a:t>
            </a:r>
            <a:endParaRPr lang="en-US" sz="3600" b="1" dirty="0"/>
          </a:p>
          <a:p>
            <a:pPr algn="just"/>
            <a:r>
              <a:rPr lang="en-US" sz="3200" dirty="0" err="1" smtClean="0"/>
              <a:t>CpMo</a:t>
            </a:r>
            <a:r>
              <a:rPr lang="en-US" sz="3200" dirty="0"/>
              <a:t>(CO)</a:t>
            </a:r>
            <a:r>
              <a:rPr lang="en-US" sz="3200" baseline="-25000" dirty="0"/>
              <a:t>3</a:t>
            </a:r>
            <a:r>
              <a:rPr lang="en-US" sz="3200" dirty="0"/>
              <a:t>(</a:t>
            </a:r>
            <a:r>
              <a:rPr lang="en-US" sz="3200" dirty="0" smtClean="0"/>
              <a:t>CH</a:t>
            </a:r>
            <a:r>
              <a:rPr lang="en-US" sz="3200" baseline="-25000" dirty="0" smtClean="0"/>
              <a:t>3</a:t>
            </a:r>
            <a:r>
              <a:rPr lang="en-US" sz="3200" dirty="0" smtClean="0"/>
              <a:t>) </a:t>
            </a:r>
            <a:r>
              <a:rPr lang="en-US" sz="3200" b="1" dirty="0"/>
              <a:t>3 </a:t>
            </a:r>
            <a:r>
              <a:rPr lang="en-US" sz="3200" dirty="0"/>
              <a:t>was further reacted—in the final step of the reaction mechanism—with PPh</a:t>
            </a:r>
            <a:r>
              <a:rPr lang="en-US" sz="3200" baseline="-25000" dirty="0"/>
              <a:t>3</a:t>
            </a:r>
            <a:r>
              <a:rPr lang="en-US" sz="3200" dirty="0"/>
              <a:t> (</a:t>
            </a:r>
            <a:r>
              <a:rPr lang="en-US" sz="3200" b="1" dirty="0"/>
              <a:t>Scheme 3</a:t>
            </a:r>
            <a:r>
              <a:rPr lang="en-US" sz="3200" dirty="0"/>
              <a:t>), via a phosphine-induced migratory insertion, producing the final product: </a:t>
            </a:r>
            <a:r>
              <a:rPr lang="en-US" sz="3200" dirty="0" err="1"/>
              <a:t>CpMo</a:t>
            </a:r>
            <a:r>
              <a:rPr lang="en-US" sz="3200" dirty="0"/>
              <a:t>(CO)</a:t>
            </a:r>
            <a:r>
              <a:rPr lang="en-US" sz="3200" baseline="-25000" dirty="0"/>
              <a:t>2</a:t>
            </a:r>
            <a:r>
              <a:rPr lang="en-US" sz="3200" dirty="0"/>
              <a:t>(COCH</a:t>
            </a:r>
            <a:r>
              <a:rPr lang="en-US" sz="3200" baseline="-25000" dirty="0"/>
              <a:t>3</a:t>
            </a:r>
            <a:r>
              <a:rPr lang="en-US" sz="3200" dirty="0"/>
              <a:t>)(PR</a:t>
            </a:r>
            <a:r>
              <a:rPr lang="en-US" sz="3200" baseline="-25000" dirty="0"/>
              <a:t>3</a:t>
            </a:r>
            <a:r>
              <a:rPr lang="en-US" sz="3200" dirty="0"/>
              <a:t>) </a:t>
            </a:r>
            <a:r>
              <a:rPr lang="en-US" sz="3200" b="1" dirty="0"/>
              <a:t>4</a:t>
            </a:r>
            <a:r>
              <a:rPr lang="en-US" sz="3200" dirty="0"/>
              <a:t>.</a:t>
            </a:r>
            <a:r>
              <a:rPr lang="en-US" sz="3200" baseline="30000" dirty="0"/>
              <a:t>2</a:t>
            </a:r>
            <a:r>
              <a:rPr lang="en-US" sz="3200" dirty="0"/>
              <a:t> </a:t>
            </a:r>
            <a:endParaRPr lang="en-US" sz="3600" b="1" dirty="0" smtClean="0"/>
          </a:p>
          <a:p>
            <a:pPr algn="just">
              <a:lnSpc>
                <a:spcPct val="90000"/>
              </a:lnSpc>
            </a:pPr>
            <a:endParaRPr lang="en-US" sz="3600" b="1" dirty="0"/>
          </a:p>
          <a:p>
            <a:pPr algn="just">
              <a:lnSpc>
                <a:spcPct val="90000"/>
              </a:lnSpc>
            </a:pPr>
            <a:endParaRPr lang="en-US" sz="3600" b="1" dirty="0"/>
          </a:p>
          <a:p>
            <a:pPr algn="just">
              <a:lnSpc>
                <a:spcPct val="90000"/>
              </a:lnSpc>
            </a:pPr>
            <a:endParaRPr lang="en-US" sz="3600" b="1" dirty="0"/>
          </a:p>
          <a:p>
            <a:pPr algn="just">
              <a:lnSpc>
                <a:spcPct val="90000"/>
              </a:lnSpc>
            </a:pPr>
            <a:endParaRPr lang="en-US" sz="3600" b="1" dirty="0"/>
          </a:p>
          <a:p>
            <a:pPr algn="just"/>
            <a:r>
              <a:rPr lang="en-US" sz="3600" b="1" dirty="0" smtClean="0"/>
              <a:t>Scheme 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163800" y="4343400"/>
            <a:ext cx="17526000" cy="28900183"/>
          </a:xfrm>
          <a:prstGeom prst="rect">
            <a:avLst/>
          </a:prstGeom>
          <a:noFill/>
        </p:spPr>
        <p:txBody>
          <a:bodyPr wrap="square" lIns="91411" tIns="45701" rIns="91411" bIns="45701" rtlCol="0">
            <a:spAutoFit/>
          </a:bodyPr>
          <a:lstStyle/>
          <a:p>
            <a:pPr algn="just"/>
            <a:endParaRPr lang="en-US" sz="3200" dirty="0" smtClean="0"/>
          </a:p>
          <a:p>
            <a:pPr algn="just"/>
            <a:r>
              <a:rPr lang="en-US" sz="3200" dirty="0" smtClean="0"/>
              <a:t>Isolated products </a:t>
            </a:r>
            <a:r>
              <a:rPr lang="en-US" sz="3200" b="1" dirty="0" smtClean="0"/>
              <a:t>3 </a:t>
            </a:r>
            <a:r>
              <a:rPr lang="en-US" sz="3200" dirty="0" smtClean="0"/>
              <a:t>and</a:t>
            </a:r>
            <a:r>
              <a:rPr lang="en-US" sz="3200" b="1" dirty="0" smtClean="0"/>
              <a:t> 4 </a:t>
            </a:r>
            <a:r>
              <a:rPr lang="en-US" sz="3200" dirty="0" smtClean="0"/>
              <a:t>were analyzed </a:t>
            </a:r>
            <a:r>
              <a:rPr lang="en-US" sz="3200" dirty="0"/>
              <a:t>and characterized via IR and </a:t>
            </a:r>
            <a:r>
              <a:rPr lang="en-US" sz="3200" dirty="0" smtClean="0"/>
              <a:t>NMR </a:t>
            </a:r>
            <a:r>
              <a:rPr lang="en-US" sz="3200" dirty="0"/>
              <a:t>spectroscopic </a:t>
            </a:r>
            <a:r>
              <a:rPr lang="en-US" sz="3200" dirty="0" smtClean="0"/>
              <a:t>techniques. </a:t>
            </a:r>
            <a:r>
              <a:rPr lang="en-US" sz="3200" dirty="0"/>
              <a:t>Interpreting the geometries of the </a:t>
            </a:r>
            <a:r>
              <a:rPr lang="en-US" sz="3200" dirty="0" err="1"/>
              <a:t>Cp</a:t>
            </a:r>
            <a:r>
              <a:rPr lang="en-US" sz="3200" dirty="0"/>
              <a:t>-supported molybdenum complexes and resulting reactivity effects will help stress the importance of symmetry considerations when characterizing resultant </a:t>
            </a:r>
            <a:r>
              <a:rPr lang="en-US" sz="3200" dirty="0" smtClean="0"/>
              <a:t>molecules.</a:t>
            </a:r>
            <a:r>
              <a:rPr lang="en-US" sz="3200" baseline="30000" dirty="0" smtClean="0"/>
              <a:t>2,5</a:t>
            </a:r>
            <a:endParaRPr lang="en-US" sz="3200" baseline="30000" dirty="0"/>
          </a:p>
          <a:p>
            <a:pPr algn="just"/>
            <a:endParaRPr lang="en-US" sz="3200" baseline="30000" dirty="0" smtClean="0"/>
          </a:p>
          <a:p>
            <a:pPr algn="just"/>
            <a:endParaRPr lang="en-US" sz="3200" baseline="30000" dirty="0"/>
          </a:p>
          <a:p>
            <a:pPr algn="just"/>
            <a:endParaRPr lang="en-US" sz="3200" baseline="30000" dirty="0" smtClean="0"/>
          </a:p>
          <a:p>
            <a:pPr algn="just"/>
            <a:endParaRPr lang="en-US" sz="3200" baseline="30000" dirty="0"/>
          </a:p>
          <a:p>
            <a:pPr algn="just"/>
            <a:endParaRPr lang="en-US" sz="3200" baseline="30000" dirty="0" smtClean="0"/>
          </a:p>
          <a:p>
            <a:pPr algn="just"/>
            <a:endParaRPr lang="en-US" sz="3200" baseline="30000" dirty="0"/>
          </a:p>
          <a:p>
            <a:pPr algn="just"/>
            <a:endParaRPr lang="en-US" sz="3200" baseline="30000" dirty="0" smtClean="0"/>
          </a:p>
          <a:p>
            <a:pPr algn="just"/>
            <a:endParaRPr lang="en-US" sz="3200" baseline="30000" dirty="0"/>
          </a:p>
          <a:p>
            <a:pPr algn="just"/>
            <a:endParaRPr lang="en-US" sz="3200" baseline="30000" dirty="0" smtClean="0"/>
          </a:p>
          <a:p>
            <a:pPr algn="just"/>
            <a:endParaRPr lang="en-US" sz="3200" baseline="30000" dirty="0" smtClean="0"/>
          </a:p>
          <a:p>
            <a:pPr algn="just"/>
            <a:endParaRPr lang="en-US" sz="3200" baseline="30000" dirty="0"/>
          </a:p>
          <a:p>
            <a:pPr algn="just"/>
            <a:endParaRPr lang="en-US" sz="3200" baseline="30000" dirty="0" smtClean="0"/>
          </a:p>
          <a:p>
            <a:pPr algn="just"/>
            <a:endParaRPr lang="en-US" sz="3200" baseline="30000" dirty="0" smtClean="0"/>
          </a:p>
          <a:p>
            <a:pPr algn="just"/>
            <a:endParaRPr lang="en-US" sz="3200" baseline="30000" dirty="0"/>
          </a:p>
          <a:p>
            <a:pPr algn="just"/>
            <a:endParaRPr lang="en-US" sz="3200" baseline="30000" dirty="0" smtClean="0"/>
          </a:p>
          <a:p>
            <a:pPr algn="just"/>
            <a:endParaRPr lang="en-US" sz="3200" baseline="30000" dirty="0"/>
          </a:p>
          <a:p>
            <a:pPr algn="just"/>
            <a:endParaRPr lang="en-US" sz="3200" baseline="30000" dirty="0" smtClean="0"/>
          </a:p>
          <a:p>
            <a:pPr algn="just"/>
            <a:endParaRPr lang="en-US" sz="3200" baseline="30000" dirty="0"/>
          </a:p>
          <a:p>
            <a:pPr algn="just"/>
            <a:endParaRPr lang="en-US" sz="3200" baseline="30000" dirty="0" smtClean="0"/>
          </a:p>
          <a:p>
            <a:pPr algn="just"/>
            <a:endParaRPr lang="en-US" sz="3200" baseline="30000" dirty="0" smtClean="0"/>
          </a:p>
          <a:p>
            <a:pPr algn="just"/>
            <a:endParaRPr lang="en-US" sz="3200" baseline="30000" dirty="0" smtClean="0"/>
          </a:p>
          <a:p>
            <a:pPr algn="just">
              <a:lnSpc>
                <a:spcPct val="110000"/>
              </a:lnSpc>
            </a:pPr>
            <a:endParaRPr lang="en-US" sz="3200" dirty="0" smtClean="0"/>
          </a:p>
          <a:p>
            <a:pPr algn="just"/>
            <a:endParaRPr lang="en-US" sz="3200" dirty="0"/>
          </a:p>
          <a:p>
            <a:pPr algn="just">
              <a:lnSpc>
                <a:spcPct val="50000"/>
              </a:lnSpc>
            </a:pPr>
            <a:endParaRPr lang="en-US" sz="3200" dirty="0" smtClean="0"/>
          </a:p>
          <a:p>
            <a:pPr algn="just">
              <a:lnSpc>
                <a:spcPct val="50000"/>
              </a:lnSpc>
            </a:pPr>
            <a:endParaRPr lang="en-US" sz="3200" dirty="0" smtClean="0"/>
          </a:p>
          <a:p>
            <a:pPr algn="just"/>
            <a:r>
              <a:rPr lang="en-US" sz="3200" dirty="0" smtClean="0"/>
              <a:t>IR spectra of starting material </a:t>
            </a:r>
            <a:r>
              <a:rPr lang="en-US" sz="3200" b="1" dirty="0" smtClean="0"/>
              <a:t>1 </a:t>
            </a:r>
            <a:r>
              <a:rPr lang="en-US" sz="3200" dirty="0" smtClean="0"/>
              <a:t>and isolated product </a:t>
            </a:r>
            <a:r>
              <a:rPr lang="en-US" sz="3200" b="1" dirty="0" smtClean="0"/>
              <a:t>3 </a:t>
            </a:r>
            <a:r>
              <a:rPr lang="en-US" sz="3200" dirty="0" smtClean="0"/>
              <a:t>were </a:t>
            </a:r>
            <a:r>
              <a:rPr lang="en-US" sz="3200" dirty="0"/>
              <a:t>analyzed </a:t>
            </a:r>
            <a:r>
              <a:rPr lang="en-US" sz="3200" dirty="0" smtClean="0"/>
              <a:t>and compared for </a:t>
            </a:r>
            <a:r>
              <a:rPr lang="en-US" sz="3200" dirty="0"/>
              <a:t>C=O stretches </a:t>
            </a:r>
            <a:r>
              <a:rPr lang="en-US" sz="3200" dirty="0" smtClean="0"/>
              <a:t>(1864.85, 1915.57, 1945.19 cm</a:t>
            </a:r>
            <a:r>
              <a:rPr lang="en-US" sz="3200" baseline="30000" dirty="0" smtClean="0"/>
              <a:t>-1</a:t>
            </a:r>
            <a:r>
              <a:rPr lang="en-US" sz="3200" dirty="0" smtClean="0"/>
              <a:t> and 1893.31, 1961.34, 2035.47 cm</a:t>
            </a:r>
            <a:r>
              <a:rPr lang="en-US" sz="3200" baseline="30000" dirty="0" smtClean="0"/>
              <a:t>-1</a:t>
            </a:r>
            <a:r>
              <a:rPr lang="en-US" sz="3200" dirty="0" smtClean="0"/>
              <a:t>, respectively), retention of the </a:t>
            </a:r>
            <a:r>
              <a:rPr lang="en-US" sz="3200" dirty="0" err="1" smtClean="0"/>
              <a:t>Cp</a:t>
            </a:r>
            <a:r>
              <a:rPr lang="en-US" sz="3200" dirty="0" smtClean="0"/>
              <a:t> ring (3115.41 cm</a:t>
            </a:r>
            <a:r>
              <a:rPr lang="en-US" sz="3200" baseline="30000" dirty="0" smtClean="0"/>
              <a:t>-1</a:t>
            </a:r>
            <a:r>
              <a:rPr lang="en-US" sz="3200" dirty="0" smtClean="0"/>
              <a:t> and 3113.31 cm</a:t>
            </a:r>
            <a:r>
              <a:rPr lang="en-US" sz="3200" baseline="30000" dirty="0" smtClean="0"/>
              <a:t>-1</a:t>
            </a:r>
            <a:r>
              <a:rPr lang="en-US" sz="3200" dirty="0" smtClean="0"/>
              <a:t>, respectively), and the addition of the CH</a:t>
            </a:r>
            <a:r>
              <a:rPr lang="en-US" sz="3200" baseline="-25000" dirty="0" smtClean="0"/>
              <a:t>3</a:t>
            </a:r>
            <a:r>
              <a:rPr lang="en-US" sz="3200" dirty="0" smtClean="0"/>
              <a:t> ligand (C-H stretches: 2860.52, 2902.52, and 2980.34 cm</a:t>
            </a:r>
            <a:r>
              <a:rPr lang="en-US" sz="3200" baseline="30000" dirty="0" smtClean="0"/>
              <a:t>-1</a:t>
            </a:r>
            <a:r>
              <a:rPr lang="en-US" sz="3200" dirty="0" smtClean="0"/>
              <a:t>). The number of C=O stretching bands indicates successful, unobstructed </a:t>
            </a:r>
            <a:r>
              <a:rPr lang="en-US" sz="3200" dirty="0" err="1" smtClean="0"/>
              <a:t>stereochemical</a:t>
            </a:r>
            <a:r>
              <a:rPr lang="en-US" sz="3200" dirty="0" smtClean="0"/>
              <a:t> binding of the desired CH</a:t>
            </a:r>
            <a:r>
              <a:rPr lang="en-US" sz="3200" baseline="-25000" dirty="0" smtClean="0"/>
              <a:t>3</a:t>
            </a:r>
            <a:r>
              <a:rPr lang="en-US" sz="3200" dirty="0" smtClean="0"/>
              <a:t> ligand in the product.</a:t>
            </a:r>
          </a:p>
          <a:p>
            <a:pPr algn="just">
              <a:lnSpc>
                <a:spcPct val="90000"/>
              </a:lnSpc>
            </a:pPr>
            <a:endParaRPr lang="en-US" sz="3200" dirty="0" smtClean="0"/>
          </a:p>
          <a:p>
            <a:pPr algn="just">
              <a:lnSpc>
                <a:spcPct val="90000"/>
              </a:lnSpc>
            </a:pPr>
            <a:endParaRPr lang="en-US" sz="3200" dirty="0"/>
          </a:p>
          <a:p>
            <a:pPr algn="just">
              <a:lnSpc>
                <a:spcPct val="90000"/>
              </a:lnSpc>
            </a:pPr>
            <a:endParaRPr lang="en-US" sz="3200" dirty="0" smtClean="0"/>
          </a:p>
          <a:p>
            <a:pPr algn="just">
              <a:lnSpc>
                <a:spcPct val="90000"/>
              </a:lnSpc>
            </a:pPr>
            <a:endParaRPr lang="en-US" sz="3200" dirty="0"/>
          </a:p>
          <a:p>
            <a:pPr algn="just">
              <a:lnSpc>
                <a:spcPct val="90000"/>
              </a:lnSpc>
            </a:pPr>
            <a:endParaRPr lang="en-US" sz="3200" dirty="0" smtClean="0"/>
          </a:p>
          <a:p>
            <a:pPr algn="just">
              <a:lnSpc>
                <a:spcPct val="90000"/>
              </a:lnSpc>
            </a:pPr>
            <a:endParaRPr lang="en-US" sz="3200" dirty="0"/>
          </a:p>
          <a:p>
            <a:pPr algn="just">
              <a:lnSpc>
                <a:spcPct val="90000"/>
              </a:lnSpc>
            </a:pPr>
            <a:endParaRPr lang="en-US" sz="3200" dirty="0" smtClean="0"/>
          </a:p>
          <a:p>
            <a:pPr algn="just">
              <a:lnSpc>
                <a:spcPct val="90000"/>
              </a:lnSpc>
            </a:pPr>
            <a:endParaRPr lang="en-US" sz="3200" dirty="0"/>
          </a:p>
          <a:p>
            <a:pPr algn="just">
              <a:lnSpc>
                <a:spcPct val="90000"/>
              </a:lnSpc>
            </a:pPr>
            <a:r>
              <a:rPr lang="en-US" sz="3200" dirty="0"/>
              <a:t> </a:t>
            </a:r>
            <a:endParaRPr lang="en-US" sz="3200" dirty="0" smtClean="0"/>
          </a:p>
          <a:p>
            <a:pPr algn="just">
              <a:lnSpc>
                <a:spcPct val="90000"/>
              </a:lnSpc>
            </a:pPr>
            <a:endParaRPr lang="en-US" sz="3200" dirty="0"/>
          </a:p>
          <a:p>
            <a:pPr algn="just">
              <a:lnSpc>
                <a:spcPct val="90000"/>
              </a:lnSpc>
            </a:pPr>
            <a:endParaRPr lang="en-US" sz="3200" dirty="0" smtClean="0"/>
          </a:p>
          <a:p>
            <a:pPr algn="just">
              <a:lnSpc>
                <a:spcPct val="90000"/>
              </a:lnSpc>
            </a:pPr>
            <a:endParaRPr lang="en-US" sz="3200" dirty="0"/>
          </a:p>
          <a:p>
            <a:pPr algn="just">
              <a:lnSpc>
                <a:spcPct val="90000"/>
              </a:lnSpc>
            </a:pPr>
            <a:endParaRPr lang="en-US" sz="3200" dirty="0" smtClean="0"/>
          </a:p>
          <a:p>
            <a:pPr algn="just">
              <a:lnSpc>
                <a:spcPct val="90000"/>
              </a:lnSpc>
            </a:pPr>
            <a:endParaRPr lang="en-US" sz="3200" dirty="0"/>
          </a:p>
          <a:p>
            <a:pPr algn="just">
              <a:lnSpc>
                <a:spcPct val="90000"/>
              </a:lnSpc>
            </a:pPr>
            <a:endParaRPr lang="en-US" sz="3200" dirty="0"/>
          </a:p>
          <a:p>
            <a:pPr algn="just">
              <a:lnSpc>
                <a:spcPct val="90000"/>
              </a:lnSpc>
            </a:pPr>
            <a:endParaRPr lang="en-US" sz="3200" dirty="0" smtClean="0"/>
          </a:p>
          <a:p>
            <a:pPr algn="just">
              <a:lnSpc>
                <a:spcPct val="90000"/>
              </a:lnSpc>
            </a:pPr>
            <a:endParaRPr lang="en-US" sz="3200" dirty="0" smtClean="0"/>
          </a:p>
          <a:p>
            <a:pPr algn="just">
              <a:lnSpc>
                <a:spcPct val="130000"/>
              </a:lnSpc>
            </a:pPr>
            <a:endParaRPr lang="en-US" sz="3200" dirty="0" smtClean="0"/>
          </a:p>
          <a:p>
            <a:pPr algn="just">
              <a:lnSpc>
                <a:spcPct val="110000"/>
              </a:lnSpc>
            </a:pPr>
            <a:endParaRPr lang="en-US" sz="3200" dirty="0"/>
          </a:p>
          <a:p>
            <a:pPr algn="just"/>
            <a:r>
              <a:rPr lang="en-US" sz="3200" dirty="0"/>
              <a:t>IR </a:t>
            </a:r>
            <a:r>
              <a:rPr lang="en-US" sz="3200" dirty="0" smtClean="0"/>
              <a:t>spectrum of product </a:t>
            </a:r>
            <a:r>
              <a:rPr lang="en-US" sz="3200" b="1" dirty="0" smtClean="0"/>
              <a:t>4 </a:t>
            </a:r>
            <a:r>
              <a:rPr lang="en-US" sz="3200" dirty="0" smtClean="0"/>
              <a:t>was </a:t>
            </a:r>
            <a:r>
              <a:rPr lang="en-US" sz="3200" dirty="0"/>
              <a:t>analyzed for C=O </a:t>
            </a:r>
            <a:r>
              <a:rPr lang="en-US" sz="3200" dirty="0" smtClean="0"/>
              <a:t>stretches (1835.89 and 1930.79 cm</a:t>
            </a:r>
            <a:r>
              <a:rPr lang="en-US" sz="3200" baseline="30000" dirty="0" smtClean="0"/>
              <a:t>-1</a:t>
            </a:r>
            <a:r>
              <a:rPr lang="en-US" sz="3200" dirty="0" smtClean="0"/>
              <a:t>) and aliphatic (2800-3000 cm</a:t>
            </a:r>
            <a:r>
              <a:rPr lang="en-US" sz="3200" baseline="30000" dirty="0" smtClean="0"/>
              <a:t>-1</a:t>
            </a:r>
            <a:r>
              <a:rPr lang="en-US" sz="3200" dirty="0" smtClean="0"/>
              <a:t>) and aromatic (3000-3200 cm</a:t>
            </a:r>
            <a:r>
              <a:rPr lang="en-US" sz="3200" baseline="30000" dirty="0" smtClean="0"/>
              <a:t>-1</a:t>
            </a:r>
            <a:r>
              <a:rPr lang="en-US" sz="3200" dirty="0" smtClean="0"/>
              <a:t>) stretches; NMR was </a:t>
            </a:r>
            <a:r>
              <a:rPr lang="en-US" sz="3200" dirty="0"/>
              <a:t>analyzed for the </a:t>
            </a:r>
            <a:r>
              <a:rPr lang="en-US" sz="3200" dirty="0" err="1"/>
              <a:t>Cp</a:t>
            </a:r>
            <a:r>
              <a:rPr lang="en-US" sz="3200" dirty="0"/>
              <a:t> ring, </a:t>
            </a:r>
            <a:r>
              <a:rPr lang="en-US" sz="3200" dirty="0" smtClean="0"/>
              <a:t>phenyl substituents, </a:t>
            </a:r>
            <a:r>
              <a:rPr lang="en-US" sz="3200" dirty="0"/>
              <a:t>and acetyl ligand formation via the migratory-insertion of a</a:t>
            </a:r>
            <a:r>
              <a:rPr lang="en-US" sz="3200" dirty="0" smtClean="0"/>
              <a:t> </a:t>
            </a:r>
            <a:r>
              <a:rPr lang="en-US" sz="3200" dirty="0"/>
              <a:t>C=O ligand into the </a:t>
            </a:r>
            <a:r>
              <a:rPr lang="en-US" sz="3200" dirty="0" smtClean="0"/>
              <a:t>CH</a:t>
            </a:r>
            <a:r>
              <a:rPr lang="en-US" sz="3200" baseline="-25000" dirty="0" smtClean="0"/>
              <a:t>3</a:t>
            </a:r>
            <a:r>
              <a:rPr lang="en-US" sz="3200" dirty="0" smtClean="0"/>
              <a:t>—Mo bond. The </a:t>
            </a:r>
            <a:r>
              <a:rPr lang="en-US" sz="3200" dirty="0"/>
              <a:t>n</a:t>
            </a:r>
            <a:r>
              <a:rPr lang="en-US" sz="3200" dirty="0" smtClean="0"/>
              <a:t>umber </a:t>
            </a:r>
            <a:r>
              <a:rPr lang="en-US" sz="3200" dirty="0"/>
              <a:t>of C=O stretching </a:t>
            </a:r>
            <a:r>
              <a:rPr lang="en-US" sz="3200" dirty="0" smtClean="0"/>
              <a:t>bands indicates the complex’s retention of all of the carbonyls throughout the mechanistic process; </a:t>
            </a:r>
            <a:r>
              <a:rPr lang="en-US" sz="3200" dirty="0"/>
              <a:t>t</a:t>
            </a:r>
            <a:r>
              <a:rPr lang="en-US" sz="3200" dirty="0" smtClean="0"/>
              <a:t>his coupled with the aromatic stretches of the phenyl substituents indicates the </a:t>
            </a:r>
            <a:r>
              <a:rPr lang="en-US" sz="3200" dirty="0" err="1" smtClean="0"/>
              <a:t>stereochemical</a:t>
            </a:r>
            <a:r>
              <a:rPr lang="en-US" sz="3200" dirty="0" smtClean="0"/>
              <a:t> formation of the acetyl ligand in the product, by exhibiting the successful binding of the phosphine ligand, which initiates the migratory-insertion of the carbonyl ligand. The NMR spectrum additionally indicates that a C=</a:t>
            </a:r>
            <a:r>
              <a:rPr lang="en-US" sz="3200" dirty="0"/>
              <a:t>O ligand effectively underwent migratory-insertion with the CH</a:t>
            </a:r>
            <a:r>
              <a:rPr lang="en-US" sz="3200" baseline="-25000" dirty="0"/>
              <a:t>3</a:t>
            </a:r>
            <a:r>
              <a:rPr lang="en-US" sz="3200" dirty="0"/>
              <a:t> </a:t>
            </a:r>
            <a:r>
              <a:rPr lang="en-US" sz="3200" dirty="0" smtClean="0"/>
              <a:t>ligand</a:t>
            </a:r>
            <a:r>
              <a:rPr lang="en-US" sz="3200" dirty="0"/>
              <a:t> </a:t>
            </a:r>
            <a:r>
              <a:rPr lang="en-US" sz="3200" dirty="0" smtClean="0"/>
              <a:t>by exhibiting the </a:t>
            </a:r>
            <a:r>
              <a:rPr lang="en-US" sz="3200" dirty="0"/>
              <a:t>formation of the resulting acetyl </a:t>
            </a:r>
            <a:r>
              <a:rPr lang="en-US" sz="3200" dirty="0" smtClean="0"/>
              <a:t>ligand, the effective binding of the PPh</a:t>
            </a:r>
            <a:r>
              <a:rPr lang="en-US" sz="3200" baseline="-25000" dirty="0" smtClean="0"/>
              <a:t>3</a:t>
            </a:r>
            <a:r>
              <a:rPr lang="en-US" sz="3200" dirty="0" smtClean="0"/>
              <a:t> </a:t>
            </a:r>
            <a:r>
              <a:rPr lang="en-US" sz="3200" dirty="0"/>
              <a:t>ligand </a:t>
            </a:r>
            <a:r>
              <a:rPr lang="en-US" sz="3200" dirty="0" smtClean="0"/>
              <a:t>to </a:t>
            </a:r>
            <a:r>
              <a:rPr lang="en-US" sz="3200" dirty="0"/>
              <a:t>the complex, and </a:t>
            </a:r>
            <a:r>
              <a:rPr lang="en-US" sz="3200" dirty="0" smtClean="0"/>
              <a:t>the retention of the </a:t>
            </a:r>
            <a:r>
              <a:rPr lang="en-US" sz="3200" dirty="0" err="1"/>
              <a:t>Cp</a:t>
            </a:r>
            <a:r>
              <a:rPr lang="en-US" sz="3200" dirty="0"/>
              <a:t> </a:t>
            </a:r>
            <a:r>
              <a:rPr lang="en-US" sz="3200" dirty="0" smtClean="0"/>
              <a:t>ring still </a:t>
            </a:r>
            <a:r>
              <a:rPr lang="en-US" sz="3200" dirty="0"/>
              <a:t>bound in the product. </a:t>
            </a:r>
          </a:p>
          <a:p>
            <a:pPr lvl="0" algn="just"/>
            <a:r>
              <a:rPr lang="en-US" sz="3200" dirty="0"/>
              <a:t>Literature </a:t>
            </a:r>
            <a:r>
              <a:rPr lang="en-US" sz="3200" dirty="0" smtClean="0"/>
              <a:t>was consulted </a:t>
            </a:r>
            <a:r>
              <a:rPr lang="en-US" sz="3200" dirty="0"/>
              <a:t>for comparison of experimentally gathered IR and NMR spectra.</a:t>
            </a:r>
            <a:r>
              <a:rPr lang="en-US" sz="3200" baseline="30000" dirty="0" smtClean="0"/>
              <a:t>1,2,5</a:t>
            </a:r>
            <a:endParaRPr lang="en-US" sz="3200" dirty="0"/>
          </a:p>
        </p:txBody>
      </p:sp>
      <p:sp>
        <p:nvSpPr>
          <p:cNvPr id="12" name="TextBox 11"/>
          <p:cNvSpPr txBox="1"/>
          <p:nvPr/>
        </p:nvSpPr>
        <p:spPr>
          <a:xfrm>
            <a:off x="33680400" y="4267200"/>
            <a:ext cx="9067800" cy="15973568"/>
          </a:xfrm>
          <a:prstGeom prst="rect">
            <a:avLst/>
          </a:prstGeom>
          <a:noFill/>
        </p:spPr>
        <p:txBody>
          <a:bodyPr wrap="square" lIns="91411" tIns="45701" rIns="91411" bIns="45701" rtlCol="0">
            <a:spAutoFit/>
          </a:bodyPr>
          <a:lstStyle/>
          <a:p>
            <a:r>
              <a:rPr lang="en-US" sz="4400" b="1" dirty="0" smtClean="0"/>
              <a:t>Conclusions:</a:t>
            </a:r>
          </a:p>
          <a:p>
            <a:pPr algn="just"/>
            <a:r>
              <a:rPr lang="en-US" sz="3200" dirty="0"/>
              <a:t>The extreme oxygen and moisture sensitivity of the starting materials and intermediates was surmounted via the delicate use of a pressure/atmosphere-controlled </a:t>
            </a:r>
            <a:r>
              <a:rPr lang="en-US" sz="3200" dirty="0" err="1"/>
              <a:t>glovebox</a:t>
            </a:r>
            <a:r>
              <a:rPr lang="en-US" sz="3200" dirty="0"/>
              <a:t>. </a:t>
            </a:r>
            <a:r>
              <a:rPr lang="en-US" sz="3200" dirty="0" smtClean="0"/>
              <a:t>By implementing all </a:t>
            </a:r>
            <a:r>
              <a:rPr lang="en-US" sz="3200" dirty="0"/>
              <a:t>necessary precautions, undesired interference of </a:t>
            </a:r>
            <a:r>
              <a:rPr lang="en-US" sz="3200" dirty="0" smtClean="0"/>
              <a:t>external oxygen and water was </a:t>
            </a:r>
            <a:r>
              <a:rPr lang="en-US" sz="3200" dirty="0"/>
              <a:t>minimalized, maximizing </a:t>
            </a:r>
            <a:r>
              <a:rPr lang="en-US" sz="3200" dirty="0" smtClean="0"/>
              <a:t>reaction efficiency.</a:t>
            </a:r>
          </a:p>
          <a:p>
            <a:pPr algn="just"/>
            <a:r>
              <a:rPr lang="en-US" sz="3200" dirty="0" smtClean="0"/>
              <a:t>IR </a:t>
            </a:r>
            <a:r>
              <a:rPr lang="en-US" sz="3200" dirty="0"/>
              <a:t>and NMR analyses </a:t>
            </a:r>
            <a:r>
              <a:rPr lang="en-US" sz="3200" dirty="0" smtClean="0"/>
              <a:t>were performed </a:t>
            </a:r>
            <a:r>
              <a:rPr lang="en-US" sz="3200" dirty="0"/>
              <a:t>on the isolated products and interpreted to ensure mechanistic success, characterize isolated complexes, and define </a:t>
            </a:r>
            <a:r>
              <a:rPr lang="en-US" sz="3200" dirty="0" smtClean="0"/>
              <a:t>purity.</a:t>
            </a:r>
            <a:endParaRPr lang="en-US" sz="3600" dirty="0" smtClean="0"/>
          </a:p>
          <a:p>
            <a:pPr algn="just"/>
            <a:endParaRPr lang="en-US" sz="3600" dirty="0"/>
          </a:p>
          <a:p>
            <a:pPr algn="just"/>
            <a:endParaRPr lang="en-US" sz="3600" dirty="0" smtClean="0"/>
          </a:p>
          <a:p>
            <a:pPr algn="just"/>
            <a:endParaRPr lang="en-US" sz="3600" dirty="0" smtClean="0"/>
          </a:p>
          <a:p>
            <a:r>
              <a:rPr lang="en-US" sz="4400" b="1" dirty="0" smtClean="0"/>
              <a:t>Future Work:</a:t>
            </a:r>
          </a:p>
          <a:p>
            <a:pPr algn="just"/>
            <a:r>
              <a:rPr lang="en-US" sz="3200" dirty="0"/>
              <a:t>The final synthesis step can be readily adapted to encumber a variety of commercially available phosphines, allowing for the characterization and reactivity-analysis of previously unreported complexes; this in-depth chemical analysis could further introduce new—and possibly improved—mechanistic pathways, for organometallic reactions involving catalysts (for example) of similar reactive-tendencies, by utilizing the unique and experimentally determined reactivity of these </a:t>
            </a:r>
            <a:r>
              <a:rPr lang="en-US" sz="3200" dirty="0" err="1"/>
              <a:t>Cp</a:t>
            </a:r>
            <a:r>
              <a:rPr lang="en-US" sz="3200" dirty="0"/>
              <a:t>-supported molybdenum complexes. This could lead to uncovering more fiscally and/or kinetically desired mechanistic pathways. </a:t>
            </a:r>
            <a:endParaRPr lang="en-US" sz="3200" b="1" dirty="0"/>
          </a:p>
        </p:txBody>
      </p:sp>
      <p:sp>
        <p:nvSpPr>
          <p:cNvPr id="13" name="TextBox 12"/>
          <p:cNvSpPr txBox="1"/>
          <p:nvPr/>
        </p:nvSpPr>
        <p:spPr>
          <a:xfrm>
            <a:off x="33680400" y="21259800"/>
            <a:ext cx="9067800" cy="11418472"/>
          </a:xfrm>
          <a:prstGeom prst="rect">
            <a:avLst/>
          </a:prstGeom>
          <a:noFill/>
        </p:spPr>
        <p:txBody>
          <a:bodyPr wrap="square" lIns="91411" tIns="45701" rIns="91411" bIns="45701" rtlCol="0">
            <a:spAutoFit/>
          </a:bodyPr>
          <a:lstStyle/>
          <a:p>
            <a:r>
              <a:rPr lang="en-US" sz="3600" b="1" dirty="0"/>
              <a:t>Acknowledgements</a:t>
            </a:r>
            <a:r>
              <a:rPr lang="en-US" sz="3600" b="1" dirty="0" smtClean="0"/>
              <a:t>:</a:t>
            </a:r>
            <a:endParaRPr lang="en-US" sz="3600" b="1" dirty="0"/>
          </a:p>
          <a:p>
            <a:pPr algn="just"/>
            <a:r>
              <a:rPr lang="en-US" sz="3000" dirty="0"/>
              <a:t>Special acknowledgements to </a:t>
            </a:r>
            <a:r>
              <a:rPr lang="en-US" sz="3000" dirty="0" smtClean="0"/>
              <a:t>Luke Futon and the </a:t>
            </a:r>
            <a:r>
              <a:rPr lang="en-US" sz="3000" dirty="0" err="1" smtClean="0"/>
              <a:t>Planalp</a:t>
            </a:r>
            <a:r>
              <a:rPr lang="en-US" sz="3000" dirty="0" smtClean="0"/>
              <a:t> Group</a:t>
            </a:r>
            <a:r>
              <a:rPr lang="en-US" sz="3000" dirty="0"/>
              <a:t>, </a:t>
            </a:r>
            <a:r>
              <a:rPr lang="en-US" sz="3000" dirty="0" smtClean="0"/>
              <a:t>the </a:t>
            </a:r>
            <a:r>
              <a:rPr lang="en-US" sz="3000" dirty="0" err="1" smtClean="0"/>
              <a:t>Berda</a:t>
            </a:r>
            <a:r>
              <a:rPr lang="en-US" sz="3000" dirty="0" smtClean="0"/>
              <a:t> Group for their generous hospitality and overall gratuity, and the </a:t>
            </a:r>
            <a:r>
              <a:rPr lang="en-US" altLang="en-US" sz="3000" dirty="0">
                <a:ea typeface="Calibri" pitchFamily="34" charset="0"/>
                <a:cs typeface="Calibri" pitchFamily="34" charset="0"/>
              </a:rPr>
              <a:t>Department of Chemistry, UNH, for funding. </a:t>
            </a:r>
            <a:endParaRPr lang="en-US" altLang="en-US" sz="3000" dirty="0" smtClean="0">
              <a:ea typeface="Calibri" pitchFamily="34" charset="0"/>
              <a:cs typeface="Calibri" pitchFamily="34" charset="0"/>
            </a:endParaRPr>
          </a:p>
          <a:p>
            <a:pPr algn="just"/>
            <a:endParaRPr lang="en-US" sz="3200" dirty="0" smtClean="0"/>
          </a:p>
          <a:p>
            <a:pPr algn="just"/>
            <a:r>
              <a:rPr lang="en-US" sz="3600" b="1" dirty="0" smtClean="0"/>
              <a:t>References:</a:t>
            </a:r>
            <a:endParaRPr lang="en-US" sz="3600" b="1" dirty="0"/>
          </a:p>
          <a:p>
            <a:pPr marL="514350" lvl="0" indent="-514350" algn="just">
              <a:buFont typeface="+mj-lt"/>
              <a:buAutoNum type="arabicPeriod"/>
            </a:pPr>
            <a:r>
              <a:rPr lang="en-US" sz="3000" dirty="0" err="1"/>
              <a:t>Elschenbroich</a:t>
            </a:r>
            <a:r>
              <a:rPr lang="en-US" sz="3000" dirty="0"/>
              <a:t>, C. ”Organometallics”. Wiley-VCH: </a:t>
            </a:r>
            <a:r>
              <a:rPr lang="en-US" sz="3000" dirty="0" err="1"/>
              <a:t>Weinheim</a:t>
            </a:r>
            <a:r>
              <a:rPr lang="en-US" sz="3000" dirty="0"/>
              <a:t>. </a:t>
            </a:r>
            <a:r>
              <a:rPr lang="en-US" sz="3000" b="1" dirty="0"/>
              <a:t>2006</a:t>
            </a:r>
            <a:r>
              <a:rPr lang="en-US" sz="3000" dirty="0" smtClean="0"/>
              <a:t>.</a:t>
            </a:r>
          </a:p>
          <a:p>
            <a:pPr marL="514350" lvl="0" indent="-514350" algn="just">
              <a:buFont typeface="+mj-lt"/>
              <a:buAutoNum type="arabicPeriod"/>
            </a:pPr>
            <a:r>
              <a:rPr lang="en-US" sz="3000" dirty="0" smtClean="0"/>
              <a:t>Whited</a:t>
            </a:r>
            <a:r>
              <a:rPr lang="en-US" sz="3000" dirty="0"/>
              <a:t>, T. M., </a:t>
            </a:r>
            <a:r>
              <a:rPr lang="en-US" sz="3000" dirty="0" err="1"/>
              <a:t>Hofmeister</a:t>
            </a:r>
            <a:r>
              <a:rPr lang="en-US" sz="3000" dirty="0"/>
              <a:t>, E. G., Synthesis and Migratory-Insertion Reactivity of </a:t>
            </a:r>
            <a:r>
              <a:rPr lang="en-US" sz="3000" dirty="0" err="1"/>
              <a:t>CpMo</a:t>
            </a:r>
            <a:r>
              <a:rPr lang="en-US" sz="3000" dirty="0"/>
              <a:t>(CO)</a:t>
            </a:r>
            <a:r>
              <a:rPr lang="en-US" sz="3000" baseline="-25000" dirty="0"/>
              <a:t>3</a:t>
            </a:r>
            <a:r>
              <a:rPr lang="en-US" sz="3000" dirty="0"/>
              <a:t>(CH­</a:t>
            </a:r>
            <a:r>
              <a:rPr lang="en-US" sz="3000" baseline="-25000" dirty="0"/>
              <a:t>3</a:t>
            </a:r>
            <a:r>
              <a:rPr lang="en-US" sz="3000" dirty="0"/>
              <a:t>): Small-Scale Organometallic Preparations Utilizing Modern Glove-Box Techniques. Chem. Ed. Am. Chem. Soc. </a:t>
            </a:r>
            <a:r>
              <a:rPr lang="en-US" sz="3000" b="1" dirty="0"/>
              <a:t>2014,</a:t>
            </a:r>
            <a:r>
              <a:rPr lang="en-US" sz="3000" dirty="0"/>
              <a:t> 91, 1050-1053</a:t>
            </a:r>
            <a:r>
              <a:rPr lang="en-US" sz="3000" dirty="0" smtClean="0"/>
              <a:t>.</a:t>
            </a:r>
          </a:p>
          <a:p>
            <a:pPr marL="514350" lvl="0" indent="-514350" algn="just">
              <a:buFont typeface="+mj-lt"/>
              <a:buAutoNum type="arabicPeriod"/>
            </a:pPr>
            <a:r>
              <a:rPr lang="en-US" sz="3000" dirty="0" smtClean="0"/>
              <a:t>Barnett, K. W.; Solomon, T. W.; </a:t>
            </a:r>
            <a:r>
              <a:rPr lang="en-US" sz="3000" dirty="0" err="1" smtClean="0"/>
              <a:t>Pollman</a:t>
            </a:r>
            <a:r>
              <a:rPr lang="en-US" sz="3000" dirty="0" smtClean="0"/>
              <a:t>, T. G. </a:t>
            </a:r>
            <a:r>
              <a:rPr lang="en-US" sz="3000" i="1" dirty="0" smtClean="0"/>
              <a:t>J. </a:t>
            </a:r>
            <a:r>
              <a:rPr lang="en-US" sz="3000" i="1" dirty="0" err="1" smtClean="0"/>
              <a:t>Organomet</a:t>
            </a:r>
            <a:r>
              <a:rPr lang="en-US" sz="3000" i="1" dirty="0" smtClean="0"/>
              <a:t>. Chem.</a:t>
            </a:r>
            <a:r>
              <a:rPr lang="en-US" sz="3000" dirty="0" smtClean="0"/>
              <a:t> </a:t>
            </a:r>
            <a:r>
              <a:rPr lang="en-US" sz="3000" b="1" dirty="0" smtClean="0"/>
              <a:t>1972</a:t>
            </a:r>
            <a:r>
              <a:rPr lang="en-US" sz="3000" dirty="0" smtClean="0"/>
              <a:t>, </a:t>
            </a:r>
            <a:r>
              <a:rPr lang="en-US" sz="3000" i="1" dirty="0" smtClean="0"/>
              <a:t>36</a:t>
            </a:r>
            <a:r>
              <a:rPr lang="en-US" sz="3000" dirty="0" smtClean="0"/>
              <a:t>, C23.</a:t>
            </a:r>
          </a:p>
          <a:p>
            <a:pPr marL="514350" lvl="0" indent="-514350" algn="just">
              <a:buFont typeface="+mj-lt"/>
              <a:buAutoNum type="arabicPeriod"/>
            </a:pPr>
            <a:r>
              <a:rPr lang="en-US" sz="3000" dirty="0" smtClean="0"/>
              <a:t>Barnett</a:t>
            </a:r>
            <a:r>
              <a:rPr lang="en-US" sz="3000" dirty="0"/>
              <a:t>, K. W.; </a:t>
            </a:r>
            <a:r>
              <a:rPr lang="en-US" sz="3000" dirty="0" err="1"/>
              <a:t>Pollmann</a:t>
            </a:r>
            <a:r>
              <a:rPr lang="en-US" sz="3000" dirty="0"/>
              <a:t>, T. G. </a:t>
            </a:r>
            <a:r>
              <a:rPr lang="en-US" sz="3000" i="1" dirty="0"/>
              <a:t>J. </a:t>
            </a:r>
            <a:r>
              <a:rPr lang="en-US" sz="3000" i="1" dirty="0" err="1"/>
              <a:t>Organomet</a:t>
            </a:r>
            <a:r>
              <a:rPr lang="en-US" sz="3000" i="1" dirty="0"/>
              <a:t>. Chem.</a:t>
            </a:r>
            <a:r>
              <a:rPr lang="en-US" sz="3000" dirty="0"/>
              <a:t> </a:t>
            </a:r>
            <a:r>
              <a:rPr lang="en-US" sz="3000" b="1" dirty="0"/>
              <a:t>1974</a:t>
            </a:r>
            <a:r>
              <a:rPr lang="en-US" sz="3000" dirty="0"/>
              <a:t>, </a:t>
            </a:r>
            <a:r>
              <a:rPr lang="en-US" sz="3000" i="1" dirty="0"/>
              <a:t>69</a:t>
            </a:r>
            <a:r>
              <a:rPr lang="en-US" sz="3000" dirty="0"/>
              <a:t>, </a:t>
            </a:r>
            <a:r>
              <a:rPr lang="en-US" sz="3000" dirty="0" smtClean="0"/>
              <a:t>413</a:t>
            </a:r>
          </a:p>
          <a:p>
            <a:pPr marL="514350" lvl="0" indent="-514350" algn="just">
              <a:buFont typeface="+mj-lt"/>
              <a:buAutoNum type="arabicPeriod"/>
            </a:pPr>
            <a:r>
              <a:rPr lang="en-US" sz="3000" dirty="0" smtClean="0"/>
              <a:t>(</a:t>
            </a:r>
            <a:r>
              <a:rPr lang="en-US" sz="3000" dirty="0"/>
              <a:t>a) </a:t>
            </a:r>
            <a:r>
              <a:rPr lang="en-US" sz="3000" dirty="0" err="1"/>
              <a:t>Bercaw</a:t>
            </a:r>
            <a:r>
              <a:rPr lang="en-US" sz="3000" dirty="0"/>
              <a:t>, J. E. Chemistry 5b Laboratory Manual. </a:t>
            </a:r>
            <a:r>
              <a:rPr lang="en-US" sz="3000" i="1" u="sng" dirty="0">
                <a:hlinkClick r:id="rId3"/>
              </a:rPr>
              <a:t>http://chemistry.caltech.edu/courses/ch5/5bmanual.pdf</a:t>
            </a:r>
            <a:r>
              <a:rPr lang="en-US" sz="3000" dirty="0"/>
              <a:t> (accessed Jul 2013); </a:t>
            </a:r>
            <a:r>
              <a:rPr lang="en-US" sz="3000" u="sng" dirty="0"/>
              <a:t>	(b) </a:t>
            </a:r>
            <a:r>
              <a:rPr lang="en-US" sz="3000" u="sng" dirty="0" err="1"/>
              <a:t>Bercaw</a:t>
            </a:r>
            <a:r>
              <a:rPr lang="en-US" sz="3000" u="sng" dirty="0"/>
              <a:t>, J. E. California Institute of Technology, Pasadena, CA. Personal communication, 2009.</a:t>
            </a:r>
            <a:endParaRPr lang="en-US" sz="3000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3138236" cy="3428998"/>
          </a:xfrm>
          <a:prstGeom prst="rect">
            <a:avLst/>
          </a:prstGeom>
        </p:spPr>
      </p:pic>
      <p:pic>
        <p:nvPicPr>
          <p:cNvPr id="11" name="Picture 10" descr="Mark_Ryan Mo Dimer.TIF"/>
          <p:cNvPicPr>
            <a:picLocks noChangeAspect="1"/>
          </p:cNvPicPr>
          <p:nvPr/>
        </p:nvPicPr>
        <p:blipFill>
          <a:blip r:embed="rId5">
            <a:alphaModFix amt="55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1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3800" y="6997700"/>
            <a:ext cx="8610600" cy="7251700"/>
          </a:xfrm>
          <a:prstGeom prst="rect">
            <a:avLst/>
          </a:prstGeom>
        </p:spPr>
      </p:pic>
      <p:pic>
        <p:nvPicPr>
          <p:cNvPr id="15" name="Picture 14" descr="Mark Methylated Mo hopefully.TIF"/>
          <p:cNvPicPr>
            <a:picLocks noChangeAspect="1"/>
          </p:cNvPicPr>
          <p:nvPr/>
        </p:nvPicPr>
        <p:blipFill>
          <a:blip r:embed="rId7">
            <a:alphaModFix amt="60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1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03000" y="6997700"/>
            <a:ext cx="8686800" cy="7251700"/>
          </a:xfrm>
          <a:prstGeom prst="rect">
            <a:avLst/>
          </a:prstGeom>
        </p:spPr>
      </p:pic>
      <p:pic>
        <p:nvPicPr>
          <p:cNvPr id="2" name="Picture 1" descr="MarkC 4_24_15 Final Product.TIF"/>
          <p:cNvPicPr>
            <a:picLocks noChangeAspect="1"/>
          </p:cNvPicPr>
          <p:nvPr/>
        </p:nvPicPr>
        <p:blipFill>
          <a:blip r:embed="rId9">
            <a:alphaModFix amt="50000"/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1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63800" y="18592800"/>
            <a:ext cx="8585200" cy="71628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10000" y="21869400"/>
            <a:ext cx="7086600" cy="289560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962400" y="26060400"/>
            <a:ext cx="6705600" cy="27432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962400" y="30046773"/>
            <a:ext cx="6705600" cy="2871627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163800" y="14249400"/>
            <a:ext cx="8534400" cy="457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/>
              <a:t>Figure 1:</a:t>
            </a:r>
            <a:r>
              <a:rPr lang="en-US" sz="2400" dirty="0"/>
              <a:t> IR spectrum of starting material Cp</a:t>
            </a:r>
            <a:r>
              <a:rPr lang="en-US" sz="2400" baseline="-25000" dirty="0"/>
              <a:t>2</a:t>
            </a:r>
            <a:r>
              <a:rPr lang="en-US" sz="2400" dirty="0"/>
              <a:t>Mo</a:t>
            </a:r>
            <a:r>
              <a:rPr lang="en-US" sz="2400" baseline="-25000" dirty="0"/>
              <a:t>2</a:t>
            </a:r>
            <a:r>
              <a:rPr lang="en-US" sz="2400" dirty="0"/>
              <a:t>(CO)</a:t>
            </a:r>
            <a:r>
              <a:rPr lang="en-US" sz="2400" baseline="-25000" dirty="0"/>
              <a:t>6.</a:t>
            </a:r>
            <a:r>
              <a:rPr lang="en-US" sz="2400" dirty="0"/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4003000" y="14249401"/>
            <a:ext cx="8686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/>
              <a:t>Figure 2:</a:t>
            </a:r>
            <a:r>
              <a:rPr lang="en-US" sz="2400" dirty="0"/>
              <a:t> IR spectrum of stable, intermediate-product </a:t>
            </a:r>
            <a:r>
              <a:rPr lang="en-US" sz="2400" dirty="0" err="1"/>
              <a:t>CpMo</a:t>
            </a:r>
            <a:r>
              <a:rPr lang="en-US" sz="2400" dirty="0"/>
              <a:t>(CO)</a:t>
            </a:r>
            <a:r>
              <a:rPr lang="en-US" sz="2400" baseline="-25000" dirty="0"/>
              <a:t>3</a:t>
            </a:r>
            <a:r>
              <a:rPr lang="en-US" sz="2400" dirty="0"/>
              <a:t>(CH</a:t>
            </a:r>
            <a:r>
              <a:rPr lang="en-US" sz="2400" baseline="-25000" dirty="0"/>
              <a:t>3</a:t>
            </a:r>
            <a:r>
              <a:rPr lang="en-US" sz="2400" dirty="0"/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163800" y="25755600"/>
            <a:ext cx="8763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/>
              <a:t>Figure 3:</a:t>
            </a:r>
            <a:r>
              <a:rPr lang="en-US" sz="2400" dirty="0" smtClean="0"/>
              <a:t> IR spectrum of purified final product </a:t>
            </a:r>
            <a:r>
              <a:rPr lang="en-US" sz="2400" dirty="0" err="1"/>
              <a:t>CpMo</a:t>
            </a:r>
            <a:r>
              <a:rPr lang="en-US" sz="2400" dirty="0"/>
              <a:t>(CO)</a:t>
            </a:r>
            <a:r>
              <a:rPr lang="en-US" sz="2400" baseline="-25000" dirty="0"/>
              <a:t>2</a:t>
            </a:r>
            <a:r>
              <a:rPr lang="en-US" sz="2400" dirty="0"/>
              <a:t>(COCH</a:t>
            </a:r>
            <a:r>
              <a:rPr lang="en-US" sz="2400" baseline="-25000" dirty="0"/>
              <a:t>3</a:t>
            </a:r>
            <a:r>
              <a:rPr lang="en-US" sz="2400" dirty="0"/>
              <a:t>)(PR</a:t>
            </a:r>
            <a:r>
              <a:rPr lang="en-US" sz="2400" baseline="-25000" dirty="0"/>
              <a:t>3</a:t>
            </a:r>
            <a:r>
              <a:rPr lang="en-US" sz="2400" dirty="0"/>
              <a:t>)</a:t>
            </a:r>
            <a:r>
              <a:rPr lang="en-US" sz="2400" dirty="0" smtClean="0"/>
              <a:t> </a:t>
            </a:r>
            <a:endParaRPr lang="en-US" sz="2400" i="1" dirty="0"/>
          </a:p>
        </p:txBody>
      </p:sp>
      <p:sp>
        <p:nvSpPr>
          <p:cNvPr id="18" name="TextBox 17"/>
          <p:cNvSpPr txBox="1"/>
          <p:nvPr/>
        </p:nvSpPr>
        <p:spPr>
          <a:xfrm>
            <a:off x="24079200" y="25831800"/>
            <a:ext cx="8382000" cy="838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dirty="0" smtClean="0"/>
              <a:t>Figure 4:</a:t>
            </a:r>
            <a:r>
              <a:rPr lang="en-US" sz="2400" dirty="0" smtClean="0"/>
              <a:t> NMR </a:t>
            </a:r>
            <a:r>
              <a:rPr lang="en-US" sz="2400" dirty="0"/>
              <a:t>spectrum of purified final product </a:t>
            </a:r>
            <a:r>
              <a:rPr lang="en-US" sz="2400" dirty="0" err="1"/>
              <a:t>CpMo</a:t>
            </a:r>
            <a:r>
              <a:rPr lang="en-US" sz="2400" dirty="0"/>
              <a:t>(CO)</a:t>
            </a:r>
            <a:r>
              <a:rPr lang="en-US" sz="2400" baseline="-25000" dirty="0"/>
              <a:t>2</a:t>
            </a:r>
            <a:r>
              <a:rPr lang="en-US" sz="2400" dirty="0"/>
              <a:t>(COCH</a:t>
            </a:r>
            <a:r>
              <a:rPr lang="en-US" sz="2400" baseline="-25000" dirty="0"/>
              <a:t>3</a:t>
            </a:r>
            <a:r>
              <a:rPr lang="en-US" sz="2400" dirty="0"/>
              <a:t>)(PR</a:t>
            </a:r>
            <a:r>
              <a:rPr lang="en-US" sz="2400" baseline="-25000" dirty="0"/>
              <a:t>3</a:t>
            </a:r>
            <a:r>
              <a:rPr lang="en-US" sz="2400" dirty="0"/>
              <a:t>) </a:t>
            </a:r>
            <a:endParaRPr lang="en-US" sz="2400" i="1" dirty="0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3926800" y="18592800"/>
            <a:ext cx="9067800" cy="756699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ＭＳ ゴシック"/>
        <a:font script="Hang" typeface="HY그래픽B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ＭＳ ゴシック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Twilight.thmx</Template>
  <TotalTime>4297</TotalTime>
  <Words>1098</Words>
  <Application>Microsoft Macintosh PowerPoint</Application>
  <PresentationFormat>Custom</PresentationFormat>
  <Paragraphs>103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Slipstream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Mark Cashman</cp:lastModifiedBy>
  <cp:revision>589</cp:revision>
  <dcterms:created xsi:type="dcterms:W3CDTF">2012-04-23T20:12:21Z</dcterms:created>
  <dcterms:modified xsi:type="dcterms:W3CDTF">2015-04-30T16:31:50Z</dcterms:modified>
</cp:coreProperties>
</file>