
<file path=[Content_Types].xml><?xml version="1.0" encoding="utf-8"?>
<Types xmlns="http://schemas.openxmlformats.org/package/2006/content-types">
  <Default Extension="xml" ContentType="application/xml"/>
  <Default Extension="wmf" ContentType="image/x-wmf"/>
  <Default Extension="jpg" ContentType="image/jpeg"/>
  <Default Extension="jpeg" ContentType="image/jpeg"/>
  <Default Extension="emf" ContentType="image/x-emf"/>
  <Default Extension="rels" ContentType="application/vnd.openxmlformats-package.relationships+xml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36576000" cy="29260800"/>
  <p:notesSz cx="9601200" cy="73152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4000" b="1" kern="1200">
        <a:solidFill>
          <a:srgbClr val="003399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4000" b="1" kern="1200">
        <a:solidFill>
          <a:srgbClr val="003399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4000" b="1" kern="1200">
        <a:solidFill>
          <a:srgbClr val="003399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4000" b="1" kern="1200">
        <a:solidFill>
          <a:srgbClr val="003399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4000" b="1" kern="1200">
        <a:solidFill>
          <a:srgbClr val="003399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000" b="1" kern="1200">
        <a:solidFill>
          <a:srgbClr val="003399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000" b="1" kern="1200">
        <a:solidFill>
          <a:srgbClr val="003399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000" b="1" kern="1200">
        <a:solidFill>
          <a:srgbClr val="003399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000" b="1" kern="1200">
        <a:solidFill>
          <a:srgbClr val="003399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AD8E4"/>
    <a:srgbClr val="A7CBE4"/>
    <a:srgbClr val="000066"/>
    <a:srgbClr val="000099"/>
    <a:srgbClr val="A50021"/>
    <a:srgbClr val="F8F8F8"/>
    <a:srgbClr val="EAEAEA"/>
    <a:srgbClr val="00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348" autoAdjust="0"/>
    <p:restoredTop sz="87521" autoAdjust="0"/>
  </p:normalViewPr>
  <p:slideViewPr>
    <p:cSldViewPr>
      <p:cViewPr>
        <p:scale>
          <a:sx n="20" d="100"/>
          <a:sy n="20" d="100"/>
        </p:scale>
        <p:origin x="-2208" y="-632"/>
      </p:cViewPr>
      <p:guideLst>
        <p:guide orient="horz" pos="9216"/>
        <p:guide pos="115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4" Type="http://schemas.openxmlformats.org/officeDocument/2006/relationships/handoutMaster" Target="handoutMasters/handoutMaster1.xml"/><Relationship Id="rId5" Type="http://schemas.openxmlformats.org/officeDocument/2006/relationships/printerSettings" Target="printerSettings/printerSettings1.bin"/><Relationship Id="rId6" Type="http://schemas.openxmlformats.org/officeDocument/2006/relationships/presProps" Target="presProps.xml"/><Relationship Id="rId7" Type="http://schemas.openxmlformats.org/officeDocument/2006/relationships/viewProps" Target="viewProps.xml"/><Relationship Id="rId8" Type="http://schemas.openxmlformats.org/officeDocument/2006/relationships/theme" Target="theme/theme1.xml"/><Relationship Id="rId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160838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t" anchorCtr="0" compatLnSpc="1">
            <a:prstTxWarp prst="textNoShape">
              <a:avLst/>
            </a:prstTxWarp>
          </a:bodyPr>
          <a:lstStyle>
            <a:lvl1pPr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437188" y="0"/>
            <a:ext cx="41624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t" anchorCtr="0" compatLnSpc="1">
            <a:prstTxWarp prst="textNoShape">
              <a:avLst/>
            </a:prstTxWarp>
          </a:bodyPr>
          <a:lstStyle>
            <a:lvl1pPr algn="r"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948488"/>
            <a:ext cx="4160838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b" anchorCtr="0" compatLnSpc="1">
            <a:prstTxWarp prst="textNoShape">
              <a:avLst/>
            </a:prstTxWarp>
          </a:bodyPr>
          <a:lstStyle>
            <a:lvl1pPr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437188" y="6948488"/>
            <a:ext cx="41624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b" anchorCtr="0" compatLnSpc="1">
            <a:prstTxWarp prst="textNoShape">
              <a:avLst/>
            </a:prstTxWarp>
          </a:bodyPr>
          <a:lstStyle>
            <a:lvl1pPr algn="r"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fld id="{92699507-D242-4391-9150-FC8998A964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836903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160838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t" anchorCtr="0" compatLnSpc="1">
            <a:prstTxWarp prst="textNoShape">
              <a:avLst/>
            </a:prstTxWarp>
          </a:bodyPr>
          <a:lstStyle>
            <a:lvl1pPr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437188" y="0"/>
            <a:ext cx="41624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t" anchorCtr="0" compatLnSpc="1">
            <a:prstTxWarp prst="textNoShape">
              <a:avLst/>
            </a:prstTxWarp>
          </a:bodyPr>
          <a:lstStyle>
            <a:lvl1pPr algn="r"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086100" y="549275"/>
            <a:ext cx="3429000" cy="27432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60438" y="3475038"/>
            <a:ext cx="7681912" cy="329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948488"/>
            <a:ext cx="4160838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b" anchorCtr="0" compatLnSpc="1">
            <a:prstTxWarp prst="textNoShape">
              <a:avLst/>
            </a:prstTxWarp>
          </a:bodyPr>
          <a:lstStyle>
            <a:lvl1pPr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437188" y="6948488"/>
            <a:ext cx="41624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b" anchorCtr="0" compatLnSpc="1">
            <a:prstTxWarp prst="textNoShape">
              <a:avLst/>
            </a:prstTxWarp>
          </a:bodyPr>
          <a:lstStyle>
            <a:lvl1pPr algn="r"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fld id="{0309C706-E669-44D0-84E9-EC6629D10FC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670638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200" y="9090025"/>
            <a:ext cx="31089600" cy="627221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6581438"/>
            <a:ext cx="25603200" cy="747712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1C8006-FACE-40FE-8A0C-807A243C6D3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11042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A887F7-588A-4B87-900A-93D071BD906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6327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9250" y="18802350"/>
            <a:ext cx="31089600" cy="581183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89250" y="12401550"/>
            <a:ext cx="31089600" cy="64008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ECC3DE-5D7E-40EF-98D9-1CC0D680ED9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50079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751138" y="8432800"/>
            <a:ext cx="15460662" cy="175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364200" y="8432800"/>
            <a:ext cx="15462250" cy="175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90B410-E75A-4B08-B224-07F9C8F6EC7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60385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1171575"/>
            <a:ext cx="32918400" cy="48768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800" y="6550025"/>
            <a:ext cx="16160750" cy="272891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28800" y="9278938"/>
            <a:ext cx="16160750" cy="168592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8580100" y="6550025"/>
            <a:ext cx="16167100" cy="272891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8580100" y="9278938"/>
            <a:ext cx="16167100" cy="168592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CDC093-7A6F-4E5D-9FFF-DBD5AB893B0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2293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0A30D8-122F-4F6F-B8D9-294F0B5A2E2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4540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433658-D803-4156-B2D5-E4B16BCD34D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4532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1165225"/>
            <a:ext cx="12033250" cy="495776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00200" y="1165225"/>
            <a:ext cx="20447000" cy="24972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6122988"/>
            <a:ext cx="12033250" cy="200152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708428-1668-41D4-8D7B-862DD2F491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38891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69150" y="20481925"/>
            <a:ext cx="21945600" cy="24193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169150" y="2614613"/>
            <a:ext cx="21945600" cy="175561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9150" y="22901275"/>
            <a:ext cx="21945600" cy="34337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B63446-ED7B-4437-B77A-CAFEC137F5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24108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9E2E4C-86EF-408B-B88F-E45D3FBCA48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42589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6058813" y="2601913"/>
            <a:ext cx="7767637" cy="234076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751138" y="2601913"/>
            <a:ext cx="23155275" cy="234076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B1C51D-C423-4C9A-B7D2-7CD5680ACC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32153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751138" y="2601913"/>
            <a:ext cx="31075312" cy="48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34525" tIns="217265" rIns="434525" bIns="21726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751138" y="8432800"/>
            <a:ext cx="31075312" cy="175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34525" tIns="217265" rIns="434525" bIns="21726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751138" y="26681113"/>
            <a:ext cx="7620000" cy="193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34525" tIns="217265" rIns="434525" bIns="217265" numCol="1" anchor="t" anchorCtr="0" compatLnSpc="1">
            <a:prstTxWarp prst="textNoShape">
              <a:avLst/>
            </a:prstTxWarp>
          </a:bodyPr>
          <a:lstStyle>
            <a:lvl1pPr defTabSz="4351338">
              <a:defRPr sz="6100" b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2490450" y="26681113"/>
            <a:ext cx="11596688" cy="193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34525" tIns="217265" rIns="434525" bIns="217265" numCol="1" anchor="t" anchorCtr="0" compatLnSpc="1">
            <a:prstTxWarp prst="textNoShape">
              <a:avLst/>
            </a:prstTxWarp>
          </a:bodyPr>
          <a:lstStyle>
            <a:lvl1pPr algn="ctr" defTabSz="4351338">
              <a:defRPr sz="6100" b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26206450" y="26681113"/>
            <a:ext cx="7620000" cy="193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34525" tIns="217265" rIns="434525" bIns="217265" numCol="1" anchor="t" anchorCtr="0" compatLnSpc="1">
            <a:prstTxWarp prst="textNoShape">
              <a:avLst/>
            </a:prstTxWarp>
          </a:bodyPr>
          <a:lstStyle>
            <a:lvl1pPr algn="r" defTabSz="4351338">
              <a:defRPr sz="6100" b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A7320CF9-FB07-47BA-9C43-BFFE8E1C20D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351338" rtl="0" eaLnBrk="0" fontAlgn="base" hangingPunct="0">
        <a:spcBef>
          <a:spcPct val="0"/>
        </a:spcBef>
        <a:spcAft>
          <a:spcPct val="0"/>
        </a:spcAft>
        <a:defRPr sz="2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4351338" rtl="0" eaLnBrk="0" fontAlgn="base" hangingPunct="0">
        <a:spcBef>
          <a:spcPct val="0"/>
        </a:spcBef>
        <a:spcAft>
          <a:spcPct val="0"/>
        </a:spcAft>
        <a:defRPr sz="21200">
          <a:solidFill>
            <a:schemeClr val="tx2"/>
          </a:solidFill>
          <a:latin typeface="Times New Roman" pitchFamily="18" charset="0"/>
        </a:defRPr>
      </a:lvl2pPr>
      <a:lvl3pPr algn="ctr" defTabSz="4351338" rtl="0" eaLnBrk="0" fontAlgn="base" hangingPunct="0">
        <a:spcBef>
          <a:spcPct val="0"/>
        </a:spcBef>
        <a:spcAft>
          <a:spcPct val="0"/>
        </a:spcAft>
        <a:defRPr sz="21200">
          <a:solidFill>
            <a:schemeClr val="tx2"/>
          </a:solidFill>
          <a:latin typeface="Times New Roman" pitchFamily="18" charset="0"/>
        </a:defRPr>
      </a:lvl3pPr>
      <a:lvl4pPr algn="ctr" defTabSz="4351338" rtl="0" eaLnBrk="0" fontAlgn="base" hangingPunct="0">
        <a:spcBef>
          <a:spcPct val="0"/>
        </a:spcBef>
        <a:spcAft>
          <a:spcPct val="0"/>
        </a:spcAft>
        <a:defRPr sz="21200">
          <a:solidFill>
            <a:schemeClr val="tx2"/>
          </a:solidFill>
          <a:latin typeface="Times New Roman" pitchFamily="18" charset="0"/>
        </a:defRPr>
      </a:lvl4pPr>
      <a:lvl5pPr algn="ctr" defTabSz="4351338" rtl="0" eaLnBrk="0" fontAlgn="base" hangingPunct="0">
        <a:spcBef>
          <a:spcPct val="0"/>
        </a:spcBef>
        <a:spcAft>
          <a:spcPct val="0"/>
        </a:spcAft>
        <a:defRPr sz="21200">
          <a:solidFill>
            <a:schemeClr val="tx2"/>
          </a:solidFill>
          <a:latin typeface="Times New Roman" pitchFamily="18" charset="0"/>
        </a:defRPr>
      </a:lvl5pPr>
      <a:lvl6pPr marL="457200" algn="ctr" defTabSz="4351338" rtl="0" eaLnBrk="0" fontAlgn="base" hangingPunct="0">
        <a:spcBef>
          <a:spcPct val="0"/>
        </a:spcBef>
        <a:spcAft>
          <a:spcPct val="0"/>
        </a:spcAft>
        <a:defRPr sz="21200">
          <a:solidFill>
            <a:schemeClr val="tx2"/>
          </a:solidFill>
          <a:latin typeface="Times New Roman" pitchFamily="18" charset="0"/>
        </a:defRPr>
      </a:lvl6pPr>
      <a:lvl7pPr marL="914400" algn="ctr" defTabSz="4351338" rtl="0" eaLnBrk="0" fontAlgn="base" hangingPunct="0">
        <a:spcBef>
          <a:spcPct val="0"/>
        </a:spcBef>
        <a:spcAft>
          <a:spcPct val="0"/>
        </a:spcAft>
        <a:defRPr sz="21200">
          <a:solidFill>
            <a:schemeClr val="tx2"/>
          </a:solidFill>
          <a:latin typeface="Times New Roman" pitchFamily="18" charset="0"/>
        </a:defRPr>
      </a:lvl7pPr>
      <a:lvl8pPr marL="1371600" algn="ctr" defTabSz="4351338" rtl="0" eaLnBrk="0" fontAlgn="base" hangingPunct="0">
        <a:spcBef>
          <a:spcPct val="0"/>
        </a:spcBef>
        <a:spcAft>
          <a:spcPct val="0"/>
        </a:spcAft>
        <a:defRPr sz="21200">
          <a:solidFill>
            <a:schemeClr val="tx2"/>
          </a:solidFill>
          <a:latin typeface="Times New Roman" pitchFamily="18" charset="0"/>
        </a:defRPr>
      </a:lvl8pPr>
      <a:lvl9pPr marL="1828800" algn="ctr" defTabSz="4351338" rtl="0" eaLnBrk="0" fontAlgn="base" hangingPunct="0">
        <a:spcBef>
          <a:spcPct val="0"/>
        </a:spcBef>
        <a:spcAft>
          <a:spcPct val="0"/>
        </a:spcAft>
        <a:defRPr sz="21200">
          <a:solidFill>
            <a:schemeClr val="tx2"/>
          </a:solidFill>
          <a:latin typeface="Times New Roman" pitchFamily="18" charset="0"/>
        </a:defRPr>
      </a:lvl9pPr>
    </p:titleStyle>
    <p:bodyStyle>
      <a:lvl1pPr marL="1628775" indent="-1628775" algn="l" defTabSz="4351338" rtl="0" eaLnBrk="0" fontAlgn="base" hangingPunct="0">
        <a:spcBef>
          <a:spcPct val="20000"/>
        </a:spcBef>
        <a:spcAft>
          <a:spcPct val="0"/>
        </a:spcAft>
        <a:buChar char="•"/>
        <a:defRPr sz="14500">
          <a:solidFill>
            <a:schemeClr val="tx1"/>
          </a:solidFill>
          <a:latin typeface="+mn-lt"/>
          <a:ea typeface="+mn-ea"/>
          <a:cs typeface="+mn-cs"/>
        </a:defRPr>
      </a:lvl1pPr>
      <a:lvl2pPr marL="3533775" indent="-1362075" algn="l" defTabSz="4351338" rtl="0" eaLnBrk="0" fontAlgn="base" hangingPunct="0">
        <a:spcBef>
          <a:spcPct val="20000"/>
        </a:spcBef>
        <a:spcAft>
          <a:spcPct val="0"/>
        </a:spcAft>
        <a:buChar char="–"/>
        <a:defRPr sz="13200">
          <a:solidFill>
            <a:schemeClr val="tx1"/>
          </a:solidFill>
          <a:latin typeface="+mn-lt"/>
        </a:defRPr>
      </a:lvl2pPr>
      <a:lvl3pPr marL="5427663" indent="-1076325" algn="l" defTabSz="4351338" rtl="0" eaLnBrk="0" fontAlgn="base" hangingPunct="0">
        <a:spcBef>
          <a:spcPct val="20000"/>
        </a:spcBef>
        <a:spcAft>
          <a:spcPct val="0"/>
        </a:spcAft>
        <a:buChar char="•"/>
        <a:defRPr sz="11000">
          <a:solidFill>
            <a:schemeClr val="tx1"/>
          </a:solidFill>
          <a:latin typeface="+mn-lt"/>
        </a:defRPr>
      </a:lvl3pPr>
      <a:lvl4pPr marL="7607300" indent="-1098550" algn="l" defTabSz="4351338" rtl="0" eaLnBrk="0" fontAlgn="base" hangingPunct="0">
        <a:spcBef>
          <a:spcPct val="20000"/>
        </a:spcBef>
        <a:spcAft>
          <a:spcPct val="0"/>
        </a:spcAft>
        <a:buChar char="–"/>
        <a:defRPr sz="9300">
          <a:solidFill>
            <a:schemeClr val="tx1"/>
          </a:solidFill>
          <a:latin typeface="+mn-lt"/>
        </a:defRPr>
      </a:lvl4pPr>
      <a:lvl5pPr marL="9769475" indent="-1081088" algn="l" defTabSz="4351338" rtl="0" eaLnBrk="0" fontAlgn="base" hangingPunct="0">
        <a:spcBef>
          <a:spcPct val="20000"/>
        </a:spcBef>
        <a:spcAft>
          <a:spcPct val="0"/>
        </a:spcAft>
        <a:buChar char="»"/>
        <a:defRPr sz="9300">
          <a:solidFill>
            <a:schemeClr val="tx1"/>
          </a:solidFill>
          <a:latin typeface="+mn-lt"/>
        </a:defRPr>
      </a:lvl5pPr>
      <a:lvl6pPr marL="10226675" indent="-1081088" algn="l" defTabSz="4351338" rtl="0" eaLnBrk="0" fontAlgn="base" hangingPunct="0">
        <a:spcBef>
          <a:spcPct val="20000"/>
        </a:spcBef>
        <a:spcAft>
          <a:spcPct val="0"/>
        </a:spcAft>
        <a:buChar char="»"/>
        <a:defRPr sz="9300">
          <a:solidFill>
            <a:schemeClr val="tx1"/>
          </a:solidFill>
          <a:latin typeface="+mn-lt"/>
        </a:defRPr>
      </a:lvl6pPr>
      <a:lvl7pPr marL="10683875" indent="-1081088" algn="l" defTabSz="4351338" rtl="0" eaLnBrk="0" fontAlgn="base" hangingPunct="0">
        <a:spcBef>
          <a:spcPct val="20000"/>
        </a:spcBef>
        <a:spcAft>
          <a:spcPct val="0"/>
        </a:spcAft>
        <a:buChar char="»"/>
        <a:defRPr sz="9300">
          <a:solidFill>
            <a:schemeClr val="tx1"/>
          </a:solidFill>
          <a:latin typeface="+mn-lt"/>
        </a:defRPr>
      </a:lvl7pPr>
      <a:lvl8pPr marL="11141075" indent="-1081088" algn="l" defTabSz="4351338" rtl="0" eaLnBrk="0" fontAlgn="base" hangingPunct="0">
        <a:spcBef>
          <a:spcPct val="20000"/>
        </a:spcBef>
        <a:spcAft>
          <a:spcPct val="0"/>
        </a:spcAft>
        <a:buChar char="»"/>
        <a:defRPr sz="9300">
          <a:solidFill>
            <a:schemeClr val="tx1"/>
          </a:solidFill>
          <a:latin typeface="+mn-lt"/>
        </a:defRPr>
      </a:lvl8pPr>
      <a:lvl9pPr marL="11598275" indent="-1081088" algn="l" defTabSz="4351338" rtl="0" eaLnBrk="0" fontAlgn="base" hangingPunct="0">
        <a:spcBef>
          <a:spcPct val="20000"/>
        </a:spcBef>
        <a:spcAft>
          <a:spcPct val="0"/>
        </a:spcAft>
        <a:buChar char="»"/>
        <a:defRPr sz="93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1" Type="http://schemas.openxmlformats.org/officeDocument/2006/relationships/image" Target="../media/image10.emf"/><Relationship Id="rId12" Type="http://schemas.openxmlformats.org/officeDocument/2006/relationships/image" Target="../media/image11.emf"/><Relationship Id="rId13" Type="http://schemas.openxmlformats.org/officeDocument/2006/relationships/image" Target="../media/image12.png"/><Relationship Id="rId14" Type="http://schemas.openxmlformats.org/officeDocument/2006/relationships/image" Target="../media/image13.emf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emf"/><Relationship Id="rId4" Type="http://schemas.openxmlformats.org/officeDocument/2006/relationships/image" Target="../media/image3.jpg"/><Relationship Id="rId5" Type="http://schemas.openxmlformats.org/officeDocument/2006/relationships/image" Target="../media/image4.emf"/><Relationship Id="rId6" Type="http://schemas.openxmlformats.org/officeDocument/2006/relationships/image" Target="../media/image5.png"/><Relationship Id="rId7" Type="http://schemas.openxmlformats.org/officeDocument/2006/relationships/image" Target="../media/image6.emf"/><Relationship Id="rId8" Type="http://schemas.openxmlformats.org/officeDocument/2006/relationships/image" Target="../media/image7.png"/><Relationship Id="rId9" Type="http://schemas.openxmlformats.org/officeDocument/2006/relationships/image" Target="../media/image8.wmf"/><Relationship Id="rId10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BAD8E4"/>
            </a:gs>
            <a:gs pos="59000">
              <a:srgbClr val="FFFFFF"/>
            </a:gs>
          </a:gsLst>
          <a:lin ang="33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1"/>
          <p:cNvSpPr txBox="1"/>
          <p:nvPr/>
        </p:nvSpPr>
        <p:spPr>
          <a:xfrm>
            <a:off x="18059400" y="4419600"/>
            <a:ext cx="18059400" cy="24307800"/>
          </a:xfrm>
          <a:prstGeom prst="rect">
            <a:avLst/>
          </a:prstGeom>
          <a:noFill/>
          <a:ln>
            <a:solidFill>
              <a:srgbClr val="3333CC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21" name="TextBox 20"/>
          <p:cNvSpPr txBox="1"/>
          <p:nvPr/>
        </p:nvSpPr>
        <p:spPr>
          <a:xfrm>
            <a:off x="234462" y="4419600"/>
            <a:ext cx="17824938" cy="24307800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035" name="Line 72"/>
          <p:cNvSpPr>
            <a:spLocks noChangeShapeType="1"/>
          </p:cNvSpPr>
          <p:nvPr/>
        </p:nvSpPr>
        <p:spPr bwMode="auto">
          <a:xfrm>
            <a:off x="31750" y="3922713"/>
            <a:ext cx="0" cy="25338087"/>
          </a:xfrm>
          <a:prstGeom prst="line">
            <a:avLst/>
          </a:prstGeom>
          <a:noFill/>
          <a:ln w="9525">
            <a:solidFill>
              <a:srgbClr val="F8F8F8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36" name="Text Box 95"/>
          <p:cNvSpPr txBox="1">
            <a:spLocks noChangeArrowheads="1"/>
          </p:cNvSpPr>
          <p:nvPr/>
        </p:nvSpPr>
        <p:spPr bwMode="auto">
          <a:xfrm>
            <a:off x="18059400" y="25069800"/>
            <a:ext cx="17406938" cy="15995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228600" tIns="45267" rIns="457200" bIns="45267">
            <a:spAutoFit/>
          </a:bodyPr>
          <a:lstStyle>
            <a:lvl1pPr defTabSz="908050"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r>
              <a:rPr lang="en-US" altLang="en-US" sz="3600" dirty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Acknowledgments </a:t>
            </a:r>
            <a:endParaRPr lang="en-US" altLang="en-US" sz="3600" dirty="0" smtClean="0">
              <a:solidFill>
                <a:srgbClr val="000066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r>
              <a:rPr lang="en-US" altLang="en-US" sz="32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	</a:t>
            </a:r>
            <a:r>
              <a:rPr lang="en-US" altLang="en-US" sz="30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I would like to thank the Advanced Inorganic Lab Staff as well as the entire UNH Chemistry Department for funding.  </a:t>
            </a:r>
            <a:endParaRPr lang="en-US" altLang="en-US" sz="3000" dirty="0">
              <a:solidFill>
                <a:schemeClr val="tx1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038" name="Text Box 3"/>
          <p:cNvSpPr txBox="1">
            <a:spLocks noChangeArrowheads="1"/>
          </p:cNvSpPr>
          <p:nvPr/>
        </p:nvSpPr>
        <p:spPr bwMode="auto">
          <a:xfrm>
            <a:off x="0" y="4343400"/>
            <a:ext cx="17454563" cy="46465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457200" tIns="45267" rIns="228600" bIns="45267">
            <a:spAutoFit/>
          </a:bodyPr>
          <a:lstStyle>
            <a:lvl1pPr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r>
              <a:rPr lang="en-US" altLang="en-US" sz="44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Introduction </a:t>
            </a:r>
          </a:p>
          <a:p>
            <a:r>
              <a:rPr lang="en-US" altLang="en-US" sz="36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	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Electrochromic devices </a:t>
            </a:r>
            <a:r>
              <a:rPr lang="en-US" altLang="en-US" sz="36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alter their color, level of absorbance and level of 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refraction in a continuous and cyclical manner when a potential is applied.</a:t>
            </a:r>
            <a:r>
              <a:rPr lang="en-US" altLang="en-US" sz="3600" baseline="300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1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 These electrochromic materials are used in smart windows, anti-glare windows, electrochromic mirrors, etc.  Electrochromic devices are constructed from three components, of which one is a layer of a chromogenic complex.  This experiment attempted to bind the RTIL </a:t>
            </a:r>
            <a:r>
              <a:rPr lang="en-US" altLang="en-US" sz="36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trihexyltetracecylphosponium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chloride [P</a:t>
            </a:r>
            <a:r>
              <a:rPr lang="en-US" altLang="en-US" sz="3600" baseline="-250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6,6,6,14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]</a:t>
            </a:r>
            <a:r>
              <a:rPr lang="en-US" altLang="en-US" sz="36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Cl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to various EDTA bound 3d transition metal salts.  Cyclic Voltammetry was then used to demonstrate the redox gap.</a:t>
            </a:r>
            <a:r>
              <a:rPr lang="en-US" altLang="en-US" sz="3600" baseline="300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2</a:t>
            </a:r>
            <a:endParaRPr lang="en-US" altLang="en-US" sz="3600" dirty="0"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039" name="Text Box 126"/>
          <p:cNvSpPr txBox="1">
            <a:spLocks noChangeArrowheads="1"/>
          </p:cNvSpPr>
          <p:nvPr/>
        </p:nvSpPr>
        <p:spPr bwMode="auto">
          <a:xfrm>
            <a:off x="1981200" y="17373600"/>
            <a:ext cx="137160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419070" tIns="45267" rIns="419070" bIns="45267">
            <a:spAutoFit/>
          </a:bodyPr>
          <a:lstStyle>
            <a:lvl1pPr defTabSz="908050"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pPr algn="ctr"/>
            <a:r>
              <a:rPr lang="en-US" altLang="en-US" sz="32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Figure 1. </a:t>
            </a:r>
            <a:r>
              <a:rPr lang="en-US" altLang="en-US" sz="32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Reaction schemes for the synthesis of [P</a:t>
            </a:r>
            <a:r>
              <a:rPr lang="en-US" altLang="en-US" sz="3200" baseline="-250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6,6,6,14</a:t>
            </a:r>
            <a:r>
              <a:rPr lang="en-US" altLang="en-US" sz="32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]M(EDTA)</a:t>
            </a:r>
            <a:endParaRPr lang="en-US" altLang="en-US" sz="3200" dirty="0">
              <a:solidFill>
                <a:schemeClr val="tx1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042" name="Text Box 341"/>
          <p:cNvSpPr txBox="1">
            <a:spLocks noChangeArrowheads="1"/>
          </p:cNvSpPr>
          <p:nvPr/>
        </p:nvSpPr>
        <p:spPr bwMode="auto">
          <a:xfrm>
            <a:off x="0" y="27051000"/>
            <a:ext cx="152400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419070" tIns="45267" rIns="419070" bIns="45267">
            <a:spAutoFit/>
          </a:bodyPr>
          <a:lstStyle>
            <a:lvl1pPr defTabSz="908050"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r>
              <a:rPr lang="en-US" altLang="en-US" sz="32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Figure 2. </a:t>
            </a:r>
            <a:r>
              <a:rPr lang="en-US" altLang="en-US" sz="32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ATR-</a:t>
            </a:r>
            <a:r>
              <a:rPr lang="en-US" altLang="en-US" sz="32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FTiR</a:t>
            </a:r>
            <a:r>
              <a:rPr lang="en-US" altLang="en-US" sz="32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for Metal EDTA Salts of Cobalt, Manganese, and Iron.</a:t>
            </a:r>
            <a:endParaRPr lang="en-US" altLang="en-US" sz="3200" dirty="0">
              <a:solidFill>
                <a:schemeClr val="tx1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043" name="Text Box 401"/>
          <p:cNvSpPr txBox="1">
            <a:spLocks noChangeArrowheads="1"/>
          </p:cNvSpPr>
          <p:nvPr/>
        </p:nvSpPr>
        <p:spPr bwMode="auto">
          <a:xfrm>
            <a:off x="18059400" y="21869400"/>
            <a:ext cx="17394237" cy="31076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228600" tIns="45267" rIns="457200" bIns="45267">
            <a:spAutoFit/>
          </a:bodyPr>
          <a:lstStyle>
            <a:lvl1pPr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r>
              <a:rPr lang="en-US" altLang="en-US" sz="44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Conclusions</a:t>
            </a:r>
          </a:p>
          <a:p>
            <a:r>
              <a:rPr lang="en-US" altLang="en-US" sz="4400" b="0" dirty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	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The Metal-EDTA Salts of Chromium, Cobalt, Iron, and Manganese were synthesized in 15.7%, 60.5%, 94.7%, and 84.2% yield respectively. [</a:t>
            </a:r>
            <a:r>
              <a:rPr lang="en-US" altLang="en-US" sz="36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P</a:t>
            </a:r>
            <a:r>
              <a:rPr lang="en-US" altLang="en-US" sz="3600" baseline="-250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6,6,6,14</a:t>
            </a:r>
            <a:r>
              <a:rPr lang="en-US" altLang="en-US" sz="36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]Co(EDTA) 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was synthesized in 63.7% yield. Completion of future work would allow for meaningful comparison of electrochemical features of the chromogenic complexes.</a:t>
            </a:r>
            <a:endParaRPr lang="en-US" altLang="en-US" sz="3600" dirty="0"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044" name="Text Box 402"/>
          <p:cNvSpPr txBox="1">
            <a:spLocks noChangeArrowheads="1"/>
          </p:cNvSpPr>
          <p:nvPr/>
        </p:nvSpPr>
        <p:spPr bwMode="auto">
          <a:xfrm>
            <a:off x="17983200" y="16611600"/>
            <a:ext cx="17454563" cy="29845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228600" tIns="45267" rIns="457200" bIns="45267">
            <a:spAutoFit/>
          </a:bodyPr>
          <a:lstStyle>
            <a:lvl1pPr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r>
              <a:rPr lang="en-US" altLang="en-US" sz="4400" dirty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Future Work </a:t>
            </a:r>
            <a:endParaRPr lang="en-US" altLang="en-US" sz="4400" dirty="0">
              <a:solidFill>
                <a:srgbClr val="000066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r>
              <a:rPr lang="en-US" altLang="en-US" sz="3600" dirty="0" smtClean="0">
                <a:solidFill>
                  <a:srgbClr val="00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	Both the the reaction involving the binding of the RTIL to the Cr-EDTA Salt and the Iron-EDTA Salt would be attempted.  The product from the manganese reaction would be isolated.  All products </a:t>
            </a:r>
            <a:r>
              <a:rPr lang="en-US" altLang="en-US" sz="3600" dirty="0" smtClean="0">
                <a:solidFill>
                  <a:srgbClr val="00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including that of the cobalt scheme would be characterized by CV, </a:t>
            </a:r>
            <a:r>
              <a:rPr lang="en-US" altLang="en-US" sz="3600" baseline="30000" dirty="0" smtClean="0">
                <a:solidFill>
                  <a:srgbClr val="00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1</a:t>
            </a:r>
            <a:r>
              <a:rPr lang="en-US" altLang="en-US" sz="3600" dirty="0" smtClean="0">
                <a:solidFill>
                  <a:srgbClr val="00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H NMR, </a:t>
            </a:r>
            <a:r>
              <a:rPr lang="en-US" altLang="en-US" sz="3600" baseline="30000" dirty="0" smtClean="0">
                <a:solidFill>
                  <a:srgbClr val="00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13</a:t>
            </a:r>
            <a:r>
              <a:rPr lang="en-US" altLang="en-US" sz="3600" dirty="0" smtClean="0">
                <a:solidFill>
                  <a:srgbClr val="00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C NMR, and a time lapse UV/Vis Spectroscopy during electrolysis.</a:t>
            </a:r>
            <a:endParaRPr lang="en-US" altLang="en-US" sz="3600" dirty="0">
              <a:solidFill>
                <a:schemeClr val="tx1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045" name="Text Box 443"/>
          <p:cNvSpPr txBox="1">
            <a:spLocks noChangeArrowheads="1"/>
          </p:cNvSpPr>
          <p:nvPr/>
        </p:nvSpPr>
        <p:spPr bwMode="auto">
          <a:xfrm>
            <a:off x="17983200" y="15240000"/>
            <a:ext cx="9677400" cy="1384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419070" tIns="45267" rIns="419070" bIns="45267">
            <a:spAutoFit/>
          </a:bodyPr>
          <a:lstStyle>
            <a:lvl1pPr defTabSz="908050"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r>
              <a:rPr lang="en-US" altLang="en-US" sz="28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Figure </a:t>
            </a:r>
            <a:r>
              <a:rPr lang="en-US" altLang="en-US" sz="28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4. </a:t>
            </a:r>
            <a:r>
              <a:rPr lang="en-US" altLang="en-US" sz="28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Cyclic Voltammetry analysis of [</a:t>
            </a:r>
            <a:r>
              <a:rPr lang="en-US" altLang="en-US" sz="28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P</a:t>
            </a:r>
            <a:r>
              <a:rPr lang="en-US" altLang="en-US" sz="2800" baseline="-250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6,6,6,14</a:t>
            </a:r>
            <a:r>
              <a:rPr lang="en-US" altLang="en-US" sz="28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]Co(EDTA), 50mV/s (versus Ag/</a:t>
            </a:r>
            <a:r>
              <a:rPr lang="en-US" altLang="en-US" sz="28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AgCl</a:t>
            </a:r>
            <a:r>
              <a:rPr lang="en-US" altLang="en-US" sz="28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).  Inset shows cyclic voltammetry of </a:t>
            </a:r>
            <a:r>
              <a:rPr lang="en-US" altLang="en-US" sz="28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[P</a:t>
            </a:r>
            <a:r>
              <a:rPr lang="en-US" altLang="en-US" sz="2800" baseline="-250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6,6,6,14</a:t>
            </a:r>
            <a:r>
              <a:rPr lang="en-US" altLang="en-US" sz="28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]</a:t>
            </a:r>
            <a:r>
              <a:rPr lang="en-US" altLang="en-US" sz="28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Cl</a:t>
            </a:r>
            <a:r>
              <a:rPr lang="en-US" altLang="en-US" sz="28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in H</a:t>
            </a:r>
            <a:r>
              <a:rPr lang="en-US" altLang="en-US" sz="2800" baseline="-250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2</a:t>
            </a:r>
            <a:r>
              <a:rPr lang="en-US" altLang="en-US" sz="28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O.</a:t>
            </a:r>
            <a:r>
              <a:rPr lang="en-US" altLang="en-US" sz="2800" baseline="300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3</a:t>
            </a:r>
            <a:endParaRPr lang="en-US" altLang="en-US" sz="2800" dirty="0">
              <a:solidFill>
                <a:schemeClr val="tx1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053" name="Text Box 401"/>
          <p:cNvSpPr txBox="1">
            <a:spLocks noChangeArrowheads="1"/>
          </p:cNvSpPr>
          <p:nvPr/>
        </p:nvSpPr>
        <p:spPr bwMode="auto">
          <a:xfrm>
            <a:off x="18059400" y="4495800"/>
            <a:ext cx="17394237" cy="52158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228600" tIns="45267" rIns="457200" bIns="45267">
            <a:spAutoFit/>
          </a:bodyPr>
          <a:lstStyle>
            <a:lvl1pPr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pPr>
              <a:spcBef>
                <a:spcPct val="25000"/>
              </a:spcBef>
            </a:pPr>
            <a:r>
              <a:rPr lang="en-US" altLang="en-US" sz="3600" dirty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Experimental and </a:t>
            </a:r>
            <a:r>
              <a:rPr lang="en-US" altLang="en-US" sz="36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Results</a:t>
            </a:r>
            <a:r>
              <a:rPr lang="en-US" altLang="en-US" sz="36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	</a:t>
            </a:r>
            <a:endParaRPr lang="en-US" altLang="en-US" sz="3600" b="0" dirty="0">
              <a:solidFill>
                <a:schemeClr val="tx1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>
              <a:spcBef>
                <a:spcPct val="25000"/>
              </a:spcBef>
            </a:pPr>
            <a:r>
              <a:rPr lang="en-US" altLang="en-US" sz="34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	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Due to time and resource constraints the RTIL [P</a:t>
            </a:r>
            <a:r>
              <a:rPr lang="en-US" altLang="en-US" sz="3600" baseline="-250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6,6,6,14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]</a:t>
            </a:r>
            <a:r>
              <a:rPr lang="en-US" altLang="en-US" sz="36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Cl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was only bound to the  Co-EDTA Salt and the </a:t>
            </a:r>
            <a:r>
              <a:rPr lang="en-US" altLang="en-US" sz="36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Mn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-EDTA Salt.  The RTIL was dissolved in ethanol and the Metal-EDTA Salt was dissolved separately in deionized water.  The solutions were combined and allowed to stir under nitrogen.  The manganese complex was never extracted from solution, there appeared to be a faint pink immiscible liquid.  The cobalt reaction mixture was dried on a Schlenk line.  This resulted in a purple sludge. </a:t>
            </a:r>
            <a:r>
              <a:rPr lang="en-US" altLang="en-US" sz="36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Work-up yielded a  viscous light purple oil.  Cyclic voltammetry was attended to using a standard three electrode set-up.</a:t>
            </a:r>
            <a:r>
              <a:rPr lang="en-US" altLang="en-US" sz="3600" baseline="300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2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 </a:t>
            </a:r>
            <a:endParaRPr lang="en-US" altLang="en-US" sz="3600" dirty="0"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22707600"/>
            <a:ext cx="5867400" cy="440264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7800" y="23393400"/>
            <a:ext cx="863600" cy="11176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143000" y="25222200"/>
            <a:ext cx="35814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IR: 3017.48, 2996.44 (OH-enol), 1592.64 (C=O, C=C-enol), 711.12-1438.88 (CH, CN, C-O)</a:t>
            </a:r>
            <a:endParaRPr lang="en-US" sz="2000" dirty="0"/>
          </a:p>
        </p:txBody>
      </p:sp>
      <p:pic>
        <p:nvPicPr>
          <p:cNvPr id="12" name="Picture 11" descr="BookScanCenter_2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63400" y="22707600"/>
            <a:ext cx="5638800" cy="4371789"/>
          </a:xfrm>
          <a:prstGeom prst="rect">
            <a:avLst/>
          </a:prstGeom>
        </p:spPr>
      </p:pic>
      <p:sp>
        <p:nvSpPr>
          <p:cNvPr id="1041" name="Text Box 304"/>
          <p:cNvSpPr txBox="1">
            <a:spLocks noChangeArrowheads="1"/>
          </p:cNvSpPr>
          <p:nvPr/>
        </p:nvSpPr>
        <p:spPr bwMode="auto">
          <a:xfrm>
            <a:off x="7257" y="17830800"/>
            <a:ext cx="17467263" cy="47850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457200" tIns="45267" rIns="228600" bIns="45267">
            <a:spAutoFit/>
          </a:bodyPr>
          <a:lstStyle>
            <a:lvl1pPr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r>
              <a:rPr lang="en-US" altLang="en-US" sz="44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Experimental and Results</a:t>
            </a:r>
            <a:endParaRPr lang="en-US" altLang="en-US" sz="4400" dirty="0">
              <a:solidFill>
                <a:srgbClr val="000066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>
              <a:spcBef>
                <a:spcPct val="25000"/>
              </a:spcBef>
            </a:pPr>
            <a:r>
              <a:rPr lang="en-US" altLang="en-US" sz="36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	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In equal equivalence disodium </a:t>
            </a:r>
            <a:r>
              <a:rPr lang="en-US" altLang="en-US" sz="36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ethylenediaminetetraacetato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lang="en-US" altLang="en-US" sz="36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dihyride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, 1M </a:t>
            </a:r>
            <a:r>
              <a:rPr lang="en-US" altLang="en-US" sz="36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NaOH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, and the various 3d metal chlorides were refluxed under nitrogen for 1 hour.  The resulting Metal-EDTA salts were refrigerated for various periods of time spanning between 1 day to 1 week until precipitate formed.  </a:t>
            </a:r>
            <a:r>
              <a:rPr lang="en-US" altLang="en-US" sz="36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NaFe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(EDTA) and </a:t>
            </a:r>
            <a:r>
              <a:rPr lang="en-US" altLang="en-US" sz="36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NaMn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(EDTA) precipitated readily out of solution.  Addition of ethanol was used to encourage precipitation of </a:t>
            </a:r>
            <a:r>
              <a:rPr lang="en-US" altLang="en-US" sz="36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NaCo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(EDTA) and </a:t>
            </a:r>
            <a:r>
              <a:rPr lang="en-US" altLang="en-US" sz="36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NaCr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(EDTA).  All products were dried.  ATR-</a:t>
            </a:r>
            <a:r>
              <a:rPr lang="en-US" altLang="en-US" sz="36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FTiR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spectroscopy was used to characterize all but </a:t>
            </a:r>
            <a:r>
              <a:rPr lang="en-US" altLang="en-US" sz="36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NaCr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(EDTA).</a:t>
            </a:r>
            <a:r>
              <a:rPr lang="en-US" altLang="en-US" sz="3600" baseline="300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2</a:t>
            </a:r>
            <a:endParaRPr lang="en-US" altLang="en-US" sz="3600" dirty="0" smtClean="0">
              <a:solidFill>
                <a:schemeClr val="tx1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2649200" y="25069800"/>
            <a:ext cx="31242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IR: </a:t>
            </a:r>
            <a:r>
              <a:rPr lang="en-US" sz="2000" dirty="0" smtClean="0"/>
              <a:t>3478.92, 3369.65 </a:t>
            </a:r>
            <a:r>
              <a:rPr lang="en-US" sz="2000" dirty="0"/>
              <a:t>(OH-enol), </a:t>
            </a:r>
            <a:r>
              <a:rPr lang="en-US" sz="2000" dirty="0" smtClean="0"/>
              <a:t>15.99.62 </a:t>
            </a:r>
            <a:r>
              <a:rPr lang="en-US" sz="2000" dirty="0"/>
              <a:t>(C=O, C=C-enol), </a:t>
            </a:r>
            <a:r>
              <a:rPr lang="en-US" sz="2000" dirty="0" smtClean="0"/>
              <a:t>720.35-1440.04 </a:t>
            </a:r>
            <a:r>
              <a:rPr lang="en-US" sz="2000" dirty="0"/>
              <a:t>(CH, CN, C-O)</a:t>
            </a:r>
            <a:endParaRPr lang="en-US" sz="2000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401800" y="23317200"/>
            <a:ext cx="863600" cy="1320800"/>
          </a:xfrm>
          <a:prstGeom prst="rect">
            <a:avLst/>
          </a:prstGeom>
        </p:spPr>
      </p:pic>
      <p:pic>
        <p:nvPicPr>
          <p:cNvPr id="17" name="Picture 16" descr="Untitled 2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800" y="22707600"/>
            <a:ext cx="5410200" cy="436118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63000" y="23317200"/>
            <a:ext cx="863600" cy="132080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6781800" y="25222200"/>
            <a:ext cx="3352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IR: </a:t>
            </a:r>
            <a:r>
              <a:rPr lang="en-US" sz="2000" dirty="0" smtClean="0"/>
              <a:t>3027.84-3477.97 </a:t>
            </a:r>
            <a:r>
              <a:rPr lang="en-US" sz="2000" dirty="0"/>
              <a:t>(OH-enol), </a:t>
            </a:r>
            <a:r>
              <a:rPr lang="en-US" sz="2000" dirty="0" smtClean="0"/>
              <a:t>1671.81 (</a:t>
            </a:r>
            <a:r>
              <a:rPr lang="en-US" sz="2000" dirty="0"/>
              <a:t>C=O, C=C-enol), </a:t>
            </a:r>
            <a:r>
              <a:rPr lang="en-US" sz="2000" dirty="0" smtClean="0"/>
              <a:t>692.79-1444.64 </a:t>
            </a:r>
            <a:r>
              <a:rPr lang="en-US" sz="2000" dirty="0"/>
              <a:t>(CH, CN, C-O)</a:t>
            </a:r>
            <a:endParaRPr lang="en-US" sz="2000" dirty="0"/>
          </a:p>
        </p:txBody>
      </p:sp>
      <p:pic>
        <p:nvPicPr>
          <p:cNvPr id="20" name="Picture 19" descr="Untitled 5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39800" y="26898600"/>
            <a:ext cx="3962400" cy="1751193"/>
          </a:xfrm>
          <a:prstGeom prst="rect">
            <a:avLst/>
          </a:prstGeom>
        </p:spPr>
      </p:pic>
      <p:sp>
        <p:nvSpPr>
          <p:cNvPr id="1034" name="Text Box 2"/>
          <p:cNvSpPr txBox="1">
            <a:spLocks noChangeArrowheads="1"/>
          </p:cNvSpPr>
          <p:nvPr/>
        </p:nvSpPr>
        <p:spPr bwMode="auto">
          <a:xfrm>
            <a:off x="4876800" y="304800"/>
            <a:ext cx="27839987" cy="29546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457200" tIns="457200" rIns="457200" bIns="457200">
            <a:spAutoFit/>
          </a:bodyPr>
          <a:lstStyle>
            <a:lvl1pPr defTabSz="908050"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pPr algn="ctr"/>
            <a:r>
              <a:rPr lang="en-US" altLang="en-US" sz="66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Chromogenic Liquids:  Synthesis of [P</a:t>
            </a:r>
            <a:r>
              <a:rPr lang="en-US" altLang="en-US" sz="6600" baseline="-250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6,6,6,14</a:t>
            </a:r>
            <a:r>
              <a:rPr lang="en-US" altLang="en-US" sz="66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]M(EDTA) Complexes using Various 3d-transition Metals </a:t>
            </a:r>
            <a:endParaRPr lang="en-US" altLang="en-US" sz="6600" dirty="0">
              <a:solidFill>
                <a:srgbClr val="000066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037" name="Text Box 96"/>
          <p:cNvSpPr txBox="1">
            <a:spLocks noChangeArrowheads="1"/>
          </p:cNvSpPr>
          <p:nvPr/>
        </p:nvSpPr>
        <p:spPr bwMode="auto">
          <a:xfrm>
            <a:off x="7007225" y="3109913"/>
            <a:ext cx="22860000" cy="11994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419070" tIns="45267" rIns="419070" bIns="45267">
            <a:spAutoFit/>
          </a:bodyPr>
          <a:lstStyle>
            <a:lvl1pPr defTabSz="908050"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pPr algn="ctr"/>
            <a:r>
              <a:rPr lang="en-AU" altLang="en-US" sz="3600" u="sng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James Chase</a:t>
            </a:r>
            <a:r>
              <a:rPr lang="en-AU" altLang="en-US" sz="36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, Luke Fulton, </a:t>
            </a:r>
            <a:r>
              <a:rPr lang="en-AU" altLang="en-US" sz="3600" dirty="0" err="1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Dr.</a:t>
            </a:r>
            <a:r>
              <a:rPr lang="en-AU" altLang="en-US" sz="36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Roy </a:t>
            </a:r>
            <a:r>
              <a:rPr lang="en-AU" altLang="en-US" sz="3600" dirty="0" err="1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Planalp</a:t>
            </a:r>
            <a:endParaRPr lang="en-AU" altLang="en-US" sz="3600" u="sng" dirty="0">
              <a:solidFill>
                <a:srgbClr val="000066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algn="ctr"/>
            <a:r>
              <a:rPr lang="en-AU" altLang="en-US" sz="36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jwq342@wildcats.unh.edu; </a:t>
            </a:r>
            <a:r>
              <a:rPr lang="en-AU" altLang="en-US" sz="3600" dirty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Parsons Hall, 23 Academic Way, Durham NH 03824</a:t>
            </a:r>
            <a:endParaRPr lang="en-US" altLang="en-US" sz="3600" dirty="0">
              <a:solidFill>
                <a:srgbClr val="000066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1238" name="Picture 123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1028700"/>
            <a:ext cx="2286000" cy="2781300"/>
          </a:xfrm>
          <a:prstGeom prst="rect">
            <a:avLst/>
          </a:prstGeom>
        </p:spPr>
      </p:pic>
      <p:pic>
        <p:nvPicPr>
          <p:cNvPr id="224" name="Picture 223"/>
          <p:cNvPicPr/>
          <p:nvPr/>
        </p:nvPicPr>
        <p:blipFill>
          <a:blip r:embed="rId10"/>
          <a:stretch>
            <a:fillRect/>
          </a:stretch>
        </p:blipFill>
        <p:spPr>
          <a:xfrm>
            <a:off x="18211800" y="9753600"/>
            <a:ext cx="8686800" cy="5486400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26898600" y="10668000"/>
            <a:ext cx="93726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chemeClr val="tx1"/>
                </a:solidFill>
                <a:latin typeface="Calibri"/>
                <a:cs typeface="Calibri"/>
              </a:rPr>
              <a:t>The cyclic voltammetry analysis shows the redox activity of </a:t>
            </a:r>
            <a:r>
              <a:rPr lang="en-US" altLang="en-US" sz="36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[P</a:t>
            </a:r>
            <a:r>
              <a:rPr lang="en-US" altLang="en-US" sz="3600" baseline="-250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6,6,6,14</a:t>
            </a:r>
            <a:r>
              <a:rPr lang="en-US" altLang="en-US" sz="36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]Co(EDTA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) to be intrinsically different than that of the the RTIL.  This in conjunction with the expected color change</a:t>
            </a:r>
            <a:r>
              <a:rPr lang="en-US" altLang="en-US" sz="3600" baseline="300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2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characterizes the product of the cobalt reaction scheme as the expected product </a:t>
            </a:r>
            <a:r>
              <a:rPr lang="en-US" altLang="en-US" sz="36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[P</a:t>
            </a:r>
            <a:r>
              <a:rPr lang="en-US" altLang="en-US" sz="3600" baseline="-250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6,6,6,14</a:t>
            </a:r>
            <a:r>
              <a:rPr lang="en-US" altLang="en-US" sz="36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]Co(EDTA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).  </a:t>
            </a:r>
            <a:endParaRPr lang="en-US" sz="36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5374600" y="19812000"/>
            <a:ext cx="4724400" cy="207315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9812000" y="19735800"/>
            <a:ext cx="5334000" cy="2255024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 flipH="1">
            <a:off x="18211800" y="26593800"/>
            <a:ext cx="17068800" cy="30059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References</a:t>
            </a:r>
            <a:endParaRPr lang="en-US" altLang="en-US" dirty="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r>
              <a:rPr lang="en-US" altLang="en-US" sz="2800" baseline="30000" dirty="0" smtClean="0">
                <a:solidFill>
                  <a:srgbClr val="00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1</a:t>
            </a:r>
            <a:r>
              <a:rPr lang="en-US" sz="2800" dirty="0" smtClean="0">
                <a:solidFill>
                  <a:srgbClr val="000000"/>
                </a:solidFill>
                <a:latin typeface="Calibri"/>
                <a:cs typeface="Calibri"/>
              </a:rPr>
              <a:t>Nicholson</a:t>
            </a:r>
            <a:r>
              <a:rPr lang="en-US" sz="2800" dirty="0">
                <a:solidFill>
                  <a:srgbClr val="000000"/>
                </a:solidFill>
                <a:latin typeface="Calibri"/>
                <a:cs typeface="Calibri"/>
              </a:rPr>
              <a:t>, R. S.; Irving. </a:t>
            </a:r>
            <a:r>
              <a:rPr lang="en-US" sz="2800" dirty="0" err="1">
                <a:solidFill>
                  <a:srgbClr val="000000"/>
                </a:solidFill>
                <a:latin typeface="Calibri"/>
                <a:cs typeface="Calibri"/>
              </a:rPr>
              <a:t>Shain</a:t>
            </a:r>
            <a:r>
              <a:rPr lang="en-US" sz="2800" dirty="0">
                <a:solidFill>
                  <a:srgbClr val="000000"/>
                </a:solidFill>
                <a:latin typeface="Calibri"/>
                <a:cs typeface="Calibri"/>
              </a:rPr>
              <a:t> (1964-04-01). </a:t>
            </a:r>
            <a:r>
              <a:rPr lang="en-US" sz="2800" i="1" dirty="0">
                <a:solidFill>
                  <a:srgbClr val="000000"/>
                </a:solidFill>
                <a:latin typeface="Calibri"/>
                <a:cs typeface="Calibri"/>
              </a:rPr>
              <a:t>Analytical Chemistry</a:t>
            </a:r>
            <a:r>
              <a:rPr lang="en-US" sz="2800" dirty="0">
                <a:solidFill>
                  <a:srgbClr val="000000"/>
                </a:solidFill>
                <a:latin typeface="Calibri"/>
                <a:cs typeface="Calibri"/>
              </a:rPr>
              <a:t> 36 (4): 706–</a:t>
            </a:r>
            <a:r>
              <a:rPr lang="en-US" sz="2800" dirty="0" smtClean="0">
                <a:solidFill>
                  <a:srgbClr val="000000"/>
                </a:solidFill>
                <a:latin typeface="Calibri"/>
                <a:cs typeface="Calibri"/>
              </a:rPr>
              <a:t>723</a:t>
            </a:r>
            <a:r>
              <a:rPr lang="en-US" sz="280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sz="2800" dirty="0" smtClean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endParaRPr lang="en-US" altLang="en-US" sz="2800" baseline="30000" dirty="0">
              <a:solidFill>
                <a:srgbClr val="000000"/>
              </a:solidFill>
              <a:latin typeface="Calibri"/>
              <a:ea typeface="Calibri" pitchFamily="34" charset="0"/>
              <a:cs typeface="Calibri"/>
            </a:endParaRPr>
          </a:p>
          <a:p>
            <a:r>
              <a:rPr lang="en-US" altLang="en-US" sz="2800" baseline="30000" dirty="0" smtClean="0">
                <a:solidFill>
                  <a:srgbClr val="000000"/>
                </a:solidFill>
                <a:latin typeface="Calibri"/>
                <a:ea typeface="Calibri" pitchFamily="34" charset="0"/>
                <a:cs typeface="Calibri"/>
              </a:rPr>
              <a:t>2</a:t>
            </a:r>
            <a:r>
              <a:rPr lang="en-US" sz="2800" i="1" dirty="0" smtClean="0">
                <a:solidFill>
                  <a:srgbClr val="000000"/>
                </a:solidFill>
                <a:latin typeface="Calibri"/>
                <a:cs typeface="Calibri"/>
              </a:rPr>
              <a:t>Chem</a:t>
            </a:r>
            <a:r>
              <a:rPr lang="en-US" sz="2800" i="1" dirty="0">
                <a:solidFill>
                  <a:srgbClr val="000000"/>
                </a:solidFill>
                <a:latin typeface="Calibri"/>
                <a:cs typeface="Calibri"/>
              </a:rPr>
              <a:t>. Commun.</a:t>
            </a:r>
            <a:r>
              <a:rPr lang="en-US" sz="2800" b="0" dirty="0">
                <a:solidFill>
                  <a:srgbClr val="000000"/>
                </a:solidFill>
                <a:latin typeface="Calibri"/>
                <a:cs typeface="Calibri"/>
              </a:rPr>
              <a:t>, </a:t>
            </a:r>
            <a:r>
              <a:rPr lang="en-US" sz="2800" dirty="0">
                <a:solidFill>
                  <a:srgbClr val="000000"/>
                </a:solidFill>
                <a:latin typeface="Calibri"/>
                <a:cs typeface="Calibri"/>
              </a:rPr>
              <a:t>2011,47, 2300-2302 </a:t>
            </a:r>
            <a:r>
              <a:rPr lang="en-US" sz="2800" dirty="0" smtClean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sz="2800" dirty="0">
                <a:solidFill>
                  <a:srgbClr val="000000"/>
                </a:solidFill>
                <a:latin typeface="Calibri"/>
                <a:cs typeface="Calibri"/>
              </a:rPr>
              <a:t>Communication </a:t>
            </a:r>
            <a:endParaRPr lang="en-US" sz="2800" dirty="0" smtClean="0">
              <a:solidFill>
                <a:srgbClr val="000000"/>
              </a:solidFill>
              <a:latin typeface="Calibri"/>
              <a:cs typeface="Calibri"/>
            </a:endParaRPr>
          </a:p>
          <a:p>
            <a:r>
              <a:rPr lang="en-US" altLang="en-US" sz="2800" baseline="30000" dirty="0" smtClean="0">
                <a:solidFill>
                  <a:srgbClr val="000000"/>
                </a:solidFill>
                <a:latin typeface="Calibri"/>
                <a:cs typeface="Calibri"/>
              </a:rPr>
              <a:t>3</a:t>
            </a:r>
            <a:r>
              <a:rPr lang="en-US" sz="2800" i="1" dirty="0">
                <a:solidFill>
                  <a:srgbClr val="000000"/>
                </a:solidFill>
                <a:latin typeface="Calibri"/>
                <a:cs typeface="Calibri"/>
              </a:rPr>
              <a:t>J. Phys. Chem. </a:t>
            </a:r>
            <a:r>
              <a:rPr lang="en-US" sz="2800" i="1" dirty="0" err="1">
                <a:solidFill>
                  <a:srgbClr val="000000"/>
                </a:solidFill>
                <a:latin typeface="Calibri"/>
                <a:cs typeface="Calibri"/>
              </a:rPr>
              <a:t>Lett</a:t>
            </a:r>
            <a:r>
              <a:rPr lang="en-US" sz="2800" i="1" dirty="0">
                <a:solidFill>
                  <a:srgbClr val="000000"/>
                </a:solidFill>
                <a:latin typeface="Calibri"/>
                <a:cs typeface="Calibri"/>
              </a:rPr>
              <a:t>.</a:t>
            </a:r>
            <a:r>
              <a:rPr lang="en-US" sz="2800" dirty="0">
                <a:solidFill>
                  <a:srgbClr val="000000"/>
                </a:solidFill>
                <a:latin typeface="Calibri"/>
                <a:cs typeface="Calibri"/>
              </a:rPr>
              <a:t>, 2013, </a:t>
            </a:r>
            <a:r>
              <a:rPr lang="en-US" sz="2800" i="1" dirty="0">
                <a:solidFill>
                  <a:srgbClr val="000000"/>
                </a:solidFill>
                <a:latin typeface="Calibri"/>
                <a:cs typeface="Calibri"/>
              </a:rPr>
              <a:t>4</a:t>
            </a:r>
            <a:r>
              <a:rPr lang="en-US" sz="2800" dirty="0">
                <a:solidFill>
                  <a:srgbClr val="000000"/>
                </a:solidFill>
                <a:latin typeface="Calibri"/>
                <a:cs typeface="Calibri"/>
              </a:rPr>
              <a:t> (11), </a:t>
            </a:r>
            <a:r>
              <a:rPr lang="en-US" sz="2800" dirty="0" err="1">
                <a:solidFill>
                  <a:srgbClr val="000000"/>
                </a:solidFill>
                <a:latin typeface="Calibri"/>
                <a:cs typeface="Calibri"/>
              </a:rPr>
              <a:t>pp</a:t>
            </a:r>
            <a:r>
              <a:rPr lang="en-US" sz="2800" dirty="0">
                <a:solidFill>
                  <a:srgbClr val="000000"/>
                </a:solidFill>
                <a:latin typeface="Calibri"/>
                <a:cs typeface="Calibri"/>
              </a:rPr>
              <a:t> 1834–</a:t>
            </a:r>
            <a:r>
              <a:rPr lang="en-US" sz="2800" dirty="0" smtClean="0">
                <a:solidFill>
                  <a:srgbClr val="000000"/>
                </a:solidFill>
                <a:latin typeface="Calibri"/>
                <a:cs typeface="Calibri"/>
              </a:rPr>
              <a:t>1837, 2013 American </a:t>
            </a:r>
            <a:r>
              <a:rPr lang="en-US" sz="2800" dirty="0">
                <a:solidFill>
                  <a:srgbClr val="000000"/>
                </a:solidFill>
                <a:latin typeface="Calibri"/>
                <a:cs typeface="Calibri"/>
              </a:rPr>
              <a:t>Chemical Society</a:t>
            </a:r>
          </a:p>
          <a:p>
            <a:endParaRPr lang="en-US" altLang="en-US" sz="2800" baseline="30000" dirty="0">
              <a:solidFill>
                <a:srgbClr val="000066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endParaRPr lang="en-US" altLang="en-US" sz="2800" baseline="30000" dirty="0">
              <a:solidFill>
                <a:srgbClr val="000066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endParaRPr lang="en-US" altLang="en-US" sz="2800" dirty="0"/>
          </a:p>
        </p:txBody>
      </p:sp>
      <p:sp>
        <p:nvSpPr>
          <p:cNvPr id="28" name="TextBox 27"/>
          <p:cNvSpPr txBox="1"/>
          <p:nvPr/>
        </p:nvSpPr>
        <p:spPr>
          <a:xfrm>
            <a:off x="6629400" y="28041600"/>
            <a:ext cx="69086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000000"/>
                </a:solidFill>
              </a:rPr>
              <a:t>Figure 3: Synthesized Metal EDTA Salts</a:t>
            </a:r>
            <a:endParaRPr lang="en-US" sz="2800" dirty="0">
              <a:solidFill>
                <a:srgbClr val="000000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7889200" y="21793200"/>
            <a:ext cx="7358104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32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Figure 5. Depiction of future experiments</a:t>
            </a:r>
            <a:endParaRPr lang="en-US" altLang="en-US" sz="3200" dirty="0">
              <a:solidFill>
                <a:schemeClr val="tx1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225" name="Picture 224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8592800" y="9906000"/>
            <a:ext cx="3429001" cy="2375211"/>
          </a:xfrm>
          <a:prstGeom prst="rect">
            <a:avLst/>
          </a:prstGeom>
        </p:spPr>
      </p:pic>
      <p:pic>
        <p:nvPicPr>
          <p:cNvPr id="227" name="Picture 226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057400" y="8762999"/>
            <a:ext cx="13106400" cy="889595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Blank Presentatio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0066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0805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000" b="1" i="0" u="none" strike="noStrike" cap="none" normalizeH="0" baseline="0" smtClean="0">
            <a:ln>
              <a:noFill/>
            </a:ln>
            <a:solidFill>
              <a:srgbClr val="003399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0066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0805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000" b="1" i="0" u="none" strike="noStrike" cap="none" normalizeH="0" baseline="0" smtClean="0">
            <a:ln>
              <a:noFill/>
            </a:ln>
            <a:solidFill>
              <a:srgbClr val="003399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Office\Templates\Blank Presentation.pot</Template>
  <TotalTime>4867</TotalTime>
  <Words>324</Words>
  <Application>Microsoft Macintosh PowerPoint</Application>
  <PresentationFormat>Custom</PresentationFormat>
  <Paragraphs>29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Blank Presentation</vt:lpstr>
      <vt:lpstr>PowerPoint Presentation</vt:lpstr>
    </vt:vector>
  </TitlesOfParts>
  <Company>Mechanical Engineering VT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Michael Alley</dc:creator>
  <cp:lastModifiedBy>James Chase</cp:lastModifiedBy>
  <cp:revision>158</cp:revision>
  <cp:lastPrinted>2003-04-18T14:25:05Z</cp:lastPrinted>
  <dcterms:created xsi:type="dcterms:W3CDTF">2003-04-11T15:30:44Z</dcterms:created>
  <dcterms:modified xsi:type="dcterms:W3CDTF">2015-04-29T22:54:16Z</dcterms:modified>
</cp:coreProperties>
</file>