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0" d="100"/>
          <a:sy n="60" d="100"/>
        </p:scale>
        <p:origin x="-10380" y="-9342"/>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4/29/2015</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4/29/2015</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smtClean="0"/>
              <a:t>Click to edit Master title style</a:t>
            </a:r>
            <a:endParaRPr lang="en-US"/>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4/29/2015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dirty="0"/>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2" name="Instructions"/>
          <p:cNvSpPr/>
          <p:nvPr userDrawn="1"/>
        </p:nvSpPr>
        <p:spPr>
          <a:xfrm>
            <a:off x="43891200" y="2552699"/>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smtClean="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smtClean="0">
                <a:solidFill>
                  <a:prstClr val="white">
                    <a:lumMod val="50000"/>
                  </a:prstClr>
                </a:solidFill>
                <a:latin typeface="Calibri Light" panose="020F0302020204030204" pitchFamily="34" charset="0"/>
                <a:cs typeface="Calibri" panose="020F0502020204030204" pitchFamily="34" charset="0"/>
              </a:rPr>
              <a:t>poster </a:t>
            </a:r>
            <a:r>
              <a:rPr sz="6600" dirty="0" smtClean="0">
                <a:solidFill>
                  <a:prstClr val="white">
                    <a:lumMod val="50000"/>
                  </a:prstClr>
                </a:solidFill>
                <a:latin typeface="Calibri Light" panose="020F0302020204030204" pitchFamily="34" charset="0"/>
                <a:cs typeface="Calibri" panose="020F0502020204030204" pitchFamily="34" charset="0"/>
              </a:rPr>
              <a:t>are </a:t>
            </a:r>
            <a:r>
              <a:rPr sz="6600" dirty="0">
                <a:solidFill>
                  <a:prstClr val="white">
                    <a:lumMod val="50000"/>
                  </a:prstClr>
                </a:solidFill>
                <a:latin typeface="Calibri Light" panose="020F0302020204030204" pitchFamily="34" charset="0"/>
                <a:cs typeface="Calibri" panose="020F0502020204030204" pitchFamily="34" charset="0"/>
              </a:rPr>
              <a:t>formatted for you. </a:t>
            </a:r>
            <a:r>
              <a:rPr lang="en-US" sz="6600" dirty="0" smtClean="0">
                <a:solidFill>
                  <a:prstClr val="white">
                    <a:lumMod val="50000"/>
                  </a:prstClr>
                </a:solidFill>
                <a:latin typeface="Calibri Light" panose="020F0302020204030204" pitchFamily="34" charset="0"/>
                <a:cs typeface="Calibri" panose="020F0502020204030204" pitchFamily="34" charset="0"/>
              </a:rPr>
              <a:t>Type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smtClean="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smtClean="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smtClean="0">
                <a:solidFill>
                  <a:prstClr val="white">
                    <a:lumMod val="50000"/>
                  </a:prstClr>
                </a:solidFill>
                <a:latin typeface="Calibri Light" panose="020F0302020204030204" pitchFamily="34" charset="0"/>
                <a:cs typeface="Calibri" panose="020F0502020204030204" pitchFamily="34" charset="0"/>
              </a:rPr>
              <a:t>T</a:t>
            </a:r>
            <a:r>
              <a:rPr sz="6600" dirty="0" smtClean="0">
                <a:solidFill>
                  <a:prstClr val="white">
                    <a:lumMod val="50000"/>
                  </a:prstClr>
                </a:solidFill>
                <a:latin typeface="Calibri Light" panose="020F0302020204030204" pitchFamily="34" charset="0"/>
                <a:cs typeface="Calibri" panose="020F0502020204030204" pitchFamily="34" charset="0"/>
              </a:rPr>
              <a:t>o </a:t>
            </a:r>
            <a:r>
              <a:rPr sz="6600" dirty="0">
                <a:solidFill>
                  <a:prstClr val="white">
                    <a:lumMod val="50000"/>
                  </a:prstClr>
                </a:solidFill>
                <a:latin typeface="Calibri Light" panose="020F0302020204030204" pitchFamily="34" charset="0"/>
                <a:cs typeface="Calibri" panose="020F0502020204030204" pitchFamily="34" charset="0"/>
              </a:rPr>
              <a:t>add or remove bullet points from text, just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smtClean="0">
                <a:solidFill>
                  <a:prstClr val="white">
                    <a:lumMod val="50000"/>
                  </a:prstClr>
                </a:solidFill>
                <a:latin typeface="Calibri Light" panose="020F0302020204030204" pitchFamily="34" charset="0"/>
                <a:cs typeface="Calibri" panose="020F0502020204030204" pitchFamily="34" charset="0"/>
              </a:rPr>
              <a:t>content</a:t>
            </a:r>
            <a:r>
              <a:rPr sz="6600" dirty="0" smtClean="0">
                <a:solidFill>
                  <a:prstClr val="white">
                    <a:lumMod val="50000"/>
                  </a:prstClr>
                </a:solidFill>
                <a:latin typeface="Calibri Light" panose="020F0302020204030204" pitchFamily="34" charset="0"/>
                <a:cs typeface="Calibri" panose="020F0502020204030204" pitchFamily="34" charset="0"/>
              </a:rPr>
              <a:t> </a:t>
            </a:r>
            <a:r>
              <a:rPr sz="6600" dirty="0">
                <a:solidFill>
                  <a:prstClr val="white">
                    <a:lumMod val="50000"/>
                  </a:prstClr>
                </a:solidFill>
                <a:latin typeface="Calibri Light" panose="020F0302020204030204" pitchFamily="34" charset="0"/>
                <a:cs typeface="Calibri" panose="020F0502020204030204" pitchFamily="34" charset="0"/>
              </a:rPr>
              <a:t>or body text, just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dirty="0" smtClean="0">
                <a:solidFill>
                  <a:prstClr val="white">
                    <a:lumMod val="50000"/>
                  </a:prstClr>
                </a:solidFill>
                <a:latin typeface="Calibri Light" panose="020F0302020204030204" pitchFamily="34" charset="0"/>
                <a:cs typeface="Calibri" panose="020F0502020204030204" pitchFamily="34" charset="0"/>
              </a:rPr>
              <a:t>right-</a:t>
            </a:r>
            <a:r>
              <a:rPr sz="6600" dirty="0" smtClean="0">
                <a:solidFill>
                  <a:prstClr val="white">
                    <a:lumMod val="50000"/>
                  </a:prstClr>
                </a:solidFill>
                <a:latin typeface="Calibri Light" panose="020F0302020204030204" pitchFamily="34" charset="0"/>
                <a:cs typeface="Calibri" panose="020F0502020204030204" pitchFamily="34" charset="0"/>
              </a:rPr>
              <a:t>click </a:t>
            </a:r>
            <a:r>
              <a:rPr sz="6600" dirty="0">
                <a:solidFill>
                  <a:prstClr val="white">
                    <a:lumMod val="50000"/>
                  </a:prstClr>
                </a:solidFill>
                <a:latin typeface="Calibri Light" panose="020F0302020204030204" pitchFamily="34" charset="0"/>
                <a:cs typeface="Calibri" panose="020F0502020204030204" pitchFamily="34" charset="0"/>
              </a:rPr>
              <a:t>a </a:t>
            </a:r>
            <a:r>
              <a:rPr sz="6600" dirty="0" smtClean="0">
                <a:solidFill>
                  <a:prstClr val="white">
                    <a:lumMod val="50000"/>
                  </a:prstClr>
                </a:solidFill>
                <a:latin typeface="Calibri Light" panose="020F0302020204030204" pitchFamily="34" charset="0"/>
                <a:cs typeface="Calibri" panose="020F0502020204030204" pitchFamily="34" charset="0"/>
              </a:rPr>
              <a:t>picture</a:t>
            </a:r>
            <a:r>
              <a:rPr lang="en-US" sz="6600" dirty="0" smtClean="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smtClean="0">
                <a:solidFill>
                  <a:prstClr val="white">
                    <a:lumMod val="50000"/>
                  </a:prstClr>
                </a:solidFill>
                <a:latin typeface="Calibri Light" panose="020F0302020204030204" pitchFamily="34" charset="0"/>
                <a:cs typeface="Calibri" panose="020F0502020204030204" pitchFamily="34" charset="0"/>
              </a:rPr>
              <a:t>esize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4/29/2015</a:t>
            </a:fld>
            <a:endParaRPr lang="en-US" dirty="0"/>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Detection Of </a:t>
            </a:r>
            <a:r>
              <a:rPr lang="en-US" dirty="0" smtClean="0"/>
              <a:t>Bioaccumulated</a:t>
            </a:r>
            <a:r>
              <a:rPr lang="en-US" dirty="0" smtClean="0"/>
              <a:t> Methyl-Mercury via Ag</a:t>
            </a:r>
            <a:r>
              <a:rPr lang="en-US" baseline="30000" dirty="0" smtClean="0"/>
              <a:t>0</a:t>
            </a:r>
            <a:r>
              <a:rPr lang="en-US" dirty="0" smtClean="0"/>
              <a:t>/Hg</a:t>
            </a:r>
            <a:r>
              <a:rPr lang="en-US" baseline="30000" dirty="0" smtClean="0"/>
              <a:t>0</a:t>
            </a:r>
            <a:r>
              <a:rPr lang="en-US" dirty="0" smtClean="0"/>
              <a:t> Amalgamation</a:t>
            </a:r>
            <a:endParaRPr lang="en-US" dirty="0"/>
          </a:p>
        </p:txBody>
      </p:sp>
      <p:sp>
        <p:nvSpPr>
          <p:cNvPr id="23" name="Text Placeholder 22"/>
          <p:cNvSpPr>
            <a:spLocks noGrp="1"/>
          </p:cNvSpPr>
          <p:nvPr>
            <p:ph type="body" sz="quarter" idx="36"/>
          </p:nvPr>
        </p:nvSpPr>
        <p:spPr>
          <a:xfrm>
            <a:off x="1188720" y="31238146"/>
            <a:ext cx="31089600" cy="830997"/>
          </a:xfrm>
        </p:spPr>
        <p:txBody>
          <a:bodyPr/>
          <a:lstStyle/>
          <a:p>
            <a:r>
              <a:rPr lang="en-US" dirty="0" smtClean="0">
                <a:solidFill>
                  <a:schemeClr val="tx1"/>
                </a:solidFill>
              </a:rPr>
              <a:t>References: Deng, L.; Li, Y.; Yan, X.; Xiao J.; Ma C.; Zheng J.; Liu S.; Yang R.; </a:t>
            </a:r>
            <a:r>
              <a:rPr lang="en-US" i="1" dirty="0">
                <a:solidFill>
                  <a:schemeClr val="tx1"/>
                </a:solidFill>
              </a:rPr>
              <a:t>Anal. Chem.</a:t>
            </a:r>
            <a:r>
              <a:rPr lang="en-US" dirty="0">
                <a:solidFill>
                  <a:schemeClr val="tx1"/>
                </a:solidFill>
              </a:rPr>
              <a:t>, 2015, 87 (4), pp 2452–2458, </a:t>
            </a:r>
            <a:r>
              <a:rPr lang="en-US" dirty="0" smtClean="0">
                <a:solidFill>
                  <a:schemeClr val="tx1"/>
                </a:solidFill>
              </a:rPr>
              <a:t>Publication </a:t>
            </a:r>
            <a:r>
              <a:rPr lang="en-US" dirty="0">
                <a:solidFill>
                  <a:schemeClr val="tx1"/>
                </a:solidFill>
              </a:rPr>
              <a:t>Date (Web): January 22, 2015; http://pubs.acs.org/doi/abs/10.1021/ac504538v</a:t>
            </a:r>
          </a:p>
          <a:p>
            <a:endParaRPr lang="en-US" dirty="0">
              <a:solidFill>
                <a:schemeClr val="tx1"/>
              </a:solidFill>
            </a:endParaRPr>
          </a:p>
        </p:txBody>
      </p:sp>
      <p:sp>
        <p:nvSpPr>
          <p:cNvPr id="7" name="Text Placeholder 6"/>
          <p:cNvSpPr>
            <a:spLocks noGrp="1"/>
          </p:cNvSpPr>
          <p:nvPr>
            <p:ph type="body" sz="quarter" idx="17"/>
          </p:nvPr>
        </p:nvSpPr>
        <p:spPr>
          <a:xfrm>
            <a:off x="1188720" y="5852160"/>
            <a:ext cx="12801600" cy="1219200"/>
          </a:xfrm>
        </p:spPr>
        <p:txBody>
          <a:bodyPr/>
          <a:lstStyle/>
          <a:p>
            <a:r>
              <a:rPr lang="en-US" dirty="0" smtClean="0"/>
              <a:t>background</a:t>
            </a:r>
            <a:endParaRPr lang="en-US" dirty="0"/>
          </a:p>
        </p:txBody>
      </p:sp>
      <p:sp>
        <p:nvSpPr>
          <p:cNvPr id="8" name="Text Placeholder 7"/>
          <p:cNvSpPr>
            <a:spLocks noGrp="1"/>
          </p:cNvSpPr>
          <p:nvPr>
            <p:ph type="body" sz="quarter" idx="19"/>
          </p:nvPr>
        </p:nvSpPr>
        <p:spPr>
          <a:xfrm>
            <a:off x="1188720" y="21978257"/>
            <a:ext cx="12801600" cy="1219200"/>
          </a:xfrm>
        </p:spPr>
        <p:txBody>
          <a:bodyPr/>
          <a:lstStyle/>
          <a:p>
            <a:r>
              <a:rPr lang="en-US" dirty="0" smtClean="0"/>
              <a:t>Hypothesis</a:t>
            </a:r>
            <a:endParaRPr lang="en-US" dirty="0"/>
          </a:p>
        </p:txBody>
      </p:sp>
      <p:sp>
        <p:nvSpPr>
          <p:cNvPr id="13" name="Content Placeholder 12"/>
          <p:cNvSpPr>
            <a:spLocks noGrp="1"/>
          </p:cNvSpPr>
          <p:nvPr>
            <p:ph sz="quarter" idx="26"/>
          </p:nvPr>
        </p:nvSpPr>
        <p:spPr>
          <a:xfrm>
            <a:off x="1188720" y="23197456"/>
            <a:ext cx="6309360" cy="7198399"/>
          </a:xfrm>
        </p:spPr>
        <p:txBody>
          <a:bodyPr>
            <a:normAutofit lnSpcReduction="10000"/>
          </a:bodyPr>
          <a:lstStyle/>
          <a:p>
            <a:r>
              <a:rPr lang="en-US" dirty="0" smtClean="0"/>
              <a:t>Prove that through the natural process of silver/mercury amalgamation, in </a:t>
            </a:r>
            <a:r>
              <a:rPr lang="en-US" dirty="0"/>
              <a:t>combination with a </a:t>
            </a:r>
            <a:r>
              <a:rPr lang="en-US" dirty="0" smtClean="0"/>
              <a:t>fluorophore labeled CH</a:t>
            </a:r>
            <a:r>
              <a:rPr lang="en-US" baseline="-25000" dirty="0" smtClean="0"/>
              <a:t>3</a:t>
            </a:r>
            <a:r>
              <a:rPr lang="en-US" dirty="0" smtClean="0"/>
              <a:t>Hg</a:t>
            </a:r>
            <a:r>
              <a:rPr lang="en-US" baseline="30000" dirty="0" smtClean="0"/>
              <a:t>+</a:t>
            </a:r>
            <a:r>
              <a:rPr lang="en-US" dirty="0" smtClean="0"/>
              <a:t> -specific DNA probe, a more selective method of quantifying </a:t>
            </a:r>
            <a:r>
              <a:rPr lang="en-US" dirty="0"/>
              <a:t>CH</a:t>
            </a:r>
            <a:r>
              <a:rPr lang="en-US" baseline="-25000" dirty="0"/>
              <a:t>3</a:t>
            </a:r>
            <a:r>
              <a:rPr lang="en-US" dirty="0"/>
              <a:t>Hg</a:t>
            </a:r>
            <a:r>
              <a:rPr lang="en-US" baseline="30000" dirty="0" smtClean="0"/>
              <a:t>+</a:t>
            </a:r>
            <a:r>
              <a:rPr lang="en-US" dirty="0" smtClean="0"/>
              <a:t> can be done by means of fluorescence enhancement.</a:t>
            </a:r>
          </a:p>
          <a:p>
            <a:r>
              <a:rPr lang="en-US" dirty="0"/>
              <a:t>The design of the experiment is based upon the higher affinity of thymine (T)-rich DNA nucleotides for CH</a:t>
            </a:r>
            <a:r>
              <a:rPr lang="en-US" baseline="-25000" dirty="0"/>
              <a:t>3</a:t>
            </a:r>
            <a:r>
              <a:rPr lang="en-US" dirty="0"/>
              <a:t>Hg</a:t>
            </a:r>
            <a:r>
              <a:rPr lang="en-US" baseline="30000" dirty="0"/>
              <a:t>+</a:t>
            </a:r>
            <a:r>
              <a:rPr lang="en-US" dirty="0"/>
              <a:t> over Hg</a:t>
            </a:r>
            <a:r>
              <a:rPr lang="en-US" baseline="30000" dirty="0"/>
              <a:t>2+ </a:t>
            </a:r>
            <a:r>
              <a:rPr lang="en-US" dirty="0"/>
              <a:t>and the formation of silver/mercury amalgams . It is this difference in affinity and amalgam formation that provides the selectivity desired. </a:t>
            </a:r>
          </a:p>
          <a:p>
            <a:endParaRPr lang="en-US" dirty="0" smtClean="0"/>
          </a:p>
          <a:p>
            <a:endParaRPr lang="en-US" dirty="0"/>
          </a:p>
        </p:txBody>
      </p:sp>
      <p:sp>
        <p:nvSpPr>
          <p:cNvPr id="9" name="Text Placeholder 8"/>
          <p:cNvSpPr>
            <a:spLocks noGrp="1"/>
          </p:cNvSpPr>
          <p:nvPr>
            <p:ph type="body" sz="quarter" idx="21"/>
          </p:nvPr>
        </p:nvSpPr>
        <p:spPr>
          <a:xfrm>
            <a:off x="15739240" y="5852160"/>
            <a:ext cx="12801600" cy="1219200"/>
          </a:xfrm>
        </p:spPr>
        <p:txBody>
          <a:bodyPr/>
          <a:lstStyle/>
          <a:p>
            <a:r>
              <a:rPr lang="en-US" dirty="0" smtClean="0"/>
              <a:t>methods</a:t>
            </a:r>
            <a:endParaRPr lang="en-US" dirty="0"/>
          </a:p>
        </p:txBody>
      </p:sp>
      <p:sp>
        <p:nvSpPr>
          <p:cNvPr id="14" name="Content Placeholder 13"/>
          <p:cNvSpPr>
            <a:spLocks noGrp="1"/>
          </p:cNvSpPr>
          <p:nvPr>
            <p:ph sz="quarter" idx="27"/>
          </p:nvPr>
        </p:nvSpPr>
        <p:spPr>
          <a:xfrm>
            <a:off x="15610557" y="7183782"/>
            <a:ext cx="12801600" cy="8749856"/>
          </a:xfrm>
        </p:spPr>
        <p:txBody>
          <a:bodyPr>
            <a:normAutofit fontScale="92500"/>
          </a:bodyPr>
          <a:lstStyle/>
          <a:p>
            <a:r>
              <a:rPr lang="en-US" dirty="0"/>
              <a:t>The stock </a:t>
            </a:r>
            <a:r>
              <a:rPr lang="en-US" dirty="0" smtClean="0"/>
              <a:t>solutions of CH3Hg</a:t>
            </a:r>
            <a:r>
              <a:rPr lang="en-US" dirty="0"/>
              <a:t>+ was prepared by first dissolving </a:t>
            </a:r>
            <a:r>
              <a:rPr lang="en-US" dirty="0" smtClean="0"/>
              <a:t>varying </a:t>
            </a:r>
            <a:r>
              <a:rPr lang="en-US" dirty="0"/>
              <a:t>amounts </a:t>
            </a:r>
            <a:r>
              <a:rPr lang="en-US" dirty="0" smtClean="0"/>
              <a:t>of CH</a:t>
            </a:r>
            <a:r>
              <a:rPr lang="en-US" baseline="-25000" dirty="0" smtClean="0"/>
              <a:t>3</a:t>
            </a:r>
            <a:r>
              <a:rPr lang="en-US" dirty="0" smtClean="0"/>
              <a:t>HgCl </a:t>
            </a:r>
            <a:r>
              <a:rPr lang="en-US" dirty="0"/>
              <a:t>in </a:t>
            </a:r>
            <a:r>
              <a:rPr lang="en-US" dirty="0"/>
              <a:t>dimethylformamide</a:t>
            </a:r>
            <a:r>
              <a:rPr lang="en-US" dirty="0"/>
              <a:t> (DMF), diluting with </a:t>
            </a:r>
            <a:r>
              <a:rPr lang="en-US" dirty="0" smtClean="0"/>
              <a:t>highly pure </a:t>
            </a:r>
            <a:r>
              <a:rPr lang="en-US" dirty="0"/>
              <a:t>water, and then stocked in 30% DMF at 4 °C. </a:t>
            </a:r>
            <a:endParaRPr lang="en-US" dirty="0" smtClean="0"/>
          </a:p>
          <a:p>
            <a:r>
              <a:rPr lang="en-US" dirty="0"/>
              <a:t>The DNA-</a:t>
            </a:r>
            <a:r>
              <a:rPr lang="en-US" dirty="0"/>
              <a:t>templated</a:t>
            </a:r>
            <a:r>
              <a:rPr lang="en-US" dirty="0"/>
              <a:t> </a:t>
            </a:r>
            <a:r>
              <a:rPr lang="en-US" dirty="0"/>
              <a:t>AgNPs</a:t>
            </a:r>
            <a:r>
              <a:rPr lang="en-US" dirty="0"/>
              <a:t> were prepared using </a:t>
            </a:r>
            <a:r>
              <a:rPr lang="en-US" dirty="0" smtClean="0"/>
              <a:t>a procedure </a:t>
            </a:r>
            <a:r>
              <a:rPr lang="en-US" dirty="0"/>
              <a:t>previously </a:t>
            </a:r>
            <a:r>
              <a:rPr lang="en-US" dirty="0" smtClean="0"/>
              <a:t>reported. </a:t>
            </a:r>
            <a:r>
              <a:rPr lang="en-US" dirty="0"/>
              <a:t>An aliquot of stock solution of AgNO3 was transferred into a </a:t>
            </a:r>
            <a:r>
              <a:rPr lang="en-US" dirty="0" smtClean="0"/>
              <a:t>1.0 mL </a:t>
            </a:r>
            <a:r>
              <a:rPr lang="en-US" dirty="0"/>
              <a:t>volumetric pipe, and a certain volume of FAM-labeled DNA (FAM-HT7) stock solution </a:t>
            </a:r>
            <a:r>
              <a:rPr lang="en-US" dirty="0" smtClean="0"/>
              <a:t>was added</a:t>
            </a:r>
            <a:r>
              <a:rPr lang="en-US" dirty="0"/>
              <a:t>. The mixed solution was diluted to 1.0 mL with Tris-HNO3 buffer to obtain </a:t>
            </a:r>
            <a:r>
              <a:rPr lang="en-US" dirty="0" smtClean="0"/>
              <a:t>final concentrations </a:t>
            </a:r>
            <a:r>
              <a:rPr lang="en-US" dirty="0"/>
              <a:t>of 5.0 </a:t>
            </a:r>
            <a:r>
              <a:rPr lang="en-US" i="1" dirty="0"/>
              <a:t>μ</a:t>
            </a:r>
            <a:r>
              <a:rPr lang="en-US" dirty="0"/>
              <a:t>M FAM-HT7 and 800 </a:t>
            </a:r>
            <a:r>
              <a:rPr lang="en-US" i="1" dirty="0"/>
              <a:t>μ</a:t>
            </a:r>
            <a:r>
              <a:rPr lang="en-US" dirty="0"/>
              <a:t>M AgNO3. The solution was incubated at 0°C </a:t>
            </a:r>
            <a:r>
              <a:rPr lang="en-US" dirty="0" smtClean="0"/>
              <a:t>for 15 </a:t>
            </a:r>
            <a:r>
              <a:rPr lang="en-US" dirty="0"/>
              <a:t>min to form the DNA/Ag+ complex and stored at 4°C for further usage.</a:t>
            </a:r>
            <a:endParaRPr lang="en-US" dirty="0" smtClean="0"/>
          </a:p>
          <a:p>
            <a:r>
              <a:rPr lang="en-US" dirty="0" smtClean="0"/>
              <a:t>For detection </a:t>
            </a:r>
            <a:r>
              <a:rPr lang="en-US" dirty="0"/>
              <a:t>of CH</a:t>
            </a:r>
            <a:r>
              <a:rPr lang="en-US" baseline="-25000" dirty="0"/>
              <a:t>3</a:t>
            </a:r>
            <a:r>
              <a:rPr lang="en-US" dirty="0"/>
              <a:t>Hg</a:t>
            </a:r>
            <a:r>
              <a:rPr lang="en-US" baseline="30000" dirty="0"/>
              <a:t>+</a:t>
            </a:r>
            <a:r>
              <a:rPr lang="en-US" dirty="0"/>
              <a:t> in buffer solutions, 5 μL of the </a:t>
            </a:r>
            <a:r>
              <a:rPr lang="en-US" dirty="0" smtClean="0"/>
              <a:t>DNA/Ag</a:t>
            </a:r>
            <a:r>
              <a:rPr lang="en-US" baseline="30000" dirty="0"/>
              <a:t>+</a:t>
            </a:r>
            <a:r>
              <a:rPr lang="en-US" dirty="0"/>
              <a:t> mixture were added to a 500 μL </a:t>
            </a:r>
            <a:r>
              <a:rPr lang="en-US" dirty="0" smtClean="0"/>
              <a:t>volumetric pipe </a:t>
            </a:r>
            <a:r>
              <a:rPr lang="en-US" dirty="0"/>
              <a:t>containing 465 μL of Tris-HNO</a:t>
            </a:r>
            <a:r>
              <a:rPr lang="en-US" baseline="-25000" dirty="0"/>
              <a:t>3</a:t>
            </a:r>
            <a:r>
              <a:rPr lang="en-US" dirty="0"/>
              <a:t> buffer sample. Then </a:t>
            </a:r>
            <a:r>
              <a:rPr lang="en-US" dirty="0" smtClean="0"/>
              <a:t>10 μL </a:t>
            </a:r>
            <a:r>
              <a:rPr lang="en-US" dirty="0"/>
              <a:t>of CH</a:t>
            </a:r>
            <a:r>
              <a:rPr lang="en-US" baseline="-25000" dirty="0"/>
              <a:t>3</a:t>
            </a:r>
            <a:r>
              <a:rPr lang="en-US" dirty="0"/>
              <a:t>HgCl solution of various concentrations were </a:t>
            </a:r>
            <a:r>
              <a:rPr lang="en-US" dirty="0" smtClean="0"/>
              <a:t>added. After </a:t>
            </a:r>
            <a:r>
              <a:rPr lang="en-US" dirty="0"/>
              <a:t>incubating for 10 min with gentle shaking, 20 μL </a:t>
            </a:r>
            <a:r>
              <a:rPr lang="en-US" dirty="0" smtClean="0"/>
              <a:t>of NaBH</a:t>
            </a:r>
            <a:r>
              <a:rPr lang="en-US" baseline="-25000" dirty="0" smtClean="0"/>
              <a:t>4</a:t>
            </a:r>
            <a:r>
              <a:rPr lang="en-US" dirty="0" smtClean="0"/>
              <a:t> </a:t>
            </a:r>
            <a:r>
              <a:rPr lang="en-US" dirty="0"/>
              <a:t>(1 mM) were added to the mixture. The samples </a:t>
            </a:r>
            <a:r>
              <a:rPr lang="en-US" dirty="0" smtClean="0"/>
              <a:t>were incubated </a:t>
            </a:r>
            <a:r>
              <a:rPr lang="en-US" dirty="0"/>
              <a:t>for 10 min at room temperature before </a:t>
            </a:r>
            <a:r>
              <a:rPr lang="en-US" dirty="0" smtClean="0"/>
              <a:t>fluorescence measurement.</a:t>
            </a:r>
          </a:p>
          <a:p>
            <a:r>
              <a:rPr lang="en-US" dirty="0"/>
              <a:t>To test the hypothesis, a 25-mer T-rich DNA </a:t>
            </a:r>
            <a:r>
              <a:rPr lang="en-US" dirty="0" smtClean="0"/>
              <a:t>was </a:t>
            </a:r>
            <a:r>
              <a:rPr lang="en-US" dirty="0"/>
              <a:t>designed according to </a:t>
            </a:r>
            <a:r>
              <a:rPr lang="en-US" dirty="0" smtClean="0"/>
              <a:t>the literature. Binding </a:t>
            </a:r>
            <a:r>
              <a:rPr lang="en-US" dirty="0"/>
              <a:t>affinities of H</a:t>
            </a:r>
            <a:r>
              <a:rPr lang="en-US" baseline="-25000" dirty="0"/>
              <a:t>T7</a:t>
            </a:r>
            <a:r>
              <a:rPr lang="en-US" dirty="0"/>
              <a:t> with Ag</a:t>
            </a:r>
            <a:r>
              <a:rPr lang="en-US" baseline="30000" dirty="0"/>
              <a:t>+</a:t>
            </a:r>
            <a:r>
              <a:rPr lang="en-US" dirty="0"/>
              <a:t>, Hg</a:t>
            </a:r>
            <a:r>
              <a:rPr lang="en-US" baseline="30000" dirty="0"/>
              <a:t>2+</a:t>
            </a:r>
            <a:r>
              <a:rPr lang="en-US" dirty="0"/>
              <a:t>, CH3Hg</a:t>
            </a:r>
            <a:r>
              <a:rPr lang="en-US" baseline="30000" dirty="0" smtClean="0"/>
              <a:t>+</a:t>
            </a:r>
            <a:r>
              <a:rPr lang="en-US" dirty="0" smtClean="0"/>
              <a:t>, and </a:t>
            </a:r>
            <a:r>
              <a:rPr lang="en-US" dirty="0"/>
              <a:t>Zn</a:t>
            </a:r>
            <a:r>
              <a:rPr lang="en-US" baseline="30000" dirty="0"/>
              <a:t>2+</a:t>
            </a:r>
            <a:r>
              <a:rPr lang="en-US" dirty="0"/>
              <a:t> (as a typical interfering agent) were studied </a:t>
            </a:r>
            <a:r>
              <a:rPr lang="en-US" dirty="0" smtClean="0"/>
              <a:t>by capillary </a:t>
            </a:r>
            <a:r>
              <a:rPr lang="en-US" dirty="0"/>
              <a:t>electrophoresis with online inductively coupled </a:t>
            </a:r>
            <a:r>
              <a:rPr lang="en-US" dirty="0" smtClean="0"/>
              <a:t>plasma mass </a:t>
            </a:r>
            <a:r>
              <a:rPr lang="en-US" dirty="0"/>
              <a:t>spectrometry (CE−ICPMS)45 and compared with </a:t>
            </a:r>
            <a:r>
              <a:rPr lang="en-US" dirty="0" smtClean="0"/>
              <a:t>those of </a:t>
            </a:r>
            <a:r>
              <a:rPr lang="en-US" dirty="0"/>
              <a:t>a random DNA (</a:t>
            </a:r>
            <a:r>
              <a:rPr lang="en-US" dirty="0" smtClean="0"/>
              <a:t>H</a:t>
            </a:r>
            <a:r>
              <a:rPr lang="en-US" baseline="-25000" dirty="0" smtClean="0"/>
              <a:t>R</a:t>
            </a:r>
            <a:r>
              <a:rPr lang="en-US" dirty="0" smtClean="0"/>
              <a:t>).</a:t>
            </a:r>
          </a:p>
          <a:p>
            <a:endParaRPr lang="en-US" dirty="0" smtClean="0"/>
          </a:p>
          <a:p>
            <a:endParaRPr lang="en-US" dirty="0"/>
          </a:p>
        </p:txBody>
      </p:sp>
      <p:sp>
        <p:nvSpPr>
          <p:cNvPr id="17" name="Content Placeholder 16"/>
          <p:cNvSpPr>
            <a:spLocks noGrp="1"/>
          </p:cNvSpPr>
          <p:nvPr>
            <p:ph sz="quarter" idx="30"/>
          </p:nvPr>
        </p:nvSpPr>
        <p:spPr>
          <a:xfrm>
            <a:off x="15610557" y="17432819"/>
            <a:ext cx="12801600" cy="9650838"/>
          </a:xfrm>
        </p:spPr>
        <p:txBody>
          <a:bodyPr/>
          <a:lstStyle/>
          <a:p>
            <a:r>
              <a:rPr lang="en-US" dirty="0" smtClean="0"/>
              <a:t>(a) Electropherograms (b) </a:t>
            </a:r>
            <a:r>
              <a:rPr lang="en-US" dirty="0"/>
              <a:t>Scatchard plots</a:t>
            </a: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endParaRPr lang="en-US" dirty="0" smtClean="0"/>
          </a:p>
          <a:p>
            <a:endParaRPr lang="en-US" dirty="0"/>
          </a:p>
          <a:p>
            <a:endParaRPr lang="en-US" dirty="0" smtClean="0"/>
          </a:p>
          <a:p>
            <a:endParaRPr lang="en-US" dirty="0"/>
          </a:p>
          <a:p>
            <a:r>
              <a:rPr lang="en-US" dirty="0" smtClean="0"/>
              <a:t>Fluorescence emission (a) FAM-H</a:t>
            </a:r>
            <a:r>
              <a:rPr lang="en-US" baseline="-25000" dirty="0" smtClean="0"/>
              <a:t>R</a:t>
            </a:r>
            <a:r>
              <a:rPr lang="en-US" dirty="0" smtClean="0"/>
              <a:t> DNA (b) FAM-H</a:t>
            </a:r>
            <a:r>
              <a:rPr lang="en-US" baseline="-25000" dirty="0" smtClean="0"/>
              <a:t>T7</a:t>
            </a:r>
            <a:r>
              <a:rPr lang="en-US" dirty="0" smtClean="0"/>
              <a:t> DNA </a:t>
            </a:r>
          </a:p>
        </p:txBody>
      </p:sp>
      <p:sp>
        <p:nvSpPr>
          <p:cNvPr id="18" name="Text Placeholder 17"/>
          <p:cNvSpPr>
            <a:spLocks noGrp="1"/>
          </p:cNvSpPr>
          <p:nvPr>
            <p:ph type="body" sz="quarter" idx="31"/>
          </p:nvPr>
        </p:nvSpPr>
        <p:spPr/>
        <p:txBody>
          <a:bodyPr/>
          <a:lstStyle/>
          <a:p>
            <a:r>
              <a:rPr lang="en-US" dirty="0" smtClean="0"/>
              <a:t>results</a:t>
            </a:r>
            <a:endParaRPr lang="en-US" dirty="0"/>
          </a:p>
        </p:txBody>
      </p:sp>
      <p:sp>
        <p:nvSpPr>
          <p:cNvPr id="21" name="Text Placeholder 20"/>
          <p:cNvSpPr>
            <a:spLocks noGrp="1"/>
          </p:cNvSpPr>
          <p:nvPr>
            <p:ph type="body" sz="quarter" idx="34"/>
          </p:nvPr>
        </p:nvSpPr>
        <p:spPr>
          <a:xfrm>
            <a:off x="29900880" y="25412065"/>
            <a:ext cx="12801600" cy="1219200"/>
          </a:xfrm>
        </p:spPr>
        <p:txBody>
          <a:bodyPr/>
          <a:lstStyle/>
          <a:p>
            <a:r>
              <a:rPr lang="en-US" dirty="0" smtClean="0"/>
              <a:t>conclusions</a:t>
            </a:r>
            <a:endParaRPr lang="en-US" dirty="0"/>
          </a:p>
        </p:txBody>
      </p:sp>
      <p:sp>
        <p:nvSpPr>
          <p:cNvPr id="22" name="Content Placeholder 21"/>
          <p:cNvSpPr>
            <a:spLocks noGrp="1"/>
          </p:cNvSpPr>
          <p:nvPr>
            <p:ph sz="quarter" idx="35"/>
          </p:nvPr>
        </p:nvSpPr>
        <p:spPr>
          <a:xfrm>
            <a:off x="29900880" y="26631266"/>
            <a:ext cx="12801600" cy="3764590"/>
          </a:xfrm>
        </p:spPr>
        <p:txBody>
          <a:bodyPr>
            <a:normAutofit/>
          </a:bodyPr>
          <a:lstStyle/>
          <a:p>
            <a:r>
              <a:rPr lang="en-US" dirty="0" smtClean="0"/>
              <a:t>Silver/mercury amalgamation combined </a:t>
            </a:r>
            <a:r>
              <a:rPr lang="en-US" dirty="0"/>
              <a:t>with a CH</a:t>
            </a:r>
            <a:r>
              <a:rPr lang="en-US" baseline="-25000" dirty="0"/>
              <a:t>3</a:t>
            </a:r>
            <a:r>
              <a:rPr lang="en-US" dirty="0"/>
              <a:t>Hg</a:t>
            </a:r>
            <a:r>
              <a:rPr lang="en-US" baseline="30000" dirty="0" smtClean="0"/>
              <a:t>+</a:t>
            </a:r>
            <a:r>
              <a:rPr lang="en-US" dirty="0" smtClean="0"/>
              <a:t> -specific DNA</a:t>
            </a:r>
            <a:r>
              <a:rPr lang="en-US" dirty="0" smtClean="0"/>
              <a:t> can be used to detect CH</a:t>
            </a:r>
            <a:r>
              <a:rPr lang="en-US" baseline="-25000" dirty="0" smtClean="0"/>
              <a:t>3</a:t>
            </a:r>
            <a:r>
              <a:rPr lang="en-US" dirty="0" smtClean="0"/>
              <a:t>Hg</a:t>
            </a:r>
            <a:r>
              <a:rPr lang="en-US" baseline="30000" dirty="0" smtClean="0"/>
              <a:t>+</a:t>
            </a:r>
            <a:r>
              <a:rPr lang="en-US" dirty="0" smtClean="0"/>
              <a:t> with higher selectivity and sensitivity than </a:t>
            </a:r>
            <a:r>
              <a:rPr lang="en-US" dirty="0" smtClean="0"/>
              <a:t>other methods. </a:t>
            </a:r>
          </a:p>
          <a:p>
            <a:r>
              <a:rPr lang="en-US" dirty="0" smtClean="0"/>
              <a:t>Based upon the higher affinity of nucleotide for CH</a:t>
            </a:r>
            <a:r>
              <a:rPr lang="en-US" baseline="-25000" dirty="0" smtClean="0"/>
              <a:t>3</a:t>
            </a:r>
            <a:r>
              <a:rPr lang="en-US" dirty="0" smtClean="0"/>
              <a:t>Hg</a:t>
            </a:r>
            <a:r>
              <a:rPr lang="en-US" baseline="30000" dirty="0" smtClean="0"/>
              <a:t>+</a:t>
            </a:r>
            <a:r>
              <a:rPr lang="en-US" dirty="0" smtClean="0"/>
              <a:t> over Hg</a:t>
            </a:r>
            <a:r>
              <a:rPr lang="en-US" baseline="30000" dirty="0" smtClean="0"/>
              <a:t>2+</a:t>
            </a:r>
            <a:r>
              <a:rPr lang="en-US" dirty="0" smtClean="0"/>
              <a:t> and the formation of amalgams between Ag</a:t>
            </a:r>
            <a:r>
              <a:rPr lang="en-US" baseline="30000" dirty="0" smtClean="0"/>
              <a:t>0</a:t>
            </a:r>
            <a:r>
              <a:rPr lang="en-US" dirty="0" smtClean="0"/>
              <a:t> and Hg</a:t>
            </a:r>
            <a:r>
              <a:rPr lang="en-US" baseline="30000" dirty="0" smtClean="0"/>
              <a:t>0</a:t>
            </a:r>
            <a:r>
              <a:rPr lang="en-US" dirty="0" smtClean="0"/>
              <a:t> over </a:t>
            </a:r>
            <a:r>
              <a:rPr lang="en-US" dirty="0"/>
              <a:t>CH</a:t>
            </a:r>
            <a:r>
              <a:rPr lang="en-US" baseline="-25000" dirty="0"/>
              <a:t>3</a:t>
            </a:r>
            <a:r>
              <a:rPr lang="en-US" dirty="0"/>
              <a:t>Hg</a:t>
            </a:r>
            <a:r>
              <a:rPr lang="en-US" baseline="30000" dirty="0" smtClean="0"/>
              <a:t>+</a:t>
            </a:r>
            <a:r>
              <a:rPr lang="en-US" dirty="0" smtClean="0"/>
              <a:t>, an optimal DNA was chosen.</a:t>
            </a:r>
          </a:p>
          <a:p>
            <a:r>
              <a:rPr lang="en-US" dirty="0" smtClean="0"/>
              <a:t>The system can detect pico</a:t>
            </a:r>
            <a:r>
              <a:rPr lang="en-US" dirty="0"/>
              <a:t>-</a:t>
            </a:r>
            <a:r>
              <a:rPr lang="en-US" dirty="0" smtClean="0"/>
              <a:t>molar concentrations and is not effected by 50x and 10</a:t>
            </a:r>
            <a:r>
              <a:rPr lang="en-US" baseline="30000" dirty="0" smtClean="0"/>
              <a:t>6</a:t>
            </a:r>
            <a:r>
              <a:rPr lang="en-US" dirty="0" smtClean="0"/>
              <a:t>x levels of concentrations of Hg</a:t>
            </a:r>
            <a:r>
              <a:rPr lang="en-US" baseline="30000" dirty="0" smtClean="0"/>
              <a:t>2+</a:t>
            </a:r>
            <a:r>
              <a:rPr lang="en-US" dirty="0" smtClean="0"/>
              <a:t> and other metal ions respectively. </a:t>
            </a:r>
            <a:endParaRPr lang="en-US" dirty="0"/>
          </a:p>
        </p:txBody>
      </p:sp>
      <p:sp>
        <p:nvSpPr>
          <p:cNvPr id="30" name="Text Placeholder 1"/>
          <p:cNvSpPr>
            <a:spLocks noGrp="1"/>
          </p:cNvSpPr>
          <p:nvPr>
            <p:ph sz="quarter" idx="25"/>
          </p:nvPr>
        </p:nvSpPr>
        <p:spPr>
          <a:xfrm>
            <a:off x="1189038" y="7115174"/>
            <a:ext cx="12801600" cy="14863083"/>
          </a:xfrm>
        </p:spPr>
        <p:txBody>
          <a:bodyPr>
            <a:normAutofit/>
          </a:bodyPr>
          <a:lstStyle/>
          <a:p>
            <a:r>
              <a:rPr lang="en-US" dirty="0" smtClean="0"/>
              <a:t>Methyl-mercury (CH</a:t>
            </a:r>
            <a:r>
              <a:rPr lang="en-US" baseline="-25000" dirty="0" smtClean="0"/>
              <a:t>3</a:t>
            </a:r>
            <a:r>
              <a:rPr lang="en-US" dirty="0" smtClean="0"/>
              <a:t>Hg</a:t>
            </a:r>
            <a:r>
              <a:rPr lang="en-US" baseline="30000" dirty="0" smtClean="0"/>
              <a:t>+</a:t>
            </a:r>
            <a:r>
              <a:rPr lang="en-US" dirty="0" smtClean="0"/>
              <a:t>) </a:t>
            </a:r>
            <a:r>
              <a:rPr lang="en-US" dirty="0"/>
              <a:t>is a well known toxic substance that can cause severe tissue and neurological damage. This organic form of mercury, the most common and most toxic compared to other forms of mercury, is typically a problem within oceanic organisms such as fish where levels of methyl-mercury are consistently higher than the levels deemed safe by the EPA and WHO. Methyl-mercury is generated by bacteria which are then processed through the food chain to fish where it accumulates until human consumption. </a:t>
            </a:r>
            <a:endParaRPr lang="en-US" dirty="0" smtClean="0"/>
          </a:p>
          <a:p>
            <a:pPr marL="0" indent="0">
              <a:buNone/>
            </a:pPr>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r>
              <a:rPr lang="en-US" dirty="0" smtClean="0"/>
              <a:t>Standard </a:t>
            </a:r>
            <a:r>
              <a:rPr lang="en-US" dirty="0"/>
              <a:t>methods of detection </a:t>
            </a:r>
            <a:r>
              <a:rPr lang="en-US" dirty="0" smtClean="0"/>
              <a:t>of mercury </a:t>
            </a:r>
            <a:r>
              <a:rPr lang="en-US" dirty="0"/>
              <a:t>typically </a:t>
            </a:r>
            <a:r>
              <a:rPr lang="en-US" dirty="0" smtClean="0"/>
              <a:t>include </a:t>
            </a:r>
            <a:r>
              <a:rPr lang="en-US" dirty="0"/>
              <a:t>AA spectrometry, ICP atomic emission and </a:t>
            </a:r>
            <a:r>
              <a:rPr lang="en-US" dirty="0" smtClean="0"/>
              <a:t>ICPMS because of the low natural concentration of mercury in aquatic systems. Even though these methods are sensitive, they have the limitation of being able to only quantify the overall mercury content within the sample and not have the selectivity of quantifying just methyl-mercury.</a:t>
            </a:r>
          </a:p>
          <a:p>
            <a:r>
              <a:rPr lang="en-US" dirty="0" smtClean="0"/>
              <a:t>Consequences of this are that further instrumentation separation is required. Typically this is done by GC or HPLC in order to properly separate and identify the different mercury species. All these processes together add up to a lot of time and money which gives an economical limitation on top of the analytical limitation described above. </a:t>
            </a:r>
          </a:p>
          <a:p>
            <a:r>
              <a:rPr lang="en-US" dirty="0" smtClean="0"/>
              <a:t>Currently mercury specific sensors are being made via many different avenues; however these sensors are being made to detect the Hg</a:t>
            </a:r>
            <a:r>
              <a:rPr lang="en-US" baseline="30000" dirty="0" smtClean="0"/>
              <a:t>2+</a:t>
            </a:r>
            <a:r>
              <a:rPr lang="en-US" dirty="0" smtClean="0"/>
              <a:t> ion and not </a:t>
            </a:r>
            <a:r>
              <a:rPr lang="en-US" dirty="0"/>
              <a:t>CH</a:t>
            </a:r>
            <a:r>
              <a:rPr lang="en-US" baseline="-25000" dirty="0"/>
              <a:t>3</a:t>
            </a:r>
            <a:r>
              <a:rPr lang="en-US" dirty="0"/>
              <a:t>Hg</a:t>
            </a:r>
            <a:r>
              <a:rPr lang="en-US" baseline="30000" dirty="0" smtClean="0"/>
              <a:t>+</a:t>
            </a:r>
            <a:r>
              <a:rPr lang="en-US" dirty="0" smtClean="0"/>
              <a:t>. Fluorescent sensors have also been developed but have shown greater selectivity of the Hg</a:t>
            </a:r>
            <a:r>
              <a:rPr lang="en-US" baseline="30000" dirty="0" smtClean="0"/>
              <a:t>2+</a:t>
            </a:r>
            <a:r>
              <a:rPr lang="en-US" dirty="0" smtClean="0"/>
              <a:t> ion and not </a:t>
            </a:r>
            <a:r>
              <a:rPr lang="en-US" dirty="0"/>
              <a:t>CH</a:t>
            </a:r>
            <a:r>
              <a:rPr lang="en-US" baseline="-25000" dirty="0"/>
              <a:t>3</a:t>
            </a:r>
            <a:r>
              <a:rPr lang="en-US" dirty="0"/>
              <a:t>Hg</a:t>
            </a:r>
            <a:r>
              <a:rPr lang="en-US" baseline="30000" dirty="0" smtClean="0"/>
              <a:t>+</a:t>
            </a:r>
            <a:r>
              <a:rPr lang="en-US" dirty="0"/>
              <a:t>.</a:t>
            </a:r>
            <a:endParaRPr lang="en-US" dirty="0" smtClean="0"/>
          </a:p>
        </p:txBody>
      </p:sp>
      <p:pic>
        <p:nvPicPr>
          <p:cNvPr id="3" name="Picture 2"/>
          <p:cNvPicPr>
            <a:picLocks noChangeAspect="1"/>
          </p:cNvPicPr>
          <p:nvPr/>
        </p:nvPicPr>
        <p:blipFill>
          <a:blip r:embed="rId2"/>
          <a:stretch>
            <a:fillRect/>
          </a:stretch>
        </p:blipFill>
        <p:spPr>
          <a:xfrm>
            <a:off x="4150178" y="10529615"/>
            <a:ext cx="6789965" cy="3815154"/>
          </a:xfrm>
          <a:prstGeom prst="rect">
            <a:avLst/>
          </a:prstGeom>
        </p:spPr>
      </p:pic>
      <p:sp>
        <p:nvSpPr>
          <p:cNvPr id="20" name="Text Placeholder 19"/>
          <p:cNvSpPr>
            <a:spLocks noGrp="1"/>
          </p:cNvSpPr>
          <p:nvPr>
            <p:ph type="body" sz="quarter" idx="29"/>
          </p:nvPr>
        </p:nvSpPr>
        <p:spPr>
          <a:xfrm>
            <a:off x="15610557" y="15571362"/>
            <a:ext cx="12801600" cy="1219200"/>
          </a:xfrm>
        </p:spPr>
        <p:txBody>
          <a:bodyPr/>
          <a:lstStyle/>
          <a:p>
            <a:r>
              <a:rPr lang="en-US" dirty="0" smtClean="0"/>
              <a:t>Results</a:t>
            </a:r>
            <a:endParaRPr lang="en-US" dirty="0"/>
          </a:p>
        </p:txBody>
      </p:sp>
      <p:pic>
        <p:nvPicPr>
          <p:cNvPr id="26" name="Picture 25"/>
          <p:cNvPicPr>
            <a:picLocks noChangeAspect="1"/>
          </p:cNvPicPr>
          <p:nvPr/>
        </p:nvPicPr>
        <p:blipFill>
          <a:blip r:embed="rId3"/>
          <a:stretch>
            <a:fillRect/>
          </a:stretch>
        </p:blipFill>
        <p:spPr>
          <a:xfrm>
            <a:off x="15739239" y="18108969"/>
            <a:ext cx="12443883" cy="5088487"/>
          </a:xfrm>
          <a:prstGeom prst="rect">
            <a:avLst/>
          </a:prstGeom>
        </p:spPr>
      </p:pic>
      <p:pic>
        <p:nvPicPr>
          <p:cNvPr id="33" name="Picture 32"/>
          <p:cNvPicPr>
            <a:picLocks noChangeAspect="1"/>
          </p:cNvPicPr>
          <p:nvPr/>
        </p:nvPicPr>
        <p:blipFill>
          <a:blip r:embed="rId4"/>
          <a:stretch>
            <a:fillRect/>
          </a:stretch>
        </p:blipFill>
        <p:spPr>
          <a:xfrm>
            <a:off x="7589520" y="23288612"/>
            <a:ext cx="5000625" cy="4468644"/>
          </a:xfrm>
          <a:prstGeom prst="rect">
            <a:avLst/>
          </a:prstGeom>
        </p:spPr>
      </p:pic>
      <p:pic>
        <p:nvPicPr>
          <p:cNvPr id="38" name="Picture 37"/>
          <p:cNvPicPr>
            <a:picLocks noChangeAspect="1"/>
          </p:cNvPicPr>
          <p:nvPr/>
        </p:nvPicPr>
        <p:blipFill>
          <a:blip r:embed="rId5"/>
          <a:stretch>
            <a:fillRect/>
          </a:stretch>
        </p:blipFill>
        <p:spPr>
          <a:xfrm>
            <a:off x="15739238" y="24645310"/>
            <a:ext cx="12443883" cy="5750545"/>
          </a:xfrm>
          <a:prstGeom prst="rect">
            <a:avLst/>
          </a:prstGeom>
        </p:spPr>
      </p:pic>
      <p:pic>
        <p:nvPicPr>
          <p:cNvPr id="40" name="Content Placeholder 39"/>
          <p:cNvPicPr>
            <a:picLocks noGrp="1" noChangeAspect="1"/>
          </p:cNvPicPr>
          <p:nvPr>
            <p:ph sz="quarter" idx="32"/>
          </p:nvPr>
        </p:nvPicPr>
        <p:blipFill>
          <a:blip r:embed="rId6"/>
          <a:stretch>
            <a:fillRect/>
          </a:stretch>
        </p:blipFill>
        <p:spPr>
          <a:xfrm>
            <a:off x="31246861" y="8480815"/>
            <a:ext cx="10109638" cy="4572000"/>
          </a:xfrm>
          <a:prstGeom prst="rect">
            <a:avLst/>
          </a:prstGeom>
        </p:spPr>
      </p:pic>
      <p:pic>
        <p:nvPicPr>
          <p:cNvPr id="42" name="Content Placeholder 41"/>
          <p:cNvPicPr>
            <a:picLocks noGrp="1" noChangeAspect="1"/>
          </p:cNvPicPr>
          <p:nvPr>
            <p:ph sz="quarter" idx="33"/>
          </p:nvPr>
        </p:nvPicPr>
        <p:blipFill>
          <a:blip r:embed="rId7"/>
          <a:stretch>
            <a:fillRect/>
          </a:stretch>
        </p:blipFill>
        <p:spPr>
          <a:xfrm>
            <a:off x="31767904" y="16637442"/>
            <a:ext cx="9067552" cy="8243229"/>
          </a:xfrm>
          <a:prstGeom prst="rect">
            <a:avLst/>
          </a:prstGeom>
        </p:spPr>
      </p:pic>
      <p:sp>
        <p:nvSpPr>
          <p:cNvPr id="43" name="TextBox 42"/>
          <p:cNvSpPr txBox="1"/>
          <p:nvPr/>
        </p:nvSpPr>
        <p:spPr>
          <a:xfrm>
            <a:off x="29900880" y="7071360"/>
            <a:ext cx="12801600" cy="954107"/>
          </a:xfrm>
          <a:prstGeom prst="rect">
            <a:avLst/>
          </a:prstGeom>
          <a:noFill/>
        </p:spPr>
        <p:txBody>
          <a:bodyPr wrap="square" rtlCol="0">
            <a:spAutoFit/>
          </a:bodyPr>
          <a:lstStyle/>
          <a:p>
            <a:endParaRPr lang="en-US" sz="2800" dirty="0" smtClean="0"/>
          </a:p>
          <a:p>
            <a:pPr marL="457200" indent="-457200">
              <a:buFont typeface="Arial" panose="020B0604020202020204" pitchFamily="34" charset="0"/>
              <a:buChar char="•"/>
            </a:pPr>
            <a:r>
              <a:rPr lang="en-US" sz="2800" dirty="0" smtClean="0"/>
              <a:t>(a) UV/Vis spectra (b) Gel electrophoresis of products</a:t>
            </a:r>
            <a:endParaRPr lang="en-US" sz="2800" dirty="0" smtClean="0"/>
          </a:p>
        </p:txBody>
      </p:sp>
      <p:sp>
        <p:nvSpPr>
          <p:cNvPr id="44" name="TextBox 43"/>
          <p:cNvSpPr txBox="1"/>
          <p:nvPr/>
        </p:nvSpPr>
        <p:spPr>
          <a:xfrm>
            <a:off x="29900880" y="12873789"/>
            <a:ext cx="12801600" cy="3108543"/>
          </a:xfrm>
          <a:prstGeom prst="rect">
            <a:avLst/>
          </a:prstGeom>
          <a:noFill/>
        </p:spPr>
        <p:txBody>
          <a:bodyPr wrap="square" rtlCol="0">
            <a:spAutoFit/>
          </a:bodyPr>
          <a:lstStyle/>
          <a:p>
            <a:endParaRPr lang="en-US" sz="2800" dirty="0" smtClean="0"/>
          </a:p>
          <a:p>
            <a:pPr marL="457200" indent="-457200">
              <a:buFont typeface="Arial" panose="020B0604020202020204" pitchFamily="34" charset="0"/>
              <a:buChar char="•"/>
            </a:pPr>
            <a:r>
              <a:rPr lang="en-US" sz="2800" dirty="0" smtClean="0"/>
              <a:t>(a)Fluorescence </a:t>
            </a:r>
            <a:r>
              <a:rPr lang="en-US" sz="2800" dirty="0"/>
              <a:t>emission spectra of FAM-H</a:t>
            </a:r>
            <a:r>
              <a:rPr lang="en-US" sz="2800" baseline="-25000" dirty="0"/>
              <a:t>T7</a:t>
            </a:r>
            <a:r>
              <a:rPr lang="en-US" sz="2800" dirty="0"/>
              <a:t>/Ag</a:t>
            </a:r>
            <a:r>
              <a:rPr lang="en-US" sz="2800" baseline="30000" dirty="0"/>
              <a:t>+</a:t>
            </a:r>
            <a:r>
              <a:rPr lang="en-US" sz="2800" dirty="0"/>
              <a:t> in the presence of different amounts of CH</a:t>
            </a:r>
            <a:r>
              <a:rPr lang="en-US" sz="2800" baseline="-25000" dirty="0"/>
              <a:t>3</a:t>
            </a:r>
            <a:r>
              <a:rPr lang="en-US" sz="2800" dirty="0"/>
              <a:t>Hg</a:t>
            </a:r>
            <a:r>
              <a:rPr lang="en-US" sz="2800" baseline="30000" dirty="0" smtClean="0"/>
              <a:t>+</a:t>
            </a:r>
            <a:r>
              <a:rPr lang="en-US" sz="2800" dirty="0" smtClean="0"/>
              <a:t> (b) </a:t>
            </a:r>
            <a:r>
              <a:rPr lang="en-US" sz="2800" dirty="0"/>
              <a:t>R</a:t>
            </a:r>
            <a:r>
              <a:rPr lang="en-US" sz="2800" dirty="0" smtClean="0"/>
              <a:t>esponse </a:t>
            </a:r>
            <a:r>
              <a:rPr lang="en-US" sz="2800" dirty="0"/>
              <a:t>sensitivity, S/B, as functions of the concentrations of Hg</a:t>
            </a:r>
            <a:r>
              <a:rPr lang="en-US" sz="2800" baseline="30000" dirty="0"/>
              <a:t>2+ </a:t>
            </a:r>
            <a:r>
              <a:rPr lang="en-US" sz="2800" dirty="0"/>
              <a:t>and CH</a:t>
            </a:r>
            <a:r>
              <a:rPr lang="en-US" sz="2800" baseline="-25000" dirty="0"/>
              <a:t>3</a:t>
            </a:r>
            <a:r>
              <a:rPr lang="en-US" sz="2800" dirty="0"/>
              <a:t>Hg</a:t>
            </a:r>
            <a:r>
              <a:rPr lang="en-US" sz="2800" baseline="30000" dirty="0" smtClean="0"/>
              <a:t>+ </a:t>
            </a:r>
            <a:r>
              <a:rPr lang="en-US" sz="2800" dirty="0" smtClean="0"/>
              <a:t>(c</a:t>
            </a:r>
            <a:r>
              <a:rPr lang="en-US" sz="2800" dirty="0"/>
              <a:t>) The response sensitivity, S/B, of the sensing system </a:t>
            </a:r>
            <a:r>
              <a:rPr lang="en-US" sz="2800" dirty="0" smtClean="0"/>
              <a:t>for selected </a:t>
            </a:r>
            <a:r>
              <a:rPr lang="en-US" sz="2800" dirty="0"/>
              <a:t>metal ions (10.0 μM, x-axis markers) and CH</a:t>
            </a:r>
            <a:r>
              <a:rPr lang="en-US" sz="2800" baseline="-25000" dirty="0"/>
              <a:t>3</a:t>
            </a:r>
            <a:r>
              <a:rPr lang="en-US" sz="2800" dirty="0"/>
              <a:t>Hg</a:t>
            </a:r>
            <a:r>
              <a:rPr lang="en-US" sz="2800" baseline="30000" dirty="0"/>
              <a:t>+</a:t>
            </a:r>
            <a:r>
              <a:rPr lang="en-US" sz="2800" dirty="0"/>
              <a:t> (10.0 μM) + the metal </a:t>
            </a:r>
            <a:r>
              <a:rPr lang="en-US" sz="2800" dirty="0" smtClean="0"/>
              <a:t>ions (d) </a:t>
            </a:r>
            <a:r>
              <a:rPr lang="en-US" sz="2800" dirty="0"/>
              <a:t>Time-dependence of CH</a:t>
            </a:r>
            <a:r>
              <a:rPr lang="en-US" sz="2800" baseline="-25000" dirty="0"/>
              <a:t>3</a:t>
            </a:r>
            <a:r>
              <a:rPr lang="en-US" sz="2800" dirty="0"/>
              <a:t>Hg</a:t>
            </a:r>
            <a:r>
              <a:rPr lang="en-US" sz="2800" baseline="30000" dirty="0"/>
              <a:t>+</a:t>
            </a:r>
            <a:r>
              <a:rPr lang="en-US" sz="2800" dirty="0"/>
              <a:t> distribution in various tissue samples of </a:t>
            </a:r>
            <a:r>
              <a:rPr lang="en-US" sz="2800" dirty="0"/>
              <a:t>crucian</a:t>
            </a:r>
            <a:r>
              <a:rPr lang="en-US" sz="2800" dirty="0"/>
              <a:t> carp</a:t>
            </a:r>
            <a:endParaRPr lang="en-US" sz="2800" baseline="30000" dirty="0" smtClean="0"/>
          </a:p>
        </p:txBody>
      </p:sp>
      <p:sp>
        <p:nvSpPr>
          <p:cNvPr id="45" name="TextBox 44"/>
          <p:cNvSpPr txBox="1"/>
          <p:nvPr/>
        </p:nvSpPr>
        <p:spPr>
          <a:xfrm>
            <a:off x="6339840" y="3444056"/>
            <a:ext cx="31089600" cy="1015663"/>
          </a:xfrm>
          <a:prstGeom prst="rect">
            <a:avLst/>
          </a:prstGeom>
          <a:noFill/>
        </p:spPr>
        <p:txBody>
          <a:bodyPr wrap="square" rtlCol="0">
            <a:spAutoFit/>
          </a:bodyPr>
          <a:lstStyle/>
          <a:p>
            <a:pPr algn="ctr"/>
            <a:r>
              <a:rPr lang="en-US" sz="6000" dirty="0" smtClean="0">
                <a:solidFill>
                  <a:schemeClr val="bg1"/>
                </a:solidFill>
              </a:rPr>
              <a:t>Presented By: Ryan Cox</a:t>
            </a:r>
            <a:endParaRPr lang="en-US" sz="6000" dirty="0" smtClean="0">
              <a:solidFill>
                <a:schemeClr val="bg1"/>
              </a:solidFill>
            </a:endParaRPr>
          </a:p>
        </p:txBody>
      </p:sp>
      <p:pic>
        <p:nvPicPr>
          <p:cNvPr id="46" name="Picture 45"/>
          <p:cNvPicPr>
            <a:picLocks noChangeAspect="1"/>
          </p:cNvPicPr>
          <p:nvPr/>
        </p:nvPicPr>
        <p:blipFill>
          <a:blip r:embed="rId8"/>
          <a:stretch>
            <a:fillRect/>
          </a:stretch>
        </p:blipFill>
        <p:spPr>
          <a:xfrm>
            <a:off x="1188720" y="1002528"/>
            <a:ext cx="2428875" cy="2857500"/>
          </a:xfrm>
          <a:prstGeom prst="rect">
            <a:avLst/>
          </a:prstGeom>
        </p:spPr>
      </p:pic>
      <p:pic>
        <p:nvPicPr>
          <p:cNvPr id="47" name="Picture 46"/>
          <p:cNvPicPr>
            <a:picLocks noChangeAspect="1"/>
          </p:cNvPicPr>
          <p:nvPr/>
        </p:nvPicPr>
        <p:blipFill>
          <a:blip r:embed="rId8"/>
          <a:stretch>
            <a:fillRect/>
          </a:stretch>
        </p:blipFill>
        <p:spPr>
          <a:xfrm>
            <a:off x="40273605" y="1013340"/>
            <a:ext cx="2428875" cy="2857500"/>
          </a:xfrm>
          <a:prstGeom prst="rect">
            <a:avLst/>
          </a:prstGeom>
        </p:spPr>
      </p:pic>
    </p:spTree>
    <p:extLst>
      <p:ext uri="{BB962C8B-B14F-4D97-AF65-F5344CB8AC3E}">
        <p14:creationId xmlns:p14="http://schemas.microsoft.com/office/powerpoint/2010/main" val="931198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889</Words>
  <Application>Microsoft Office PowerPoint</Application>
  <PresentationFormat>Custom</PresentationFormat>
  <Paragraphs>46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Medical Poster</vt:lpstr>
      <vt:lpstr>Detection Of Bioaccumulated Methyl-Mercury via Ag0/Hg0 Amalgamation</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2015-04-29T17:08:18Z</dcterms:created>
  <dcterms:modified xsi:type="dcterms:W3CDTF">2015-04-29T23:01:06Z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