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8932" autoAdjust="0"/>
  </p:normalViewPr>
  <p:slideViewPr>
    <p:cSldViewPr>
      <p:cViewPr>
        <p:scale>
          <a:sx n="30" d="100"/>
          <a:sy n="30" d="100"/>
        </p:scale>
        <p:origin x="1668" y="307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9532212-42C5-49C7-8C79-85A6A2A90193}" type="datetimeFigureOut">
              <a:rPr lang="en-US" smtClean="0"/>
              <a:t>4/30/2015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251136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532212-42C5-49C7-8C79-85A6A2A90193}" type="datetimeFigureOut">
              <a:rPr lang="en-US" smtClean="0"/>
              <a:t>4/30/2015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1366076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532212-42C5-49C7-8C79-85A6A2A90193}" type="datetimeFigureOut">
              <a:rPr lang="en-US" smtClean="0"/>
              <a:t>4/30/2015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2060254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9532212-42C5-49C7-8C79-85A6A2A90193}" type="datetimeFigureOut">
              <a:rPr lang="en-US" smtClean="0"/>
              <a:t>4/30/2015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2064096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9532212-42C5-49C7-8C79-85A6A2A90193}" type="datetimeFigureOut">
              <a:rPr lang="en-US" smtClean="0"/>
              <a:t>4/30/2015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2876996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9532212-42C5-49C7-8C79-85A6A2A90193}" type="datetimeFigureOut">
              <a:rPr lang="en-US" smtClean="0"/>
              <a:t>4/30/2015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3583646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532212-42C5-49C7-8C79-85A6A2A90193}" type="datetimeFigureOut">
              <a:rPr lang="en-US" smtClean="0"/>
              <a:t>4/30/2015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912050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532212-42C5-49C7-8C79-85A6A2A90193}" type="datetimeFigureOut">
              <a:rPr lang="en-US" smtClean="0"/>
              <a:t>4/30/2015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1423562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532212-42C5-49C7-8C79-85A6A2A90193}" type="datetimeFigureOut">
              <a:rPr lang="en-US" smtClean="0"/>
              <a:t>4/30/2015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3979198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532212-42C5-49C7-8C79-85A6A2A90193}" type="datetimeFigureOut">
              <a:rPr lang="en-US" smtClean="0"/>
              <a:t>4/30/2015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4073088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532212-42C5-49C7-8C79-85A6A2A90193}" type="datetimeFigureOut">
              <a:rPr lang="en-US" smtClean="0"/>
              <a:t>4/30/2015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B9B10F-3C19-4893-863E-5CC832A1A802}" type="slidenum">
              <a:rPr lang="en-US" smtClean="0"/>
              <a:t>‹#›</a:t>
            </a:fld>
            <a:endParaRPr lang="en-US"/>
          </a:p>
        </p:txBody>
      </p:sp>
    </p:spTree>
    <p:extLst>
      <p:ext uri="{BB962C8B-B14F-4D97-AF65-F5344CB8AC3E}">
        <p14:creationId xmlns:p14="http://schemas.microsoft.com/office/powerpoint/2010/main" val="325470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59532212-42C5-49C7-8C79-85A6A2A90193}" type="datetimeFigureOut">
              <a:rPr lang="en-US" smtClean="0"/>
              <a:t>4/30/2015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11B9B10F-3C19-4893-863E-5CC832A1A802}" type="slidenum">
              <a:rPr lang="en-US" smtClean="0"/>
              <a:t>‹#›</a:t>
            </a:fld>
            <a:endParaRPr lang="en-US"/>
          </a:p>
        </p:txBody>
      </p:sp>
    </p:spTree>
    <p:extLst>
      <p:ext uri="{BB962C8B-B14F-4D97-AF65-F5344CB8AC3E}">
        <p14:creationId xmlns:p14="http://schemas.microsoft.com/office/powerpoint/2010/main" val="1657988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1027"/>
          <p:cNvSpPr/>
          <p:nvPr/>
        </p:nvSpPr>
        <p:spPr>
          <a:xfrm>
            <a:off x="0" y="5486400"/>
            <a:ext cx="13729138"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Introduction and History</a:t>
            </a:r>
            <a:endParaRPr lang="en-US" sz="4000" dirty="0">
              <a:latin typeface="Arial Narrow" panose="020B0606020202030204" pitchFamily="34" charset="0"/>
            </a:endParaRPr>
          </a:p>
        </p:txBody>
      </p:sp>
      <p:sp>
        <p:nvSpPr>
          <p:cNvPr id="2" name="Title 1"/>
          <p:cNvSpPr>
            <a:spLocks noGrp="1"/>
          </p:cNvSpPr>
          <p:nvPr>
            <p:ph type="title"/>
          </p:nvPr>
        </p:nvSpPr>
        <p:spPr>
          <a:xfrm>
            <a:off x="1828800" y="1318264"/>
            <a:ext cx="40233600" cy="3190997"/>
          </a:xfrm>
        </p:spPr>
        <p:txBody>
          <a:bodyPr>
            <a:normAutofit fontScale="90000"/>
          </a:bodyPr>
          <a:lstStyle/>
          <a:p>
            <a:r>
              <a:rPr lang="en-US" sz="8900" dirty="0" smtClean="0">
                <a:solidFill>
                  <a:srgbClr val="002060"/>
                </a:solidFill>
                <a:latin typeface="Arial Narrow" panose="020B0606020202030204" pitchFamily="34" charset="0"/>
                <a:cs typeface="Aparajita" panose="020B0604020202020204" pitchFamily="34" charset="0"/>
              </a:rPr>
              <a:t>Self-Assembling Carbohydrates </a:t>
            </a:r>
            <a:r>
              <a:rPr lang="en-US" sz="8900" dirty="0">
                <a:solidFill>
                  <a:srgbClr val="002060"/>
                </a:solidFill>
                <a:latin typeface="Arial Narrow" panose="020B0606020202030204" pitchFamily="34" charset="0"/>
                <a:cs typeface="Aparajita" panose="020B0604020202020204" pitchFamily="34" charset="0"/>
              </a:rPr>
              <a:t>and their </a:t>
            </a:r>
            <a:r>
              <a:rPr lang="en-US" sz="8900" dirty="0" smtClean="0">
                <a:solidFill>
                  <a:srgbClr val="002060"/>
                </a:solidFill>
                <a:latin typeface="Arial Narrow" panose="020B0606020202030204" pitchFamily="34" charset="0"/>
                <a:cs typeface="Aparajita" panose="020B0604020202020204" pitchFamily="34" charset="0"/>
              </a:rPr>
              <a:t>Application </a:t>
            </a:r>
            <a:r>
              <a:rPr lang="en-US" sz="8900" dirty="0">
                <a:solidFill>
                  <a:srgbClr val="002060"/>
                </a:solidFill>
                <a:latin typeface="Arial Narrow" panose="020B0606020202030204" pitchFamily="34" charset="0"/>
                <a:cs typeface="Aparajita" panose="020B0604020202020204" pitchFamily="34" charset="0"/>
              </a:rPr>
              <a:t>in the </a:t>
            </a:r>
            <a:r>
              <a:rPr lang="en-US" sz="8900" dirty="0" smtClean="0">
                <a:solidFill>
                  <a:srgbClr val="002060"/>
                </a:solidFill>
                <a:latin typeface="Arial Narrow" panose="020B0606020202030204" pitchFamily="34" charset="0"/>
                <a:cs typeface="Aparajita" panose="020B0604020202020204" pitchFamily="34" charset="0"/>
              </a:rPr>
              <a:t>Fight Against </a:t>
            </a:r>
            <a:r>
              <a:rPr lang="en-US" sz="8900" dirty="0">
                <a:solidFill>
                  <a:srgbClr val="002060"/>
                </a:solidFill>
                <a:latin typeface="Arial Narrow" panose="020B0606020202030204" pitchFamily="34" charset="0"/>
                <a:cs typeface="Aparajita" panose="020B0604020202020204" pitchFamily="34" charset="0"/>
              </a:rPr>
              <a:t>C</a:t>
            </a:r>
            <a:r>
              <a:rPr lang="en-US" sz="8900" dirty="0" smtClean="0">
                <a:solidFill>
                  <a:srgbClr val="002060"/>
                </a:solidFill>
                <a:latin typeface="Arial Narrow" panose="020B0606020202030204" pitchFamily="34" charset="0"/>
                <a:cs typeface="Aparajita" panose="020B0604020202020204" pitchFamily="34" charset="0"/>
              </a:rPr>
              <a:t>ancer</a:t>
            </a:r>
            <a:r>
              <a:rPr lang="en-US" sz="9600" dirty="0" smtClean="0">
                <a:solidFill>
                  <a:srgbClr val="002060"/>
                </a:solidFill>
                <a:latin typeface="Arial Narrow" panose="020B0606020202030204" pitchFamily="34" charset="0"/>
                <a:cs typeface="Aparajita" panose="020B0604020202020204" pitchFamily="34" charset="0"/>
              </a:rPr>
              <a:t/>
            </a:r>
            <a:br>
              <a:rPr lang="en-US" sz="9600" dirty="0" smtClean="0">
                <a:solidFill>
                  <a:srgbClr val="002060"/>
                </a:solidFill>
                <a:latin typeface="Arial Narrow" panose="020B0606020202030204" pitchFamily="34" charset="0"/>
                <a:cs typeface="Aparajita" panose="020B0604020202020204" pitchFamily="34" charset="0"/>
              </a:rPr>
            </a:br>
            <a:r>
              <a:rPr lang="en-US" sz="6000" dirty="0" smtClean="0">
                <a:solidFill>
                  <a:srgbClr val="002060"/>
                </a:solidFill>
                <a:latin typeface="Arial Narrow" panose="020B0606020202030204" pitchFamily="34" charset="0"/>
                <a:cs typeface="Aparajita" panose="020B0604020202020204" pitchFamily="34" charset="0"/>
              </a:rPr>
              <a:t>By: Kelly Hunt</a:t>
            </a:r>
            <a:br>
              <a:rPr lang="en-US" sz="6000" dirty="0" smtClean="0">
                <a:solidFill>
                  <a:srgbClr val="002060"/>
                </a:solidFill>
                <a:latin typeface="Arial Narrow" panose="020B0606020202030204" pitchFamily="34" charset="0"/>
                <a:cs typeface="Aparajita" panose="020B0604020202020204" pitchFamily="34" charset="0"/>
              </a:rPr>
            </a:br>
            <a:r>
              <a:rPr lang="en-US" sz="6000" dirty="0" smtClean="0">
                <a:solidFill>
                  <a:srgbClr val="002060"/>
                </a:solidFill>
                <a:latin typeface="Arial Narrow" panose="020B0606020202030204" pitchFamily="34" charset="0"/>
                <a:cs typeface="Aparajita" panose="020B0604020202020204" pitchFamily="34" charset="0"/>
              </a:rPr>
              <a:t>University of New Hampshire, Department of Chemistry</a:t>
            </a:r>
            <a:endParaRPr lang="en-US" sz="6000" dirty="0">
              <a:solidFill>
                <a:srgbClr val="002060"/>
              </a:solidFill>
              <a:latin typeface="Arial Narrow" panose="020B0606020202030204" pitchFamily="34" charset="0"/>
              <a:cs typeface="Aparajita" panose="020B0604020202020204" pitchFamily="34" charset="0"/>
            </a:endParaRPr>
          </a:p>
        </p:txBody>
      </p:sp>
      <p:sp>
        <p:nvSpPr>
          <p:cNvPr id="4" name="AutoShape 2" descr="Image result for unh logo"/>
          <p:cNvSpPr>
            <a:spLocks noChangeAspect="1" noChangeArrowheads="1"/>
          </p:cNvSpPr>
          <p:nvPr/>
        </p:nvSpPr>
        <p:spPr bwMode="auto">
          <a:xfrm>
            <a:off x="746760" y="-693420"/>
            <a:ext cx="1463040" cy="146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438912" tIns="219456" rIns="438912" bIns="219456" numCol="1" anchor="t" anchorCtr="0" compatLnSpc="1">
            <a:prstTxWarp prst="textNoShape">
              <a:avLst/>
            </a:prstTxWarp>
          </a:bodyPr>
          <a:lstStyle/>
          <a:p>
            <a:endParaRPr lang="en-US"/>
          </a:p>
        </p:txBody>
      </p:sp>
      <p:sp>
        <p:nvSpPr>
          <p:cNvPr id="5" name="AutoShape 4" descr="Image result for unh logo"/>
          <p:cNvSpPr>
            <a:spLocks noChangeAspect="1" noChangeArrowheads="1"/>
          </p:cNvSpPr>
          <p:nvPr/>
        </p:nvSpPr>
        <p:spPr bwMode="auto">
          <a:xfrm>
            <a:off x="1478280" y="38100"/>
            <a:ext cx="1463040" cy="146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438912" tIns="219456" rIns="438912" bIns="219456" numCol="1" anchor="t" anchorCtr="0" compatLnSpc="1">
            <a:prstTxWarp prst="textNoShape">
              <a:avLst/>
            </a:prstTxWarp>
          </a:bodyPr>
          <a:lstStyle/>
          <a:p>
            <a:endParaRPr lang="en-US"/>
          </a:p>
        </p:txBody>
      </p:sp>
      <p:pic>
        <p:nvPicPr>
          <p:cNvPr id="1030" name="Picture 6" descr="http://www.unh.edu/sites/www.unh.edu/files/emblem-only_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8398" y="1521273"/>
            <a:ext cx="2478571" cy="300811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ttp://www.unh.edu/sites/www.unh.edu/files/emblem-only_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57420" y="1521273"/>
            <a:ext cx="2478571" cy="30081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14400" y="7317921"/>
            <a:ext cx="11811000" cy="11726287"/>
          </a:xfrm>
          <a:prstGeom prst="rect">
            <a:avLst/>
          </a:prstGeom>
          <a:noFill/>
        </p:spPr>
        <p:txBody>
          <a:bodyPr wrap="square" rtlCol="0">
            <a:spAutoFit/>
          </a:bodyPr>
          <a:lstStyle/>
          <a:p>
            <a:r>
              <a:rPr lang="en-US" sz="3600" dirty="0">
                <a:latin typeface="Arial Narrow" panose="020B0606020202030204" pitchFamily="34" charset="0"/>
              </a:rPr>
              <a:t> </a:t>
            </a:r>
            <a:r>
              <a:rPr lang="en-US" sz="3600" dirty="0" smtClean="0">
                <a:latin typeface="Arial Narrow" panose="020B0606020202030204" pitchFamily="34" charset="0"/>
              </a:rPr>
              <a:t>       Many cells in the body are surrounded by an extracellular matrix.  This is a web of biomolecules that surrounds the surface of the cell and provides structure.  It then aids in communication between other cells and traps nutrients from the body.</a:t>
            </a:r>
          </a:p>
          <a:p>
            <a:endParaRPr lang="en-US" sz="3600" dirty="0" smtClean="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This extracellular matrix gave scientists at Brandeis University an idea for a recent study.  Bing Xu and his colleagues wanted to create a drug that would have minimal effects until it was initiated by a cancer cell.  This initiation would cause the drug to form a matrix around the cell.  Rather than providing nutrients and aiding the cell, this matrix would block any nutrients from coming in and waste from going out.  Over time, this would eventually kill the cancer cell.</a:t>
            </a:r>
          </a:p>
          <a:p>
            <a:endParaRPr lang="en-US" sz="3600" dirty="0" smtClean="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Alkaline </a:t>
            </a:r>
            <a:r>
              <a:rPr lang="en-US" sz="3600" dirty="0" smtClean="0">
                <a:latin typeface="Arial Narrow" panose="020B0606020202030204" pitchFamily="34" charset="0"/>
              </a:rPr>
              <a:t>phosphatase </a:t>
            </a:r>
            <a:r>
              <a:rPr lang="en-US" sz="3600" dirty="0" smtClean="0">
                <a:latin typeface="Arial Narrow" panose="020B0606020202030204" pitchFamily="34" charset="0"/>
              </a:rPr>
              <a:t>(ALP) is an enzyme that is given off in large quantities by cancer cells.  This enzyme dephosphorylates molecules that it comes in contact with.  Xu and his colleagues created a peptide with a phosphate group attached to one end.  The phosphate group provided electrostatic repulsion, so the peptides wouldn’t bond together.  With the phosphate group removed, the peptides became amphiphilic and could assemble into this nutrient-blocking matrix.</a:t>
            </a:r>
            <a:endParaRPr lang="en-US" sz="3600" dirty="0">
              <a:latin typeface="Arial Narrow" panose="020B0606020202030204" pitchFamily="34" charset="0"/>
            </a:endParaRPr>
          </a:p>
        </p:txBody>
      </p:sp>
      <p:pic>
        <p:nvPicPr>
          <p:cNvPr id="11" name="Picture 2" descr="Abstrac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38" y="20091490"/>
            <a:ext cx="13716000" cy="10232059"/>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p:cNvCxnSpPr/>
          <p:nvPr/>
        </p:nvCxnSpPr>
        <p:spPr>
          <a:xfrm>
            <a:off x="13716000" y="5486400"/>
            <a:ext cx="0" cy="27455854"/>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0175200" y="5486400"/>
            <a:ext cx="0" cy="27455854"/>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13726510" y="5486400"/>
            <a:ext cx="16448690"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41" name="Rectangle 40"/>
          <p:cNvSpPr/>
          <p:nvPr/>
        </p:nvSpPr>
        <p:spPr>
          <a:xfrm>
            <a:off x="30192616" y="21039118"/>
            <a:ext cx="13698584" cy="91440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References</a:t>
            </a:r>
            <a:endParaRPr lang="en-US" sz="4000" dirty="0">
              <a:latin typeface="Arial Narrow" panose="020B0606020202030204" pitchFamily="34" charset="0"/>
            </a:endParaRPr>
          </a:p>
        </p:txBody>
      </p:sp>
      <p:sp>
        <p:nvSpPr>
          <p:cNvPr id="42" name="Rectangle 41"/>
          <p:cNvSpPr/>
          <p:nvPr/>
        </p:nvSpPr>
        <p:spPr>
          <a:xfrm>
            <a:off x="30192616" y="28375158"/>
            <a:ext cx="13718628"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Acknowledgements</a:t>
            </a:r>
            <a:endParaRPr lang="en-US" sz="4000" dirty="0">
              <a:latin typeface="Arial Narrow" panose="020B0606020202030204" pitchFamily="34" charset="0"/>
            </a:endParaRPr>
          </a:p>
        </p:txBody>
      </p:sp>
      <p:sp>
        <p:nvSpPr>
          <p:cNvPr id="43" name="Rectangle 42"/>
          <p:cNvSpPr/>
          <p:nvPr/>
        </p:nvSpPr>
        <p:spPr>
          <a:xfrm>
            <a:off x="13729138" y="5486400"/>
            <a:ext cx="16443434"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Experiment</a:t>
            </a:r>
            <a:endParaRPr lang="en-US" sz="4000" dirty="0">
              <a:latin typeface="Arial Narrow" panose="020B0606020202030204" pitchFamily="34" charset="0"/>
            </a:endParaRPr>
          </a:p>
        </p:txBody>
      </p:sp>
      <p:sp>
        <p:nvSpPr>
          <p:cNvPr id="1031" name="TextBox 1030"/>
          <p:cNvSpPr txBox="1"/>
          <p:nvPr/>
        </p:nvSpPr>
        <p:spPr>
          <a:xfrm>
            <a:off x="31077830" y="30206052"/>
            <a:ext cx="11871035" cy="1754326"/>
          </a:xfrm>
          <a:prstGeom prst="rect">
            <a:avLst/>
          </a:prstGeom>
          <a:noFill/>
        </p:spPr>
        <p:txBody>
          <a:bodyPr wrap="square" rtlCol="0">
            <a:spAutoFit/>
          </a:bodyPr>
          <a:lstStyle/>
          <a:p>
            <a:r>
              <a:rPr lang="en-US" sz="3600" dirty="0" smtClean="0">
                <a:latin typeface="Arial Narrow" panose="020B0606020202030204" pitchFamily="34" charset="0"/>
              </a:rPr>
              <a:t>Thanks to Patricia Wilkinson for help with the organization and clarification of </a:t>
            </a:r>
            <a:r>
              <a:rPr lang="en-US" sz="3600" dirty="0" smtClean="0">
                <a:latin typeface="Arial Narrow" panose="020B0606020202030204" pitchFamily="34" charset="0"/>
              </a:rPr>
              <a:t>information</a:t>
            </a:r>
            <a:r>
              <a:rPr lang="en-US" sz="3600" dirty="0">
                <a:latin typeface="Arial Narrow" panose="020B0606020202030204" pitchFamily="34" charset="0"/>
              </a:rPr>
              <a:t>.</a:t>
            </a:r>
            <a:endParaRPr lang="en-US" sz="3600" dirty="0" smtClean="0">
              <a:latin typeface="Arial Narrow" panose="020B0606020202030204" pitchFamily="34" charset="0"/>
            </a:endParaRPr>
          </a:p>
          <a:p>
            <a:r>
              <a:rPr lang="en-US" sz="3600" dirty="0" smtClean="0">
                <a:latin typeface="Arial Narrow" panose="020B0606020202030204" pitchFamily="34" charset="0"/>
              </a:rPr>
              <a:t>Thank you to the entirety of the UNH Chemistry Department.</a:t>
            </a:r>
            <a:endParaRPr lang="en-US" sz="3600" dirty="0">
              <a:latin typeface="Arial Narrow" panose="020B0606020202030204" pitchFamily="34" charset="0"/>
            </a:endParaRPr>
          </a:p>
        </p:txBody>
      </p:sp>
      <p:sp>
        <p:nvSpPr>
          <p:cNvPr id="47" name="Rectangle 46"/>
          <p:cNvSpPr/>
          <p:nvPr/>
        </p:nvSpPr>
        <p:spPr>
          <a:xfrm>
            <a:off x="30184595" y="14640910"/>
            <a:ext cx="13713373"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Conclusions</a:t>
            </a:r>
            <a:endParaRPr lang="en-US" sz="4000" dirty="0">
              <a:latin typeface="Arial Narrow" panose="020B0606020202030204" pitchFamily="34" charset="0"/>
            </a:endParaRPr>
          </a:p>
        </p:txBody>
      </p:sp>
      <p:sp>
        <p:nvSpPr>
          <p:cNvPr id="1032" name="TextBox 1031"/>
          <p:cNvSpPr txBox="1"/>
          <p:nvPr/>
        </p:nvSpPr>
        <p:spPr>
          <a:xfrm>
            <a:off x="31113646" y="22643432"/>
            <a:ext cx="11863154" cy="5078313"/>
          </a:xfrm>
          <a:prstGeom prst="rect">
            <a:avLst/>
          </a:prstGeom>
          <a:noFill/>
        </p:spPr>
        <p:txBody>
          <a:bodyPr wrap="square" rtlCol="0">
            <a:spAutoFit/>
          </a:bodyPr>
          <a:lstStyle/>
          <a:p>
            <a:r>
              <a:rPr lang="en-US" sz="3600" dirty="0" smtClean="0">
                <a:latin typeface="Arial Narrow" panose="020B0606020202030204" pitchFamily="34" charset="0"/>
                <a:cs typeface="Arial" panose="020B0604020202020204" pitchFamily="34" charset="0"/>
              </a:rPr>
              <a:t>[1] </a:t>
            </a:r>
            <a:r>
              <a:rPr lang="en-US" sz="3600" dirty="0" err="1" smtClean="0">
                <a:latin typeface="Arial Narrow" panose="020B0606020202030204" pitchFamily="34" charset="0"/>
                <a:cs typeface="Arial" panose="020B0604020202020204" pitchFamily="34" charset="0"/>
              </a:rPr>
              <a:t>Pires</a:t>
            </a:r>
            <a:r>
              <a:rPr lang="en-US" sz="3600" dirty="0">
                <a:latin typeface="Arial Narrow" panose="020B0606020202030204" pitchFamily="34" charset="0"/>
                <a:cs typeface="Arial" panose="020B0604020202020204" pitchFamily="34" charset="0"/>
              </a:rPr>
              <a:t>, </a:t>
            </a:r>
            <a:r>
              <a:rPr lang="en-US" sz="3600" dirty="0" smtClean="0">
                <a:latin typeface="Arial Narrow" panose="020B0606020202030204" pitchFamily="34" charset="0"/>
                <a:cs typeface="Arial" panose="020B0604020202020204" pitchFamily="34" charset="0"/>
              </a:rPr>
              <a:t>R.A.; </a:t>
            </a:r>
            <a:r>
              <a:rPr lang="en-US" sz="3600" dirty="0" err="1" smtClean="0">
                <a:latin typeface="Arial Narrow" panose="020B0606020202030204" pitchFamily="34" charset="0"/>
                <a:cs typeface="Arial" panose="020B0604020202020204" pitchFamily="34" charset="0"/>
              </a:rPr>
              <a:t>Abul-Haija</a:t>
            </a:r>
            <a:r>
              <a:rPr lang="en-US" sz="3600" dirty="0" smtClean="0">
                <a:latin typeface="Arial Narrow" panose="020B0606020202030204" pitchFamily="34" charset="0"/>
                <a:cs typeface="Arial" panose="020B0604020202020204" pitchFamily="34" charset="0"/>
              </a:rPr>
              <a:t>, Y.M.; Costa, D.S.; </a:t>
            </a:r>
            <a:r>
              <a:rPr lang="en-US" sz="3600" dirty="0" err="1" smtClean="0">
                <a:latin typeface="Arial Narrow" panose="020B0606020202030204" pitchFamily="34" charset="0"/>
                <a:cs typeface="Arial" panose="020B0604020202020204" pitchFamily="34" charset="0"/>
              </a:rPr>
              <a:t>Novoa-Carballal</a:t>
            </a:r>
            <a:r>
              <a:rPr lang="en-US" sz="3600" dirty="0" smtClean="0">
                <a:latin typeface="Arial Narrow" panose="020B0606020202030204" pitchFamily="34" charset="0"/>
                <a:cs typeface="Arial" panose="020B0604020202020204" pitchFamily="34" charset="0"/>
              </a:rPr>
              <a:t>, R.; Reis, R.L.; </a:t>
            </a:r>
            <a:r>
              <a:rPr lang="en-US" sz="3600" dirty="0" err="1" smtClean="0">
                <a:latin typeface="Arial Narrow" panose="020B0606020202030204" pitchFamily="34" charset="0"/>
                <a:cs typeface="Arial" panose="020B0604020202020204" pitchFamily="34" charset="0"/>
              </a:rPr>
              <a:t>Ulijn</a:t>
            </a:r>
            <a:r>
              <a:rPr lang="en-US" sz="3600" dirty="0" smtClean="0">
                <a:latin typeface="Arial Narrow" panose="020B0606020202030204" pitchFamily="34" charset="0"/>
                <a:cs typeface="Arial" panose="020B0604020202020204" pitchFamily="34" charset="0"/>
              </a:rPr>
              <a:t>, R.V.; </a:t>
            </a:r>
            <a:r>
              <a:rPr lang="en-US" sz="3600" dirty="0" err="1" smtClean="0">
                <a:latin typeface="Arial Narrow" panose="020B0606020202030204" pitchFamily="34" charset="0"/>
                <a:cs typeface="Arial" panose="020B0604020202020204" pitchFamily="34" charset="0"/>
              </a:rPr>
              <a:t>Pashkuleva</a:t>
            </a:r>
            <a:r>
              <a:rPr lang="en-US" sz="3600" dirty="0" smtClean="0">
                <a:latin typeface="Arial Narrow" panose="020B0606020202030204" pitchFamily="34" charset="0"/>
                <a:cs typeface="Arial" panose="020B0604020202020204" pitchFamily="34" charset="0"/>
              </a:rPr>
              <a:t>, I. Controlling </a:t>
            </a:r>
            <a:r>
              <a:rPr lang="en-US" sz="3600" dirty="0">
                <a:latin typeface="Arial Narrow" panose="020B0606020202030204" pitchFamily="34" charset="0"/>
                <a:cs typeface="Arial" panose="020B0604020202020204" pitchFamily="34" charset="0"/>
              </a:rPr>
              <a:t>Cancer Cell Fate Using Localized </a:t>
            </a:r>
            <a:r>
              <a:rPr lang="en-US" sz="3600" dirty="0" err="1">
                <a:latin typeface="Arial Narrow" panose="020B0606020202030204" pitchFamily="34" charset="0"/>
                <a:cs typeface="Arial" panose="020B0604020202020204" pitchFamily="34" charset="0"/>
              </a:rPr>
              <a:t>Biocatalytic</a:t>
            </a:r>
            <a:r>
              <a:rPr lang="en-US" sz="3600" dirty="0">
                <a:latin typeface="Arial Narrow" panose="020B0606020202030204" pitchFamily="34" charset="0"/>
                <a:cs typeface="Arial" panose="020B0604020202020204" pitchFamily="34" charset="0"/>
              </a:rPr>
              <a:t> Self-Assembly of an Aromatic Carbohydrate </a:t>
            </a:r>
            <a:r>
              <a:rPr lang="en-US" sz="3600" dirty="0" err="1">
                <a:latin typeface="Arial Narrow" panose="020B0606020202030204" pitchFamily="34" charset="0"/>
                <a:cs typeface="Arial" panose="020B0604020202020204" pitchFamily="34" charset="0"/>
              </a:rPr>
              <a:t>Amphiphile</a:t>
            </a:r>
            <a:r>
              <a:rPr lang="en-US" sz="3600" dirty="0">
                <a:latin typeface="Arial Narrow" panose="020B0606020202030204" pitchFamily="34" charset="0"/>
                <a:cs typeface="Arial" panose="020B0604020202020204" pitchFamily="34" charset="0"/>
              </a:rPr>
              <a:t>, </a:t>
            </a:r>
            <a:r>
              <a:rPr lang="de-DE" sz="3600" i="1" dirty="0">
                <a:latin typeface="Arial Narrow" panose="020B0606020202030204" pitchFamily="34" charset="0"/>
                <a:cs typeface="Arial" panose="020B0604020202020204" pitchFamily="34" charset="0"/>
              </a:rPr>
              <a:t>J. Am. Chem. Soc.</a:t>
            </a:r>
            <a:r>
              <a:rPr lang="de-DE" sz="3600" dirty="0">
                <a:latin typeface="Arial Narrow" panose="020B0606020202030204" pitchFamily="34" charset="0"/>
                <a:cs typeface="Arial" panose="020B0604020202020204" pitchFamily="34" charset="0"/>
              </a:rPr>
              <a:t>, </a:t>
            </a:r>
            <a:r>
              <a:rPr lang="de-DE" sz="3600" b="1" dirty="0">
                <a:latin typeface="Arial Narrow" panose="020B0606020202030204" pitchFamily="34" charset="0"/>
                <a:cs typeface="Arial" panose="020B0604020202020204" pitchFamily="34" charset="0"/>
              </a:rPr>
              <a:t>2015</a:t>
            </a:r>
            <a:r>
              <a:rPr lang="de-DE" sz="3600" dirty="0">
                <a:latin typeface="Arial Narrow" panose="020B0606020202030204" pitchFamily="34" charset="0"/>
                <a:cs typeface="Arial" panose="020B0604020202020204" pitchFamily="34" charset="0"/>
              </a:rPr>
              <a:t>, </a:t>
            </a:r>
            <a:r>
              <a:rPr lang="de-DE" sz="3600" i="1" dirty="0">
                <a:latin typeface="Arial Narrow" panose="020B0606020202030204" pitchFamily="34" charset="0"/>
                <a:cs typeface="Arial" panose="020B0604020202020204" pitchFamily="34" charset="0"/>
              </a:rPr>
              <a:t>137</a:t>
            </a:r>
            <a:r>
              <a:rPr lang="de-DE" sz="3600" dirty="0">
                <a:latin typeface="Arial Narrow" panose="020B0606020202030204" pitchFamily="34" charset="0"/>
                <a:cs typeface="Arial" panose="020B0604020202020204" pitchFamily="34" charset="0"/>
              </a:rPr>
              <a:t> (2</a:t>
            </a:r>
            <a:r>
              <a:rPr lang="de-DE" sz="3600" dirty="0" smtClean="0">
                <a:latin typeface="Arial Narrow" panose="020B0606020202030204" pitchFamily="34" charset="0"/>
                <a:cs typeface="Arial" panose="020B0604020202020204" pitchFamily="34" charset="0"/>
              </a:rPr>
              <a:t>), </a:t>
            </a:r>
            <a:r>
              <a:rPr lang="de-DE" sz="3600" dirty="0">
                <a:latin typeface="Arial Narrow" panose="020B0606020202030204" pitchFamily="34" charset="0"/>
                <a:cs typeface="Arial" panose="020B0604020202020204" pitchFamily="34" charset="0"/>
              </a:rPr>
              <a:t>576–579</a:t>
            </a:r>
            <a:r>
              <a:rPr lang="de-DE" sz="3600" dirty="0" smtClean="0">
                <a:latin typeface="Arial Narrow" panose="020B0606020202030204" pitchFamily="34" charset="0"/>
                <a:cs typeface="Arial" panose="020B0604020202020204" pitchFamily="34" charset="0"/>
              </a:rPr>
              <a:t>.</a:t>
            </a:r>
            <a:endParaRPr lang="de-DE" sz="3600" dirty="0" smtClean="0">
              <a:latin typeface="Arial Narrow" panose="020B0606020202030204" pitchFamily="34" charset="0"/>
              <a:cs typeface="Arial" panose="020B0604020202020204" pitchFamily="34" charset="0"/>
            </a:endParaRPr>
          </a:p>
          <a:p>
            <a:endParaRPr lang="de-DE" sz="3600" dirty="0">
              <a:latin typeface="Arial Narrow" panose="020B0606020202030204" pitchFamily="34" charset="0"/>
              <a:cs typeface="Arial" panose="020B0604020202020204" pitchFamily="34" charset="0"/>
            </a:endParaRPr>
          </a:p>
          <a:p>
            <a:pPr fontAlgn="base"/>
            <a:r>
              <a:rPr lang="en-US" sz="3600" dirty="0" smtClean="0">
                <a:latin typeface="Arial Narrow" panose="020B0606020202030204" pitchFamily="34" charset="0"/>
                <a:cs typeface="Arial" panose="020B0604020202020204" pitchFamily="34" charset="0"/>
              </a:rPr>
              <a:t>[2] </a:t>
            </a:r>
            <a:r>
              <a:rPr lang="en-US" sz="3600" dirty="0" err="1" smtClean="0">
                <a:latin typeface="Arial Narrow" panose="020B0606020202030204" pitchFamily="34" charset="0"/>
                <a:cs typeface="Arial" panose="020B0604020202020204" pitchFamily="34" charset="0"/>
              </a:rPr>
              <a:t>Kuang</a:t>
            </a:r>
            <a:r>
              <a:rPr lang="en-US" sz="3600" dirty="0" smtClean="0">
                <a:latin typeface="Arial Narrow" panose="020B0606020202030204" pitchFamily="34" charset="0"/>
                <a:cs typeface="Arial" panose="020B0604020202020204" pitchFamily="34" charset="0"/>
              </a:rPr>
              <a:t>, Y.;  Shi, J.; Li, J.; Yuan, D.; </a:t>
            </a:r>
            <a:r>
              <a:rPr lang="en-US" sz="3600" dirty="0" err="1" smtClean="0">
                <a:latin typeface="Arial Narrow" panose="020B0606020202030204" pitchFamily="34" charset="0"/>
                <a:cs typeface="Arial" panose="020B0604020202020204" pitchFamily="34" charset="0"/>
              </a:rPr>
              <a:t>Alberti</a:t>
            </a:r>
            <a:r>
              <a:rPr lang="en-US" sz="3600" dirty="0" smtClean="0">
                <a:latin typeface="Arial Narrow" panose="020B0606020202030204" pitchFamily="34" charset="0"/>
                <a:cs typeface="Arial" panose="020B0604020202020204" pitchFamily="34" charset="0"/>
              </a:rPr>
              <a:t>, K.; Xu, Q.; Xu, B. </a:t>
            </a:r>
            <a:r>
              <a:rPr lang="en-US" sz="3600" dirty="0" err="1" smtClean="0">
                <a:latin typeface="Arial Narrow" panose="020B0606020202030204" pitchFamily="34" charset="0"/>
                <a:cs typeface="Arial" panose="020B0604020202020204" pitchFamily="34" charset="0"/>
              </a:rPr>
              <a:t>Pericellular</a:t>
            </a:r>
            <a:r>
              <a:rPr lang="en-US" sz="3600" dirty="0" smtClean="0">
                <a:latin typeface="Arial Narrow" panose="020B0606020202030204" pitchFamily="34" charset="0"/>
                <a:cs typeface="Arial" panose="020B0604020202020204" pitchFamily="34" charset="0"/>
              </a:rPr>
              <a:t> Hydrogel/</a:t>
            </a:r>
            <a:r>
              <a:rPr lang="en-US" sz="3600" dirty="0" err="1" smtClean="0">
                <a:latin typeface="Arial Narrow" panose="020B0606020202030204" pitchFamily="34" charset="0"/>
                <a:cs typeface="Arial" panose="020B0604020202020204" pitchFamily="34" charset="0"/>
              </a:rPr>
              <a:t>Nanonets</a:t>
            </a:r>
            <a:r>
              <a:rPr lang="en-US" sz="3600" dirty="0" smtClean="0">
                <a:latin typeface="Arial Narrow" panose="020B0606020202030204" pitchFamily="34" charset="0"/>
                <a:cs typeface="Arial" panose="020B0604020202020204" pitchFamily="34" charset="0"/>
              </a:rPr>
              <a:t> Inhibit Cancer Cells.</a:t>
            </a:r>
            <a:r>
              <a:rPr lang="en-US" sz="3600" dirty="0">
                <a:latin typeface="Arial Narrow" panose="020B0606020202030204" pitchFamily="34" charset="0"/>
                <a:cs typeface="Arial" panose="020B0604020202020204" pitchFamily="34" charset="0"/>
              </a:rPr>
              <a:t> </a:t>
            </a:r>
            <a:r>
              <a:rPr lang="en-US" sz="3600" i="1" dirty="0" err="1">
                <a:latin typeface="Arial Narrow" panose="020B0606020202030204" pitchFamily="34" charset="0"/>
                <a:cs typeface="Arial" panose="020B0604020202020204" pitchFamily="34" charset="0"/>
              </a:rPr>
              <a:t>Angewandte</a:t>
            </a:r>
            <a:r>
              <a:rPr lang="en-US" sz="3600" i="1" dirty="0">
                <a:latin typeface="Arial Narrow" panose="020B0606020202030204" pitchFamily="34" charset="0"/>
                <a:cs typeface="Arial" panose="020B0604020202020204" pitchFamily="34" charset="0"/>
              </a:rPr>
              <a:t> </a:t>
            </a:r>
            <a:r>
              <a:rPr lang="en-US" sz="3600" i="1" dirty="0" err="1">
                <a:latin typeface="Arial Narrow" panose="020B0606020202030204" pitchFamily="34" charset="0"/>
                <a:cs typeface="Arial" panose="020B0604020202020204" pitchFamily="34" charset="0"/>
              </a:rPr>
              <a:t>Chemie</a:t>
            </a:r>
            <a:r>
              <a:rPr lang="en-US" sz="3600" i="1" dirty="0">
                <a:latin typeface="Arial Narrow" panose="020B0606020202030204" pitchFamily="34" charset="0"/>
                <a:cs typeface="Arial" panose="020B0604020202020204" pitchFamily="34" charset="0"/>
              </a:rPr>
              <a:t> International </a:t>
            </a:r>
            <a:r>
              <a:rPr lang="en-US" sz="3600" i="1" dirty="0" smtClean="0">
                <a:latin typeface="Arial Narrow" panose="020B0606020202030204" pitchFamily="34" charset="0"/>
                <a:cs typeface="Arial" panose="020B0604020202020204" pitchFamily="34" charset="0"/>
              </a:rPr>
              <a:t>Edition</a:t>
            </a:r>
            <a:r>
              <a:rPr lang="en-US" sz="3600" dirty="0" smtClean="0">
                <a:latin typeface="Arial Narrow" panose="020B0606020202030204" pitchFamily="34" charset="0"/>
                <a:cs typeface="Arial" panose="020B0604020202020204" pitchFamily="34" charset="0"/>
              </a:rPr>
              <a:t>, </a:t>
            </a:r>
            <a:r>
              <a:rPr lang="en-US" sz="3600" b="1" dirty="0" smtClean="0">
                <a:latin typeface="Arial Narrow" panose="020B0606020202030204" pitchFamily="34" charset="0"/>
                <a:cs typeface="Arial" panose="020B0604020202020204" pitchFamily="34" charset="0"/>
              </a:rPr>
              <a:t>2014</a:t>
            </a:r>
            <a:r>
              <a:rPr lang="en-US" sz="3600" dirty="0" smtClean="0">
                <a:latin typeface="Arial Narrow" panose="020B0606020202030204" pitchFamily="34" charset="0"/>
                <a:cs typeface="Arial" panose="020B0604020202020204" pitchFamily="34" charset="0"/>
              </a:rPr>
              <a:t>, 53(31), 8104-8107.</a:t>
            </a:r>
            <a:endParaRPr lang="en-US" sz="3600" i="1" dirty="0">
              <a:latin typeface="Arial Narrow" panose="020B0606020202030204" pitchFamily="34" charset="0"/>
              <a:cs typeface="Arial" panose="020B0604020202020204" pitchFamily="34" charset="0"/>
            </a:endParaRPr>
          </a:p>
        </p:txBody>
      </p:sp>
      <p:sp>
        <p:nvSpPr>
          <p:cNvPr id="49" name="Rectangle 48"/>
          <p:cNvSpPr/>
          <p:nvPr/>
        </p:nvSpPr>
        <p:spPr>
          <a:xfrm>
            <a:off x="13729138" y="25619354"/>
            <a:ext cx="16448690"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Results</a:t>
            </a:r>
            <a:endParaRPr lang="en-US" sz="4000" dirty="0">
              <a:latin typeface="Arial Narrow" panose="020B0606020202030204" pitchFamily="34" charset="0"/>
            </a:endParaRPr>
          </a:p>
        </p:txBody>
      </p:sp>
      <p:sp>
        <p:nvSpPr>
          <p:cNvPr id="50" name="Rectangle 49"/>
          <p:cNvSpPr/>
          <p:nvPr/>
        </p:nvSpPr>
        <p:spPr>
          <a:xfrm>
            <a:off x="30192616" y="5486400"/>
            <a:ext cx="13698583" cy="914400"/>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4000" dirty="0" smtClean="0">
                <a:latin typeface="Arial Narrow" panose="020B0606020202030204" pitchFamily="34" charset="0"/>
              </a:rPr>
              <a:t>Future Work</a:t>
            </a:r>
            <a:endParaRPr lang="en-US" sz="4000" dirty="0">
              <a:latin typeface="Arial Narrow" panose="020B0606020202030204" pitchFamily="34" charset="0"/>
            </a:endParaRPr>
          </a:p>
        </p:txBody>
      </p:sp>
      <p:sp>
        <p:nvSpPr>
          <p:cNvPr id="1033" name="TextBox 1032"/>
          <p:cNvSpPr txBox="1"/>
          <p:nvPr/>
        </p:nvSpPr>
        <p:spPr>
          <a:xfrm>
            <a:off x="10876632" y="31401879"/>
            <a:ext cx="1867819" cy="584775"/>
          </a:xfrm>
          <a:prstGeom prst="rect">
            <a:avLst/>
          </a:prstGeom>
          <a:noFill/>
        </p:spPr>
        <p:txBody>
          <a:bodyPr wrap="none" rtlCol="0">
            <a:spAutoFit/>
          </a:bodyPr>
          <a:lstStyle/>
          <a:p>
            <a:r>
              <a:rPr lang="en-US" sz="3200" i="1" dirty="0" err="1" smtClean="0">
                <a:latin typeface="Arial Narrow" panose="020B0606020202030204" pitchFamily="34" charset="0"/>
              </a:rPr>
              <a:t>Pires</a:t>
            </a:r>
            <a:r>
              <a:rPr lang="en-US" sz="3200" i="1" dirty="0" smtClean="0">
                <a:latin typeface="Arial Narrow" panose="020B0606020202030204" pitchFamily="34" charset="0"/>
              </a:rPr>
              <a:t> </a:t>
            </a:r>
            <a:r>
              <a:rPr lang="en-US" sz="3200" i="1" dirty="0" smtClean="0">
                <a:latin typeface="Arial Narrow" panose="020B0606020202030204" pitchFamily="34" charset="0"/>
              </a:rPr>
              <a:t>et. </a:t>
            </a:r>
            <a:r>
              <a:rPr lang="en-US" sz="3200" i="1" dirty="0">
                <a:latin typeface="Arial Narrow" panose="020B0606020202030204" pitchFamily="34" charset="0"/>
              </a:rPr>
              <a:t>a</a:t>
            </a:r>
            <a:r>
              <a:rPr lang="en-US" sz="3200" i="1" dirty="0" smtClean="0">
                <a:latin typeface="Arial Narrow" panose="020B0606020202030204" pitchFamily="34" charset="0"/>
              </a:rPr>
              <a:t>l.</a:t>
            </a:r>
            <a:endParaRPr lang="en-US" sz="3200" i="1" dirty="0">
              <a:latin typeface="Arial Narrow" panose="020B0606020202030204" pitchFamily="34" charset="0"/>
            </a:endParaRPr>
          </a:p>
        </p:txBody>
      </p:sp>
      <p:pic>
        <p:nvPicPr>
          <p:cNvPr id="103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43133" y="16828217"/>
            <a:ext cx="11503233" cy="7714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7" name="TextBox 1036"/>
          <p:cNvSpPr txBox="1"/>
          <p:nvPr/>
        </p:nvSpPr>
        <p:spPr>
          <a:xfrm>
            <a:off x="23088600" y="18337164"/>
            <a:ext cx="6363183" cy="1754326"/>
          </a:xfrm>
          <a:prstGeom prst="rect">
            <a:avLst/>
          </a:prstGeom>
          <a:noFill/>
        </p:spPr>
        <p:txBody>
          <a:bodyPr wrap="square" rtlCol="0">
            <a:spAutoFit/>
          </a:bodyPr>
          <a:lstStyle/>
          <a:p>
            <a:pPr algn="r"/>
            <a:r>
              <a:rPr lang="en-US" sz="3600" dirty="0" smtClean="0">
                <a:latin typeface="Arial Narrow" panose="020B0606020202030204" pitchFamily="34" charset="0"/>
              </a:rPr>
              <a:t>Glucosamine-6-phosphate (left) and 9-fluorenylmethyloxycarbonyl chloride (right).</a:t>
            </a:r>
            <a:endParaRPr lang="en-US" sz="3600" dirty="0">
              <a:latin typeface="Arial Narrow" panose="020B0606020202030204" pitchFamily="34" charset="0"/>
            </a:endParaRPr>
          </a:p>
        </p:txBody>
      </p:sp>
      <p:sp>
        <p:nvSpPr>
          <p:cNvPr id="1038" name="TextBox 1037"/>
          <p:cNvSpPr txBox="1"/>
          <p:nvPr/>
        </p:nvSpPr>
        <p:spPr>
          <a:xfrm>
            <a:off x="14627495" y="7317921"/>
            <a:ext cx="14651976" cy="9510296"/>
          </a:xfrm>
          <a:prstGeom prst="rect">
            <a:avLst/>
          </a:prstGeom>
          <a:noFill/>
        </p:spPr>
        <p:txBody>
          <a:bodyPr wrap="square" rtlCol="0">
            <a:spAutoFit/>
          </a:bodyPr>
          <a:lstStyle/>
          <a:p>
            <a:r>
              <a:rPr lang="en-US" sz="3600" dirty="0">
                <a:latin typeface="Arial Narrow" panose="020B0606020202030204" pitchFamily="34" charset="0"/>
              </a:rPr>
              <a:t> </a:t>
            </a:r>
            <a:r>
              <a:rPr lang="en-US" sz="3600" dirty="0" smtClean="0">
                <a:latin typeface="Arial Narrow" panose="020B0606020202030204" pitchFamily="34" charset="0"/>
              </a:rPr>
              <a:t>       Rein V. </a:t>
            </a:r>
            <a:r>
              <a:rPr lang="en-US" sz="3600" dirty="0" err="1" smtClean="0">
                <a:latin typeface="Arial Narrow" panose="020B0606020202030204" pitchFamily="34" charset="0"/>
              </a:rPr>
              <a:t>Ulijn</a:t>
            </a:r>
            <a:r>
              <a:rPr lang="en-US" sz="3600" dirty="0" smtClean="0">
                <a:latin typeface="Arial Narrow" panose="020B0606020202030204" pitchFamily="34" charset="0"/>
              </a:rPr>
              <a:t> (City University of New York), Iva </a:t>
            </a:r>
            <a:r>
              <a:rPr lang="en-US" sz="3600" dirty="0" err="1" smtClean="0">
                <a:latin typeface="Arial Narrow" panose="020B0606020202030204" pitchFamily="34" charset="0"/>
              </a:rPr>
              <a:t>Pashkuleva</a:t>
            </a:r>
            <a:r>
              <a:rPr lang="en-US" sz="3600" dirty="0" smtClean="0">
                <a:latin typeface="Arial Narrow" panose="020B0606020202030204" pitchFamily="34" charset="0"/>
              </a:rPr>
              <a:t> (</a:t>
            </a:r>
            <a:r>
              <a:rPr lang="en-US" sz="3600" dirty="0" err="1" smtClean="0">
                <a:latin typeface="Arial Narrow" panose="020B0606020202030204" pitchFamily="34" charset="0"/>
              </a:rPr>
              <a:t>Univerisity</a:t>
            </a:r>
            <a:r>
              <a:rPr lang="en-US" sz="3600" dirty="0" smtClean="0">
                <a:latin typeface="Arial Narrow" panose="020B0606020202030204" pitchFamily="34" charset="0"/>
              </a:rPr>
              <a:t> of Minho), and their colleagues decided to make a drug with similar properties that was carbohydrate-based, leading to more diverse structures and new applications.  They combined a hydrophobic aromatic group and the hydrophilic carbohydrate, glucosamine, bonded to a phosphate group.  This created their amphiphilic drug, (N-</a:t>
            </a:r>
            <a:r>
              <a:rPr lang="en-US" sz="3600" dirty="0" err="1" smtClean="0">
                <a:latin typeface="Arial Narrow" panose="020B0606020202030204" pitchFamily="34" charset="0"/>
              </a:rPr>
              <a:t>fluorenylmethoxycarbonyl</a:t>
            </a:r>
            <a:r>
              <a:rPr lang="en-US" sz="3600" dirty="0" smtClean="0">
                <a:latin typeface="Arial Narrow" panose="020B0606020202030204" pitchFamily="34" charset="0"/>
              </a:rPr>
              <a:t>) glucosamine-6-phosphate.</a:t>
            </a:r>
          </a:p>
          <a:p>
            <a:endParaRPr lang="en-US" sz="3600" dirty="0" smtClean="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A cancer cell producing ALP would be expected to remove the phosphate from the glucosamine end, initiating the drug’s reaction.  The hydrophilic and hydrophobic ends then allow the creation of a ribbon-like structure to surround the cancer cell.</a:t>
            </a:r>
          </a:p>
          <a:p>
            <a:endParaRPr lang="en-US" sz="3600" dirty="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Separate cultures of bone cancer cells and healthy cartilage cells were made, and the same amount of the drug was added to each.  The amount of ALP produced in the healthy cell culture was about 5% of that in the cancerous cell culture.</a:t>
            </a:r>
          </a:p>
          <a:p>
            <a:endParaRPr lang="en-US" sz="3600" dirty="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The cultures were incubated at 37°C </a:t>
            </a:r>
            <a:r>
              <a:rPr lang="en-US" sz="3600" dirty="0">
                <a:latin typeface="Arial Narrow" panose="020B0606020202030204" pitchFamily="34" charset="0"/>
              </a:rPr>
              <a:t>in a 5</a:t>
            </a:r>
            <a:r>
              <a:rPr lang="en-US" sz="3600" dirty="0" smtClean="0">
                <a:latin typeface="Arial Narrow" panose="020B0606020202030204" pitchFamily="34" charset="0"/>
              </a:rPr>
              <a:t>% CO2 atmosphere.</a:t>
            </a:r>
            <a:endParaRPr lang="en-US" sz="3600" dirty="0">
              <a:latin typeface="Arial Narrow" panose="020B0606020202030204" pitchFamily="34" charset="0"/>
            </a:endParaRPr>
          </a:p>
          <a:p>
            <a:endParaRPr lang="en-US" sz="3600" dirty="0">
              <a:latin typeface="Arial Narrow" panose="020B0606020202030204" pitchFamily="34" charset="0"/>
            </a:endParaRPr>
          </a:p>
        </p:txBody>
      </p:sp>
      <p:sp>
        <p:nvSpPr>
          <p:cNvPr id="1039" name="TextBox 1038"/>
          <p:cNvSpPr txBox="1"/>
          <p:nvPr/>
        </p:nvSpPr>
        <p:spPr>
          <a:xfrm>
            <a:off x="14627495" y="27462339"/>
            <a:ext cx="14595688" cy="4524315"/>
          </a:xfrm>
          <a:prstGeom prst="rect">
            <a:avLst/>
          </a:prstGeom>
          <a:noFill/>
        </p:spPr>
        <p:txBody>
          <a:bodyPr wrap="square" rtlCol="0">
            <a:spAutoFit/>
          </a:bodyPr>
          <a:lstStyle/>
          <a:p>
            <a:r>
              <a:rPr lang="en-US" sz="3600" dirty="0">
                <a:latin typeface="Arial Narrow" panose="020B0606020202030204" pitchFamily="34" charset="0"/>
              </a:rPr>
              <a:t> </a:t>
            </a:r>
            <a:r>
              <a:rPr lang="en-US" sz="3600" dirty="0" smtClean="0">
                <a:latin typeface="Arial Narrow" panose="020B0606020202030204" pitchFamily="34" charset="0"/>
              </a:rPr>
              <a:t>       After the cultures were incubated  for seven hours, about 95% of the bone cancer cells had been killed.  In the same amount of time, only 15% of the healthy cartilage cells were killed.</a:t>
            </a:r>
          </a:p>
          <a:p>
            <a:r>
              <a:rPr lang="en-US" sz="3600" dirty="0">
                <a:latin typeface="Arial Narrow" panose="020B0606020202030204" pitchFamily="34" charset="0"/>
              </a:rPr>
              <a:t> </a:t>
            </a:r>
            <a:r>
              <a:rPr lang="en-US" sz="3600" dirty="0" smtClean="0">
                <a:latin typeface="Arial Narrow" panose="020B0606020202030204" pitchFamily="34" charset="0"/>
              </a:rPr>
              <a:t>        SEM images of the cultures, seen in the </a:t>
            </a:r>
            <a:r>
              <a:rPr lang="en-US" sz="3600" dirty="0" smtClean="0">
                <a:latin typeface="Arial Narrow" panose="020B0606020202030204" pitchFamily="34" charset="0"/>
              </a:rPr>
              <a:t>Figure 1, </a:t>
            </a:r>
            <a:r>
              <a:rPr lang="en-US" sz="3600" dirty="0" smtClean="0">
                <a:latin typeface="Arial Narrow" panose="020B0606020202030204" pitchFamily="34" charset="0"/>
              </a:rPr>
              <a:t>show a web-like hydrogel around the bone cancer </a:t>
            </a:r>
            <a:r>
              <a:rPr lang="en-US" sz="3600" dirty="0" smtClean="0">
                <a:latin typeface="Arial Narrow" panose="020B0606020202030204" pitchFamily="34" charset="0"/>
              </a:rPr>
              <a:t>cells (right), </a:t>
            </a:r>
            <a:r>
              <a:rPr lang="en-US" sz="3600" dirty="0" smtClean="0">
                <a:latin typeface="Arial Narrow" panose="020B0606020202030204" pitchFamily="34" charset="0"/>
              </a:rPr>
              <a:t>which produce much more ALP than the healthy cartilage </a:t>
            </a:r>
            <a:r>
              <a:rPr lang="en-US" sz="3600" dirty="0" smtClean="0">
                <a:latin typeface="Arial Narrow" panose="020B0606020202030204" pitchFamily="34" charset="0"/>
              </a:rPr>
              <a:t>cells (left).</a:t>
            </a:r>
            <a:endParaRPr lang="en-US" sz="3600" dirty="0" smtClean="0">
              <a:latin typeface="Arial Narrow" panose="020B0606020202030204" pitchFamily="34" charset="0"/>
            </a:endParaRPr>
          </a:p>
          <a:p>
            <a:r>
              <a:rPr lang="en-US" sz="3600" dirty="0" smtClean="0">
                <a:latin typeface="Arial Narrow" panose="020B0606020202030204" pitchFamily="34" charset="0"/>
              </a:rPr>
              <a:t>         The mechanism of the cell death is unknown, but </a:t>
            </a:r>
            <a:r>
              <a:rPr lang="en-US" sz="3600" dirty="0" err="1" smtClean="0">
                <a:latin typeface="Arial Narrow" panose="020B0606020202030204" pitchFamily="34" charset="0"/>
              </a:rPr>
              <a:t>Ulijn</a:t>
            </a:r>
            <a:r>
              <a:rPr lang="en-US" sz="3600" dirty="0" smtClean="0">
                <a:latin typeface="Arial Narrow" panose="020B0606020202030204" pitchFamily="34" charset="0"/>
              </a:rPr>
              <a:t> hypothesizes that the drug eventually suffocates the cell, blocking nutrients out and keeping waste in.</a:t>
            </a:r>
          </a:p>
        </p:txBody>
      </p:sp>
      <p:sp>
        <p:nvSpPr>
          <p:cNvPr id="1040" name="TextBox 1039"/>
          <p:cNvSpPr txBox="1"/>
          <p:nvPr/>
        </p:nvSpPr>
        <p:spPr>
          <a:xfrm>
            <a:off x="31013400" y="7696200"/>
            <a:ext cx="184731" cy="646331"/>
          </a:xfrm>
          <a:prstGeom prst="rect">
            <a:avLst/>
          </a:prstGeom>
          <a:noFill/>
        </p:spPr>
        <p:txBody>
          <a:bodyPr wrap="none" rtlCol="0">
            <a:spAutoFit/>
          </a:bodyPr>
          <a:lstStyle/>
          <a:p>
            <a:endParaRPr lang="en-US" sz="3600" dirty="0">
              <a:latin typeface="Arial Narrow" panose="020B0606020202030204" pitchFamily="34" charset="0"/>
            </a:endParaRPr>
          </a:p>
        </p:txBody>
      </p:sp>
      <p:sp>
        <p:nvSpPr>
          <p:cNvPr id="1041" name="TextBox 1040"/>
          <p:cNvSpPr txBox="1"/>
          <p:nvPr/>
        </p:nvSpPr>
        <p:spPr>
          <a:xfrm>
            <a:off x="31085712" y="16342153"/>
            <a:ext cx="11863153" cy="3970318"/>
          </a:xfrm>
          <a:prstGeom prst="rect">
            <a:avLst/>
          </a:prstGeom>
          <a:noFill/>
        </p:spPr>
        <p:txBody>
          <a:bodyPr wrap="square" rtlCol="0">
            <a:spAutoFit/>
          </a:bodyPr>
          <a:lstStyle/>
          <a:p>
            <a:r>
              <a:rPr lang="en-US" sz="3600" dirty="0" smtClean="0">
                <a:latin typeface="Arial Narrow" panose="020B0606020202030204" pitchFamily="34" charset="0"/>
              </a:rPr>
              <a:t>        This study showed that targeting certain enzymes produced by cancer cells is a promising way to kill them.</a:t>
            </a:r>
          </a:p>
          <a:p>
            <a:r>
              <a:rPr lang="en-US" sz="3600" dirty="0">
                <a:latin typeface="Arial Narrow" panose="020B0606020202030204" pitchFamily="34" charset="0"/>
              </a:rPr>
              <a:t> </a:t>
            </a:r>
            <a:r>
              <a:rPr lang="en-US" sz="3600" dirty="0" smtClean="0">
                <a:latin typeface="Arial Narrow" panose="020B0606020202030204" pitchFamily="34" charset="0"/>
              </a:rPr>
              <a:t>       </a:t>
            </a:r>
          </a:p>
          <a:p>
            <a:r>
              <a:rPr lang="en-US" sz="3600" dirty="0" smtClean="0">
                <a:latin typeface="Arial Narrow" panose="020B0606020202030204" pitchFamily="34" charset="0"/>
              </a:rPr>
              <a:t>        95% of cancerous cells died, and only 15% of healthy cells died.</a:t>
            </a:r>
          </a:p>
          <a:p>
            <a:endParaRPr lang="en-US" sz="3600" dirty="0" smtClean="0">
              <a:latin typeface="Arial Narrow" panose="020B0606020202030204" pitchFamily="34" charset="0"/>
            </a:endParaRPr>
          </a:p>
          <a:p>
            <a:r>
              <a:rPr lang="en-US" sz="3600" dirty="0" smtClean="0">
                <a:latin typeface="Arial Narrow" panose="020B0606020202030204" pitchFamily="34" charset="0"/>
              </a:rPr>
              <a:t>        There is still much more testing to do with this drug before it could be available for use.</a:t>
            </a:r>
            <a:endParaRPr lang="en-US" sz="3600" dirty="0">
              <a:latin typeface="Arial Narrow" panose="020B0606020202030204" pitchFamily="34" charset="0"/>
            </a:endParaRPr>
          </a:p>
        </p:txBody>
      </p:sp>
      <p:sp>
        <p:nvSpPr>
          <p:cNvPr id="1042" name="TextBox 1041"/>
          <p:cNvSpPr txBox="1"/>
          <p:nvPr/>
        </p:nvSpPr>
        <p:spPr>
          <a:xfrm>
            <a:off x="31105765" y="7086600"/>
            <a:ext cx="11871035" cy="6740307"/>
          </a:xfrm>
          <a:prstGeom prst="rect">
            <a:avLst/>
          </a:prstGeom>
          <a:noFill/>
        </p:spPr>
        <p:txBody>
          <a:bodyPr wrap="square" rtlCol="0">
            <a:spAutoFit/>
          </a:bodyPr>
          <a:lstStyle/>
          <a:p>
            <a:r>
              <a:rPr lang="en-US" sz="3600" dirty="0" smtClean="0">
                <a:latin typeface="Arial Narrow" panose="020B0606020202030204" pitchFamily="34" charset="0"/>
              </a:rPr>
              <a:t>        Xu explained that the concentration needed to reach these results was much higher than a typical drug dosage.  It is important to lower this dosage in the future to lower the chances of side effects.</a:t>
            </a:r>
          </a:p>
          <a:p>
            <a:endParaRPr lang="en-US" sz="3600" dirty="0" smtClean="0">
              <a:latin typeface="Arial Narrow" panose="020B0606020202030204" pitchFamily="34" charset="0"/>
            </a:endParaRPr>
          </a:p>
          <a:p>
            <a:r>
              <a:rPr lang="en-US" sz="3600" dirty="0" smtClean="0">
                <a:latin typeface="Arial Narrow" panose="020B0606020202030204" pitchFamily="34" charset="0"/>
              </a:rPr>
              <a:t>        The possible side effects of the drug also need to be determined with more testing.</a:t>
            </a:r>
          </a:p>
          <a:p>
            <a:endParaRPr lang="en-US" sz="3600" dirty="0" smtClean="0">
              <a:latin typeface="Arial Narrow" panose="020B0606020202030204" pitchFamily="34" charset="0"/>
            </a:endParaRPr>
          </a:p>
          <a:p>
            <a:r>
              <a:rPr lang="en-US" sz="3600" dirty="0">
                <a:latin typeface="Arial Narrow" panose="020B0606020202030204" pitchFamily="34" charset="0"/>
              </a:rPr>
              <a:t> </a:t>
            </a:r>
            <a:r>
              <a:rPr lang="en-US" sz="3600" dirty="0" smtClean="0">
                <a:latin typeface="Arial Narrow" panose="020B0606020202030204" pitchFamily="34" charset="0"/>
              </a:rPr>
              <a:t>       15% of healthy cartilage cells died in this experiment.  Although it is much lower than the 95% of cancerous cells, it’s important to minimize this number.  In the future, more drugs should be made to target enzyme activity, but different enzymes than ALP should be targeted to find the most effective drug.</a:t>
            </a:r>
            <a:endParaRPr lang="en-US" sz="3600" dirty="0">
              <a:latin typeface="Arial Narrow" panose="020B0606020202030204" pitchFamily="34" charset="0"/>
            </a:endParaRPr>
          </a:p>
        </p:txBody>
      </p:sp>
      <p:sp>
        <p:nvSpPr>
          <p:cNvPr id="3" name="TextBox 2"/>
          <p:cNvSpPr txBox="1"/>
          <p:nvPr/>
        </p:nvSpPr>
        <p:spPr>
          <a:xfrm>
            <a:off x="933451" y="30206052"/>
            <a:ext cx="11811000" cy="1754326"/>
          </a:xfrm>
          <a:prstGeom prst="rect">
            <a:avLst/>
          </a:prstGeom>
          <a:noFill/>
        </p:spPr>
        <p:txBody>
          <a:bodyPr wrap="square" rtlCol="0">
            <a:spAutoFit/>
          </a:bodyPr>
          <a:lstStyle/>
          <a:p>
            <a:r>
              <a:rPr lang="en-US" sz="3600" dirty="0" smtClean="0">
                <a:latin typeface="Arial Narrow" panose="020B0606020202030204" pitchFamily="34" charset="0"/>
              </a:rPr>
              <a:t>Figure 1: Artist representations (top) of the scanning </a:t>
            </a:r>
            <a:r>
              <a:rPr lang="en-US" sz="3600" dirty="0">
                <a:latin typeface="Arial Narrow" panose="020B0606020202030204" pitchFamily="34" charset="0"/>
              </a:rPr>
              <a:t>e</a:t>
            </a:r>
            <a:r>
              <a:rPr lang="en-US" sz="3600" dirty="0" smtClean="0">
                <a:latin typeface="Arial Narrow" panose="020B0606020202030204" pitchFamily="34" charset="0"/>
              </a:rPr>
              <a:t>lectron </a:t>
            </a:r>
            <a:r>
              <a:rPr lang="en-US" sz="3600" dirty="0">
                <a:latin typeface="Arial Narrow" panose="020B0606020202030204" pitchFamily="34" charset="0"/>
              </a:rPr>
              <a:t>m</a:t>
            </a:r>
            <a:r>
              <a:rPr lang="en-US" sz="3600" dirty="0" smtClean="0">
                <a:latin typeface="Arial Narrow" panose="020B0606020202030204" pitchFamily="34" charset="0"/>
              </a:rPr>
              <a:t>icrographs (bottom) of the cartilage cells (left) vs. bone cancer cells (right) in the presence of the self-assembling drug.</a:t>
            </a:r>
            <a:endParaRPr lang="en-US" sz="3600" dirty="0">
              <a:latin typeface="Arial Narrow" panose="020B0606020202030204" pitchFamily="34" charset="0"/>
            </a:endParaRPr>
          </a:p>
        </p:txBody>
      </p:sp>
      <p:sp>
        <p:nvSpPr>
          <p:cNvPr id="7" name="TextBox 6"/>
          <p:cNvSpPr txBox="1"/>
          <p:nvPr/>
        </p:nvSpPr>
        <p:spPr>
          <a:xfrm>
            <a:off x="25679400" y="17661931"/>
            <a:ext cx="1571264" cy="646331"/>
          </a:xfrm>
          <a:prstGeom prst="rect">
            <a:avLst/>
          </a:prstGeom>
          <a:noFill/>
        </p:spPr>
        <p:txBody>
          <a:bodyPr wrap="none" rtlCol="0">
            <a:spAutoFit/>
          </a:bodyPr>
          <a:lstStyle/>
          <a:p>
            <a:r>
              <a:rPr lang="en-US" sz="3600" dirty="0">
                <a:latin typeface="Arial Narrow" panose="020B0606020202030204" pitchFamily="34" charset="0"/>
              </a:rPr>
              <a:t>Figure 2</a:t>
            </a:r>
          </a:p>
        </p:txBody>
      </p:sp>
    </p:spTree>
    <p:extLst>
      <p:ext uri="{BB962C8B-B14F-4D97-AF65-F5344CB8AC3E}">
        <p14:creationId xmlns:p14="http://schemas.microsoft.com/office/powerpoint/2010/main" val="20978039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874</TotalTime>
  <Words>825</Words>
  <Application>Microsoft Office PowerPoint</Application>
  <PresentationFormat>Custom</PresentationFormat>
  <Paragraphs>42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Self-Assembling Carbohydrates and their Application in the Fight Against Cancer By: Kelly Hunt University of New Hampshire, Department of Chemistry</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dc:creator>
  <cp:lastModifiedBy>Kelly</cp:lastModifiedBy>
  <cp:revision>84</cp:revision>
  <dcterms:created xsi:type="dcterms:W3CDTF">2015-04-28T17:55:26Z</dcterms:created>
  <dcterms:modified xsi:type="dcterms:W3CDTF">2015-04-30T16:57:48Z</dcterms:modified>
</cp:coreProperties>
</file>