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20897850" cy="3209925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E7EF"/>
    <a:srgbClr val="DCEB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16" autoAdjust="0"/>
    <p:restoredTop sz="94686" autoAdjust="0"/>
  </p:normalViewPr>
  <p:slideViewPr>
    <p:cSldViewPr snapToGrid="0" snapToObjects="1">
      <p:cViewPr>
        <p:scale>
          <a:sx n="35" d="100"/>
          <a:sy n="35" d="100"/>
        </p:scale>
        <p:origin x="1938" y="3534"/>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9055735" cy="1604963"/>
          </a:xfrm>
          <a:prstGeom prst="rect">
            <a:avLst/>
          </a:prstGeom>
        </p:spPr>
        <p:txBody>
          <a:bodyPr vert="horz" lIns="302840" tIns="151420" rIns="302840" bIns="151420" rtlCol="0"/>
          <a:lstStyle>
            <a:lvl1pPr algn="l">
              <a:defRPr sz="4000"/>
            </a:lvl1pPr>
          </a:lstStyle>
          <a:p>
            <a:endParaRPr lang="en-US"/>
          </a:p>
        </p:txBody>
      </p:sp>
      <p:sp>
        <p:nvSpPr>
          <p:cNvPr id="3" name="Date Placeholder 2"/>
          <p:cNvSpPr>
            <a:spLocks noGrp="1"/>
          </p:cNvSpPr>
          <p:nvPr>
            <p:ph type="dt" idx="1"/>
          </p:nvPr>
        </p:nvSpPr>
        <p:spPr>
          <a:xfrm>
            <a:off x="11837279" y="0"/>
            <a:ext cx="9055735" cy="1604963"/>
          </a:xfrm>
          <a:prstGeom prst="rect">
            <a:avLst/>
          </a:prstGeom>
        </p:spPr>
        <p:txBody>
          <a:bodyPr vert="horz" lIns="302840" tIns="151420" rIns="302840" bIns="151420" rtlCol="0"/>
          <a:lstStyle>
            <a:lvl1pPr algn="r">
              <a:defRPr sz="4000"/>
            </a:lvl1pPr>
          </a:lstStyle>
          <a:p>
            <a:fld id="{916B4967-74DD-0D4D-8659-04142D0BF940}" type="datetimeFigureOut">
              <a:rPr lang="en-US" smtClean="0"/>
              <a:pPr/>
              <a:t>4/29/2015</a:t>
            </a:fld>
            <a:endParaRPr lang="en-US"/>
          </a:p>
        </p:txBody>
      </p:sp>
      <p:sp>
        <p:nvSpPr>
          <p:cNvPr id="4" name="Slide Image Placeholder 3"/>
          <p:cNvSpPr>
            <a:spLocks noGrp="1" noRot="1" noChangeAspect="1"/>
          </p:cNvSpPr>
          <p:nvPr>
            <p:ph type="sldImg" idx="2"/>
          </p:nvPr>
        </p:nvSpPr>
        <p:spPr>
          <a:xfrm>
            <a:off x="2425700" y="2408238"/>
            <a:ext cx="16046450" cy="12036425"/>
          </a:xfrm>
          <a:prstGeom prst="rect">
            <a:avLst/>
          </a:prstGeom>
          <a:noFill/>
          <a:ln w="12700">
            <a:solidFill>
              <a:prstClr val="black"/>
            </a:solidFill>
          </a:ln>
        </p:spPr>
        <p:txBody>
          <a:bodyPr vert="horz" lIns="302840" tIns="151420" rIns="302840" bIns="151420" rtlCol="0" anchor="ctr"/>
          <a:lstStyle/>
          <a:p>
            <a:endParaRPr lang="en-US"/>
          </a:p>
        </p:txBody>
      </p:sp>
      <p:sp>
        <p:nvSpPr>
          <p:cNvPr id="5" name="Notes Placeholder 4"/>
          <p:cNvSpPr>
            <a:spLocks noGrp="1"/>
          </p:cNvSpPr>
          <p:nvPr>
            <p:ph type="body" sz="quarter" idx="3"/>
          </p:nvPr>
        </p:nvSpPr>
        <p:spPr>
          <a:xfrm>
            <a:off x="2089785" y="15247144"/>
            <a:ext cx="16718280" cy="14444663"/>
          </a:xfrm>
          <a:prstGeom prst="rect">
            <a:avLst/>
          </a:prstGeom>
        </p:spPr>
        <p:txBody>
          <a:bodyPr vert="horz" lIns="302840" tIns="151420" rIns="302840" bIns="1514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30488716"/>
            <a:ext cx="9055735" cy="1604963"/>
          </a:xfrm>
          <a:prstGeom prst="rect">
            <a:avLst/>
          </a:prstGeom>
        </p:spPr>
        <p:txBody>
          <a:bodyPr vert="horz" lIns="302840" tIns="151420" rIns="302840" bIns="151420" rtlCol="0" anchor="b"/>
          <a:lstStyle>
            <a:lvl1pPr algn="l">
              <a:defRPr sz="4000"/>
            </a:lvl1pPr>
          </a:lstStyle>
          <a:p>
            <a:endParaRPr lang="en-US"/>
          </a:p>
        </p:txBody>
      </p:sp>
      <p:sp>
        <p:nvSpPr>
          <p:cNvPr id="7" name="Slide Number Placeholder 6"/>
          <p:cNvSpPr>
            <a:spLocks noGrp="1"/>
          </p:cNvSpPr>
          <p:nvPr>
            <p:ph type="sldNum" sz="quarter" idx="5"/>
          </p:nvPr>
        </p:nvSpPr>
        <p:spPr>
          <a:xfrm>
            <a:off x="11837279" y="30488716"/>
            <a:ext cx="9055735" cy="1604963"/>
          </a:xfrm>
          <a:prstGeom prst="rect">
            <a:avLst/>
          </a:prstGeom>
        </p:spPr>
        <p:txBody>
          <a:bodyPr vert="horz" lIns="302840" tIns="151420" rIns="302840" bIns="151420" rtlCol="0" anchor="b"/>
          <a:lstStyle>
            <a:lvl1pPr algn="r">
              <a:defRPr sz="4000"/>
            </a:lvl1pPr>
          </a:lstStyle>
          <a:p>
            <a:fld id="{D9655CF4-14C6-C843-B57D-FABD5D33439D}" type="slidenum">
              <a:rPr lang="en-US" smtClean="0"/>
              <a:pPr/>
              <a:t>‹#›</a:t>
            </a:fld>
            <a:endParaRPr lang="en-US"/>
          </a:p>
        </p:txBody>
      </p:sp>
    </p:spTree>
    <p:extLst>
      <p:ext uri="{BB962C8B-B14F-4D97-AF65-F5344CB8AC3E}">
        <p14:creationId xmlns:p14="http://schemas.microsoft.com/office/powerpoint/2010/main" xmlns="" val="149071830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9655CF4-14C6-C843-B57D-FABD5D33439D}" type="slidenum">
              <a:rPr lang="en-US" smtClean="0"/>
              <a:pPr/>
              <a:t>1</a:t>
            </a:fld>
            <a:endParaRPr lang="en-US"/>
          </a:p>
        </p:txBody>
      </p:sp>
    </p:spTree>
    <p:extLst>
      <p:ext uri="{BB962C8B-B14F-4D97-AF65-F5344CB8AC3E}">
        <p14:creationId xmlns:p14="http://schemas.microsoft.com/office/powerpoint/2010/main" xmlns="" val="3066265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5E9AE16-AFC2-A840-8600-9762EBF55061}" type="datetimeFigureOut">
              <a:rPr lang="en-US" smtClean="0"/>
              <a:pPr/>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A68E2B-3270-4A41-AB83-D51C74E00B1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E9AE16-AFC2-A840-8600-9762EBF55061}" type="datetimeFigureOut">
              <a:rPr lang="en-US" smtClean="0"/>
              <a:pPr/>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A68E2B-3270-4A41-AB83-D51C74E00B1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5E9AE16-AFC2-A840-8600-9762EBF55061}" type="datetimeFigureOut">
              <a:rPr lang="en-US" smtClean="0"/>
              <a:pPr/>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A68E2B-3270-4A41-AB83-D51C74E00B1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5E9AE16-AFC2-A840-8600-9762EBF55061}" type="datetimeFigureOut">
              <a:rPr lang="en-US" smtClean="0"/>
              <a:pPr/>
              <a:t>4/29/2015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A68E2B-3270-4A41-AB83-D51C74E00B1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5E9AE16-AFC2-A840-8600-9762EBF55061}" type="datetimeFigureOut">
              <a:rPr lang="en-US" smtClean="0"/>
              <a:pPr/>
              <a:t>4/29/2015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A68E2B-3270-4A41-AB83-D51C74E00B1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E9AE16-AFC2-A840-8600-9762EBF55061}" type="datetimeFigureOut">
              <a:rPr lang="en-US" smtClean="0"/>
              <a:pPr/>
              <a:t>4/29/2015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A68E2B-3270-4A41-AB83-D51C74E00B1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E9AE16-AFC2-A840-8600-9762EBF55061}" type="datetimeFigureOut">
              <a:rPr lang="en-US" smtClean="0"/>
              <a:pPr/>
              <a:t>4/29/2015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0A68E2B-3270-4A41-AB83-D51C74E00B1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E9AE16-AFC2-A840-8600-9762EBF55061}" type="datetimeFigureOut">
              <a:rPr lang="en-US" smtClean="0"/>
              <a:pPr/>
              <a:t>4/29/2015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A68E2B-3270-4A41-AB83-D51C74E00B1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E9AE16-AFC2-A840-8600-9762EBF55061}" type="datetimeFigureOut">
              <a:rPr lang="en-US" smtClean="0"/>
              <a:pPr/>
              <a:t>4/29/2015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A68E2B-3270-4A41-AB83-D51C74E00B1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E9AE16-AFC2-A840-8600-9762EBF55061}" type="datetimeFigureOut">
              <a:rPr lang="en-US" smtClean="0"/>
              <a:pPr/>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A68E2B-3270-4A41-AB83-D51C74E00B1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E9AE16-AFC2-A840-8600-9762EBF55061}" type="datetimeFigureOut">
              <a:rPr lang="en-US" smtClean="0"/>
              <a:pPr/>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A68E2B-3270-4A41-AB83-D51C74E00B1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35E9AE16-AFC2-A840-8600-9762EBF55061}" type="datetimeFigureOut">
              <a:rPr lang="en-US" smtClean="0"/>
              <a:pPr/>
              <a:t>4/29/2015</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00A68E2B-3270-4A41-AB83-D51C74E00B1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39208" y="-295736"/>
            <a:ext cx="29212784" cy="5755422"/>
          </a:xfrm>
          <a:prstGeom prst="rect">
            <a:avLst/>
          </a:prstGeom>
          <a:noFill/>
        </p:spPr>
        <p:txBody>
          <a:bodyPr wrap="square" rtlCol="0">
            <a:spAutoFit/>
          </a:bodyPr>
          <a:lstStyle/>
          <a:p>
            <a:pPr algn="ctr"/>
            <a:endParaRPr lang="en-US" sz="8000" dirty="0" smtClean="0">
              <a:latin typeface="Times New Roman"/>
              <a:cs typeface="Times New Roman"/>
            </a:endParaRPr>
          </a:p>
          <a:p>
            <a:pPr algn="ctr"/>
            <a:r>
              <a:rPr lang="en-US" sz="6600" dirty="0" smtClean="0">
                <a:latin typeface="News Gothic MT"/>
                <a:cs typeface="News Gothic MT"/>
              </a:rPr>
              <a:t>Pharmacology Case Study</a:t>
            </a:r>
          </a:p>
          <a:p>
            <a:pPr algn="ctr"/>
            <a:r>
              <a:rPr lang="en-US" sz="4400" dirty="0" smtClean="0">
                <a:latin typeface="News Gothic MT"/>
                <a:cs typeface="News Gothic MT"/>
              </a:rPr>
              <a:t>Nursing Department: College of Health and Human Services</a:t>
            </a:r>
          </a:p>
          <a:p>
            <a:pPr algn="ctr"/>
            <a:r>
              <a:rPr lang="en-US" sz="3600" dirty="0" smtClean="0">
                <a:latin typeface="News Gothic MT"/>
                <a:cs typeface="News Gothic MT"/>
              </a:rPr>
              <a:t>Meredith Willett</a:t>
            </a:r>
          </a:p>
          <a:p>
            <a:pPr algn="ctr"/>
            <a:endParaRPr lang="en-US" sz="4800" dirty="0">
              <a:latin typeface="Times New Roman"/>
              <a:cs typeface="Times New Roman"/>
            </a:endParaRPr>
          </a:p>
          <a:p>
            <a:pPr algn="ctr"/>
            <a:endParaRPr lang="en-US" sz="8000" dirty="0" smtClean="0">
              <a:latin typeface="Times New Roman"/>
              <a:cs typeface="Times New Roman"/>
            </a:endParaRPr>
          </a:p>
        </p:txBody>
      </p:sp>
      <p:sp>
        <p:nvSpPr>
          <p:cNvPr id="6" name="TextBox 5"/>
          <p:cNvSpPr txBox="1"/>
          <p:nvPr/>
        </p:nvSpPr>
        <p:spPr>
          <a:xfrm>
            <a:off x="727417" y="4289182"/>
            <a:ext cx="13716000" cy="830997"/>
          </a:xfrm>
          <a:prstGeom prst="rect">
            <a:avLst/>
          </a:prstGeom>
          <a:solidFill>
            <a:schemeClr val="accent1">
              <a:lumMod val="60000"/>
              <a:lumOff val="40000"/>
            </a:schemeClr>
          </a:solidFill>
          <a:ln>
            <a:solidFill>
              <a:schemeClr val="tx2">
                <a:lumMod val="60000"/>
                <a:lumOff val="40000"/>
              </a:schemeClr>
            </a:solidFill>
          </a:ln>
        </p:spPr>
        <p:txBody>
          <a:bodyPr wrap="square" rtlCol="0">
            <a:spAutoFit/>
          </a:bodyPr>
          <a:lstStyle/>
          <a:p>
            <a:pPr algn="ctr"/>
            <a:r>
              <a:rPr lang="en-US" sz="4800" dirty="0" smtClean="0">
                <a:latin typeface="News Gothic MT"/>
                <a:cs typeface="News Gothic MT"/>
              </a:rPr>
              <a:t>Situation</a:t>
            </a:r>
            <a:endParaRPr lang="en-US" sz="4800" dirty="0">
              <a:latin typeface="News Gothic MT"/>
              <a:cs typeface="News Gothic MT"/>
            </a:endParaRPr>
          </a:p>
        </p:txBody>
      </p:sp>
      <p:sp>
        <p:nvSpPr>
          <p:cNvPr id="7" name="TextBox 6"/>
          <p:cNvSpPr txBox="1"/>
          <p:nvPr/>
        </p:nvSpPr>
        <p:spPr>
          <a:xfrm>
            <a:off x="727417" y="5021657"/>
            <a:ext cx="13716000" cy="3385542"/>
          </a:xfrm>
          <a:prstGeom prst="rect">
            <a:avLst/>
          </a:prstGeom>
          <a:solidFill>
            <a:schemeClr val="bg1"/>
          </a:solidFill>
          <a:ln>
            <a:solidFill>
              <a:schemeClr val="tx2">
                <a:lumMod val="60000"/>
                <a:lumOff val="40000"/>
              </a:schemeClr>
            </a:solidFill>
          </a:ln>
        </p:spPr>
        <p:txBody>
          <a:bodyPr wrap="square" lIns="457200" tIns="457200" rIns="457200" bIns="457200" rtlCol="0">
            <a:spAutoFit/>
          </a:bodyPr>
          <a:lstStyle/>
          <a:p>
            <a:pPr indent="469900" algn="just"/>
            <a:r>
              <a:rPr lang="en-US" sz="3200" dirty="0" smtClean="0">
                <a:latin typeface="News Gothic MT"/>
                <a:cs typeface="News Gothic MT"/>
              </a:rPr>
              <a:t>A 26 year-old Caucasian female presented to the Wildcat ED on 4/11/15, complaining of shortness of breath, right-sided chest discomfort (8/10), dyspnea upon exertion, and palpations for the past five days. She also recently noticed a cough producing bloody sputum.</a:t>
            </a:r>
          </a:p>
        </p:txBody>
      </p:sp>
      <p:sp>
        <p:nvSpPr>
          <p:cNvPr id="8" name="TextBox 7"/>
          <p:cNvSpPr txBox="1"/>
          <p:nvPr/>
        </p:nvSpPr>
        <p:spPr>
          <a:xfrm>
            <a:off x="29558276" y="4289182"/>
            <a:ext cx="13716000" cy="830997"/>
          </a:xfrm>
          <a:prstGeom prst="rect">
            <a:avLst/>
          </a:prstGeom>
          <a:solidFill>
            <a:schemeClr val="accent1">
              <a:lumMod val="60000"/>
              <a:lumOff val="40000"/>
            </a:schemeClr>
          </a:solidFill>
          <a:ln>
            <a:solidFill>
              <a:schemeClr val="tx2">
                <a:lumMod val="60000"/>
                <a:lumOff val="40000"/>
              </a:schemeClr>
            </a:solidFill>
          </a:ln>
        </p:spPr>
        <p:txBody>
          <a:bodyPr wrap="square" rtlCol="0">
            <a:spAutoFit/>
          </a:bodyPr>
          <a:lstStyle/>
          <a:p>
            <a:pPr algn="ctr"/>
            <a:r>
              <a:rPr lang="en-US" sz="4800" dirty="0" smtClean="0">
                <a:latin typeface="News Gothic MT"/>
                <a:cs typeface="News Gothic MT"/>
              </a:rPr>
              <a:t>Medical History</a:t>
            </a:r>
            <a:endParaRPr lang="en-US" sz="4800" dirty="0">
              <a:latin typeface="News Gothic MT"/>
              <a:cs typeface="News Gothic MT"/>
            </a:endParaRPr>
          </a:p>
        </p:txBody>
      </p:sp>
      <p:sp>
        <p:nvSpPr>
          <p:cNvPr id="9" name="TextBox 8"/>
          <p:cNvSpPr txBox="1"/>
          <p:nvPr/>
        </p:nvSpPr>
        <p:spPr>
          <a:xfrm>
            <a:off x="29558276" y="5021657"/>
            <a:ext cx="13716000" cy="3877985"/>
          </a:xfrm>
          <a:prstGeom prst="rect">
            <a:avLst/>
          </a:prstGeom>
          <a:solidFill>
            <a:schemeClr val="bg1"/>
          </a:solidFill>
          <a:ln>
            <a:solidFill>
              <a:schemeClr val="tx2">
                <a:lumMod val="60000"/>
                <a:lumOff val="40000"/>
              </a:schemeClr>
            </a:solidFill>
          </a:ln>
        </p:spPr>
        <p:txBody>
          <a:bodyPr wrap="square" lIns="457200" tIns="457200" rIns="457200" bIns="457200" rtlCol="0">
            <a:spAutoFit/>
          </a:bodyPr>
          <a:lstStyle/>
          <a:p>
            <a:pPr marL="571500" indent="-571500" algn="just">
              <a:buFont typeface="Arial"/>
              <a:buChar char="•"/>
            </a:pPr>
            <a:r>
              <a:rPr lang="en-US" sz="3200" dirty="0" smtClean="0">
                <a:latin typeface="News Gothic MT"/>
                <a:cs typeface="News Gothic MT"/>
              </a:rPr>
              <a:t>Nephrotic Syndrome (MCD)</a:t>
            </a:r>
          </a:p>
          <a:p>
            <a:pPr marL="571500" indent="-571500" algn="just">
              <a:buFont typeface="Arial"/>
              <a:buChar char="•"/>
            </a:pPr>
            <a:r>
              <a:rPr lang="en-US" sz="3200" dirty="0" smtClean="0">
                <a:latin typeface="News Gothic MT"/>
                <a:cs typeface="News Gothic MT"/>
              </a:rPr>
              <a:t>Osteopenia</a:t>
            </a:r>
          </a:p>
          <a:p>
            <a:pPr marL="571500" indent="-571500" algn="just">
              <a:buFont typeface="Arial"/>
              <a:buChar char="•"/>
            </a:pPr>
            <a:r>
              <a:rPr lang="en-US" sz="3200" dirty="0" smtClean="0">
                <a:latin typeface="News Gothic MT"/>
                <a:cs typeface="News Gothic MT"/>
              </a:rPr>
              <a:t>Hypercholesterolemia</a:t>
            </a:r>
          </a:p>
          <a:p>
            <a:pPr marL="571500" indent="-571500" algn="just">
              <a:buFont typeface="Arial"/>
              <a:buChar char="•"/>
            </a:pPr>
            <a:r>
              <a:rPr lang="en-US" sz="3200" dirty="0" smtClean="0">
                <a:latin typeface="News Gothic MT"/>
                <a:cs typeface="News Gothic MT"/>
              </a:rPr>
              <a:t>Depression</a:t>
            </a:r>
          </a:p>
          <a:p>
            <a:pPr marL="571500" indent="-571500" algn="just">
              <a:buFont typeface="Arial"/>
              <a:buChar char="•"/>
            </a:pPr>
            <a:r>
              <a:rPr lang="en-US" sz="3200" dirty="0" smtClean="0">
                <a:latin typeface="News Gothic MT"/>
                <a:cs typeface="News Gothic MT"/>
              </a:rPr>
              <a:t>Anxiety</a:t>
            </a:r>
          </a:p>
          <a:p>
            <a:pPr marL="571500" indent="-571500" algn="just">
              <a:buFont typeface="Arial"/>
              <a:buChar char="•"/>
            </a:pPr>
            <a:r>
              <a:rPr lang="en-US" sz="3200" dirty="0">
                <a:latin typeface="News Gothic MT"/>
                <a:cs typeface="News Gothic MT"/>
              </a:rPr>
              <a:t>N</a:t>
            </a:r>
            <a:r>
              <a:rPr lang="en-US" sz="3200" dirty="0" smtClean="0">
                <a:latin typeface="News Gothic MT"/>
                <a:cs typeface="News Gothic MT"/>
              </a:rPr>
              <a:t>arcotic abuse (past)</a:t>
            </a:r>
          </a:p>
        </p:txBody>
      </p:sp>
      <p:sp>
        <p:nvSpPr>
          <p:cNvPr id="16" name="TextBox 15"/>
          <p:cNvSpPr txBox="1"/>
          <p:nvPr/>
        </p:nvSpPr>
        <p:spPr>
          <a:xfrm>
            <a:off x="29558276" y="27716261"/>
            <a:ext cx="13716000" cy="830997"/>
          </a:xfrm>
          <a:prstGeom prst="rect">
            <a:avLst/>
          </a:prstGeom>
          <a:solidFill>
            <a:schemeClr val="accent1">
              <a:lumMod val="60000"/>
              <a:lumOff val="40000"/>
            </a:schemeClr>
          </a:solidFill>
          <a:ln>
            <a:solidFill>
              <a:schemeClr val="tx2">
                <a:lumMod val="60000"/>
                <a:lumOff val="40000"/>
              </a:schemeClr>
            </a:solidFill>
          </a:ln>
        </p:spPr>
        <p:txBody>
          <a:bodyPr wrap="square" rtlCol="0">
            <a:spAutoFit/>
          </a:bodyPr>
          <a:lstStyle/>
          <a:p>
            <a:pPr algn="ctr"/>
            <a:r>
              <a:rPr lang="en-US" sz="4800" dirty="0" smtClean="0">
                <a:latin typeface="News Gothic MT"/>
                <a:cs typeface="News Gothic MT"/>
              </a:rPr>
              <a:t>References</a:t>
            </a:r>
            <a:endParaRPr lang="en-US" sz="4800" dirty="0">
              <a:latin typeface="News Gothic MT"/>
              <a:cs typeface="News Gothic MT"/>
            </a:endParaRPr>
          </a:p>
        </p:txBody>
      </p:sp>
      <p:sp>
        <p:nvSpPr>
          <p:cNvPr id="17" name="TextBox 16"/>
          <p:cNvSpPr txBox="1"/>
          <p:nvPr/>
        </p:nvSpPr>
        <p:spPr>
          <a:xfrm>
            <a:off x="29558276" y="28517115"/>
            <a:ext cx="13716000" cy="4093428"/>
          </a:xfrm>
          <a:prstGeom prst="rect">
            <a:avLst/>
          </a:prstGeom>
          <a:solidFill>
            <a:schemeClr val="bg1"/>
          </a:solidFill>
          <a:ln>
            <a:solidFill>
              <a:schemeClr val="tx2">
                <a:lumMod val="60000"/>
                <a:lumOff val="40000"/>
              </a:schemeClr>
            </a:solidFill>
          </a:ln>
        </p:spPr>
        <p:txBody>
          <a:bodyPr wrap="square" rtlCol="0">
            <a:spAutoFit/>
          </a:bodyPr>
          <a:lstStyle/>
          <a:p>
            <a:pPr marL="914400" indent="-914400"/>
            <a:endParaRPr lang="en-US" sz="2800" dirty="0">
              <a:latin typeface="News Gothic MT"/>
              <a:cs typeface="News Gothic MT"/>
            </a:endParaRPr>
          </a:p>
          <a:p>
            <a:pPr marL="914400" indent="-914400"/>
            <a:endParaRPr lang="en-US" sz="2400" dirty="0" smtClean="0">
              <a:latin typeface="News Gothic MT"/>
              <a:cs typeface="News Gothic MT"/>
            </a:endParaRPr>
          </a:p>
          <a:p>
            <a:pPr marL="914400" indent="-914400">
              <a:buAutoNum type="arabicPeriod"/>
            </a:pPr>
            <a:r>
              <a:rPr lang="en-US" sz="2400" dirty="0" smtClean="0">
                <a:latin typeface="News Gothic MT"/>
                <a:cs typeface="News Gothic MT"/>
              </a:rPr>
              <a:t>Merck Sharp &amp; Dohme Corp. (2015). Pumonary</a:t>
            </a:r>
            <a:r>
              <a:rPr lang="en-US" sz="2400" dirty="0">
                <a:latin typeface="News Gothic MT"/>
                <a:cs typeface="News Gothic MT"/>
              </a:rPr>
              <a:t> </a:t>
            </a:r>
            <a:r>
              <a:rPr lang="en-US" sz="2400" dirty="0" smtClean="0">
                <a:solidFill>
                  <a:srgbClr val="000000"/>
                </a:solidFill>
                <a:latin typeface="News Gothic MT"/>
                <a:cs typeface="News Gothic MT"/>
              </a:rPr>
              <a:t>Embolism (PE). Retrieved from http://www.merckmanuals.com/professional/pumonary.disorders/pulmonary.embolism.pe/pulmonary.embolism.pe</a:t>
            </a:r>
          </a:p>
          <a:p>
            <a:pPr marL="914400" indent="-914400">
              <a:buAutoNum type="arabicPeriod"/>
            </a:pPr>
            <a:r>
              <a:rPr lang="en-US" sz="2400" dirty="0" smtClean="0">
                <a:solidFill>
                  <a:srgbClr val="000000"/>
                </a:solidFill>
                <a:latin typeface="News Gothic MT"/>
                <a:cs typeface="News Gothic MT"/>
              </a:rPr>
              <a:t>MedicineNet (2015). Pulmonary Embolism. Retrieved from http://www.medicinenet.com/pulmonary_embolism/article.htm</a:t>
            </a:r>
          </a:p>
          <a:p>
            <a:pPr marL="914400" indent="-914400">
              <a:buAutoNum type="arabicPeriod"/>
            </a:pPr>
            <a:r>
              <a:rPr lang="en-US" sz="2400" dirty="0" smtClean="0">
                <a:solidFill>
                  <a:srgbClr val="000000"/>
                </a:solidFill>
                <a:latin typeface="News Gothic MT"/>
                <a:cs typeface="News Gothic MT"/>
              </a:rPr>
              <a:t>Mayo Clinic (2015). Pulmonary Embolism. Retrieved from http://www.mayoclinic.org/diseases-conditions/pulmonary-embolism/basics/definition/con-20022849</a:t>
            </a:r>
          </a:p>
          <a:p>
            <a:pPr marL="914400" indent="-914400"/>
            <a:endParaRPr lang="en-US" sz="4000" dirty="0" smtClean="0">
              <a:latin typeface="News Gothic MT"/>
              <a:cs typeface="News Gothic MT"/>
            </a:endParaRPr>
          </a:p>
        </p:txBody>
      </p:sp>
      <p:sp>
        <p:nvSpPr>
          <p:cNvPr id="27" name="TextBox 26"/>
          <p:cNvSpPr txBox="1"/>
          <p:nvPr/>
        </p:nvSpPr>
        <p:spPr>
          <a:xfrm>
            <a:off x="727417" y="8754996"/>
            <a:ext cx="13716000" cy="830997"/>
          </a:xfrm>
          <a:prstGeom prst="rect">
            <a:avLst/>
          </a:prstGeom>
          <a:solidFill>
            <a:schemeClr val="accent1">
              <a:lumMod val="60000"/>
              <a:lumOff val="40000"/>
            </a:schemeClr>
          </a:solidFill>
          <a:ln>
            <a:solidFill>
              <a:schemeClr val="tx2">
                <a:lumMod val="60000"/>
                <a:lumOff val="40000"/>
              </a:schemeClr>
            </a:solidFill>
          </a:ln>
        </p:spPr>
        <p:txBody>
          <a:bodyPr wrap="square" rtlCol="0">
            <a:spAutoFit/>
          </a:bodyPr>
          <a:lstStyle/>
          <a:p>
            <a:pPr algn="ctr"/>
            <a:r>
              <a:rPr lang="en-US" sz="4800" dirty="0" smtClean="0">
                <a:latin typeface="News Gothic MT"/>
                <a:cs typeface="News Gothic MT"/>
              </a:rPr>
              <a:t>Labs</a:t>
            </a:r>
            <a:endParaRPr lang="en-US" sz="4800" dirty="0">
              <a:latin typeface="News Gothic MT"/>
              <a:cs typeface="News Gothic MT"/>
            </a:endParaRPr>
          </a:p>
        </p:txBody>
      </p:sp>
      <p:sp>
        <p:nvSpPr>
          <p:cNvPr id="28" name="TextBox 27"/>
          <p:cNvSpPr txBox="1"/>
          <p:nvPr/>
        </p:nvSpPr>
        <p:spPr>
          <a:xfrm>
            <a:off x="727417" y="9532561"/>
            <a:ext cx="13716000" cy="10772182"/>
          </a:xfrm>
          <a:prstGeom prst="rect">
            <a:avLst/>
          </a:prstGeom>
          <a:solidFill>
            <a:schemeClr val="bg1"/>
          </a:solidFill>
          <a:ln>
            <a:solidFill>
              <a:schemeClr val="tx2">
                <a:lumMod val="60000"/>
                <a:lumOff val="40000"/>
              </a:schemeClr>
            </a:solidFill>
          </a:ln>
        </p:spPr>
        <p:txBody>
          <a:bodyPr wrap="square" lIns="457200" tIns="457200" rIns="457200" bIns="457200" rtlCol="0">
            <a:spAutoFit/>
          </a:bodyPr>
          <a:lstStyle/>
          <a:p>
            <a:pPr marL="571500" indent="-571500" algn="just">
              <a:buFont typeface="Arial"/>
              <a:buChar char="•"/>
            </a:pPr>
            <a:r>
              <a:rPr lang="en-US" sz="3200" dirty="0" smtClean="0">
                <a:latin typeface="News Gothic MT"/>
                <a:cs typeface="News Gothic MT"/>
              </a:rPr>
              <a:t>EKG: Sinus tachycardia - HR=130</a:t>
            </a:r>
          </a:p>
          <a:p>
            <a:pPr algn="just"/>
            <a:endParaRPr lang="en-US" sz="3200" dirty="0" smtClean="0">
              <a:latin typeface="News Gothic MT"/>
              <a:cs typeface="News Gothic MT"/>
            </a:endParaRPr>
          </a:p>
          <a:p>
            <a:pPr marL="571500" indent="-571500" algn="just">
              <a:buFont typeface="Arial"/>
              <a:buChar char="•"/>
            </a:pPr>
            <a:r>
              <a:rPr lang="en-US" sz="3200" dirty="0" smtClean="0">
                <a:latin typeface="News Gothic MT"/>
                <a:cs typeface="News Gothic MT"/>
              </a:rPr>
              <a:t>CT Angiography: Significant DVT in the right pulmonary artery with minimal right pleural effusion. </a:t>
            </a:r>
            <a:r>
              <a:rPr lang="en-US" sz="3200" dirty="0">
                <a:latin typeface="News Gothic MT"/>
                <a:cs typeface="News Gothic MT"/>
              </a:rPr>
              <a:t>S</a:t>
            </a:r>
            <a:r>
              <a:rPr lang="en-US" sz="3200" dirty="0" smtClean="0">
                <a:latin typeface="News Gothic MT"/>
                <a:cs typeface="News Gothic MT"/>
              </a:rPr>
              <a:t>cattered streaky lung opacities are likely atelectasis.</a:t>
            </a:r>
          </a:p>
          <a:p>
            <a:pPr algn="just"/>
            <a:endParaRPr lang="en-US" sz="3200" dirty="0" smtClean="0">
              <a:latin typeface="News Gothic MT"/>
              <a:cs typeface="News Gothic MT"/>
            </a:endParaRPr>
          </a:p>
          <a:p>
            <a:pPr algn="just"/>
            <a:endParaRPr lang="en-US" sz="3200" dirty="0" smtClean="0">
              <a:latin typeface="News Gothic MT"/>
              <a:cs typeface="News Gothic MT"/>
            </a:endParaRPr>
          </a:p>
          <a:p>
            <a:pPr algn="just"/>
            <a:endParaRPr lang="en-US" sz="3200" dirty="0" smtClean="0">
              <a:latin typeface="News Gothic MT"/>
              <a:cs typeface="News Gothic MT"/>
            </a:endParaRPr>
          </a:p>
          <a:p>
            <a:pPr algn="just"/>
            <a:endParaRPr lang="en-US" sz="3200" dirty="0">
              <a:latin typeface="News Gothic MT"/>
              <a:cs typeface="News Gothic MT"/>
            </a:endParaRPr>
          </a:p>
          <a:p>
            <a:pPr marL="571500" indent="-571500" algn="just">
              <a:buFont typeface="Arial"/>
              <a:buChar char="•"/>
            </a:pPr>
            <a:endParaRPr lang="en-US" sz="3200" dirty="0" smtClean="0">
              <a:latin typeface="News Gothic MT"/>
              <a:cs typeface="News Gothic MT"/>
            </a:endParaRPr>
          </a:p>
          <a:p>
            <a:pPr marL="571500" indent="-571500" algn="just">
              <a:buFont typeface="Arial"/>
              <a:buChar char="•"/>
            </a:pPr>
            <a:endParaRPr lang="en-US" sz="3200" dirty="0" smtClean="0">
              <a:latin typeface="News Gothic MT"/>
              <a:cs typeface="News Gothic MT"/>
            </a:endParaRPr>
          </a:p>
          <a:p>
            <a:pPr algn="just"/>
            <a:endParaRPr lang="en-US" sz="3200" dirty="0">
              <a:latin typeface="News Gothic MT"/>
              <a:cs typeface="News Gothic MT"/>
            </a:endParaRPr>
          </a:p>
          <a:p>
            <a:pPr marL="571500" indent="-571500" algn="just">
              <a:buFont typeface="Arial"/>
              <a:buChar char="•"/>
            </a:pPr>
            <a:endParaRPr lang="en-US" sz="3200" dirty="0" smtClean="0">
              <a:latin typeface="News Gothic MT"/>
              <a:cs typeface="News Gothic MT"/>
            </a:endParaRPr>
          </a:p>
          <a:p>
            <a:pPr marL="571500" indent="-571500" algn="just">
              <a:buFont typeface="Arial"/>
              <a:buChar char="•"/>
            </a:pPr>
            <a:endParaRPr lang="en-US" sz="3200" dirty="0">
              <a:latin typeface="News Gothic MT"/>
              <a:cs typeface="News Gothic MT"/>
            </a:endParaRPr>
          </a:p>
          <a:p>
            <a:pPr algn="just"/>
            <a:endParaRPr lang="en-US" sz="3200" dirty="0" smtClean="0">
              <a:latin typeface="News Gothic MT"/>
              <a:cs typeface="News Gothic MT"/>
            </a:endParaRPr>
          </a:p>
          <a:p>
            <a:pPr algn="just"/>
            <a:endParaRPr lang="en-US" sz="3200" dirty="0">
              <a:latin typeface="News Gothic MT"/>
              <a:cs typeface="News Gothic MT"/>
            </a:endParaRPr>
          </a:p>
          <a:p>
            <a:pPr algn="just"/>
            <a:endParaRPr lang="en-US" sz="3200" dirty="0" smtClean="0">
              <a:latin typeface="News Gothic MT"/>
              <a:cs typeface="News Gothic MT"/>
            </a:endParaRPr>
          </a:p>
          <a:p>
            <a:pPr algn="just"/>
            <a:endParaRPr lang="en-US" sz="3200" dirty="0">
              <a:latin typeface="News Gothic MT"/>
              <a:cs typeface="News Gothic MT"/>
            </a:endParaRPr>
          </a:p>
          <a:p>
            <a:pPr algn="just"/>
            <a:endParaRPr lang="en-US" sz="3200" dirty="0" smtClean="0">
              <a:latin typeface="News Gothic MT"/>
              <a:cs typeface="News Gothic MT"/>
            </a:endParaRPr>
          </a:p>
          <a:p>
            <a:pPr algn="just"/>
            <a:endParaRPr lang="en-US" sz="3200" dirty="0" smtClean="0">
              <a:latin typeface="News Gothic MT"/>
              <a:cs typeface="News Gothic MT"/>
            </a:endParaRPr>
          </a:p>
        </p:txBody>
      </p:sp>
      <p:pic>
        <p:nvPicPr>
          <p:cNvPr id="2" name="Picture 1" descr="Unknown.jp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436079" y="844044"/>
            <a:ext cx="7787551" cy="2173270"/>
          </a:xfrm>
          <a:prstGeom prst="rect">
            <a:avLst/>
          </a:prstGeom>
        </p:spPr>
      </p:pic>
      <p:sp>
        <p:nvSpPr>
          <p:cNvPr id="31" name="TextBox 30"/>
          <p:cNvSpPr txBox="1"/>
          <p:nvPr/>
        </p:nvSpPr>
        <p:spPr>
          <a:xfrm>
            <a:off x="29558276" y="14519372"/>
            <a:ext cx="13716000" cy="6340197"/>
          </a:xfrm>
          <a:prstGeom prst="rect">
            <a:avLst/>
          </a:prstGeom>
          <a:solidFill>
            <a:schemeClr val="bg1"/>
          </a:solidFill>
          <a:ln>
            <a:solidFill>
              <a:schemeClr val="tx2">
                <a:lumMod val="60000"/>
                <a:lumOff val="40000"/>
              </a:schemeClr>
            </a:solidFill>
          </a:ln>
        </p:spPr>
        <p:txBody>
          <a:bodyPr wrap="square" lIns="457200" tIns="457200" rIns="457200" bIns="457200" rtlCol="0">
            <a:spAutoFit/>
          </a:bodyPr>
          <a:lstStyle/>
          <a:p>
            <a:pPr indent="469900" algn="just"/>
            <a:r>
              <a:rPr lang="en-US" sz="3200" dirty="0" smtClean="0">
                <a:latin typeface="News Gothic MT"/>
                <a:cs typeface="News Gothic MT"/>
              </a:rPr>
              <a:t>A pulmonary embolism (PE) is a partial or complete occlusion of a pulmonary artery or one of its branches, typically caused by a </a:t>
            </a:r>
            <a:r>
              <a:rPr lang="en-US" sz="3200" dirty="0">
                <a:latin typeface="News Gothic MT"/>
                <a:cs typeface="News Gothic MT"/>
              </a:rPr>
              <a:t>thrombus that originates in the deep veins of the legs or </a:t>
            </a:r>
            <a:r>
              <a:rPr lang="en-US" sz="3200" dirty="0" smtClean="0">
                <a:latin typeface="News Gothic MT"/>
                <a:cs typeface="News Gothic MT"/>
              </a:rPr>
              <a:t>pelvis. A PE can also arise from a </a:t>
            </a:r>
            <a:r>
              <a:rPr lang="en-US" sz="3200" dirty="0" err="1" smtClean="0">
                <a:latin typeface="News Gothic MT"/>
                <a:cs typeface="News Gothic MT"/>
              </a:rPr>
              <a:t>nonthrombotic</a:t>
            </a:r>
            <a:r>
              <a:rPr lang="en-US" sz="3200" dirty="0" smtClean="0">
                <a:latin typeface="News Gothic MT"/>
                <a:cs typeface="News Gothic MT"/>
              </a:rPr>
              <a:t> source, such as a foreign body, air or amniotic fluid. Once the thrombus develops it can potentially dislodge and travel through the venous system and the right side of the heart, obstructing blood and oxygen supply. Consequences depend on several factors including size and number of emboli, underlying cardiopulmonary status, and the body’s intrinsic ability to dissolve the clot. Most massive clots lead to right ventricular failure, ultimately causing death.</a:t>
            </a:r>
          </a:p>
        </p:txBody>
      </p:sp>
      <p:sp>
        <p:nvSpPr>
          <p:cNvPr id="32" name="TextBox 31"/>
          <p:cNvSpPr txBox="1"/>
          <p:nvPr/>
        </p:nvSpPr>
        <p:spPr>
          <a:xfrm>
            <a:off x="29558276" y="13651700"/>
            <a:ext cx="13716000" cy="830997"/>
          </a:xfrm>
          <a:prstGeom prst="rect">
            <a:avLst/>
          </a:prstGeom>
          <a:solidFill>
            <a:schemeClr val="accent1">
              <a:lumMod val="60000"/>
              <a:lumOff val="40000"/>
            </a:schemeClr>
          </a:solidFill>
          <a:ln>
            <a:solidFill>
              <a:schemeClr val="tx2">
                <a:lumMod val="60000"/>
                <a:lumOff val="40000"/>
              </a:schemeClr>
            </a:solidFill>
          </a:ln>
        </p:spPr>
        <p:txBody>
          <a:bodyPr wrap="square" rtlCol="0">
            <a:spAutoFit/>
          </a:bodyPr>
          <a:lstStyle/>
          <a:p>
            <a:pPr algn="ctr"/>
            <a:r>
              <a:rPr lang="en-US" sz="4800" dirty="0" smtClean="0">
                <a:latin typeface="News Gothic MT"/>
                <a:cs typeface="News Gothic MT"/>
              </a:rPr>
              <a:t>Pathophysiology</a:t>
            </a:r>
            <a:endParaRPr lang="en-US" sz="4800" dirty="0">
              <a:latin typeface="News Gothic MT"/>
              <a:cs typeface="News Gothic MT"/>
            </a:endParaRPr>
          </a:p>
        </p:txBody>
      </p:sp>
      <p:graphicFrame>
        <p:nvGraphicFramePr>
          <p:cNvPr id="33" name="Table 32"/>
          <p:cNvGraphicFramePr>
            <a:graphicFrameLocks noGrp="1"/>
          </p:cNvGraphicFramePr>
          <p:nvPr>
            <p:extLst>
              <p:ext uri="{D42A27DB-BD31-4B8C-83A1-F6EECF244321}">
                <p14:modId xmlns:p14="http://schemas.microsoft.com/office/powerpoint/2010/main" xmlns="" val="3989598299"/>
              </p:ext>
            </p:extLst>
          </p:nvPr>
        </p:nvGraphicFramePr>
        <p:xfrm>
          <a:off x="727417" y="25647412"/>
          <a:ext cx="27161783" cy="6963131"/>
        </p:xfrm>
        <a:graphic>
          <a:graphicData uri="http://schemas.openxmlformats.org/drawingml/2006/table">
            <a:tbl>
              <a:tblPr firstRow="1" bandRow="1">
                <a:tableStyleId>{0E3FDE45-AF77-4B5C-9715-49D594BDF05E}</a:tableStyleId>
              </a:tblPr>
              <a:tblGrid>
                <a:gridCol w="5281211"/>
                <a:gridCol w="3772716"/>
                <a:gridCol w="4526964"/>
                <a:gridCol w="4526964"/>
                <a:gridCol w="4526964"/>
                <a:gridCol w="4526964"/>
              </a:tblGrid>
              <a:tr h="810161">
                <a:tc>
                  <a:txBody>
                    <a:bodyPr/>
                    <a:lstStyle/>
                    <a:p>
                      <a:pPr algn="ctr"/>
                      <a:r>
                        <a:rPr lang="en-US" sz="3200" b="0" dirty="0" smtClean="0">
                          <a:latin typeface="News Gothic MT"/>
                          <a:cs typeface="News Gothic MT"/>
                        </a:rPr>
                        <a:t>DRUG</a:t>
                      </a:r>
                      <a:endParaRPr lang="en-US" sz="3200" b="0" dirty="0">
                        <a:latin typeface="News Gothic MT"/>
                        <a:cs typeface="News Gothic MT"/>
                      </a:endParaRPr>
                    </a:p>
                  </a:txBody>
                  <a:tcPr/>
                </a:tc>
                <a:tc>
                  <a:txBody>
                    <a:bodyPr/>
                    <a:lstStyle/>
                    <a:p>
                      <a:pPr algn="ctr"/>
                      <a:r>
                        <a:rPr lang="en-US" sz="3200" b="0" dirty="0" smtClean="0">
                          <a:latin typeface="News Gothic MT"/>
                          <a:cs typeface="News Gothic MT"/>
                        </a:rPr>
                        <a:t>DOSE</a:t>
                      </a:r>
                      <a:endParaRPr lang="en-US" sz="3200" b="0" dirty="0">
                        <a:latin typeface="News Gothic MT"/>
                        <a:cs typeface="News Gothic MT"/>
                      </a:endParaRPr>
                    </a:p>
                  </a:txBody>
                  <a:tcPr/>
                </a:tc>
                <a:tc>
                  <a:txBody>
                    <a:bodyPr/>
                    <a:lstStyle/>
                    <a:p>
                      <a:pPr algn="ctr"/>
                      <a:r>
                        <a:rPr lang="en-US" sz="3200" b="0" dirty="0" smtClean="0">
                          <a:latin typeface="News Gothic MT"/>
                          <a:cs typeface="News Gothic MT"/>
                        </a:rPr>
                        <a:t>ROUTE</a:t>
                      </a:r>
                      <a:endParaRPr lang="en-US" sz="3200" b="0" dirty="0">
                        <a:latin typeface="News Gothic MT"/>
                        <a:cs typeface="News Gothic MT"/>
                      </a:endParaRPr>
                    </a:p>
                  </a:txBody>
                  <a:tcPr/>
                </a:tc>
                <a:tc>
                  <a:txBody>
                    <a:bodyPr/>
                    <a:lstStyle/>
                    <a:p>
                      <a:pPr algn="ctr"/>
                      <a:r>
                        <a:rPr lang="en-US" sz="3200" b="0" dirty="0" smtClean="0">
                          <a:latin typeface="News Gothic MT"/>
                          <a:cs typeface="News Gothic MT"/>
                        </a:rPr>
                        <a:t>FREQUENCY</a:t>
                      </a:r>
                      <a:endParaRPr lang="en-US" sz="3200" b="0" dirty="0">
                        <a:latin typeface="News Gothic MT"/>
                        <a:cs typeface="News Gothic MT"/>
                      </a:endParaRPr>
                    </a:p>
                  </a:txBody>
                  <a:tcPr/>
                </a:tc>
                <a:tc>
                  <a:txBody>
                    <a:bodyPr/>
                    <a:lstStyle/>
                    <a:p>
                      <a:pPr algn="ctr"/>
                      <a:r>
                        <a:rPr lang="en-US" sz="3200" b="0" dirty="0" smtClean="0">
                          <a:latin typeface="News Gothic MT"/>
                          <a:cs typeface="News Gothic MT"/>
                        </a:rPr>
                        <a:t>CLASS</a:t>
                      </a:r>
                      <a:endParaRPr lang="en-US" sz="3200" b="0" dirty="0">
                        <a:latin typeface="News Gothic MT"/>
                        <a:cs typeface="News Gothic MT"/>
                      </a:endParaRPr>
                    </a:p>
                  </a:txBody>
                  <a:tcPr/>
                </a:tc>
                <a:tc>
                  <a:txBody>
                    <a:bodyPr/>
                    <a:lstStyle/>
                    <a:p>
                      <a:pPr algn="ctr"/>
                      <a:r>
                        <a:rPr lang="en-US" sz="3200" b="0" dirty="0" smtClean="0">
                          <a:latin typeface="News Gothic MT"/>
                          <a:cs typeface="News Gothic MT"/>
                        </a:rPr>
                        <a:t>INDICATION</a:t>
                      </a:r>
                      <a:endParaRPr lang="en-US" sz="3200" b="0" dirty="0">
                        <a:latin typeface="News Gothic MT"/>
                        <a:cs typeface="News Gothic MT"/>
                      </a:endParaRPr>
                    </a:p>
                  </a:txBody>
                  <a:tcPr/>
                </a:tc>
              </a:tr>
              <a:tr h="1276170">
                <a:tc>
                  <a:txBody>
                    <a:bodyPr/>
                    <a:lstStyle/>
                    <a:p>
                      <a:pPr algn="l"/>
                      <a:r>
                        <a:rPr lang="en-US" sz="3200" dirty="0" smtClean="0">
                          <a:latin typeface="News Gothic MT"/>
                          <a:cs typeface="News Gothic MT"/>
                        </a:rPr>
                        <a:t>1. Acetaminophen</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1000 mg</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PO</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q6h</a:t>
                      </a:r>
                      <a:endParaRPr lang="en-US" sz="3200" dirty="0">
                        <a:latin typeface="News Gothic MT"/>
                        <a:cs typeface="News Gothic MT"/>
                      </a:endParaRPr>
                    </a:p>
                  </a:txBody>
                  <a:tcPr/>
                </a:tc>
                <a:tc>
                  <a:txBody>
                    <a:bodyPr/>
                    <a:lstStyle/>
                    <a:p>
                      <a:pPr algn="l"/>
                      <a:r>
                        <a:rPr lang="en-US" sz="3200" dirty="0" smtClean="0">
                          <a:latin typeface="News Gothic MT"/>
                          <a:cs typeface="News Gothic MT"/>
                        </a:rPr>
                        <a:t>Analgesic &amp; antipyretic</a:t>
                      </a:r>
                      <a:endParaRPr lang="en-US" sz="3200" dirty="0">
                        <a:latin typeface="News Gothic MT"/>
                        <a:cs typeface="News Gothic MT"/>
                      </a:endParaRPr>
                    </a:p>
                  </a:txBody>
                  <a:tcPr/>
                </a:tc>
                <a:tc>
                  <a:txBody>
                    <a:bodyPr/>
                    <a:lstStyle/>
                    <a:p>
                      <a:pPr algn="l"/>
                      <a:r>
                        <a:rPr lang="en-US" sz="3200" dirty="0" smtClean="0">
                          <a:latin typeface="News Gothic MT"/>
                          <a:cs typeface="News Gothic MT"/>
                        </a:rPr>
                        <a:t>Minor aches &amp; pain</a:t>
                      </a:r>
                      <a:endParaRPr lang="en-US" sz="3200" dirty="0">
                        <a:latin typeface="News Gothic MT"/>
                        <a:cs typeface="News Gothic MT"/>
                      </a:endParaRPr>
                    </a:p>
                  </a:txBody>
                  <a:tcPr/>
                </a:tc>
              </a:tr>
              <a:tr h="1270000">
                <a:tc>
                  <a:txBody>
                    <a:bodyPr/>
                    <a:lstStyle/>
                    <a:p>
                      <a:pPr algn="l"/>
                      <a:r>
                        <a:rPr lang="en-US" sz="3200" dirty="0" smtClean="0">
                          <a:latin typeface="News Gothic MT"/>
                          <a:cs typeface="News Gothic MT"/>
                        </a:rPr>
                        <a:t>2. Enoxaparin</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95</a:t>
                      </a:r>
                      <a:r>
                        <a:rPr lang="en-US" sz="3200" baseline="0" dirty="0" smtClean="0">
                          <a:latin typeface="News Gothic MT"/>
                          <a:cs typeface="News Gothic MT"/>
                        </a:rPr>
                        <a:t> mg</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SQ</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q12h</a:t>
                      </a:r>
                      <a:endParaRPr lang="en-US" sz="3200" dirty="0">
                        <a:latin typeface="News Gothic MT"/>
                        <a:cs typeface="News Gothic MT"/>
                      </a:endParaRPr>
                    </a:p>
                  </a:txBody>
                  <a:tcPr/>
                </a:tc>
                <a:tc>
                  <a:txBody>
                    <a:bodyPr/>
                    <a:lstStyle/>
                    <a:p>
                      <a:pPr algn="l"/>
                      <a:r>
                        <a:rPr lang="en-US" sz="3200" dirty="0" smtClean="0">
                          <a:latin typeface="News Gothic MT"/>
                          <a:cs typeface="News Gothic MT"/>
                        </a:rPr>
                        <a:t>Anticoagulant</a:t>
                      </a:r>
                      <a:endParaRPr lang="en-US" sz="3200" dirty="0">
                        <a:latin typeface="News Gothic MT"/>
                        <a:cs typeface="News Gothic MT"/>
                      </a:endParaRPr>
                    </a:p>
                  </a:txBody>
                  <a:tcPr/>
                </a:tc>
                <a:tc>
                  <a:txBody>
                    <a:bodyPr/>
                    <a:lstStyle/>
                    <a:p>
                      <a:pPr algn="l"/>
                      <a:r>
                        <a:rPr lang="en-US" sz="3200" dirty="0" smtClean="0">
                          <a:latin typeface="News Gothic MT"/>
                          <a:cs typeface="News Gothic MT"/>
                        </a:rPr>
                        <a:t>Clot treatment &amp;</a:t>
                      </a:r>
                      <a:r>
                        <a:rPr lang="en-US" sz="3200" baseline="0" dirty="0" smtClean="0">
                          <a:latin typeface="News Gothic MT"/>
                          <a:cs typeface="News Gothic MT"/>
                        </a:rPr>
                        <a:t> prophylaxis</a:t>
                      </a:r>
                      <a:endParaRPr lang="en-US" sz="3200" dirty="0">
                        <a:latin typeface="News Gothic MT"/>
                        <a:cs typeface="News Gothic MT"/>
                      </a:endParaRPr>
                    </a:p>
                  </a:txBody>
                  <a:tcPr/>
                </a:tc>
              </a:tr>
              <a:tr h="1270000">
                <a:tc>
                  <a:txBody>
                    <a:bodyPr/>
                    <a:lstStyle/>
                    <a:p>
                      <a:pPr algn="l"/>
                      <a:r>
                        <a:rPr lang="en-US" sz="3200" dirty="0" smtClean="0">
                          <a:latin typeface="News Gothic MT"/>
                          <a:cs typeface="News Gothic MT"/>
                        </a:rPr>
                        <a:t>3. Prednisone</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120 mg</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PO</a:t>
                      </a:r>
                      <a:endParaRPr lang="en-US" sz="3200" dirty="0">
                        <a:latin typeface="News Gothic MT"/>
                        <a:cs typeface="News Gothic MT"/>
                      </a:endParaRPr>
                    </a:p>
                  </a:txBody>
                  <a:tcPr/>
                </a:tc>
                <a:tc>
                  <a:txBody>
                    <a:bodyPr/>
                    <a:lstStyle/>
                    <a:p>
                      <a:pPr algn="ctr"/>
                      <a:r>
                        <a:rPr lang="en-US" sz="3200" dirty="0" err="1" smtClean="0">
                          <a:latin typeface="News Gothic MT"/>
                          <a:cs typeface="News Gothic MT"/>
                        </a:rPr>
                        <a:t>qod</a:t>
                      </a:r>
                      <a:endParaRPr lang="en-US" sz="3200" dirty="0">
                        <a:latin typeface="News Gothic MT"/>
                        <a:cs typeface="News Gothic MT"/>
                      </a:endParaRPr>
                    </a:p>
                  </a:txBody>
                  <a:tcPr/>
                </a:tc>
                <a:tc>
                  <a:txBody>
                    <a:bodyPr/>
                    <a:lstStyle/>
                    <a:p>
                      <a:pPr algn="l"/>
                      <a:r>
                        <a:rPr lang="en-US" sz="3200" dirty="0" smtClean="0">
                          <a:latin typeface="News Gothic MT"/>
                          <a:cs typeface="News Gothic MT"/>
                        </a:rPr>
                        <a:t>Corticosteroid</a:t>
                      </a:r>
                      <a:endParaRPr lang="en-US" sz="3200" dirty="0">
                        <a:latin typeface="News Gothic MT"/>
                        <a:cs typeface="News Gothic MT"/>
                      </a:endParaRPr>
                    </a:p>
                  </a:txBody>
                  <a:tcPr/>
                </a:tc>
                <a:tc>
                  <a:txBody>
                    <a:bodyPr/>
                    <a:lstStyle/>
                    <a:p>
                      <a:pPr algn="l"/>
                      <a:r>
                        <a:rPr lang="en-US" sz="3200" dirty="0" smtClean="0">
                          <a:latin typeface="News Gothic MT"/>
                          <a:cs typeface="News Gothic MT"/>
                        </a:rPr>
                        <a:t>Nephrotic Syndrome (MCD)</a:t>
                      </a:r>
                      <a:endParaRPr lang="en-US" sz="3200" dirty="0">
                        <a:latin typeface="News Gothic MT"/>
                        <a:cs typeface="News Gothic MT"/>
                      </a:endParaRPr>
                    </a:p>
                  </a:txBody>
                  <a:tcPr/>
                </a:tc>
              </a:tr>
              <a:tr h="1016000">
                <a:tc>
                  <a:txBody>
                    <a:bodyPr/>
                    <a:lstStyle/>
                    <a:p>
                      <a:pPr algn="l"/>
                      <a:r>
                        <a:rPr lang="en-US" sz="3200" dirty="0" smtClean="0">
                          <a:latin typeface="News Gothic MT"/>
                          <a:cs typeface="News Gothic MT"/>
                        </a:rPr>
                        <a:t>4. Oxycodone</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5 mg</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PO</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q4h</a:t>
                      </a:r>
                      <a:endParaRPr lang="en-US" sz="3200" dirty="0">
                        <a:latin typeface="News Gothic MT"/>
                        <a:cs typeface="News Gothic MT"/>
                      </a:endParaRPr>
                    </a:p>
                  </a:txBody>
                  <a:tcPr/>
                </a:tc>
                <a:tc>
                  <a:txBody>
                    <a:bodyPr/>
                    <a:lstStyle/>
                    <a:p>
                      <a:pPr algn="l"/>
                      <a:r>
                        <a:rPr lang="en-US" sz="3200" dirty="0" smtClean="0">
                          <a:latin typeface="News Gothic MT"/>
                          <a:cs typeface="News Gothic MT"/>
                        </a:rPr>
                        <a:t>Opioid Antagonist</a:t>
                      </a:r>
                      <a:endParaRPr lang="en-US" sz="3200" dirty="0">
                        <a:latin typeface="News Gothic MT"/>
                        <a:cs typeface="News Gothic MT"/>
                      </a:endParaRPr>
                    </a:p>
                  </a:txBody>
                  <a:tcPr/>
                </a:tc>
                <a:tc>
                  <a:txBody>
                    <a:bodyPr/>
                    <a:lstStyle/>
                    <a:p>
                      <a:pPr algn="l"/>
                      <a:r>
                        <a:rPr lang="en-US" sz="3200" dirty="0" smtClean="0">
                          <a:latin typeface="News Gothic MT"/>
                          <a:cs typeface="News Gothic MT"/>
                        </a:rPr>
                        <a:t>Severe pain</a:t>
                      </a:r>
                      <a:endParaRPr lang="en-US" sz="3200" dirty="0">
                        <a:latin typeface="News Gothic MT"/>
                        <a:cs typeface="News Gothic MT"/>
                      </a:endParaRPr>
                    </a:p>
                  </a:txBody>
                  <a:tcPr/>
                </a:tc>
              </a:tr>
              <a:tr h="1320800">
                <a:tc>
                  <a:txBody>
                    <a:bodyPr/>
                    <a:lstStyle/>
                    <a:p>
                      <a:pPr algn="l"/>
                      <a:r>
                        <a:rPr lang="en-US" sz="3200" dirty="0" smtClean="0">
                          <a:latin typeface="News Gothic MT"/>
                          <a:cs typeface="News Gothic MT"/>
                        </a:rPr>
                        <a:t>5. Warfarin</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 1 note</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PO</a:t>
                      </a:r>
                      <a:endParaRPr lang="en-US" sz="3200" dirty="0">
                        <a:latin typeface="News Gothic MT"/>
                        <a:cs typeface="News Gothic MT"/>
                      </a:endParaRPr>
                    </a:p>
                  </a:txBody>
                  <a:tcPr/>
                </a:tc>
                <a:tc>
                  <a:txBody>
                    <a:bodyPr/>
                    <a:lstStyle/>
                    <a:p>
                      <a:pPr algn="ctr">
                        <a:lnSpc>
                          <a:spcPct val="100000"/>
                        </a:lnSpc>
                      </a:pPr>
                      <a:r>
                        <a:rPr lang="en-US" sz="3200" dirty="0" smtClean="0">
                          <a:latin typeface="News Gothic MT"/>
                          <a:cs typeface="News Gothic MT"/>
                        </a:rPr>
                        <a:t>-</a:t>
                      </a:r>
                      <a:endParaRPr lang="en-US" sz="3200" dirty="0">
                        <a:latin typeface="News Gothic MT"/>
                        <a:cs typeface="News Gothic MT"/>
                      </a:endParaRPr>
                    </a:p>
                  </a:txBody>
                  <a:tcPr/>
                </a:tc>
                <a:tc>
                  <a:txBody>
                    <a:bodyPr/>
                    <a:lstStyle/>
                    <a:p>
                      <a:pPr algn="l">
                        <a:lnSpc>
                          <a:spcPct val="100000"/>
                        </a:lnSpc>
                      </a:pPr>
                      <a:r>
                        <a:rPr lang="en-US" sz="3200" dirty="0" smtClean="0">
                          <a:latin typeface="News Gothic MT"/>
                          <a:cs typeface="News Gothic MT"/>
                        </a:rPr>
                        <a:t>Anticoagulant</a:t>
                      </a:r>
                      <a:endParaRPr lang="en-US" sz="3200" dirty="0">
                        <a:latin typeface="News Gothic MT"/>
                        <a:cs typeface="News Gothic MT"/>
                      </a:endParaRPr>
                    </a:p>
                  </a:txBody>
                  <a:tcPr/>
                </a:tc>
                <a:tc>
                  <a:txBody>
                    <a:bodyPr/>
                    <a:lstStyle/>
                    <a:p>
                      <a:pPr algn="l"/>
                      <a:r>
                        <a:rPr lang="en-US" sz="3200" dirty="0" smtClean="0">
                          <a:latin typeface="News Gothic MT"/>
                          <a:cs typeface="News Gothic MT"/>
                        </a:rPr>
                        <a:t>Clot treatment &amp; prophylaxis</a:t>
                      </a:r>
                      <a:endParaRPr lang="en-US" sz="3200" dirty="0">
                        <a:latin typeface="News Gothic MT"/>
                        <a:cs typeface="News Gothic MT"/>
                      </a:endParaRPr>
                    </a:p>
                  </a:txBody>
                  <a:tcPr/>
                </a:tc>
              </a:tr>
            </a:tbl>
          </a:graphicData>
        </a:graphic>
      </p:graphicFrame>
      <p:graphicFrame>
        <p:nvGraphicFramePr>
          <p:cNvPr id="42" name="Table 41"/>
          <p:cNvGraphicFramePr>
            <a:graphicFrameLocks noGrp="1"/>
          </p:cNvGraphicFramePr>
          <p:nvPr>
            <p:extLst>
              <p:ext uri="{D42A27DB-BD31-4B8C-83A1-F6EECF244321}">
                <p14:modId xmlns:p14="http://schemas.microsoft.com/office/powerpoint/2010/main" xmlns="" val="2839702098"/>
              </p:ext>
            </p:extLst>
          </p:nvPr>
        </p:nvGraphicFramePr>
        <p:xfrm>
          <a:off x="1548008" y="12811838"/>
          <a:ext cx="12117191" cy="6793140"/>
        </p:xfrm>
        <a:graphic>
          <a:graphicData uri="http://schemas.openxmlformats.org/drawingml/2006/table">
            <a:tbl>
              <a:tblPr firstRow="1" bandRow="1">
                <a:tableStyleId>{5940675A-B579-460E-94D1-54222C63F5DA}</a:tableStyleId>
              </a:tblPr>
              <a:tblGrid>
                <a:gridCol w="5513192"/>
                <a:gridCol w="3860800"/>
                <a:gridCol w="2743199"/>
              </a:tblGrid>
              <a:tr h="830623">
                <a:tc>
                  <a:txBody>
                    <a:bodyPr/>
                    <a:lstStyle/>
                    <a:p>
                      <a:pPr algn="ctr"/>
                      <a:r>
                        <a:rPr lang="en-US" sz="3200" dirty="0" smtClean="0">
                          <a:latin typeface="News Gothic MT"/>
                          <a:cs typeface="News Gothic MT"/>
                        </a:rPr>
                        <a:t>TEST</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4/11/15</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4/13/15</a:t>
                      </a:r>
                      <a:endParaRPr lang="en-US" sz="3200" dirty="0">
                        <a:latin typeface="News Gothic MT"/>
                        <a:cs typeface="News Gothic MT"/>
                      </a:endParaRPr>
                    </a:p>
                  </a:txBody>
                  <a:tcPr/>
                </a:tc>
              </a:tr>
              <a:tr h="830623">
                <a:tc>
                  <a:txBody>
                    <a:bodyPr/>
                    <a:lstStyle/>
                    <a:p>
                      <a:r>
                        <a:rPr lang="en-US" sz="3200" dirty="0" smtClean="0">
                          <a:latin typeface="News Gothic MT"/>
                          <a:cs typeface="News Gothic MT"/>
                        </a:rPr>
                        <a:t>Troponin</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0.05 </a:t>
                      </a:r>
                      <a:r>
                        <a:rPr lang="en-US" sz="3200" dirty="0" err="1" smtClean="0">
                          <a:latin typeface="News Gothic MT"/>
                          <a:cs typeface="News Gothic MT"/>
                        </a:rPr>
                        <a:t>ng</a:t>
                      </a:r>
                      <a:r>
                        <a:rPr lang="en-US" sz="3200" dirty="0" smtClean="0">
                          <a:latin typeface="News Gothic MT"/>
                          <a:cs typeface="News Gothic MT"/>
                        </a:rPr>
                        <a:t>/mL</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a:t>
                      </a:r>
                      <a:endParaRPr lang="en-US" sz="3200" dirty="0">
                        <a:latin typeface="News Gothic MT"/>
                        <a:cs typeface="News Gothic MT"/>
                      </a:endParaRPr>
                    </a:p>
                  </a:txBody>
                  <a:tcPr/>
                </a:tc>
              </a:tr>
              <a:tr h="830623">
                <a:tc>
                  <a:txBody>
                    <a:bodyPr/>
                    <a:lstStyle/>
                    <a:p>
                      <a:r>
                        <a:rPr lang="en-US" sz="3200" dirty="0" smtClean="0">
                          <a:latin typeface="News Gothic MT"/>
                          <a:cs typeface="News Gothic MT"/>
                        </a:rPr>
                        <a:t>PT (sec)</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10.6</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14.9</a:t>
                      </a:r>
                      <a:endParaRPr lang="en-US" sz="3200" dirty="0">
                        <a:latin typeface="News Gothic MT"/>
                        <a:cs typeface="News Gothic MT"/>
                      </a:endParaRPr>
                    </a:p>
                  </a:txBody>
                  <a:tcPr/>
                </a:tc>
              </a:tr>
              <a:tr h="830623">
                <a:tc>
                  <a:txBody>
                    <a:bodyPr/>
                    <a:lstStyle/>
                    <a:p>
                      <a:r>
                        <a:rPr lang="en-US" sz="3200" dirty="0" smtClean="0">
                          <a:latin typeface="News Gothic MT"/>
                          <a:cs typeface="News Gothic MT"/>
                        </a:rPr>
                        <a:t>INR</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1.0</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1.5</a:t>
                      </a:r>
                      <a:endParaRPr lang="en-US" sz="3200" dirty="0">
                        <a:latin typeface="News Gothic MT"/>
                        <a:cs typeface="News Gothic MT"/>
                      </a:endParaRPr>
                    </a:p>
                  </a:txBody>
                  <a:tcPr/>
                </a:tc>
              </a:tr>
              <a:tr h="830623">
                <a:tc>
                  <a:txBody>
                    <a:bodyPr/>
                    <a:lstStyle/>
                    <a:p>
                      <a:r>
                        <a:rPr lang="en-US" sz="3200" dirty="0" smtClean="0">
                          <a:latin typeface="News Gothic MT"/>
                          <a:cs typeface="News Gothic MT"/>
                        </a:rPr>
                        <a:t>PTT</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26.4</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a:t>
                      </a:r>
                      <a:endParaRPr lang="en-US" sz="3200" dirty="0">
                        <a:latin typeface="News Gothic MT"/>
                        <a:cs typeface="News Gothic MT"/>
                      </a:endParaRPr>
                    </a:p>
                  </a:txBody>
                  <a:tcPr/>
                </a:tc>
              </a:tr>
              <a:tr h="1370025">
                <a:tc>
                  <a:txBody>
                    <a:bodyPr/>
                    <a:lstStyle/>
                    <a:p>
                      <a:r>
                        <a:rPr lang="en-US" sz="3200" dirty="0" smtClean="0">
                          <a:latin typeface="News Gothic MT"/>
                          <a:cs typeface="News Gothic MT"/>
                        </a:rPr>
                        <a:t>Factor V Leiden Mutation</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In progress</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a:t>
                      </a:r>
                      <a:endParaRPr lang="en-US" sz="3200" dirty="0">
                        <a:latin typeface="News Gothic MT"/>
                        <a:cs typeface="News Gothic MT"/>
                      </a:endParaRPr>
                    </a:p>
                  </a:txBody>
                  <a:tcPr/>
                </a:tc>
              </a:tr>
              <a:tr h="1270000">
                <a:tc>
                  <a:txBody>
                    <a:bodyPr/>
                    <a:lstStyle/>
                    <a:p>
                      <a:r>
                        <a:rPr lang="en-US" sz="3200" dirty="0" smtClean="0">
                          <a:latin typeface="News Gothic MT"/>
                          <a:cs typeface="News Gothic MT"/>
                        </a:rPr>
                        <a:t>Lupus Anticoagulation</a:t>
                      </a:r>
                      <a:r>
                        <a:rPr lang="en-US" sz="3200" baseline="0" dirty="0" smtClean="0">
                          <a:latin typeface="News Gothic MT"/>
                          <a:cs typeface="News Gothic MT"/>
                        </a:rPr>
                        <a:t> Reflexive Panel</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In progress</a:t>
                      </a:r>
                      <a:endParaRPr lang="en-US" sz="3200" dirty="0">
                        <a:latin typeface="News Gothic MT"/>
                        <a:cs typeface="News Gothic MT"/>
                      </a:endParaRPr>
                    </a:p>
                  </a:txBody>
                  <a:tcPr/>
                </a:tc>
                <a:tc>
                  <a:txBody>
                    <a:bodyPr/>
                    <a:lstStyle/>
                    <a:p>
                      <a:pPr algn="ctr"/>
                      <a:r>
                        <a:rPr lang="en-US" sz="3200" dirty="0" smtClean="0">
                          <a:latin typeface="News Gothic MT"/>
                          <a:cs typeface="News Gothic MT"/>
                        </a:rPr>
                        <a:t>-</a:t>
                      </a:r>
                      <a:endParaRPr lang="en-US" sz="3200" dirty="0">
                        <a:latin typeface="News Gothic MT"/>
                        <a:cs typeface="News Gothic MT"/>
                      </a:endParaRPr>
                    </a:p>
                  </a:txBody>
                  <a:tcPr/>
                </a:tc>
              </a:tr>
            </a:tbl>
          </a:graphicData>
        </a:graphic>
      </p:graphicFrame>
      <p:sp>
        <p:nvSpPr>
          <p:cNvPr id="43" name="TextBox 42"/>
          <p:cNvSpPr txBox="1"/>
          <p:nvPr/>
        </p:nvSpPr>
        <p:spPr>
          <a:xfrm>
            <a:off x="727417" y="24620326"/>
            <a:ext cx="4064000" cy="584776"/>
          </a:xfrm>
          <a:prstGeom prst="rect">
            <a:avLst/>
          </a:prstGeom>
          <a:noFill/>
        </p:spPr>
        <p:txBody>
          <a:bodyPr wrap="square" rtlCol="0">
            <a:spAutoFit/>
          </a:bodyPr>
          <a:lstStyle/>
          <a:p>
            <a:r>
              <a:rPr lang="en-US" sz="3200" dirty="0" smtClean="0">
                <a:solidFill>
                  <a:srgbClr val="FF0000"/>
                </a:solidFill>
                <a:latin typeface="News Gothic MT"/>
                <a:cs typeface="News Gothic MT"/>
              </a:rPr>
              <a:t>*Allergies: Sulfa</a:t>
            </a:r>
            <a:endParaRPr lang="en-US" sz="3200" dirty="0">
              <a:solidFill>
                <a:srgbClr val="FF0000"/>
              </a:solidFill>
              <a:latin typeface="News Gothic MT"/>
              <a:cs typeface="News Gothic MT"/>
            </a:endParaRPr>
          </a:p>
        </p:txBody>
      </p:sp>
      <p:sp>
        <p:nvSpPr>
          <p:cNvPr id="44" name="TextBox 43"/>
          <p:cNvSpPr txBox="1"/>
          <p:nvPr/>
        </p:nvSpPr>
        <p:spPr>
          <a:xfrm>
            <a:off x="35785708" y="844044"/>
            <a:ext cx="6472568" cy="1569660"/>
          </a:xfrm>
          <a:prstGeom prst="rect">
            <a:avLst/>
          </a:prstGeom>
          <a:noFill/>
        </p:spPr>
        <p:txBody>
          <a:bodyPr wrap="square" rtlCol="0">
            <a:spAutoFit/>
          </a:bodyPr>
          <a:lstStyle/>
          <a:p>
            <a:pPr algn="ctr"/>
            <a:r>
              <a:rPr lang="en-US" sz="4800" b="1" dirty="0" smtClean="0">
                <a:latin typeface="News Gothic MT"/>
                <a:cs typeface="News Gothic MT"/>
              </a:rPr>
              <a:t> </a:t>
            </a:r>
            <a:r>
              <a:rPr lang="en-US" sz="4800" dirty="0" smtClean="0">
                <a:latin typeface="News Gothic MT"/>
                <a:cs typeface="News Gothic MT"/>
              </a:rPr>
              <a:t>Diagnosis: </a:t>
            </a:r>
          </a:p>
          <a:p>
            <a:r>
              <a:rPr lang="en-US" sz="4800" dirty="0" smtClean="0">
                <a:solidFill>
                  <a:srgbClr val="FF0000"/>
                </a:solidFill>
                <a:latin typeface="News Gothic MT"/>
                <a:cs typeface="News Gothic MT"/>
              </a:rPr>
              <a:t>Pulmonary Embolism</a:t>
            </a:r>
            <a:endParaRPr lang="en-US" sz="4800" dirty="0">
              <a:solidFill>
                <a:srgbClr val="FF0000"/>
              </a:solidFill>
              <a:latin typeface="News Gothic MT"/>
              <a:cs typeface="News Gothic MT"/>
            </a:endParaRPr>
          </a:p>
        </p:txBody>
      </p:sp>
      <p:pic>
        <p:nvPicPr>
          <p:cNvPr id="45" name="Picture 44" descr="pe1.jpg"/>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4858493" y="6553200"/>
            <a:ext cx="14360897" cy="14903420"/>
          </a:xfrm>
          <a:prstGeom prst="rect">
            <a:avLst/>
          </a:prstGeom>
        </p:spPr>
      </p:pic>
      <p:pic>
        <p:nvPicPr>
          <p:cNvPr id="51" name="Picture 50" descr="Unknown1.jpg"/>
          <p:cNvPicPr>
            <a:picLocks noChangeAspect="1"/>
          </p:cNvPicPr>
          <p:nvPr/>
        </p:nvPicPr>
        <p:blipFill>
          <a:blip r:embed="rId5"/>
          <a:stretch>
            <a:fillRect/>
          </a:stretch>
        </p:blipFill>
        <p:spPr>
          <a:xfrm>
            <a:off x="33287555" y="21626683"/>
            <a:ext cx="6528873" cy="5538660"/>
          </a:xfrm>
          <a:prstGeom prst="rect">
            <a:avLst/>
          </a:prstGeom>
        </p:spPr>
      </p:pic>
      <p:sp>
        <p:nvSpPr>
          <p:cNvPr id="54" name="TextBox 53"/>
          <p:cNvSpPr txBox="1"/>
          <p:nvPr/>
        </p:nvSpPr>
        <p:spPr>
          <a:xfrm>
            <a:off x="12141200" y="24374105"/>
            <a:ext cx="3717785" cy="830997"/>
          </a:xfrm>
          <a:prstGeom prst="rect">
            <a:avLst/>
          </a:prstGeom>
          <a:noFill/>
        </p:spPr>
        <p:txBody>
          <a:bodyPr wrap="none" rtlCol="0">
            <a:spAutoFit/>
          </a:bodyPr>
          <a:lstStyle/>
          <a:p>
            <a:r>
              <a:rPr lang="en-US" sz="4800" dirty="0" smtClean="0">
                <a:latin typeface="News Gothic MT"/>
                <a:cs typeface="News Gothic MT"/>
              </a:rPr>
              <a:t>Medications</a:t>
            </a:r>
            <a:endParaRPr lang="en-US" sz="4800" dirty="0">
              <a:latin typeface="News Gothic MT"/>
              <a:cs typeface="News Gothic MT"/>
            </a:endParaRPr>
          </a:p>
        </p:txBody>
      </p:sp>
      <p:pic>
        <p:nvPicPr>
          <p:cNvPr id="56" name="Picture 55" descr="images.jpg"/>
          <p:cNvPicPr>
            <a:picLocks noChangeAspect="1"/>
          </p:cNvPicPr>
          <p:nvPr/>
        </p:nvPicPr>
        <p:blipFill>
          <a:blip r:embed="rId6">
            <a:extLst>
              <a:ext uri="{28A0092B-C50C-407E-A947-70E740481C1C}">
                <a14:useLocalDpi xmlns:a14="http://schemas.microsoft.com/office/drawing/2010/main" xmlns="" val="0"/>
              </a:ext>
            </a:extLst>
          </a:blip>
          <a:stretch>
            <a:fillRect/>
          </a:stretch>
        </p:blipFill>
        <p:spPr>
          <a:xfrm>
            <a:off x="15858985" y="24516628"/>
            <a:ext cx="1507288" cy="544074"/>
          </a:xfrm>
          <a:prstGeom prst="rect">
            <a:avLst/>
          </a:prstGeom>
        </p:spPr>
      </p:pic>
      <p:sp>
        <p:nvSpPr>
          <p:cNvPr id="22" name="TextBox 21"/>
          <p:cNvSpPr txBox="1"/>
          <p:nvPr/>
        </p:nvSpPr>
        <p:spPr>
          <a:xfrm>
            <a:off x="29558276" y="9451762"/>
            <a:ext cx="13716000" cy="830997"/>
          </a:xfrm>
          <a:prstGeom prst="rect">
            <a:avLst/>
          </a:prstGeom>
          <a:solidFill>
            <a:schemeClr val="accent1">
              <a:lumMod val="60000"/>
              <a:lumOff val="40000"/>
            </a:schemeClr>
          </a:solidFill>
          <a:ln>
            <a:solidFill>
              <a:schemeClr val="tx2">
                <a:lumMod val="60000"/>
                <a:lumOff val="40000"/>
              </a:schemeClr>
            </a:solidFill>
          </a:ln>
        </p:spPr>
        <p:txBody>
          <a:bodyPr wrap="square" rtlCol="0">
            <a:spAutoFit/>
          </a:bodyPr>
          <a:lstStyle/>
          <a:p>
            <a:pPr algn="ctr"/>
            <a:r>
              <a:rPr lang="en-US" sz="4800" dirty="0" smtClean="0">
                <a:latin typeface="News Gothic MT"/>
                <a:cs typeface="News Gothic MT"/>
              </a:rPr>
              <a:t>Risk Factors</a:t>
            </a:r>
            <a:endParaRPr lang="en-US" sz="4800" dirty="0">
              <a:latin typeface="News Gothic MT"/>
              <a:cs typeface="News Gothic MT"/>
            </a:endParaRPr>
          </a:p>
        </p:txBody>
      </p:sp>
      <p:sp>
        <p:nvSpPr>
          <p:cNvPr id="24" name="TextBox 23"/>
          <p:cNvSpPr txBox="1"/>
          <p:nvPr/>
        </p:nvSpPr>
        <p:spPr>
          <a:xfrm>
            <a:off x="29558276" y="10206098"/>
            <a:ext cx="13716000" cy="2893100"/>
          </a:xfrm>
          <a:prstGeom prst="rect">
            <a:avLst/>
          </a:prstGeom>
          <a:solidFill>
            <a:schemeClr val="bg1"/>
          </a:solidFill>
          <a:ln>
            <a:solidFill>
              <a:schemeClr val="tx2">
                <a:lumMod val="60000"/>
                <a:lumOff val="40000"/>
              </a:schemeClr>
            </a:solidFill>
          </a:ln>
        </p:spPr>
        <p:txBody>
          <a:bodyPr wrap="square" lIns="457200" tIns="457200" rIns="457200" bIns="457200" rtlCol="0">
            <a:spAutoFit/>
          </a:bodyPr>
          <a:lstStyle/>
          <a:p>
            <a:pPr marL="571500" indent="-571500" algn="just">
              <a:buFont typeface="Arial"/>
              <a:buChar char="•"/>
            </a:pPr>
            <a:r>
              <a:rPr lang="en-US" sz="3200" dirty="0" smtClean="0">
                <a:latin typeface="News Gothic MT"/>
                <a:cs typeface="News Gothic MT"/>
              </a:rPr>
              <a:t>Nephrotic Syndrome (MCD)</a:t>
            </a:r>
          </a:p>
          <a:p>
            <a:pPr marL="571500" indent="-571500" algn="just">
              <a:buFont typeface="Arial"/>
              <a:buChar char="•"/>
            </a:pPr>
            <a:r>
              <a:rPr lang="en-US" sz="3200" dirty="0" smtClean="0">
                <a:latin typeface="News Gothic MT"/>
                <a:cs typeface="News Gothic MT"/>
              </a:rPr>
              <a:t>Birth control: Mirena IUD</a:t>
            </a:r>
          </a:p>
          <a:p>
            <a:pPr marL="571500" indent="-571500" algn="just">
              <a:buFont typeface="Arial"/>
              <a:buChar char="•"/>
            </a:pPr>
            <a:r>
              <a:rPr lang="en-US" sz="3200" dirty="0" smtClean="0">
                <a:latin typeface="News Gothic MT"/>
                <a:cs typeface="News Gothic MT"/>
              </a:rPr>
              <a:t>Prolonged sitting: Computer desk job</a:t>
            </a:r>
          </a:p>
          <a:p>
            <a:pPr marL="571500" indent="-571500" algn="just">
              <a:buFont typeface="Arial"/>
              <a:buChar char="•"/>
            </a:pPr>
            <a:r>
              <a:rPr lang="en-US" sz="3200" dirty="0" smtClean="0">
                <a:latin typeface="News Gothic MT"/>
                <a:cs typeface="News Gothic MT"/>
              </a:rPr>
              <a:t>Extended travel: Trip to D.E. 2 weeks prior</a:t>
            </a:r>
          </a:p>
        </p:txBody>
      </p:sp>
      <p:pic>
        <p:nvPicPr>
          <p:cNvPr id="10" name="Picture 9" descr="Sinus_tachycardia.png"/>
          <p:cNvPicPr>
            <a:picLocks noChangeAspect="1"/>
          </p:cNvPicPr>
          <p:nvPr/>
        </p:nvPicPr>
        <p:blipFill>
          <a:blip r:embed="rId7">
            <a:extLst>
              <a:ext uri="{28A0092B-C50C-407E-A947-70E740481C1C}">
                <a14:useLocalDpi xmlns:a14="http://schemas.microsoft.com/office/drawing/2010/main" xmlns="" val="0"/>
              </a:ext>
            </a:extLst>
          </a:blip>
          <a:stretch>
            <a:fillRect/>
          </a:stretch>
        </p:blipFill>
        <p:spPr>
          <a:xfrm>
            <a:off x="8766430" y="9772616"/>
            <a:ext cx="4441569" cy="1020285"/>
          </a:xfrm>
          <a:prstGeom prst="rect">
            <a:avLst/>
          </a:prstGeom>
        </p:spPr>
      </p:pic>
      <p:pic>
        <p:nvPicPr>
          <p:cNvPr id="11" name="Picture 10" descr="Nephrotic-Syndrome.png"/>
          <p:cNvPicPr>
            <a:picLocks noChangeAspect="1"/>
          </p:cNvPicPr>
          <p:nvPr/>
        </p:nvPicPr>
        <p:blipFill>
          <a:blip r:embed="rId8">
            <a:extLst>
              <a:ext uri="{28A0092B-C50C-407E-A947-70E740481C1C}">
                <a14:useLocalDpi xmlns:a14="http://schemas.microsoft.com/office/drawing/2010/main" xmlns="" val="0"/>
              </a:ext>
            </a:extLst>
          </a:blip>
          <a:stretch>
            <a:fillRect/>
          </a:stretch>
        </p:blipFill>
        <p:spPr>
          <a:xfrm>
            <a:off x="37655241" y="5173466"/>
            <a:ext cx="3932588" cy="3418399"/>
          </a:xfrm>
          <a:prstGeom prst="rect">
            <a:avLst/>
          </a:prstGeom>
        </p:spPr>
      </p:pic>
      <p:sp>
        <p:nvSpPr>
          <p:cNvPr id="26" name="TextBox 25"/>
          <p:cNvSpPr txBox="1"/>
          <p:nvPr/>
        </p:nvSpPr>
        <p:spPr>
          <a:xfrm>
            <a:off x="727417" y="20625623"/>
            <a:ext cx="13716000" cy="830997"/>
          </a:xfrm>
          <a:prstGeom prst="rect">
            <a:avLst/>
          </a:prstGeom>
          <a:solidFill>
            <a:schemeClr val="accent1">
              <a:lumMod val="60000"/>
              <a:lumOff val="40000"/>
            </a:schemeClr>
          </a:solidFill>
          <a:ln>
            <a:solidFill>
              <a:schemeClr val="tx2">
                <a:lumMod val="60000"/>
                <a:lumOff val="40000"/>
              </a:schemeClr>
            </a:solidFill>
          </a:ln>
        </p:spPr>
        <p:txBody>
          <a:bodyPr wrap="square" rtlCol="0">
            <a:spAutoFit/>
          </a:bodyPr>
          <a:lstStyle/>
          <a:p>
            <a:pPr algn="ctr"/>
            <a:r>
              <a:rPr lang="en-US" sz="4800" dirty="0" smtClean="0">
                <a:latin typeface="News Gothic MT"/>
                <a:cs typeface="News Gothic MT"/>
              </a:rPr>
              <a:t>Vitals</a:t>
            </a:r>
            <a:endParaRPr lang="en-US" sz="4800" dirty="0">
              <a:latin typeface="News Gothic MT"/>
              <a:cs typeface="News Gothic MT"/>
            </a:endParaRPr>
          </a:p>
        </p:txBody>
      </p:sp>
      <p:sp>
        <p:nvSpPr>
          <p:cNvPr id="29" name="TextBox 28"/>
          <p:cNvSpPr txBox="1"/>
          <p:nvPr/>
        </p:nvSpPr>
        <p:spPr>
          <a:xfrm>
            <a:off x="727416" y="21456620"/>
            <a:ext cx="13716001" cy="2359620"/>
          </a:xfrm>
          <a:prstGeom prst="rect">
            <a:avLst/>
          </a:prstGeom>
          <a:solidFill>
            <a:schemeClr val="bg1"/>
          </a:solidFill>
          <a:ln>
            <a:solidFill>
              <a:schemeClr val="tx2">
                <a:lumMod val="60000"/>
                <a:lumOff val="40000"/>
              </a:schemeClr>
            </a:solidFill>
          </a:ln>
        </p:spPr>
        <p:txBody>
          <a:bodyPr wrap="square" lIns="457200" tIns="457200" rIns="457200" bIns="457200" rtlCol="0">
            <a:spAutoFit/>
          </a:bodyPr>
          <a:lstStyle/>
          <a:p>
            <a:pPr algn="just">
              <a:lnSpc>
                <a:spcPct val="150000"/>
              </a:lnSpc>
            </a:pPr>
            <a:r>
              <a:rPr lang="en-US" sz="3200" dirty="0" smtClean="0">
                <a:latin typeface="News Gothic MT"/>
                <a:cs typeface="News Gothic MT"/>
              </a:rPr>
              <a:t>-</a:t>
            </a:r>
            <a:r>
              <a:rPr lang="en-US" sz="3200" u="sng" dirty="0" smtClean="0">
                <a:latin typeface="News Gothic MT"/>
                <a:cs typeface="News Gothic MT"/>
              </a:rPr>
              <a:t>HR</a:t>
            </a:r>
            <a:r>
              <a:rPr lang="en-US" sz="3200" dirty="0" smtClean="0">
                <a:latin typeface="News Gothic MT"/>
                <a:cs typeface="News Gothic MT"/>
              </a:rPr>
              <a:t>: </a:t>
            </a:r>
            <a:r>
              <a:rPr lang="en-US" sz="3200" dirty="0" smtClean="0">
                <a:solidFill>
                  <a:srgbClr val="FF0000"/>
                </a:solidFill>
                <a:latin typeface="News Gothic MT"/>
                <a:cs typeface="News Gothic MT"/>
              </a:rPr>
              <a:t>104</a:t>
            </a:r>
            <a:r>
              <a:rPr lang="en-US" sz="3200" dirty="0" smtClean="0">
                <a:latin typeface="News Gothic MT"/>
                <a:cs typeface="News Gothic MT"/>
              </a:rPr>
              <a:t>              -</a:t>
            </a:r>
            <a:r>
              <a:rPr lang="en-US" sz="3200" u="sng" dirty="0" smtClean="0">
                <a:latin typeface="News Gothic MT"/>
                <a:cs typeface="News Gothic MT"/>
              </a:rPr>
              <a:t>BP</a:t>
            </a:r>
            <a:r>
              <a:rPr lang="en-US" sz="3200" dirty="0" smtClean="0">
                <a:latin typeface="News Gothic MT"/>
                <a:cs typeface="News Gothic MT"/>
              </a:rPr>
              <a:t>: 118/74          -</a:t>
            </a:r>
            <a:r>
              <a:rPr lang="en-US" sz="3200" u="sng" dirty="0" smtClean="0">
                <a:latin typeface="News Gothic MT"/>
                <a:cs typeface="News Gothic MT"/>
              </a:rPr>
              <a:t>Sat O2</a:t>
            </a:r>
            <a:r>
              <a:rPr lang="en-US" sz="3200" dirty="0" smtClean="0">
                <a:latin typeface="News Gothic MT"/>
                <a:cs typeface="News Gothic MT"/>
              </a:rPr>
              <a:t>: 100% </a:t>
            </a:r>
            <a:r>
              <a:rPr lang="en-US" sz="2800" dirty="0" smtClean="0">
                <a:latin typeface="News Gothic MT"/>
                <a:cs typeface="News Gothic MT"/>
              </a:rPr>
              <a:t>(1.5L/min-NC) </a:t>
            </a:r>
          </a:p>
          <a:p>
            <a:pPr algn="just">
              <a:lnSpc>
                <a:spcPct val="150000"/>
              </a:lnSpc>
            </a:pPr>
            <a:r>
              <a:rPr lang="en-US" sz="3200" dirty="0" smtClean="0">
                <a:latin typeface="News Gothic MT"/>
                <a:cs typeface="News Gothic MT"/>
              </a:rPr>
              <a:t>-</a:t>
            </a:r>
            <a:r>
              <a:rPr lang="en-US" sz="3200" u="sng" dirty="0" smtClean="0">
                <a:latin typeface="News Gothic MT"/>
                <a:cs typeface="News Gothic MT"/>
              </a:rPr>
              <a:t>RR</a:t>
            </a:r>
            <a:r>
              <a:rPr lang="en-US" sz="3200" dirty="0" smtClean="0">
                <a:latin typeface="News Gothic MT"/>
                <a:cs typeface="News Gothic MT"/>
              </a:rPr>
              <a:t>: 16                -</a:t>
            </a:r>
            <a:r>
              <a:rPr lang="en-US" sz="3200" u="sng" dirty="0" smtClean="0">
                <a:latin typeface="News Gothic MT"/>
                <a:cs typeface="News Gothic MT"/>
              </a:rPr>
              <a:t>TEMP</a:t>
            </a:r>
            <a:r>
              <a:rPr lang="en-US" sz="3200" dirty="0" smtClean="0">
                <a:latin typeface="News Gothic MT"/>
                <a:cs typeface="News Gothic MT"/>
              </a:rPr>
              <a:t>: 36.7          -</a:t>
            </a:r>
            <a:r>
              <a:rPr lang="en-US" sz="3200" u="sng" dirty="0">
                <a:latin typeface="News Gothic MT"/>
                <a:cs typeface="News Gothic MT"/>
              </a:rPr>
              <a:t>PAIN</a:t>
            </a:r>
            <a:r>
              <a:rPr lang="en-US" sz="3200" dirty="0">
                <a:latin typeface="News Gothic MT"/>
                <a:cs typeface="News Gothic MT"/>
              </a:rPr>
              <a:t>: </a:t>
            </a:r>
            <a:r>
              <a:rPr lang="en-US" sz="3200" dirty="0">
                <a:solidFill>
                  <a:srgbClr val="FF0000"/>
                </a:solidFill>
                <a:latin typeface="News Gothic MT"/>
                <a:cs typeface="News Gothic MT"/>
              </a:rPr>
              <a:t>6</a:t>
            </a:r>
            <a:r>
              <a:rPr lang="en-US" sz="3200" dirty="0">
                <a:latin typeface="News Gothic MT"/>
                <a:cs typeface="News Gothic MT"/>
              </a:rPr>
              <a:t>/10 </a:t>
            </a:r>
            <a:endParaRPr lang="en-US" sz="2800" dirty="0">
              <a:latin typeface="News Gothic MT"/>
              <a:cs typeface="News Gothic M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1642</TotalTime>
  <Words>453</Words>
  <Application>Microsoft Office PowerPoint</Application>
  <PresentationFormat>Custom</PresentationFormat>
  <Paragraphs>108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Slide 1</vt:lpstr>
    </vt:vector>
  </TitlesOfParts>
  <Company>St. Olaf College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Information and Instructional Technologies</dc:creator>
  <cp:lastModifiedBy>iatkin</cp:lastModifiedBy>
  <cp:revision>183</cp:revision>
  <dcterms:created xsi:type="dcterms:W3CDTF">2011-04-12T20:48:06Z</dcterms:created>
  <dcterms:modified xsi:type="dcterms:W3CDTF">2015-04-29T17:40:37Z</dcterms:modified>
</cp:coreProperties>
</file>