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xmlns="">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varScale="1">
        <p:scale>
          <a:sx n="34" d="100"/>
          <a:sy n="34" d="100"/>
        </p:scale>
        <p:origin x="-2048" y="-160"/>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val="261321534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5.png"/><Relationship Id="rId7" Type="http://schemas.openxmlformats.org/officeDocument/2006/relationships/image" Target="../media/image6.emf"/><Relationship Id="rId1" Type="http://schemas.openxmlformats.org/officeDocument/2006/relationships/slideLayout" Target="../slideLayouts/slideLayout7.xml"/><Relationship Id="rId2" Type="http://schemas.openxmlformats.org/officeDocument/2006/relationships/image" Target="../media/image1.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Efficiency Increase in Photovoltaic Solar Cells from </a:t>
            </a:r>
            <a:r>
              <a:rPr lang="en-US" altLang="en-US" sz="6600" dirty="0" err="1" smtClean="0">
                <a:solidFill>
                  <a:srgbClr val="000066"/>
                </a:solidFill>
                <a:latin typeface="Calibri" pitchFamily="34" charset="0"/>
                <a:ea typeface="Calibri" pitchFamily="34" charset="0"/>
                <a:cs typeface="Calibri" pitchFamily="34" charset="0"/>
              </a:rPr>
              <a:t>Perovskite</a:t>
            </a:r>
            <a:r>
              <a:rPr lang="en-US" altLang="en-US" sz="6600" dirty="0" smtClean="0">
                <a:solidFill>
                  <a:srgbClr val="000066"/>
                </a:solidFill>
                <a:latin typeface="Calibri" pitchFamily="34" charset="0"/>
                <a:ea typeface="Calibri" pitchFamily="34" charset="0"/>
                <a:cs typeface="Calibri" pitchFamily="34" charset="0"/>
              </a:rPr>
              <a:t> Semiconductor </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7" name="Text Box 96"/>
          <p:cNvSpPr txBox="1">
            <a:spLocks noChangeArrowheads="1"/>
          </p:cNvSpPr>
          <p:nvPr/>
        </p:nvSpPr>
        <p:spPr bwMode="auto">
          <a:xfrm>
            <a:off x="6994525" y="2292430"/>
            <a:ext cx="22860000" cy="645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00066"/>
                </a:solidFill>
                <a:latin typeface="Calibri" pitchFamily="34" charset="0"/>
                <a:ea typeface="Calibri" pitchFamily="34" charset="0"/>
                <a:cs typeface="Calibri" pitchFamily="34" charset="0"/>
              </a:rPr>
              <a:t>Joshua Lewis</a:t>
            </a:r>
            <a:r>
              <a:rPr lang="en-AU" altLang="en-US" sz="3600" dirty="0" smtClean="0">
                <a:solidFill>
                  <a:srgbClr val="000066"/>
                </a:solidFill>
                <a:latin typeface="Calibri" pitchFamily="34" charset="0"/>
                <a:ea typeface="Calibri" pitchFamily="34" charset="0"/>
                <a:cs typeface="Calibri" pitchFamily="34" charset="0"/>
              </a:rPr>
              <a:t>, jjm73@wildcats.unh.edu</a:t>
            </a:r>
            <a:r>
              <a:rPr lang="en-AU" altLang="en-US" sz="3600" dirty="0">
                <a:solidFill>
                  <a:srgbClr val="000066"/>
                </a:solidFill>
                <a:latin typeface="Calibri" pitchFamily="34" charset="0"/>
                <a:ea typeface="Calibri" pitchFamily="34" charset="0"/>
                <a:cs typeface="Calibri" pitchFamily="34" charset="0"/>
              </a:rPr>
              <a:t>; Parsons Hall, 23 Academic Way, Durham NH 03824</a:t>
            </a:r>
            <a:endParaRPr lang="en-US" alt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5256213"/>
            <a:ext cx="17454563" cy="3677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Introduction </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is an </a:t>
            </a:r>
            <a:r>
              <a:rPr lang="en-US" altLang="en-US" sz="3600" dirty="0" err="1" smtClean="0">
                <a:solidFill>
                  <a:schemeClr val="tx1"/>
                </a:solidFill>
                <a:latin typeface="Calibri" pitchFamily="34" charset="0"/>
                <a:ea typeface="Calibri" pitchFamily="34" charset="0"/>
                <a:cs typeface="Calibri" pitchFamily="34" charset="0"/>
              </a:rPr>
              <a:t>organo</a:t>
            </a:r>
            <a:r>
              <a:rPr lang="en-US" altLang="en-US" sz="3600" dirty="0" smtClean="0">
                <a:solidFill>
                  <a:schemeClr val="tx1"/>
                </a:solidFill>
                <a:latin typeface="Calibri" pitchFamily="34" charset="0"/>
                <a:ea typeface="Calibri" pitchFamily="34" charset="0"/>
                <a:cs typeface="Calibri" pitchFamily="34" charset="0"/>
              </a:rPr>
              <a:t>-metallic semiconducting material that can be integrated into photovoltaic (PV)  solar cells as an absorptive compound. The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solar cell  has experimentally shown to have greater efficiency than traditional silicone based PV solar cell. The synthesis of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material is also more simple and more cost effective than silicone based semiconducting absorbers. </a:t>
            </a:r>
            <a:endParaRPr lang="en-US" altLang="en-US" sz="3600" dirty="0">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31751" y="15862641"/>
            <a:ext cx="8197850" cy="5838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1</a:t>
            </a:r>
            <a:r>
              <a:rPr lang="en-US" altLang="en-US" sz="3200" dirty="0" smtClean="0">
                <a:solidFill>
                  <a:schemeClr val="tx1"/>
                </a:solidFill>
                <a:latin typeface="Calibri" pitchFamily="34" charset="0"/>
                <a:ea typeface="Calibri" pitchFamily="34" charset="0"/>
                <a:cs typeface="Calibri" pitchFamily="34" charset="0"/>
              </a:rPr>
              <a:t>. Crystalline structure of </a:t>
            </a:r>
            <a:r>
              <a:rPr lang="en-US" altLang="en-US" sz="3200" dirty="0" err="1" smtClean="0">
                <a:solidFill>
                  <a:schemeClr val="tx1"/>
                </a:solidFill>
                <a:latin typeface="Calibri" pitchFamily="34" charset="0"/>
                <a:ea typeface="Calibri" pitchFamily="34" charset="0"/>
                <a:cs typeface="Calibri" pitchFamily="34" charset="0"/>
              </a:rPr>
              <a:t>perovskite</a:t>
            </a:r>
            <a:endParaRPr lang="en-US" alt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589094" y="24268906"/>
            <a:ext cx="17573625" cy="4016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References </a:t>
            </a:r>
            <a:endParaRPr lang="en-US" altLang="en-US" sz="3600" dirty="0" smtClean="0">
              <a:solidFill>
                <a:srgbClr val="000066"/>
              </a:solidFill>
              <a:latin typeface="Calibri" pitchFamily="34" charset="0"/>
              <a:ea typeface="Calibri" pitchFamily="34" charset="0"/>
              <a:cs typeface="Calibri" pitchFamily="34" charset="0"/>
            </a:endParaRPr>
          </a:p>
          <a:p>
            <a:r>
              <a:rPr lang="en-US" altLang="en-US" sz="3200" dirty="0" smtClean="0">
                <a:solidFill>
                  <a:schemeClr val="tx1"/>
                </a:solidFill>
                <a:latin typeface="Calibri" pitchFamily="34" charset="0"/>
                <a:ea typeface="Calibri" pitchFamily="34" charset="0"/>
                <a:cs typeface="Calibri" pitchFamily="34" charset="0"/>
              </a:rPr>
              <a:t>[1] </a:t>
            </a:r>
            <a:r>
              <a:rPr lang="en-US" altLang="en-US" sz="3200" dirty="0" err="1" smtClean="0">
                <a:solidFill>
                  <a:schemeClr val="tx1"/>
                </a:solidFill>
                <a:latin typeface="Calibri" pitchFamily="34" charset="0"/>
                <a:ea typeface="Calibri" pitchFamily="34" charset="0"/>
                <a:cs typeface="Calibri" pitchFamily="34" charset="0"/>
              </a:rPr>
              <a:t>Baikie</a:t>
            </a:r>
            <a:r>
              <a:rPr lang="en-US" altLang="en-US" sz="3200" dirty="0" smtClean="0">
                <a:solidFill>
                  <a:schemeClr val="tx1"/>
                </a:solidFill>
                <a:latin typeface="Calibri" pitchFamily="34" charset="0"/>
                <a:ea typeface="Calibri" pitchFamily="34" charset="0"/>
                <a:cs typeface="Calibri" pitchFamily="34" charset="0"/>
              </a:rPr>
              <a:t>, Tom et al. </a:t>
            </a:r>
            <a:r>
              <a:rPr lang="en-US" sz="3200" i="1" dirty="0">
                <a:solidFill>
                  <a:schemeClr val="tx1"/>
                </a:solidFill>
                <a:latin typeface="Calibri" panose="020F0502020204030204" pitchFamily="34" charset="0"/>
              </a:rPr>
              <a:t>Synthesis and crystal chemistry of the hybrid </a:t>
            </a:r>
            <a:r>
              <a:rPr lang="en-US" sz="3200" i="1" dirty="0" err="1" smtClean="0">
                <a:solidFill>
                  <a:schemeClr val="tx1"/>
                </a:solidFill>
                <a:latin typeface="Calibri" panose="020F0502020204030204" pitchFamily="34" charset="0"/>
              </a:rPr>
              <a:t>perovskite</a:t>
            </a:r>
            <a:r>
              <a:rPr lang="en-US" sz="3200" i="1" dirty="0">
                <a:solidFill>
                  <a:schemeClr val="tx1"/>
                </a:solidFill>
                <a:latin typeface="Calibri" panose="020F0502020204030204" pitchFamily="34" charset="0"/>
              </a:rPr>
              <a:t> </a:t>
            </a:r>
            <a:r>
              <a:rPr lang="en-US" sz="3200" i="1" dirty="0" smtClean="0">
                <a:solidFill>
                  <a:schemeClr val="tx1"/>
                </a:solidFill>
                <a:latin typeface="Calibri" panose="020F0502020204030204" pitchFamily="34" charset="0"/>
              </a:rPr>
              <a:t>(CH3NH3)PbI3 for </a:t>
            </a:r>
            <a:r>
              <a:rPr lang="en-US" sz="3200" i="1" dirty="0">
                <a:solidFill>
                  <a:schemeClr val="tx1"/>
                </a:solidFill>
                <a:latin typeface="Calibri" panose="020F0502020204030204" pitchFamily="34" charset="0"/>
              </a:rPr>
              <a:t>solid-state </a:t>
            </a:r>
            <a:r>
              <a:rPr lang="en-US" sz="3200" i="1" dirty="0" smtClean="0">
                <a:solidFill>
                  <a:schemeClr val="tx1"/>
                </a:solidFill>
                <a:latin typeface="Calibri" panose="020F0502020204030204" pitchFamily="34" charset="0"/>
              </a:rPr>
              <a:t>sensitized </a:t>
            </a:r>
            <a:r>
              <a:rPr lang="en-US" sz="3200" i="1" dirty="0">
                <a:solidFill>
                  <a:schemeClr val="tx1"/>
                </a:solidFill>
                <a:latin typeface="Calibri" panose="020F0502020204030204" pitchFamily="34" charset="0"/>
              </a:rPr>
              <a:t>solar </a:t>
            </a:r>
            <a:r>
              <a:rPr lang="en-US" sz="3200" i="1" dirty="0" smtClean="0">
                <a:solidFill>
                  <a:schemeClr val="tx1"/>
                </a:solidFill>
                <a:latin typeface="Calibri" panose="020F0502020204030204" pitchFamily="34" charset="0"/>
              </a:rPr>
              <a:t>cell applications.</a:t>
            </a:r>
            <a:r>
              <a:rPr lang="en-US" sz="3200" dirty="0">
                <a:solidFill>
                  <a:schemeClr val="tx1"/>
                </a:solidFill>
                <a:latin typeface="Calibri" panose="020F0502020204030204" pitchFamily="34" charset="0"/>
              </a:rPr>
              <a:t> </a:t>
            </a:r>
            <a:r>
              <a:rPr lang="en-US" sz="3200" dirty="0" err="1" smtClean="0">
                <a:solidFill>
                  <a:schemeClr val="tx1"/>
                </a:solidFill>
                <a:latin typeface="Calibri" panose="020F0502020204030204" pitchFamily="34" charset="0"/>
              </a:rPr>
              <a:t>J.Mater.Chem.A</a:t>
            </a:r>
            <a:r>
              <a:rPr lang="en-US" sz="3200" dirty="0" smtClean="0">
                <a:solidFill>
                  <a:schemeClr val="tx1"/>
                </a:solidFill>
                <a:latin typeface="Calibri" panose="020F0502020204030204" pitchFamily="34" charset="0"/>
              </a:rPr>
              <a:t>, 2013, 1.</a:t>
            </a:r>
          </a:p>
          <a:p>
            <a:r>
              <a:rPr lang="en-US" sz="3200" dirty="0" smtClean="0">
                <a:solidFill>
                  <a:schemeClr val="tx1"/>
                </a:solidFill>
                <a:latin typeface="Calibri" panose="020F0502020204030204" pitchFamily="34" charset="0"/>
              </a:rPr>
              <a:t>[2] Zhang, </a:t>
            </a:r>
            <a:r>
              <a:rPr lang="en-US" sz="3200" dirty="0" err="1" smtClean="0">
                <a:solidFill>
                  <a:schemeClr val="tx1"/>
                </a:solidFill>
                <a:latin typeface="Calibri" panose="020F0502020204030204" pitchFamily="34" charset="0"/>
              </a:rPr>
              <a:t>Huan</a:t>
            </a:r>
            <a:r>
              <a:rPr lang="en-US" sz="3200" dirty="0" smtClean="0">
                <a:solidFill>
                  <a:schemeClr val="tx1"/>
                </a:solidFill>
                <a:latin typeface="Calibri" panose="020F0502020204030204" pitchFamily="34" charset="0"/>
              </a:rPr>
              <a:t>. </a:t>
            </a:r>
            <a:r>
              <a:rPr lang="en-US" sz="3200" i="1" dirty="0" smtClean="0">
                <a:solidFill>
                  <a:schemeClr val="tx1"/>
                </a:solidFill>
                <a:latin typeface="Calibri" panose="020F0502020204030204" pitchFamily="34" charset="0"/>
              </a:rPr>
              <a:t>Synthesis and Characterization of </a:t>
            </a:r>
            <a:r>
              <a:rPr lang="en-US" sz="3200" i="1" dirty="0" err="1" smtClean="0">
                <a:solidFill>
                  <a:schemeClr val="tx1"/>
                </a:solidFill>
                <a:latin typeface="Calibri" panose="020F0502020204030204" pitchFamily="34" charset="0"/>
              </a:rPr>
              <a:t>Silcone</a:t>
            </a:r>
            <a:r>
              <a:rPr lang="en-US" sz="3200" i="1" dirty="0" smtClean="0">
                <a:solidFill>
                  <a:schemeClr val="tx1"/>
                </a:solidFill>
                <a:latin typeface="Calibri" panose="020F0502020204030204" pitchFamily="34" charset="0"/>
              </a:rPr>
              <a:t> Carbide </a:t>
            </a:r>
            <a:r>
              <a:rPr lang="en-US" sz="3200" i="1" dirty="0" err="1" smtClean="0">
                <a:solidFill>
                  <a:schemeClr val="tx1"/>
                </a:solidFill>
                <a:latin typeface="Calibri" panose="020F0502020204030204" pitchFamily="34" charset="0"/>
              </a:rPr>
              <a:t>nanoribbons</a:t>
            </a:r>
            <a:r>
              <a:rPr lang="en-US" sz="3200" i="1" dirty="0" smtClean="0">
                <a:solidFill>
                  <a:schemeClr val="tx1"/>
                </a:solidFill>
                <a:latin typeface="Calibri" panose="020F0502020204030204" pitchFamily="34" charset="0"/>
              </a:rPr>
              <a:t>. </a:t>
            </a:r>
            <a:r>
              <a:rPr lang="en-US" sz="3200" dirty="0" err="1" smtClean="0">
                <a:solidFill>
                  <a:schemeClr val="tx1"/>
                </a:solidFill>
                <a:latin typeface="Calibri" panose="020F0502020204030204" pitchFamily="34" charset="0"/>
              </a:rPr>
              <a:t>Nanoscale</a:t>
            </a:r>
            <a:r>
              <a:rPr lang="en-US" sz="3200" dirty="0" smtClean="0">
                <a:solidFill>
                  <a:schemeClr val="tx1"/>
                </a:solidFill>
                <a:latin typeface="Calibri" panose="020F0502020204030204" pitchFamily="34" charset="0"/>
              </a:rPr>
              <a:t> Research Letters, 2010, 1.</a:t>
            </a:r>
          </a:p>
          <a:p>
            <a:r>
              <a:rPr lang="en-US" sz="3200" dirty="0" smtClean="0">
                <a:solidFill>
                  <a:schemeClr val="tx1"/>
                </a:solidFill>
                <a:latin typeface="Calibri" panose="020F0502020204030204" pitchFamily="34" charset="0"/>
              </a:rPr>
              <a:t>[3] </a:t>
            </a:r>
            <a:r>
              <a:rPr lang="en-US" sz="3200" dirty="0" err="1" smtClean="0">
                <a:solidFill>
                  <a:schemeClr val="tx1"/>
                </a:solidFill>
                <a:latin typeface="Calibri" panose="020F0502020204030204" pitchFamily="34" charset="0"/>
              </a:rPr>
              <a:t>Stranks</a:t>
            </a:r>
            <a:r>
              <a:rPr lang="en-US" sz="3200" dirty="0" smtClean="0">
                <a:solidFill>
                  <a:schemeClr val="tx1"/>
                </a:solidFill>
                <a:latin typeface="Calibri" panose="020F0502020204030204" pitchFamily="34" charset="0"/>
              </a:rPr>
              <a:t>, Samuel D et al. </a:t>
            </a:r>
            <a:r>
              <a:rPr lang="en-US" sz="3200" i="1" dirty="0" smtClean="0">
                <a:solidFill>
                  <a:schemeClr val="tx1"/>
                </a:solidFill>
                <a:latin typeface="Calibri" panose="020F0502020204030204" pitchFamily="34" charset="0"/>
              </a:rPr>
              <a:t>Electron-Hole Diffusion Lengths Exceeding 1 Micrometer in a </a:t>
            </a:r>
            <a:r>
              <a:rPr lang="en-US" sz="3200" i="1" dirty="0" err="1" smtClean="0">
                <a:solidFill>
                  <a:schemeClr val="tx1"/>
                </a:solidFill>
                <a:latin typeface="Calibri" panose="020F0502020204030204" pitchFamily="34" charset="0"/>
              </a:rPr>
              <a:t>Organometal</a:t>
            </a:r>
            <a:r>
              <a:rPr lang="en-US" sz="3200" i="1" dirty="0" smtClean="0">
                <a:solidFill>
                  <a:schemeClr val="tx1"/>
                </a:solidFill>
                <a:latin typeface="Calibri" panose="020F0502020204030204" pitchFamily="34" charset="0"/>
              </a:rPr>
              <a:t> </a:t>
            </a:r>
            <a:r>
              <a:rPr lang="en-US" sz="3200" i="1" dirty="0" err="1" smtClean="0">
                <a:solidFill>
                  <a:schemeClr val="tx1"/>
                </a:solidFill>
                <a:latin typeface="Calibri" panose="020F0502020204030204" pitchFamily="34" charset="0"/>
              </a:rPr>
              <a:t>Trihalide</a:t>
            </a:r>
            <a:r>
              <a:rPr lang="en-US" sz="3200" i="1" dirty="0" smtClean="0">
                <a:solidFill>
                  <a:schemeClr val="tx1"/>
                </a:solidFill>
                <a:latin typeface="Calibri" panose="020F0502020204030204" pitchFamily="34" charset="0"/>
              </a:rPr>
              <a:t> </a:t>
            </a:r>
            <a:r>
              <a:rPr lang="en-US" sz="3200" i="1" dirty="0" err="1" smtClean="0">
                <a:solidFill>
                  <a:schemeClr val="tx1"/>
                </a:solidFill>
                <a:latin typeface="Calibri" panose="020F0502020204030204" pitchFamily="34" charset="0"/>
              </a:rPr>
              <a:t>Perovskite</a:t>
            </a:r>
            <a:r>
              <a:rPr lang="en-US" sz="3200" i="1" dirty="0" smtClean="0">
                <a:solidFill>
                  <a:schemeClr val="tx1"/>
                </a:solidFill>
                <a:latin typeface="Calibri" panose="020F0502020204030204" pitchFamily="34" charset="0"/>
              </a:rPr>
              <a:t> Absorber.</a:t>
            </a:r>
            <a:r>
              <a:rPr lang="en-US" sz="3200" dirty="0" smtClean="0">
                <a:solidFill>
                  <a:schemeClr val="tx1"/>
                </a:solidFill>
                <a:latin typeface="Calibri" panose="020F0502020204030204" pitchFamily="34" charset="0"/>
              </a:rPr>
              <a:t> </a:t>
            </a:r>
            <a:r>
              <a:rPr lang="en-US" sz="3200" dirty="0" err="1" smtClean="0">
                <a:solidFill>
                  <a:schemeClr val="tx1"/>
                </a:solidFill>
                <a:latin typeface="Calibri" panose="020F0502020204030204" pitchFamily="34" charset="0"/>
              </a:rPr>
              <a:t>Sciencemag</a:t>
            </a:r>
            <a:r>
              <a:rPr lang="en-US" sz="3200" dirty="0" smtClean="0">
                <a:solidFill>
                  <a:schemeClr val="tx1"/>
                </a:solidFill>
                <a:latin typeface="Calibri" panose="020F0502020204030204" pitchFamily="34" charset="0"/>
              </a:rPr>
              <a:t>, 342.</a:t>
            </a:r>
            <a:endParaRPr lang="en-US" sz="3200" dirty="0">
              <a:solidFill>
                <a:schemeClr val="tx1"/>
              </a:solidFill>
              <a:latin typeface="Calibri" panose="020F0502020204030204" pitchFamily="34" charset="0"/>
            </a:endParaRPr>
          </a:p>
        </p:txBody>
      </p:sp>
      <p:sp>
        <p:nvSpPr>
          <p:cNvPr id="1041" name="Text Box 304"/>
          <p:cNvSpPr txBox="1">
            <a:spLocks noChangeArrowheads="1"/>
          </p:cNvSpPr>
          <p:nvPr/>
        </p:nvSpPr>
        <p:spPr bwMode="auto">
          <a:xfrm>
            <a:off x="19007264" y="5345893"/>
            <a:ext cx="17467263" cy="5339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Discussion </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solar cells are thought to be the future of solar energy generation because of their cheap and simple synthesis as well as their performance over silicone based PV solar cells.</a:t>
            </a: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synthesis steps show the simplicity over silicone synthesis being readily synthesized in solution at low temperatures. The phenomenon of increased efficiency is more difficult to characterize. Two characteristics could help explain the efficiency boost, one being that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solar cells have an electron-hole diffusion length much greater than silicone.</a:t>
            </a:r>
            <a:r>
              <a:rPr lang="en-US" altLang="en-US" sz="3600" baseline="30000" dirty="0" smtClean="0">
                <a:solidFill>
                  <a:schemeClr val="tx1"/>
                </a:solidFill>
                <a:latin typeface="Calibri" pitchFamily="34" charset="0"/>
                <a:ea typeface="Calibri" pitchFamily="34" charset="0"/>
                <a:cs typeface="Calibri" pitchFamily="34" charset="0"/>
              </a:rPr>
              <a:t>3</a:t>
            </a:r>
            <a:r>
              <a:rPr lang="en-US" altLang="en-US" sz="3600" dirty="0" smtClean="0">
                <a:solidFill>
                  <a:schemeClr val="tx1"/>
                </a:solidFill>
                <a:latin typeface="Calibri" pitchFamily="34" charset="0"/>
                <a:ea typeface="Calibri" pitchFamily="34" charset="0"/>
                <a:cs typeface="Calibri" pitchFamily="34" charset="0"/>
              </a:rPr>
              <a:t> Second being that crystalline silicone is a reflective material, meaning many photons are reflected rather than absorbed.</a:t>
            </a:r>
            <a:endParaRPr lang="en-US" alt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947349" y="27024392"/>
            <a:ext cx="15240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3. The synthesis reaction of MAPbI</a:t>
            </a:r>
            <a:r>
              <a:rPr lang="en-US" altLang="en-US" sz="3200" baseline="-25000" dirty="0" smtClean="0">
                <a:solidFill>
                  <a:schemeClr val="tx1"/>
                </a:solidFill>
                <a:latin typeface="Calibri" pitchFamily="34" charset="0"/>
                <a:ea typeface="Calibri" pitchFamily="34" charset="0"/>
                <a:cs typeface="Calibri" pitchFamily="34" charset="0"/>
              </a:rPr>
              <a:t>3</a:t>
            </a:r>
            <a:r>
              <a:rPr lang="en-US" altLang="en-US" sz="3200" dirty="0" smtClean="0">
                <a:solidFill>
                  <a:schemeClr val="tx1"/>
                </a:solidFill>
                <a:latin typeface="Calibri" pitchFamily="34" charset="0"/>
                <a:ea typeface="Calibri" pitchFamily="34" charset="0"/>
                <a:cs typeface="Calibri" pitchFamily="34" charset="0"/>
              </a:rPr>
              <a:t> </a:t>
            </a:r>
            <a:endParaRPr lang="en-US" altLang="en-US" sz="32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648626" y="21488400"/>
            <a:ext cx="17394237" cy="2569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based solar cells, with enough research </a:t>
            </a:r>
            <a:r>
              <a:rPr lang="en-US" altLang="en-US" sz="3600" smtClean="0">
                <a:solidFill>
                  <a:schemeClr val="tx1"/>
                </a:solidFill>
                <a:latin typeface="Calibri" pitchFamily="34" charset="0"/>
                <a:ea typeface="Calibri" pitchFamily="34" charset="0"/>
                <a:cs typeface="Calibri" pitchFamily="34" charset="0"/>
              </a:rPr>
              <a:t>and development, </a:t>
            </a:r>
            <a:r>
              <a:rPr lang="en-US" altLang="en-US" sz="3600" dirty="0" smtClean="0">
                <a:solidFill>
                  <a:schemeClr val="tx1"/>
                </a:solidFill>
                <a:latin typeface="Calibri" pitchFamily="34" charset="0"/>
                <a:ea typeface="Calibri" pitchFamily="34" charset="0"/>
                <a:cs typeface="Calibri" pitchFamily="34" charset="0"/>
              </a:rPr>
              <a:t>are the future of commercially available photovoltaic solar cells based on their cheap efficient synthesis and their </a:t>
            </a:r>
            <a:r>
              <a:rPr lang="en-US" altLang="en-US" sz="3600" smtClean="0">
                <a:solidFill>
                  <a:schemeClr val="tx1"/>
                </a:solidFill>
                <a:latin typeface="Calibri" pitchFamily="34" charset="0"/>
                <a:ea typeface="Calibri" pitchFamily="34" charset="0"/>
                <a:cs typeface="Calibri" pitchFamily="34" charset="0"/>
              </a:rPr>
              <a:t>high performance. </a:t>
            </a:r>
            <a:endParaRPr lang="en-US" altLang="en-US" sz="3600" dirty="0">
              <a:latin typeface="Calibri" pitchFamily="34" charset="0"/>
              <a:ea typeface="Calibri" pitchFamily="34" charset="0"/>
              <a:cs typeface="Calibri" pitchFamily="34" charset="0"/>
            </a:endParaRPr>
          </a:p>
        </p:txBody>
      </p:sp>
      <p:sp>
        <p:nvSpPr>
          <p:cNvPr id="1044" name="Text Box 402"/>
          <p:cNvSpPr txBox="1">
            <a:spLocks noChangeArrowheads="1"/>
          </p:cNvSpPr>
          <p:nvPr/>
        </p:nvSpPr>
        <p:spPr bwMode="auto">
          <a:xfrm>
            <a:off x="18648626" y="18091150"/>
            <a:ext cx="17454563" cy="3815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Work </a:t>
            </a: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A current problem with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solar cells is that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material is highly sensitive to moisture which greatly decreases performance efficiency of the PV solar cell. Synthesis of more stable less sensitive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mixture would allow for a longer lifetime therefore improved functionality.</a:t>
            </a:r>
            <a:endParaRPr lang="en-US" altLang="en-US" sz="3600" dirty="0">
              <a:solidFill>
                <a:schemeClr val="tx1"/>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45" name="Text Box 443"/>
          <p:cNvSpPr txBox="1">
            <a:spLocks noChangeArrowheads="1"/>
          </p:cNvSpPr>
          <p:nvPr/>
        </p:nvSpPr>
        <p:spPr bwMode="auto">
          <a:xfrm>
            <a:off x="19735800" y="17403763"/>
            <a:ext cx="15240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4. How a </a:t>
            </a:r>
            <a:r>
              <a:rPr lang="en-US" altLang="en-US" sz="3200" dirty="0" err="1" smtClean="0">
                <a:solidFill>
                  <a:schemeClr val="tx1"/>
                </a:solidFill>
                <a:latin typeface="Calibri" pitchFamily="34" charset="0"/>
                <a:ea typeface="Calibri" pitchFamily="34" charset="0"/>
                <a:cs typeface="Calibri" pitchFamily="34" charset="0"/>
              </a:rPr>
              <a:t>Perovskite</a:t>
            </a:r>
            <a:r>
              <a:rPr lang="en-US" altLang="en-US" sz="3200" dirty="0" smtClean="0">
                <a:solidFill>
                  <a:schemeClr val="tx1"/>
                </a:solidFill>
                <a:latin typeface="Calibri" pitchFamily="34" charset="0"/>
                <a:ea typeface="Calibri" pitchFamily="34" charset="0"/>
                <a:cs typeface="Calibri" pitchFamily="34" charset="0"/>
              </a:rPr>
              <a:t> material is integrated into a PV </a:t>
            </a:r>
            <a:r>
              <a:rPr lang="en-US" altLang="en-US" sz="3200" smtClean="0">
                <a:solidFill>
                  <a:schemeClr val="tx1"/>
                </a:solidFill>
                <a:latin typeface="Calibri" pitchFamily="34" charset="0"/>
                <a:ea typeface="Calibri" pitchFamily="34" charset="0"/>
                <a:cs typeface="Calibri" pitchFamily="34" charset="0"/>
              </a:rPr>
              <a:t>solar cell. </a:t>
            </a:r>
            <a:endParaRPr lang="en-US" altLang="en-US" sz="3200" dirty="0">
              <a:solidFill>
                <a:schemeClr val="tx1"/>
              </a:solidFill>
              <a:latin typeface="Calibri" pitchFamily="34" charset="0"/>
              <a:ea typeface="Calibri" pitchFamily="34" charset="0"/>
              <a:cs typeface="Calibri" pitchFamily="34" charset="0"/>
            </a:endParaRPr>
          </a:p>
        </p:txBody>
      </p:sp>
      <p:sp>
        <p:nvSpPr>
          <p:cNvPr id="1053" name="Text Box 401"/>
          <p:cNvSpPr txBox="1">
            <a:spLocks noChangeArrowheads="1"/>
          </p:cNvSpPr>
          <p:nvPr/>
        </p:nvSpPr>
        <p:spPr bwMode="auto">
          <a:xfrm>
            <a:off x="550863" y="16589376"/>
            <a:ext cx="17394237" cy="7139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Experimental </a:t>
            </a: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err="1" smtClean="0">
                <a:solidFill>
                  <a:schemeClr val="tx1"/>
                </a:solidFill>
                <a:latin typeface="Calibri" pitchFamily="34" charset="0"/>
                <a:ea typeface="Calibri" pitchFamily="34" charset="0"/>
                <a:cs typeface="Calibri" pitchFamily="34" charset="0"/>
              </a:rPr>
              <a:t>Perovskite</a:t>
            </a:r>
            <a:r>
              <a:rPr lang="en-US" altLang="en-US" sz="3600" dirty="0" smtClean="0">
                <a:solidFill>
                  <a:schemeClr val="tx1"/>
                </a:solidFill>
                <a:latin typeface="Calibri" pitchFamily="34" charset="0"/>
                <a:ea typeface="Calibri" pitchFamily="34" charset="0"/>
                <a:cs typeface="Calibri" pitchFamily="34" charset="0"/>
              </a:rPr>
              <a:t> material can be synthesized in solution from readily available chemical reagents. Polycrystalline </a:t>
            </a:r>
            <a:r>
              <a:rPr lang="en-US" altLang="en-US" sz="3600" dirty="0" err="1">
                <a:solidFill>
                  <a:schemeClr val="tx1"/>
                </a:solidFill>
                <a:latin typeface="Calibri" pitchFamily="34" charset="0"/>
                <a:ea typeface="Calibri" pitchFamily="34" charset="0"/>
                <a:cs typeface="Calibri" pitchFamily="34" charset="0"/>
              </a:rPr>
              <a:t>m</a:t>
            </a:r>
            <a:r>
              <a:rPr lang="en-US" altLang="en-US" sz="3600" dirty="0" err="1" smtClean="0">
                <a:solidFill>
                  <a:schemeClr val="tx1"/>
                </a:solidFill>
                <a:latin typeface="Calibri" pitchFamily="34" charset="0"/>
                <a:ea typeface="Calibri" pitchFamily="34" charset="0"/>
                <a:cs typeface="Calibri" pitchFamily="34" charset="0"/>
              </a:rPr>
              <a:t>ethylammonium</a:t>
            </a:r>
            <a:r>
              <a:rPr lang="en-US" altLang="en-US" sz="3600" dirty="0" smtClean="0">
                <a:solidFill>
                  <a:schemeClr val="tx1"/>
                </a:solidFill>
                <a:latin typeface="Calibri" pitchFamily="34" charset="0"/>
                <a:ea typeface="Calibri" pitchFamily="34" charset="0"/>
                <a:cs typeface="Calibri" pitchFamily="34" charset="0"/>
              </a:rPr>
              <a:t> Lead Iodine (MAPbI</a:t>
            </a:r>
            <a:r>
              <a:rPr lang="en-US" altLang="en-US" sz="3600" baseline="-25000" dirty="0" smtClean="0">
                <a:solidFill>
                  <a:schemeClr val="tx1"/>
                </a:solidFill>
                <a:latin typeface="Calibri" pitchFamily="34" charset="0"/>
                <a:ea typeface="Calibri" pitchFamily="34" charset="0"/>
                <a:cs typeface="Calibri" pitchFamily="34" charset="0"/>
              </a:rPr>
              <a:t>3</a:t>
            </a:r>
            <a:r>
              <a:rPr lang="en-US" altLang="en-US" sz="3600" dirty="0" smtClean="0">
                <a:solidFill>
                  <a:schemeClr val="tx1"/>
                </a:solidFill>
                <a:latin typeface="Calibri" pitchFamily="34" charset="0"/>
                <a:ea typeface="Calibri" pitchFamily="34" charset="0"/>
                <a:cs typeface="Calibri" pitchFamily="34" charset="0"/>
              </a:rPr>
              <a:t>) can by synthesized by dissolving lead (II) acetate in 57% aqueous </a:t>
            </a:r>
            <a:r>
              <a:rPr lang="en-US" altLang="en-US" sz="3600" dirty="0" err="1" smtClean="0">
                <a:solidFill>
                  <a:schemeClr val="tx1"/>
                </a:solidFill>
                <a:latin typeface="Calibri" pitchFamily="34" charset="0"/>
                <a:ea typeface="Calibri" pitchFamily="34" charset="0"/>
                <a:cs typeface="Calibri" pitchFamily="34" charset="0"/>
              </a:rPr>
              <a:t>hydroiodic</a:t>
            </a:r>
            <a:r>
              <a:rPr lang="en-US" altLang="en-US" sz="3600" dirty="0" smtClean="0">
                <a:solidFill>
                  <a:schemeClr val="tx1"/>
                </a:solidFill>
                <a:latin typeface="Calibri" pitchFamily="34" charset="0"/>
                <a:ea typeface="Calibri" pitchFamily="34" charset="0"/>
                <a:cs typeface="Calibri" pitchFamily="34" charset="0"/>
              </a:rPr>
              <a:t> acid. Next </a:t>
            </a:r>
            <a:r>
              <a:rPr lang="en-US" altLang="en-US" sz="3600" dirty="0" err="1" smtClean="0">
                <a:solidFill>
                  <a:schemeClr val="tx1"/>
                </a:solidFill>
                <a:latin typeface="Calibri" pitchFamily="34" charset="0"/>
                <a:ea typeface="Calibri" pitchFamily="34" charset="0"/>
                <a:cs typeface="Calibri" pitchFamily="34" charset="0"/>
              </a:rPr>
              <a:t>methylammonia</a:t>
            </a:r>
            <a:r>
              <a:rPr lang="en-US" altLang="en-US" sz="3600" dirty="0" smtClean="0">
                <a:solidFill>
                  <a:schemeClr val="tx1"/>
                </a:solidFill>
                <a:latin typeface="Calibri" pitchFamily="34" charset="0"/>
                <a:ea typeface="Calibri" pitchFamily="34" charset="0"/>
                <a:cs typeface="Calibri" pitchFamily="34" charset="0"/>
              </a:rPr>
              <a:t>, also dissolved in aqueous </a:t>
            </a:r>
            <a:r>
              <a:rPr lang="en-US" altLang="en-US" sz="3600" dirty="0" err="1" smtClean="0">
                <a:solidFill>
                  <a:schemeClr val="tx1"/>
                </a:solidFill>
                <a:latin typeface="Calibri" pitchFamily="34" charset="0"/>
                <a:ea typeface="Calibri" pitchFamily="34" charset="0"/>
                <a:cs typeface="Calibri" pitchFamily="34" charset="0"/>
              </a:rPr>
              <a:t>hydroidoic</a:t>
            </a:r>
            <a:r>
              <a:rPr lang="en-US" altLang="en-US" sz="3600" dirty="0" smtClean="0">
                <a:solidFill>
                  <a:schemeClr val="tx1"/>
                </a:solidFill>
                <a:latin typeface="Calibri" pitchFamily="34" charset="0"/>
                <a:ea typeface="Calibri" pitchFamily="34" charset="0"/>
                <a:cs typeface="Calibri" pitchFamily="34" charset="0"/>
              </a:rPr>
              <a:t> acid, is added to the lead containing solution and the solution is cooled from 100° to 46</a:t>
            </a:r>
            <a:r>
              <a:rPr lang="en-US" altLang="en-US" sz="3600" dirty="0" smtClean="0">
                <a:solidFill>
                  <a:srgbClr val="000000"/>
                </a:solidFill>
                <a:latin typeface="Calibri" pitchFamily="34" charset="0"/>
                <a:ea typeface="Calibri" pitchFamily="34" charset="0"/>
                <a:cs typeface="Calibri" pitchFamily="34" charset="0"/>
              </a:rPr>
              <a:t>°C over six hours and the </a:t>
            </a:r>
            <a:r>
              <a:rPr lang="en-US" altLang="en-US" sz="3600" dirty="0" err="1" smtClean="0">
                <a:solidFill>
                  <a:srgbClr val="000000"/>
                </a:solidFill>
                <a:latin typeface="Calibri" pitchFamily="34" charset="0"/>
                <a:ea typeface="Calibri" pitchFamily="34" charset="0"/>
                <a:cs typeface="Calibri" pitchFamily="34" charset="0"/>
              </a:rPr>
              <a:t>perovskite</a:t>
            </a:r>
            <a:r>
              <a:rPr lang="en-US" altLang="en-US" sz="3600" dirty="0" smtClean="0">
                <a:solidFill>
                  <a:srgbClr val="000000"/>
                </a:solidFill>
                <a:latin typeface="Calibri" pitchFamily="34" charset="0"/>
                <a:ea typeface="Calibri" pitchFamily="34" charset="0"/>
                <a:cs typeface="Calibri" pitchFamily="34" charset="0"/>
              </a:rPr>
              <a:t> compound is filtered out.</a:t>
            </a:r>
            <a:r>
              <a:rPr lang="en-US" altLang="en-US" sz="3600" baseline="30000" dirty="0" smtClean="0">
                <a:solidFill>
                  <a:srgbClr val="000000"/>
                </a:solidFill>
                <a:latin typeface="Calibri" pitchFamily="34" charset="0"/>
                <a:ea typeface="Calibri" pitchFamily="34" charset="0"/>
                <a:cs typeface="Calibri" pitchFamily="34" charset="0"/>
              </a:rPr>
              <a:t>1</a:t>
            </a:r>
          </a:p>
          <a:p>
            <a:pPr>
              <a:spcBef>
                <a:spcPct val="25000"/>
              </a:spcBef>
            </a:pPr>
            <a:r>
              <a:rPr lang="en-US" altLang="en-US" sz="3600" baseline="30000" dirty="0">
                <a:solidFill>
                  <a:srgbClr val="000000"/>
                </a:solidFill>
                <a:latin typeface="Calibri" pitchFamily="34" charset="0"/>
                <a:ea typeface="Calibri" pitchFamily="34" charset="0"/>
                <a:cs typeface="Calibri" pitchFamily="34" charset="0"/>
              </a:rPr>
              <a:t>	</a:t>
            </a:r>
            <a:r>
              <a:rPr lang="en-US" altLang="en-US" sz="3600" dirty="0" smtClean="0">
                <a:solidFill>
                  <a:srgbClr val="000000"/>
                </a:solidFill>
                <a:latin typeface="Calibri" pitchFamily="34" charset="0"/>
                <a:ea typeface="Calibri" pitchFamily="34" charset="0"/>
                <a:cs typeface="Calibri" pitchFamily="34" charset="0"/>
              </a:rPr>
              <a:t>Polycrystalline silicone carbide </a:t>
            </a:r>
            <a:r>
              <a:rPr lang="en-US" altLang="en-US" sz="3600" dirty="0" err="1" smtClean="0">
                <a:solidFill>
                  <a:srgbClr val="000000"/>
                </a:solidFill>
                <a:latin typeface="Calibri" pitchFamily="34" charset="0"/>
                <a:ea typeface="Calibri" pitchFamily="34" charset="0"/>
                <a:cs typeface="Calibri" pitchFamily="34" charset="0"/>
              </a:rPr>
              <a:t>nanoribbons</a:t>
            </a:r>
            <a:r>
              <a:rPr lang="en-US" altLang="en-US" sz="3600" dirty="0" smtClean="0">
                <a:solidFill>
                  <a:srgbClr val="000000"/>
                </a:solidFill>
                <a:latin typeface="Calibri" pitchFamily="34" charset="0"/>
                <a:ea typeface="Calibri" pitchFamily="34" charset="0"/>
                <a:cs typeface="Calibri" pitchFamily="34" charset="0"/>
              </a:rPr>
              <a:t> used in silicone based PV solar cells can be synthesized as follows. Silicone powder, 99% pure, and carbon black powder, 99% pure, are placed in a reaction tube which is pressurized with ultra pure argon gas. The reaction tube is then heated from room temperature to </a:t>
            </a:r>
            <a:r>
              <a:rPr lang="en-US" altLang="en-US" sz="3600" dirty="0" smtClean="0">
                <a:solidFill>
                  <a:schemeClr val="tx1"/>
                </a:solidFill>
                <a:latin typeface="Calibri" pitchFamily="34" charset="0"/>
                <a:ea typeface="Calibri" pitchFamily="34" charset="0"/>
                <a:cs typeface="Calibri" pitchFamily="34" charset="0"/>
              </a:rPr>
              <a:t>1500°C for 5-12 hours and then cooled back to room temperature and collected.</a:t>
            </a:r>
            <a:r>
              <a:rPr lang="en-US" altLang="en-US" sz="3600" baseline="30000" dirty="0" smtClean="0">
                <a:solidFill>
                  <a:schemeClr val="tx1"/>
                </a:solidFill>
                <a:latin typeface="Calibri" pitchFamily="34" charset="0"/>
                <a:ea typeface="Calibri" pitchFamily="34" charset="0"/>
                <a:cs typeface="Calibri" pitchFamily="34" charset="0"/>
              </a:rPr>
              <a:t>2</a:t>
            </a:r>
            <a:endParaRPr lang="en-US" altLang="en-US" sz="3600" dirty="0">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600" y="1028700"/>
            <a:ext cx="2286000" cy="2781300"/>
          </a:xfrm>
          <a:prstGeom prst="rect">
            <a:avLst/>
          </a:prstGeom>
        </p:spPr>
      </p:pic>
      <p:pic>
        <p:nvPicPr>
          <p:cNvPr id="4" name="Picture 3"/>
          <p:cNvPicPr>
            <a:picLocks noChangeAspect="1"/>
          </p:cNvPicPr>
          <p:nvPr/>
        </p:nvPicPr>
        <p:blipFill>
          <a:blip r:embed="rId3"/>
          <a:stretch>
            <a:fillRect/>
          </a:stretch>
        </p:blipFill>
        <p:spPr>
          <a:xfrm>
            <a:off x="1098551" y="9397086"/>
            <a:ext cx="7131049" cy="5949277"/>
          </a:xfrm>
          <a:prstGeom prst="rect">
            <a:avLst/>
          </a:prstGeom>
        </p:spPr>
      </p:pic>
      <p:pic>
        <p:nvPicPr>
          <p:cNvPr id="5" name="Picture 4"/>
          <p:cNvPicPr>
            <a:picLocks noChangeAspect="1"/>
          </p:cNvPicPr>
          <p:nvPr/>
        </p:nvPicPr>
        <p:blipFill>
          <a:blip r:embed="rId4"/>
          <a:stretch>
            <a:fillRect/>
          </a:stretch>
        </p:blipFill>
        <p:spPr>
          <a:xfrm>
            <a:off x="8818706" y="8983625"/>
            <a:ext cx="7144184" cy="6680276"/>
          </a:xfrm>
          <a:prstGeom prst="rect">
            <a:avLst/>
          </a:prstGeom>
        </p:spPr>
      </p:pic>
      <p:sp>
        <p:nvSpPr>
          <p:cNvPr id="6" name="TextBox 5"/>
          <p:cNvSpPr txBox="1"/>
          <p:nvPr/>
        </p:nvSpPr>
        <p:spPr>
          <a:xfrm>
            <a:off x="8818706" y="15914113"/>
            <a:ext cx="8217891" cy="584775"/>
          </a:xfrm>
          <a:prstGeom prst="rect">
            <a:avLst/>
          </a:prstGeom>
          <a:noFill/>
        </p:spPr>
        <p:txBody>
          <a:bodyPr wrap="none" rtlCol="0">
            <a:spAutoFit/>
          </a:bodyPr>
          <a:lstStyle/>
          <a:p>
            <a:r>
              <a:rPr lang="en-US" sz="3200" dirty="0" smtClean="0">
                <a:solidFill>
                  <a:schemeClr val="tx1"/>
                </a:solidFill>
                <a:latin typeface="Calibri" panose="020F0502020204030204" pitchFamily="34" charset="0"/>
              </a:rPr>
              <a:t>Figure 2: </a:t>
            </a:r>
            <a:r>
              <a:rPr lang="en-US" sz="3200" dirty="0" err="1" smtClean="0">
                <a:solidFill>
                  <a:schemeClr val="tx1"/>
                </a:solidFill>
                <a:latin typeface="Calibri" panose="020F0502020204030204" pitchFamily="34" charset="0"/>
              </a:rPr>
              <a:t>Perovskite</a:t>
            </a:r>
            <a:r>
              <a:rPr lang="en-US" sz="3200" dirty="0" smtClean="0">
                <a:solidFill>
                  <a:schemeClr val="tx1"/>
                </a:solidFill>
                <a:latin typeface="Calibri" panose="020F0502020204030204" pitchFamily="34" charset="0"/>
              </a:rPr>
              <a:t> mixtures synthesized in lab</a:t>
            </a:r>
            <a:endParaRPr lang="en-US" sz="3200" dirty="0">
              <a:solidFill>
                <a:schemeClr val="tx1"/>
              </a:solidFill>
              <a:latin typeface="Calibri" panose="020F0502020204030204" pitchFamily="34" charset="0"/>
            </a:endParaRPr>
          </a:p>
        </p:txBody>
      </p:sp>
      <p:pic>
        <p:nvPicPr>
          <p:cNvPr id="7" name="Picture 6"/>
          <p:cNvPicPr>
            <a:picLocks noChangeAspect="1"/>
          </p:cNvPicPr>
          <p:nvPr/>
        </p:nvPicPr>
        <p:blipFill>
          <a:blip r:embed="rId5"/>
          <a:stretch>
            <a:fillRect/>
          </a:stretch>
        </p:blipFill>
        <p:spPr>
          <a:xfrm>
            <a:off x="19345632" y="10779014"/>
            <a:ext cx="3989966" cy="6239100"/>
          </a:xfrm>
          <a:prstGeom prst="rect">
            <a:avLst/>
          </a:prstGeom>
        </p:spPr>
      </p:pic>
      <p:pic>
        <p:nvPicPr>
          <p:cNvPr id="8" name="Picture 7"/>
          <p:cNvPicPr>
            <a:picLocks noChangeAspect="1"/>
          </p:cNvPicPr>
          <p:nvPr/>
        </p:nvPicPr>
        <p:blipFill>
          <a:blip r:embed="rId6"/>
          <a:stretch>
            <a:fillRect/>
          </a:stretch>
        </p:blipFill>
        <p:spPr>
          <a:xfrm>
            <a:off x="23698200" y="10730132"/>
            <a:ext cx="9808774" cy="6441064"/>
          </a:xfrm>
          <a:prstGeom prst="rect">
            <a:avLst/>
          </a:prstGeom>
        </p:spPr>
      </p:pic>
      <p:pic>
        <p:nvPicPr>
          <p:cNvPr id="2" name="Picture 1"/>
          <p:cNvPicPr>
            <a:picLocks noChangeAspect="1"/>
          </p:cNvPicPr>
          <p:nvPr/>
        </p:nvPicPr>
        <p:blipFill>
          <a:blip r:embed="rId7"/>
          <a:stretch>
            <a:fillRect/>
          </a:stretch>
        </p:blipFill>
        <p:spPr>
          <a:xfrm>
            <a:off x="1376775" y="23819365"/>
            <a:ext cx="14810574" cy="2698235"/>
          </a:xfrm>
          <a:prstGeom prst="rect">
            <a:avLst/>
          </a:prstGeom>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3879</TotalTime>
  <Words>162</Words>
  <Application>Microsoft Macintosh PowerPoint</Application>
  <PresentationFormat>Custom</PresentationFormat>
  <Paragraphs>22</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Lab</cp:lastModifiedBy>
  <cp:revision>142</cp:revision>
  <cp:lastPrinted>2003-04-18T14:25:05Z</cp:lastPrinted>
  <dcterms:created xsi:type="dcterms:W3CDTF">2003-04-11T15:30:44Z</dcterms:created>
  <dcterms:modified xsi:type="dcterms:W3CDTF">2015-05-01T14:39:33Z</dcterms:modified>
</cp:coreProperties>
</file>