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0543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1086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1630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2173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2716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3259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3803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4346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9C34"/>
    <a:srgbClr val="F97D45"/>
    <a:srgbClr val="261F7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 snapToObjects="1">
      <p:cViewPr varScale="1">
        <p:scale>
          <a:sx n="25" d="100"/>
          <a:sy n="25" d="100"/>
        </p:scale>
        <p:origin x="-858" y="-84"/>
      </p:cViewPr>
      <p:guideLst>
        <p:guide orient="horz" pos="662"/>
        <p:guide orient="horz" pos="17306"/>
        <p:guide orient="horz" pos="9255"/>
        <p:guide pos="1189"/>
        <p:guide pos="21973"/>
        <p:guide pos="7863"/>
        <p:guide pos="12248"/>
        <p:guide pos="12416"/>
        <p:guide pos="10942"/>
        <p:guide pos="11519"/>
        <p:guide pos="10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21"/>
            <a:ext cx="31089600" cy="627210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0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1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1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2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3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43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3540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17491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3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3" y="12401983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0543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1086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1630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21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271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325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380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434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6775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7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7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96376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5"/>
            <a:ext cx="16160753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543" indent="0">
              <a:buNone/>
              <a:defRPr sz="8200" b="1"/>
            </a:lvl2pPr>
            <a:lvl3pPr marL="3761086" indent="0">
              <a:buNone/>
              <a:defRPr sz="7400" b="1"/>
            </a:lvl3pPr>
            <a:lvl4pPr marL="5641630" indent="0">
              <a:buNone/>
              <a:defRPr sz="6600" b="1"/>
            </a:lvl4pPr>
            <a:lvl5pPr marL="7522173" indent="0">
              <a:buNone/>
              <a:defRPr sz="6600" b="1"/>
            </a:lvl5pPr>
            <a:lvl6pPr marL="9402716" indent="0">
              <a:buNone/>
              <a:defRPr sz="6600" b="1"/>
            </a:lvl6pPr>
            <a:lvl7pPr marL="11283259" indent="0">
              <a:buNone/>
              <a:defRPr sz="6600" b="1"/>
            </a:lvl7pPr>
            <a:lvl8pPr marL="13163803" indent="0">
              <a:buNone/>
              <a:defRPr sz="6600" b="1"/>
            </a:lvl8pPr>
            <a:lvl9pPr marL="15044346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6"/>
            <a:ext cx="16160753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6" y="6549815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543" indent="0">
              <a:buNone/>
              <a:defRPr sz="8200" b="1"/>
            </a:lvl2pPr>
            <a:lvl3pPr marL="3761086" indent="0">
              <a:buNone/>
              <a:defRPr sz="7400" b="1"/>
            </a:lvl3pPr>
            <a:lvl4pPr marL="5641630" indent="0">
              <a:buNone/>
              <a:defRPr sz="6600" b="1"/>
            </a:lvl4pPr>
            <a:lvl5pPr marL="7522173" indent="0">
              <a:buNone/>
              <a:defRPr sz="6600" b="1"/>
            </a:lvl5pPr>
            <a:lvl6pPr marL="9402716" indent="0">
              <a:buNone/>
              <a:defRPr sz="6600" b="1"/>
            </a:lvl6pPr>
            <a:lvl7pPr marL="11283259" indent="0">
              <a:buNone/>
              <a:defRPr sz="6600" b="1"/>
            </a:lvl7pPr>
            <a:lvl8pPr marL="13163803" indent="0">
              <a:buNone/>
              <a:defRPr sz="6600" b="1"/>
            </a:lvl8pPr>
            <a:lvl9pPr marL="15044346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6" y="9279466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9810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5805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99612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1" y="1165014"/>
            <a:ext cx="12033253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21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1" y="6123101"/>
            <a:ext cx="12033253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0543" indent="0">
              <a:buNone/>
              <a:defRPr sz="4900"/>
            </a:lvl2pPr>
            <a:lvl3pPr marL="3761086" indent="0">
              <a:buNone/>
              <a:defRPr sz="4100"/>
            </a:lvl3pPr>
            <a:lvl4pPr marL="5641630" indent="0">
              <a:buNone/>
              <a:defRPr sz="3700"/>
            </a:lvl4pPr>
            <a:lvl5pPr marL="7522173" indent="0">
              <a:buNone/>
              <a:defRPr sz="3700"/>
            </a:lvl5pPr>
            <a:lvl6pPr marL="9402716" indent="0">
              <a:buNone/>
              <a:defRPr sz="3700"/>
            </a:lvl6pPr>
            <a:lvl7pPr marL="11283259" indent="0">
              <a:buNone/>
              <a:defRPr sz="3700"/>
            </a:lvl7pPr>
            <a:lvl8pPr marL="13163803" indent="0">
              <a:buNone/>
              <a:defRPr sz="3700"/>
            </a:lvl8pPr>
            <a:lvl9pPr marL="15044346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946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3" y="20482561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3" y="2614506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0543" indent="0">
              <a:buNone/>
              <a:defRPr sz="11500"/>
            </a:lvl2pPr>
            <a:lvl3pPr marL="3761086" indent="0">
              <a:buNone/>
              <a:defRPr sz="9900"/>
            </a:lvl3pPr>
            <a:lvl4pPr marL="5641630" indent="0">
              <a:buNone/>
              <a:defRPr sz="8200"/>
            </a:lvl4pPr>
            <a:lvl5pPr marL="7522173" indent="0">
              <a:buNone/>
              <a:defRPr sz="8200"/>
            </a:lvl5pPr>
            <a:lvl6pPr marL="9402716" indent="0">
              <a:buNone/>
              <a:defRPr sz="8200"/>
            </a:lvl6pPr>
            <a:lvl7pPr marL="11283259" indent="0">
              <a:buNone/>
              <a:defRPr sz="8200"/>
            </a:lvl7pPr>
            <a:lvl8pPr marL="13163803" indent="0">
              <a:buNone/>
              <a:defRPr sz="8200"/>
            </a:lvl8pPr>
            <a:lvl9pPr marL="15044346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3" y="22900643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0543" indent="0">
              <a:buNone/>
              <a:defRPr sz="4900"/>
            </a:lvl2pPr>
            <a:lvl3pPr marL="3761086" indent="0">
              <a:buNone/>
              <a:defRPr sz="4100"/>
            </a:lvl3pPr>
            <a:lvl4pPr marL="5641630" indent="0">
              <a:buNone/>
              <a:defRPr sz="3700"/>
            </a:lvl4pPr>
            <a:lvl5pPr marL="7522173" indent="0">
              <a:buNone/>
              <a:defRPr sz="3700"/>
            </a:lvl5pPr>
            <a:lvl6pPr marL="9402716" indent="0">
              <a:buNone/>
              <a:defRPr sz="3700"/>
            </a:lvl6pPr>
            <a:lvl7pPr marL="11283259" indent="0">
              <a:buNone/>
              <a:defRPr sz="3700"/>
            </a:lvl7pPr>
            <a:lvl8pPr marL="13163803" indent="0">
              <a:buNone/>
              <a:defRPr sz="3700"/>
            </a:lvl8pPr>
            <a:lvl9pPr marL="15044346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11974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3421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6"/>
            <a:ext cx="8229600" cy="2496650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6"/>
            <a:ext cx="24079200" cy="249665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78844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108" tIns="188056" rIns="376108" bIns="1880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7"/>
            <a:ext cx="32918400" cy="19310775"/>
          </a:xfrm>
          <a:prstGeom prst="rect">
            <a:avLst/>
          </a:prstGeom>
        </p:spPr>
        <p:txBody>
          <a:bodyPr vert="horz" lIns="376108" tIns="188056" rIns="376108" bIns="1880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34"/>
            <a:ext cx="8534400" cy="1557866"/>
          </a:xfrm>
          <a:prstGeom prst="rect">
            <a:avLst/>
          </a:prstGeom>
        </p:spPr>
        <p:txBody>
          <a:bodyPr vert="horz" lIns="376108" tIns="188056" rIns="376108" bIns="188056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5FE5B-21B2-3643-846F-544FD92A775E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34"/>
            <a:ext cx="11582400" cy="1557866"/>
          </a:xfrm>
          <a:prstGeom prst="rect">
            <a:avLst/>
          </a:prstGeom>
        </p:spPr>
        <p:txBody>
          <a:bodyPr vert="horz" lIns="376108" tIns="188056" rIns="376108" bIns="188056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34"/>
            <a:ext cx="8534400" cy="1557866"/>
          </a:xfrm>
          <a:prstGeom prst="rect">
            <a:avLst/>
          </a:prstGeom>
        </p:spPr>
        <p:txBody>
          <a:bodyPr vert="horz" lIns="376108" tIns="188056" rIns="376108" bIns="188056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75569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880543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405" indent="-1410405" algn="l" defTabSz="1880543" rtl="0" eaLnBrk="1" latinLnBrk="0" hangingPunct="1">
        <a:spcBef>
          <a:spcPct val="20000"/>
        </a:spcBef>
        <a:buFont typeface="Arial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5884" indent="-1175341" algn="l" defTabSz="1880543" rtl="0" eaLnBrk="1" latinLnBrk="0" hangingPunct="1">
        <a:spcBef>
          <a:spcPct val="20000"/>
        </a:spcBef>
        <a:buFont typeface="Arial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1358" indent="-940272" algn="l" defTabSz="1880543" rtl="0" eaLnBrk="1" latinLnBrk="0" hangingPunct="1">
        <a:spcBef>
          <a:spcPct val="20000"/>
        </a:spcBef>
        <a:buFont typeface="Arial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1901" indent="-940272" algn="l" defTabSz="1880543" rtl="0" eaLnBrk="1" latinLnBrk="0" hangingPunct="1">
        <a:spcBef>
          <a:spcPct val="20000"/>
        </a:spcBef>
        <a:buFont typeface="Arial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2444" indent="-940272" algn="l" defTabSz="1880543" rtl="0" eaLnBrk="1" latinLnBrk="0" hangingPunct="1">
        <a:spcBef>
          <a:spcPct val="20000"/>
        </a:spcBef>
        <a:buFont typeface="Arial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2988" indent="-940272" algn="l" defTabSz="1880543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3531" indent="-940272" algn="l" defTabSz="1880543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4074" indent="-940272" algn="l" defTabSz="1880543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4617" indent="-940272" algn="l" defTabSz="1880543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0543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1086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1630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2173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2716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3259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3803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4346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95450" y="6460035"/>
            <a:ext cx="10645437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solidFill>
                  <a:srgbClr val="F97D45"/>
                </a:solidFill>
                <a:latin typeface="+mj-lt"/>
                <a:cs typeface="Courier New" pitchFamily="49" charset="0"/>
              </a:rPr>
              <a:t>Mission of the  </a:t>
            </a:r>
            <a:r>
              <a:rPr lang="en-US" sz="7200" b="1" dirty="0" smtClean="0">
                <a:solidFill>
                  <a:srgbClr val="F97D45"/>
                </a:solidFill>
                <a:latin typeface="Courier New" pitchFamily="49" charset="0"/>
                <a:cs typeface="Courier New" pitchFamily="49" charset="0"/>
              </a:rPr>
              <a:t>STEM TC</a:t>
            </a:r>
            <a:endParaRPr lang="en-US" sz="7200" b="1" dirty="0">
              <a:solidFill>
                <a:srgbClr val="F97D45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95450" y="7780498"/>
            <a:ext cx="15675767" cy="40934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lvl="0" indent="-457200">
              <a:spcAft>
                <a:spcPts val="2400"/>
              </a:spcAft>
              <a:buFont typeface="Wingdings" pitchFamily="2" charset="2"/>
              <a:buChar char="§"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Coordinate and enhance capacity to strengthen STEM pathways through an interdisciplinary effort across the University</a:t>
            </a:r>
          </a:p>
          <a:p>
            <a:pPr marL="457200" indent="-457200">
              <a:spcAft>
                <a:spcPts val="2400"/>
              </a:spcAft>
              <a:buFont typeface="Wingdings" pitchFamily="2" charset="2"/>
              <a:buChar char="§"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Identify priority areas to extend the impact of exemplary STEM educators to more youth in the region</a:t>
            </a:r>
            <a:endParaRPr lang="en-US" sz="4400" b="1" dirty="0">
              <a:solidFill>
                <a:schemeClr val="accent5">
                  <a:lumMod val="75000"/>
                </a:schemeClr>
              </a:solidFill>
            </a:endParaRPr>
          </a:p>
          <a:p>
            <a:pPr marL="457200" lvl="0" indent="-457200">
              <a:spcAft>
                <a:spcPts val="2400"/>
              </a:spcAft>
              <a:buFont typeface="Wingdings" pitchFamily="2" charset="2"/>
              <a:buChar char="§"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Increase K-12 educators’ expertise in STEM fields</a:t>
            </a:r>
            <a:endParaRPr lang="en-US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66887" y="26254905"/>
            <a:ext cx="33062819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</a:rPr>
              <a:t>For more information on the UNH STEM TC, email:   </a:t>
            </a:r>
            <a:r>
              <a:rPr lang="en-US" sz="5400" b="1" dirty="0" smtClean="0">
                <a:solidFill>
                  <a:srgbClr val="6D9C34"/>
                </a:solidFill>
              </a:rPr>
              <a:t>STEM.teachers.collaborative@unh.edu</a:t>
            </a:r>
            <a:endParaRPr lang="en-US" sz="5400" b="1" dirty="0">
              <a:solidFill>
                <a:srgbClr val="6D9C34"/>
              </a:solidFill>
            </a:endParaRPr>
          </a:p>
          <a:p>
            <a:endParaRPr lang="en-US" sz="36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691175" y="17580850"/>
            <a:ext cx="33138532" cy="7570292"/>
            <a:chOff x="1691175" y="17580850"/>
            <a:chExt cx="33138532" cy="7570292"/>
          </a:xfrm>
        </p:grpSpPr>
        <p:pic>
          <p:nvPicPr>
            <p:cNvPr id="3" name="Picture 2" descr="photo_KEEPERS_teacher_Carmelina_labwork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3059803" y="17619331"/>
              <a:ext cx="9723829" cy="7526946"/>
            </a:xfrm>
            <a:prstGeom prst="rect">
              <a:avLst/>
            </a:prstGeom>
            <a:ln w="15875">
              <a:solidFill>
                <a:schemeClr val="tx2"/>
              </a:solidFill>
            </a:ln>
          </p:spPr>
        </p:pic>
        <p:pic>
          <p:nvPicPr>
            <p:cNvPr id="15" name="Picture 14" descr="photo_KEEPERS Anne Lightbody outside copy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691175" y="17707926"/>
              <a:ext cx="10649712" cy="7443216"/>
            </a:xfrm>
            <a:prstGeom prst="rect">
              <a:avLst/>
            </a:prstGeom>
            <a:ln w="15875">
              <a:solidFill>
                <a:schemeClr val="tx2"/>
              </a:solidFill>
            </a:ln>
          </p:spPr>
        </p:pic>
        <p:pic>
          <p:nvPicPr>
            <p:cNvPr id="17" name="Picture 16" descr="photo_KEEPERS_outside_teacher_Christina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3465496" y="17580850"/>
              <a:ext cx="11364211" cy="7526946"/>
            </a:xfrm>
            <a:prstGeom prst="rect">
              <a:avLst/>
            </a:prstGeom>
            <a:ln w="15875">
              <a:solidFill>
                <a:schemeClr val="tx2"/>
              </a:solidFill>
            </a:ln>
          </p:spPr>
        </p:pic>
      </p:grpSp>
      <p:sp>
        <p:nvSpPr>
          <p:cNvPr id="19" name="TextBox 18"/>
          <p:cNvSpPr txBox="1"/>
          <p:nvPr/>
        </p:nvSpPr>
        <p:spPr>
          <a:xfrm>
            <a:off x="21131870" y="6486525"/>
            <a:ext cx="10491129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solidFill>
                  <a:srgbClr val="F97D45"/>
                </a:solidFill>
                <a:latin typeface="+mj-lt"/>
                <a:cs typeface="Courier New" pitchFamily="49" charset="0"/>
              </a:rPr>
              <a:t>What is the  </a:t>
            </a:r>
            <a:r>
              <a:rPr lang="en-US" sz="7200" b="1" dirty="0" smtClean="0">
                <a:solidFill>
                  <a:srgbClr val="F97D45"/>
                </a:solidFill>
                <a:latin typeface="Courier New" pitchFamily="49" charset="0"/>
                <a:cs typeface="Courier New" pitchFamily="49" charset="0"/>
              </a:rPr>
              <a:t>STEM TC?</a:t>
            </a:r>
            <a:endParaRPr lang="en-US" sz="7200" b="1" dirty="0">
              <a:solidFill>
                <a:srgbClr val="F97D45"/>
              </a:solidFill>
              <a:latin typeface="Courier New" pitchFamily="49" charset="0"/>
              <a:cs typeface="Courier New" pitchFamily="49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728788" y="12877424"/>
            <a:ext cx="13789817" cy="2684235"/>
            <a:chOff x="1728788" y="13144124"/>
            <a:chExt cx="13789817" cy="2684235"/>
          </a:xfrm>
        </p:grpSpPr>
        <p:sp>
          <p:nvSpPr>
            <p:cNvPr id="8" name="TextBox 7"/>
            <p:cNvSpPr txBox="1"/>
            <p:nvPr/>
          </p:nvSpPr>
          <p:spPr>
            <a:xfrm>
              <a:off x="1728788" y="14304865"/>
              <a:ext cx="13789817" cy="152349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4400" b="1" dirty="0" smtClean="0">
                  <a:solidFill>
                    <a:schemeClr val="accent5">
                      <a:lumMod val="75000"/>
                    </a:schemeClr>
                  </a:solidFill>
                </a:rPr>
                <a:t>To register for a free membership visit:</a:t>
              </a:r>
            </a:p>
            <a:p>
              <a:pPr>
                <a:spcAft>
                  <a:spcPts val="600"/>
                </a:spcAft>
              </a:pPr>
              <a:r>
                <a:rPr lang="en-US" sz="4400" b="1" dirty="0" smtClean="0">
                  <a:solidFill>
                    <a:srgbClr val="6D9C34"/>
                  </a:solidFill>
                </a:rPr>
                <a:t>http</a:t>
              </a:r>
              <a:r>
                <a:rPr lang="en-US" sz="4400" b="1" dirty="0">
                  <a:solidFill>
                    <a:srgbClr val="6D9C34"/>
                  </a:solidFill>
                </a:rPr>
                <a:t>://leitzelcenter.unh.edu/STEM-Teachers-Collaborative</a:t>
              </a:r>
              <a:endParaRPr lang="en-US" sz="4400" b="1" dirty="0" smtClean="0">
                <a:solidFill>
                  <a:srgbClr val="6D9C34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66888" y="13144124"/>
              <a:ext cx="12558712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7200" b="1" dirty="0" smtClean="0">
                  <a:solidFill>
                    <a:srgbClr val="F97D45"/>
                  </a:solidFill>
                  <a:latin typeface="+mj-lt"/>
                  <a:cs typeface="Courier New" pitchFamily="49" charset="0"/>
                </a:rPr>
                <a:t>Join the  </a:t>
              </a:r>
              <a:r>
                <a:rPr lang="en-US" sz="7200" b="1" dirty="0" smtClean="0">
                  <a:solidFill>
                    <a:srgbClr val="F97D45"/>
                  </a:solidFill>
                  <a:latin typeface="Courier New" pitchFamily="49" charset="0"/>
                  <a:cs typeface="Courier New" pitchFamily="49" charset="0"/>
                </a:rPr>
                <a:t>STEM TC</a:t>
              </a:r>
              <a:r>
                <a:rPr lang="en-US" sz="7200" b="1" dirty="0" smtClean="0">
                  <a:solidFill>
                    <a:srgbClr val="F97D45"/>
                  </a:solidFill>
                  <a:cs typeface="Courier New" pitchFamily="49" charset="0"/>
                </a:rPr>
                <a:t>  today</a:t>
              </a:r>
              <a:endParaRPr lang="en-US" sz="7200" b="1" dirty="0">
                <a:solidFill>
                  <a:srgbClr val="F97D45"/>
                </a:solidFill>
                <a:latin typeface="+mj-lt"/>
                <a:cs typeface="Courier New" pitchFamily="49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6467475" y="1257300"/>
            <a:ext cx="23459860" cy="3707801"/>
            <a:chOff x="6467475" y="1257300"/>
            <a:chExt cx="23459860" cy="3707801"/>
          </a:xfrm>
        </p:grpSpPr>
        <p:sp>
          <p:nvSpPr>
            <p:cNvPr id="4" name="TextBox 3"/>
            <p:cNvSpPr txBox="1"/>
            <p:nvPr/>
          </p:nvSpPr>
          <p:spPr>
            <a:xfrm>
              <a:off x="9491343" y="3395441"/>
              <a:ext cx="2043599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en-US" sz="96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rgbClr val="261F7D"/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Courier New" pitchFamily="49" charset="0"/>
                  <a:cs typeface="Courier New" pitchFamily="49" charset="0"/>
                </a:rPr>
                <a:t>ST</a:t>
              </a:r>
              <a:r>
                <a:rPr lang="en-US" sz="9600" b="1" dirty="0" smtClean="0">
                  <a:ln w="900" cmpd="sng">
                    <a:solidFill>
                      <a:schemeClr val="tx1">
                        <a:alpha val="55000"/>
                      </a:schemeClr>
                    </a:solidFill>
                    <a:prstDash val="solid"/>
                  </a:ln>
                  <a:solidFill>
                    <a:srgbClr val="261F7D"/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Courier New" pitchFamily="49" charset="0"/>
                  <a:cs typeface="Courier New" pitchFamily="49" charset="0"/>
                </a:rPr>
                <a:t>EM TEACHERS COLLABORATIVE</a:t>
              </a:r>
              <a:endParaRPr lang="en-US" sz="9600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261F7D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urier New" pitchFamily="49" charset="0"/>
                <a:cs typeface="Courier New" pitchFamily="49" charset="0"/>
              </a:endParaRPr>
            </a:p>
          </p:txBody>
        </p:sp>
        <p:pic>
          <p:nvPicPr>
            <p:cNvPr id="1026" name="a5cc4db0-b728-4798-af8d-dc0465eeb147" descr="E641E661-0F1C-4231-B853-B2F740FD5CAE@sr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467475" y="1257300"/>
              <a:ext cx="19573463" cy="3403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4" name="TextBox 23"/>
          <p:cNvSpPr txBox="1"/>
          <p:nvPr/>
        </p:nvSpPr>
        <p:spPr>
          <a:xfrm>
            <a:off x="21223903" y="7780498"/>
            <a:ext cx="13605804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Educator Web Portal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Professional development and credit-bearing courses</a:t>
            </a:r>
          </a:p>
          <a:p>
            <a:pPr marL="514350" indent="-514350">
              <a:spcAft>
                <a:spcPts val="1200"/>
              </a:spcAft>
              <a:buFont typeface="Wingdings" pitchFamily="2" charset="2"/>
              <a:buChar char="§"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Research-based and promising practices</a:t>
            </a:r>
          </a:p>
          <a:p>
            <a:pPr marL="514350" indent="-514350"/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Community of Practice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Focused on enhancing K-12 STEM education</a:t>
            </a:r>
          </a:p>
          <a:p>
            <a:pPr marL="514350" indent="-514350">
              <a:spcAft>
                <a:spcPts val="1200"/>
              </a:spcAft>
              <a:buFont typeface="Wingdings" pitchFamily="2" charset="2"/>
              <a:buChar char="§"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Peer collaborations </a:t>
            </a:r>
          </a:p>
          <a:p>
            <a:pPr marL="514350" indent="-514350"/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Annual STEM Educators Summit </a:t>
            </a:r>
            <a:r>
              <a:rPr lang="en-US" sz="4400" b="1" i="1" dirty="0" smtClean="0">
                <a:solidFill>
                  <a:schemeClr val="accent5">
                    <a:lumMod val="75000"/>
                  </a:schemeClr>
                </a:solidFill>
              </a:rPr>
              <a:t>with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Keynote speaker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Workshops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Panel discussions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</a:rPr>
              <a:t>Networking opportunities</a:t>
            </a:r>
            <a:endParaRPr lang="en-US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Picture 2" descr="C:\Users\efroburg\AppData\Local\Temp\qrcode.2978682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306800" y="11783083"/>
            <a:ext cx="3960017" cy="39600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601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</TotalTime>
  <Words>117</Words>
  <Application>Microsoft Office PowerPoint</Application>
  <PresentationFormat>Custom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UNH Education Department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Lara Gengarelly</dc:creator>
  <cp:lastModifiedBy>efroburg</cp:lastModifiedBy>
  <cp:revision>52</cp:revision>
  <dcterms:created xsi:type="dcterms:W3CDTF">2015-05-19T02:23:19Z</dcterms:created>
  <dcterms:modified xsi:type="dcterms:W3CDTF">2015-05-28T19:23:31Z</dcterms:modified>
</cp:coreProperties>
</file>