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9" r:id="rId2"/>
  </p:sldIdLst>
  <p:sldSz cx="43891200" cy="32918400"/>
  <p:notesSz cx="7023100" cy="9309100"/>
  <p:defaultTextStyle>
    <a:defPPr>
      <a:defRPr lang="en-US"/>
    </a:defPPr>
    <a:lvl1pPr marL="0" algn="l" defTabSz="1567510" rtl="0" eaLnBrk="1" latinLnBrk="0" hangingPunct="1">
      <a:defRPr sz="6200" kern="1200">
        <a:solidFill>
          <a:schemeClr val="tx1"/>
        </a:solidFill>
        <a:latin typeface="+mn-lt"/>
        <a:ea typeface="+mn-ea"/>
        <a:cs typeface="+mn-cs"/>
      </a:defRPr>
    </a:lvl1pPr>
    <a:lvl2pPr marL="1567510" algn="l" defTabSz="1567510" rtl="0" eaLnBrk="1" latinLnBrk="0" hangingPunct="1">
      <a:defRPr sz="6200" kern="1200">
        <a:solidFill>
          <a:schemeClr val="tx1"/>
        </a:solidFill>
        <a:latin typeface="+mn-lt"/>
        <a:ea typeface="+mn-ea"/>
        <a:cs typeface="+mn-cs"/>
      </a:defRPr>
    </a:lvl2pPr>
    <a:lvl3pPr marL="3135020" algn="l" defTabSz="1567510" rtl="0" eaLnBrk="1" latinLnBrk="0" hangingPunct="1">
      <a:defRPr sz="6200" kern="1200">
        <a:solidFill>
          <a:schemeClr val="tx1"/>
        </a:solidFill>
        <a:latin typeface="+mn-lt"/>
        <a:ea typeface="+mn-ea"/>
        <a:cs typeface="+mn-cs"/>
      </a:defRPr>
    </a:lvl3pPr>
    <a:lvl4pPr marL="4702531" algn="l" defTabSz="1567510" rtl="0" eaLnBrk="1" latinLnBrk="0" hangingPunct="1">
      <a:defRPr sz="6200" kern="1200">
        <a:solidFill>
          <a:schemeClr val="tx1"/>
        </a:solidFill>
        <a:latin typeface="+mn-lt"/>
        <a:ea typeface="+mn-ea"/>
        <a:cs typeface="+mn-cs"/>
      </a:defRPr>
    </a:lvl4pPr>
    <a:lvl5pPr marL="6270041" algn="l" defTabSz="1567510" rtl="0" eaLnBrk="1" latinLnBrk="0" hangingPunct="1">
      <a:defRPr sz="6200" kern="1200">
        <a:solidFill>
          <a:schemeClr val="tx1"/>
        </a:solidFill>
        <a:latin typeface="+mn-lt"/>
        <a:ea typeface="+mn-ea"/>
        <a:cs typeface="+mn-cs"/>
      </a:defRPr>
    </a:lvl5pPr>
    <a:lvl6pPr marL="7837551" algn="l" defTabSz="1567510" rtl="0" eaLnBrk="1" latinLnBrk="0" hangingPunct="1">
      <a:defRPr sz="6200" kern="1200">
        <a:solidFill>
          <a:schemeClr val="tx1"/>
        </a:solidFill>
        <a:latin typeface="+mn-lt"/>
        <a:ea typeface="+mn-ea"/>
        <a:cs typeface="+mn-cs"/>
      </a:defRPr>
    </a:lvl6pPr>
    <a:lvl7pPr marL="9405061" algn="l" defTabSz="1567510" rtl="0" eaLnBrk="1" latinLnBrk="0" hangingPunct="1">
      <a:defRPr sz="6200" kern="1200">
        <a:solidFill>
          <a:schemeClr val="tx1"/>
        </a:solidFill>
        <a:latin typeface="+mn-lt"/>
        <a:ea typeface="+mn-ea"/>
        <a:cs typeface="+mn-cs"/>
      </a:defRPr>
    </a:lvl7pPr>
    <a:lvl8pPr marL="10972571" algn="l" defTabSz="1567510" rtl="0" eaLnBrk="1" latinLnBrk="0" hangingPunct="1">
      <a:defRPr sz="6200" kern="1200">
        <a:solidFill>
          <a:schemeClr val="tx1"/>
        </a:solidFill>
        <a:latin typeface="+mn-lt"/>
        <a:ea typeface="+mn-ea"/>
        <a:cs typeface="+mn-cs"/>
      </a:defRPr>
    </a:lvl8pPr>
    <a:lvl9pPr marL="12540082" algn="l" defTabSz="1567510" rtl="0" eaLnBrk="1" latinLnBrk="0" hangingPunct="1">
      <a:defRPr sz="6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1059" userDrawn="1">
          <p15:clr>
            <a:srgbClr val="A4A3A4"/>
          </p15:clr>
        </p15:guide>
        <p15:guide id="3" orient="horz" pos="10368" userDrawn="1">
          <p15:clr>
            <a:srgbClr val="A4A3A4"/>
          </p15:clr>
        </p15:guide>
        <p15:guide id="4"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3379" autoAdjust="0"/>
    <p:restoredTop sz="94660"/>
  </p:normalViewPr>
  <p:slideViewPr>
    <p:cSldViewPr snapToGrid="0" snapToObjects="1">
      <p:cViewPr>
        <p:scale>
          <a:sx n="50" d="100"/>
          <a:sy n="50" d="100"/>
        </p:scale>
        <p:origin x="-9396" y="-7332"/>
      </p:cViewPr>
      <p:guideLst>
        <p:guide orient="horz" pos="6912"/>
        <p:guide pos="11059"/>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EBED5372-DFD8-8346-BB19-760BC3754441}" type="datetimeFigureOut">
              <a:rPr lang="en-US" smtClean="0"/>
              <a:t>6/8/2015</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19554B08-E250-6E4D-861F-72E5A4F029D3}" type="slidenum">
              <a:rPr lang="en-US" smtClean="0"/>
              <a:t>‹#›</a:t>
            </a:fld>
            <a:endParaRPr lang="en-US"/>
          </a:p>
        </p:txBody>
      </p:sp>
    </p:spTree>
    <p:extLst>
      <p:ext uri="{BB962C8B-B14F-4D97-AF65-F5344CB8AC3E}">
        <p14:creationId xmlns:p14="http://schemas.microsoft.com/office/powerpoint/2010/main" val="303973439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4275" y="698500"/>
            <a:ext cx="4654550" cy="3490913"/>
          </a:xfrm>
        </p:spPr>
      </p:sp>
      <p:sp>
        <p:nvSpPr>
          <p:cNvPr id="3" name="Notes Placeholder 2"/>
          <p:cNvSpPr>
            <a:spLocks noGrp="1"/>
          </p:cNvSpPr>
          <p:nvPr>
            <p:ph type="body" idx="1"/>
          </p:nvPr>
        </p:nvSpPr>
        <p:spPr/>
        <p:txBody>
          <a:bodyPr/>
          <a:lstStyle/>
          <a:p>
            <a:r>
              <a:rPr lang="en-US" dirty="0" smtClean="0"/>
              <a:t>This one! ARP</a:t>
            </a:r>
            <a:r>
              <a:rPr lang="en-US" baseline="0" dirty="0" smtClean="0"/>
              <a:t> 2015</a:t>
            </a:r>
            <a:endParaRPr lang="en-US" dirty="0"/>
          </a:p>
        </p:txBody>
      </p:sp>
      <p:sp>
        <p:nvSpPr>
          <p:cNvPr id="4" name="Slide Number Placeholder 3"/>
          <p:cNvSpPr>
            <a:spLocks noGrp="1"/>
          </p:cNvSpPr>
          <p:nvPr>
            <p:ph type="sldNum" sz="quarter" idx="10"/>
          </p:nvPr>
        </p:nvSpPr>
        <p:spPr/>
        <p:txBody>
          <a:bodyPr/>
          <a:lstStyle/>
          <a:p>
            <a:fld id="{19554B08-E250-6E4D-861F-72E5A4F029D3}" type="slidenum">
              <a:rPr lang="en-US" smtClean="0"/>
              <a:t>1</a:t>
            </a:fld>
            <a:endParaRPr lang="en-US"/>
          </a:p>
        </p:txBody>
      </p:sp>
    </p:spTree>
    <p:extLst>
      <p:ext uri="{BB962C8B-B14F-4D97-AF65-F5344CB8AC3E}">
        <p14:creationId xmlns:p14="http://schemas.microsoft.com/office/powerpoint/2010/main" val="3068409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1672063" indent="0" algn="ctr">
              <a:buNone/>
              <a:defRPr>
                <a:solidFill>
                  <a:schemeClr val="tx1">
                    <a:tint val="75000"/>
                  </a:schemeClr>
                </a:solidFill>
              </a:defRPr>
            </a:lvl2pPr>
            <a:lvl3pPr marL="3344126" indent="0" algn="ctr">
              <a:buNone/>
              <a:defRPr>
                <a:solidFill>
                  <a:schemeClr val="tx1">
                    <a:tint val="75000"/>
                  </a:schemeClr>
                </a:solidFill>
              </a:defRPr>
            </a:lvl3pPr>
            <a:lvl4pPr marL="5016190" indent="0" algn="ctr">
              <a:buNone/>
              <a:defRPr>
                <a:solidFill>
                  <a:schemeClr val="tx1">
                    <a:tint val="75000"/>
                  </a:schemeClr>
                </a:solidFill>
              </a:defRPr>
            </a:lvl4pPr>
            <a:lvl5pPr marL="6688253" indent="0" algn="ctr">
              <a:buNone/>
              <a:defRPr>
                <a:solidFill>
                  <a:schemeClr val="tx1">
                    <a:tint val="75000"/>
                  </a:schemeClr>
                </a:solidFill>
              </a:defRPr>
            </a:lvl5pPr>
            <a:lvl6pPr marL="8360316" indent="0" algn="ctr">
              <a:buNone/>
              <a:defRPr>
                <a:solidFill>
                  <a:schemeClr val="tx1">
                    <a:tint val="75000"/>
                  </a:schemeClr>
                </a:solidFill>
              </a:defRPr>
            </a:lvl6pPr>
            <a:lvl7pPr marL="10032379" indent="0" algn="ctr">
              <a:buNone/>
              <a:defRPr>
                <a:solidFill>
                  <a:schemeClr val="tx1">
                    <a:tint val="75000"/>
                  </a:schemeClr>
                </a:solidFill>
              </a:defRPr>
            </a:lvl7pPr>
            <a:lvl8pPr marL="11704441" indent="0" algn="ctr">
              <a:buNone/>
              <a:defRPr>
                <a:solidFill>
                  <a:schemeClr val="tx1">
                    <a:tint val="75000"/>
                  </a:schemeClr>
                </a:solidFill>
              </a:defRPr>
            </a:lvl8pPr>
            <a:lvl9pPr marL="1337650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F1F5164-2DDF-4443-AF3F-9BA058E0B895}"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4030752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F5164-2DDF-4443-AF3F-9BA058E0B895}"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789439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3"/>
            <a:ext cx="37307520" cy="6537960"/>
          </a:xfrm>
        </p:spPr>
        <p:txBody>
          <a:bodyPr anchor="t"/>
          <a:lstStyle>
            <a:lvl1pPr algn="l">
              <a:defRPr sz="14614"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6"/>
            <a:ext cx="37307520" cy="7200897"/>
          </a:xfrm>
        </p:spPr>
        <p:txBody>
          <a:bodyPr anchor="b"/>
          <a:lstStyle>
            <a:lvl1pPr marL="0" indent="0">
              <a:buNone/>
              <a:defRPr sz="7360">
                <a:solidFill>
                  <a:schemeClr val="tx1">
                    <a:tint val="75000"/>
                  </a:schemeClr>
                </a:solidFill>
              </a:defRPr>
            </a:lvl1pPr>
            <a:lvl2pPr marL="1672063" indent="0">
              <a:buNone/>
              <a:defRPr sz="6614">
                <a:solidFill>
                  <a:schemeClr val="tx1">
                    <a:tint val="75000"/>
                  </a:schemeClr>
                </a:solidFill>
              </a:defRPr>
            </a:lvl2pPr>
            <a:lvl3pPr marL="3344126" indent="0">
              <a:buNone/>
              <a:defRPr sz="5867">
                <a:solidFill>
                  <a:schemeClr val="tx1">
                    <a:tint val="75000"/>
                  </a:schemeClr>
                </a:solidFill>
              </a:defRPr>
            </a:lvl3pPr>
            <a:lvl4pPr marL="5016190" indent="0">
              <a:buNone/>
              <a:defRPr sz="5120">
                <a:solidFill>
                  <a:schemeClr val="tx1">
                    <a:tint val="75000"/>
                  </a:schemeClr>
                </a:solidFill>
              </a:defRPr>
            </a:lvl4pPr>
            <a:lvl5pPr marL="6688253" indent="0">
              <a:buNone/>
              <a:defRPr sz="5120">
                <a:solidFill>
                  <a:schemeClr val="tx1">
                    <a:tint val="75000"/>
                  </a:schemeClr>
                </a:solidFill>
              </a:defRPr>
            </a:lvl5pPr>
            <a:lvl6pPr marL="8360316" indent="0">
              <a:buNone/>
              <a:defRPr sz="5120">
                <a:solidFill>
                  <a:schemeClr val="tx1">
                    <a:tint val="75000"/>
                  </a:schemeClr>
                </a:solidFill>
              </a:defRPr>
            </a:lvl6pPr>
            <a:lvl7pPr marL="10032379" indent="0">
              <a:buNone/>
              <a:defRPr sz="5120">
                <a:solidFill>
                  <a:schemeClr val="tx1">
                    <a:tint val="75000"/>
                  </a:schemeClr>
                </a:solidFill>
              </a:defRPr>
            </a:lvl7pPr>
            <a:lvl8pPr marL="11704441" indent="0">
              <a:buNone/>
              <a:defRPr sz="5120">
                <a:solidFill>
                  <a:schemeClr val="tx1">
                    <a:tint val="75000"/>
                  </a:schemeClr>
                </a:solidFill>
              </a:defRPr>
            </a:lvl8pPr>
            <a:lvl9pPr marL="13376505" indent="0">
              <a:buNone/>
              <a:defRPr sz="51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F1F5164-2DDF-4443-AF3F-9BA058E0B895}"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1197857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3"/>
          </a:xfrm>
        </p:spPr>
        <p:txBody>
          <a:bodyPr/>
          <a:lstStyle>
            <a:lvl1pPr>
              <a:defRPr sz="10240"/>
            </a:lvl1pPr>
            <a:lvl2pPr>
              <a:defRPr sz="8747"/>
            </a:lvl2pPr>
            <a:lvl3pPr>
              <a:defRPr sz="7360"/>
            </a:lvl3pPr>
            <a:lvl4pPr>
              <a:defRPr sz="6614"/>
            </a:lvl4pPr>
            <a:lvl5pPr>
              <a:defRPr sz="6614"/>
            </a:lvl5pPr>
            <a:lvl6pPr>
              <a:defRPr sz="6614"/>
            </a:lvl6pPr>
            <a:lvl7pPr>
              <a:defRPr sz="6614"/>
            </a:lvl7pPr>
            <a:lvl8pPr>
              <a:defRPr sz="6614"/>
            </a:lvl8pPr>
            <a:lvl9pPr>
              <a:defRPr sz="6614"/>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3"/>
          </a:xfrm>
        </p:spPr>
        <p:txBody>
          <a:bodyPr/>
          <a:lstStyle>
            <a:lvl1pPr>
              <a:defRPr sz="10240"/>
            </a:lvl1pPr>
            <a:lvl2pPr>
              <a:defRPr sz="8747"/>
            </a:lvl2pPr>
            <a:lvl3pPr>
              <a:defRPr sz="7360"/>
            </a:lvl3pPr>
            <a:lvl4pPr>
              <a:defRPr sz="6614"/>
            </a:lvl4pPr>
            <a:lvl5pPr>
              <a:defRPr sz="6614"/>
            </a:lvl5pPr>
            <a:lvl6pPr>
              <a:defRPr sz="6614"/>
            </a:lvl6pPr>
            <a:lvl7pPr>
              <a:defRPr sz="6614"/>
            </a:lvl7pPr>
            <a:lvl8pPr>
              <a:defRPr sz="6614"/>
            </a:lvl8pPr>
            <a:lvl9pPr>
              <a:defRPr sz="6614"/>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F1F5164-2DDF-4443-AF3F-9BA058E0B895}"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3005868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2" y="7368545"/>
            <a:ext cx="19392902" cy="3070857"/>
          </a:xfrm>
        </p:spPr>
        <p:txBody>
          <a:bodyPr anchor="b"/>
          <a:lstStyle>
            <a:lvl1pPr marL="0" indent="0">
              <a:buNone/>
              <a:defRPr sz="8747" b="1"/>
            </a:lvl1pPr>
            <a:lvl2pPr marL="1672063" indent="0">
              <a:buNone/>
              <a:defRPr sz="7360" b="1"/>
            </a:lvl2pPr>
            <a:lvl3pPr marL="3344126" indent="0">
              <a:buNone/>
              <a:defRPr sz="6614" b="1"/>
            </a:lvl3pPr>
            <a:lvl4pPr marL="5016190" indent="0">
              <a:buNone/>
              <a:defRPr sz="5867" b="1"/>
            </a:lvl4pPr>
            <a:lvl5pPr marL="6688253" indent="0">
              <a:buNone/>
              <a:defRPr sz="5867" b="1"/>
            </a:lvl5pPr>
            <a:lvl6pPr marL="8360316" indent="0">
              <a:buNone/>
              <a:defRPr sz="5867" b="1"/>
            </a:lvl6pPr>
            <a:lvl7pPr marL="10032379" indent="0">
              <a:buNone/>
              <a:defRPr sz="5867" b="1"/>
            </a:lvl7pPr>
            <a:lvl8pPr marL="11704441" indent="0">
              <a:buNone/>
              <a:defRPr sz="5867" b="1"/>
            </a:lvl8pPr>
            <a:lvl9pPr marL="13376505" indent="0">
              <a:buNone/>
              <a:defRPr sz="5867" b="1"/>
            </a:lvl9pPr>
          </a:lstStyle>
          <a:p>
            <a:pPr lvl="0"/>
            <a:r>
              <a:rPr lang="en-US" smtClean="0"/>
              <a:t>Click to edit Master text styles</a:t>
            </a:r>
          </a:p>
        </p:txBody>
      </p:sp>
      <p:sp>
        <p:nvSpPr>
          <p:cNvPr id="4" name="Content Placeholder 3"/>
          <p:cNvSpPr>
            <a:spLocks noGrp="1"/>
          </p:cNvSpPr>
          <p:nvPr>
            <p:ph sz="half" idx="2"/>
          </p:nvPr>
        </p:nvSpPr>
        <p:spPr>
          <a:xfrm>
            <a:off x="2194562" y="10439402"/>
            <a:ext cx="19392902" cy="18966183"/>
          </a:xfrm>
        </p:spPr>
        <p:txBody>
          <a:bodyPr/>
          <a:lstStyle>
            <a:lvl1pPr>
              <a:defRPr sz="8747"/>
            </a:lvl1pPr>
            <a:lvl2pPr>
              <a:defRPr sz="7360"/>
            </a:lvl2pPr>
            <a:lvl3pPr>
              <a:defRPr sz="6614"/>
            </a:lvl3pPr>
            <a:lvl4pPr>
              <a:defRPr sz="5867"/>
            </a:lvl4pPr>
            <a:lvl5pPr>
              <a:defRPr sz="5867"/>
            </a:lvl5pPr>
            <a:lvl6pPr>
              <a:defRPr sz="5867"/>
            </a:lvl6pPr>
            <a:lvl7pPr>
              <a:defRPr sz="5867"/>
            </a:lvl7pPr>
            <a:lvl8pPr>
              <a:defRPr sz="5867"/>
            </a:lvl8pPr>
            <a:lvl9pPr>
              <a:defRPr sz="58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5"/>
            <a:ext cx="19400521" cy="3070857"/>
          </a:xfrm>
        </p:spPr>
        <p:txBody>
          <a:bodyPr anchor="b"/>
          <a:lstStyle>
            <a:lvl1pPr marL="0" indent="0">
              <a:buNone/>
              <a:defRPr sz="8747" b="1"/>
            </a:lvl1pPr>
            <a:lvl2pPr marL="1672063" indent="0">
              <a:buNone/>
              <a:defRPr sz="7360" b="1"/>
            </a:lvl2pPr>
            <a:lvl3pPr marL="3344126" indent="0">
              <a:buNone/>
              <a:defRPr sz="6614" b="1"/>
            </a:lvl3pPr>
            <a:lvl4pPr marL="5016190" indent="0">
              <a:buNone/>
              <a:defRPr sz="5867" b="1"/>
            </a:lvl4pPr>
            <a:lvl5pPr marL="6688253" indent="0">
              <a:buNone/>
              <a:defRPr sz="5867" b="1"/>
            </a:lvl5pPr>
            <a:lvl6pPr marL="8360316" indent="0">
              <a:buNone/>
              <a:defRPr sz="5867" b="1"/>
            </a:lvl6pPr>
            <a:lvl7pPr marL="10032379" indent="0">
              <a:buNone/>
              <a:defRPr sz="5867" b="1"/>
            </a:lvl7pPr>
            <a:lvl8pPr marL="11704441" indent="0">
              <a:buNone/>
              <a:defRPr sz="5867" b="1"/>
            </a:lvl8pPr>
            <a:lvl9pPr marL="13376505" indent="0">
              <a:buNone/>
              <a:defRPr sz="5867" b="1"/>
            </a:lvl9pPr>
          </a:lstStyle>
          <a:p>
            <a:pPr lvl="0"/>
            <a:r>
              <a:rPr lang="en-US" smtClean="0"/>
              <a:t>Click to edit Master text styles</a:t>
            </a:r>
          </a:p>
        </p:txBody>
      </p:sp>
      <p:sp>
        <p:nvSpPr>
          <p:cNvPr id="6" name="Content Placeholder 5"/>
          <p:cNvSpPr>
            <a:spLocks noGrp="1"/>
          </p:cNvSpPr>
          <p:nvPr>
            <p:ph sz="quarter" idx="4"/>
          </p:nvPr>
        </p:nvSpPr>
        <p:spPr>
          <a:xfrm>
            <a:off x="22296122" y="10439402"/>
            <a:ext cx="19400521" cy="18966183"/>
          </a:xfrm>
        </p:spPr>
        <p:txBody>
          <a:bodyPr/>
          <a:lstStyle>
            <a:lvl1pPr>
              <a:defRPr sz="8747"/>
            </a:lvl1pPr>
            <a:lvl2pPr>
              <a:defRPr sz="7360"/>
            </a:lvl2pPr>
            <a:lvl3pPr>
              <a:defRPr sz="6614"/>
            </a:lvl3pPr>
            <a:lvl4pPr>
              <a:defRPr sz="5867"/>
            </a:lvl4pPr>
            <a:lvl5pPr>
              <a:defRPr sz="5867"/>
            </a:lvl5pPr>
            <a:lvl6pPr>
              <a:defRPr sz="5867"/>
            </a:lvl6pPr>
            <a:lvl7pPr>
              <a:defRPr sz="5867"/>
            </a:lvl7pPr>
            <a:lvl8pPr>
              <a:defRPr sz="5867"/>
            </a:lvl8pPr>
            <a:lvl9pPr>
              <a:defRPr sz="58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F1F5164-2DDF-4443-AF3F-9BA058E0B895}" type="datetimeFigureOut">
              <a:rPr lang="en-US" smtClean="0"/>
              <a:t>6/8/2015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3951908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F1F5164-2DDF-4443-AF3F-9BA058E0B895}" type="datetimeFigureOut">
              <a:rPr lang="en-US" smtClean="0"/>
              <a:t>6/8/2015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2171336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1F5164-2DDF-4443-AF3F-9BA058E0B895}" type="datetimeFigureOut">
              <a:rPr lang="en-US" smtClean="0"/>
              <a:t>6/8/2015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3029790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5" y="1310640"/>
            <a:ext cx="14439903" cy="5577840"/>
          </a:xfrm>
        </p:spPr>
        <p:txBody>
          <a:bodyPr anchor="b"/>
          <a:lstStyle>
            <a:lvl1pPr algn="l">
              <a:defRPr sz="7360" b="1"/>
            </a:lvl1pPr>
          </a:lstStyle>
          <a:p>
            <a:r>
              <a:rPr lang="en-US" smtClean="0"/>
              <a:t>Click to edit Master title style</a:t>
            </a:r>
            <a:endParaRPr lang="en-US"/>
          </a:p>
        </p:txBody>
      </p:sp>
      <p:sp>
        <p:nvSpPr>
          <p:cNvPr id="3" name="Content Placeholder 2"/>
          <p:cNvSpPr>
            <a:spLocks noGrp="1"/>
          </p:cNvSpPr>
          <p:nvPr>
            <p:ph idx="1"/>
          </p:nvPr>
        </p:nvSpPr>
        <p:spPr>
          <a:xfrm>
            <a:off x="17160241" y="1310643"/>
            <a:ext cx="24536400" cy="28094943"/>
          </a:xfrm>
        </p:spPr>
        <p:txBody>
          <a:bodyPr/>
          <a:lstStyle>
            <a:lvl1pPr>
              <a:defRPr sz="11734"/>
            </a:lvl1pPr>
            <a:lvl2pPr>
              <a:defRPr sz="10240"/>
            </a:lvl2pPr>
            <a:lvl3pPr>
              <a:defRPr sz="8747"/>
            </a:lvl3pPr>
            <a:lvl4pPr>
              <a:defRPr sz="7360"/>
            </a:lvl4pPr>
            <a:lvl5pPr>
              <a:defRPr sz="7360"/>
            </a:lvl5pPr>
            <a:lvl6pPr>
              <a:defRPr sz="7360"/>
            </a:lvl6pPr>
            <a:lvl7pPr>
              <a:defRPr sz="7360"/>
            </a:lvl7pPr>
            <a:lvl8pPr>
              <a:defRPr sz="7360"/>
            </a:lvl8pPr>
            <a:lvl9pPr>
              <a:defRPr sz="73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5" y="6888483"/>
            <a:ext cx="14439903" cy="22517103"/>
          </a:xfrm>
        </p:spPr>
        <p:txBody>
          <a:bodyPr/>
          <a:lstStyle>
            <a:lvl1pPr marL="0" indent="0">
              <a:buNone/>
              <a:defRPr sz="5120"/>
            </a:lvl1pPr>
            <a:lvl2pPr marL="1672063" indent="0">
              <a:buNone/>
              <a:defRPr sz="4373"/>
            </a:lvl2pPr>
            <a:lvl3pPr marL="3344126" indent="0">
              <a:buNone/>
              <a:defRPr sz="3627"/>
            </a:lvl3pPr>
            <a:lvl4pPr marL="5016190" indent="0">
              <a:buNone/>
              <a:defRPr sz="3307"/>
            </a:lvl4pPr>
            <a:lvl5pPr marL="6688253" indent="0">
              <a:buNone/>
              <a:defRPr sz="3307"/>
            </a:lvl5pPr>
            <a:lvl6pPr marL="8360316" indent="0">
              <a:buNone/>
              <a:defRPr sz="3307"/>
            </a:lvl6pPr>
            <a:lvl7pPr marL="10032379" indent="0">
              <a:buNone/>
              <a:defRPr sz="3307"/>
            </a:lvl7pPr>
            <a:lvl8pPr marL="11704441" indent="0">
              <a:buNone/>
              <a:defRPr sz="3307"/>
            </a:lvl8pPr>
            <a:lvl9pPr marL="13376505" indent="0">
              <a:buNone/>
              <a:defRPr sz="330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1F5164-2DDF-4443-AF3F-9BA058E0B895}"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1969094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2"/>
            <a:ext cx="26334720" cy="2720343"/>
          </a:xfrm>
        </p:spPr>
        <p:txBody>
          <a:bodyPr anchor="b"/>
          <a:lstStyle>
            <a:lvl1pPr algn="l">
              <a:defRPr sz="736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1734"/>
            </a:lvl1pPr>
            <a:lvl2pPr marL="1672063" indent="0">
              <a:buNone/>
              <a:defRPr sz="10240"/>
            </a:lvl2pPr>
            <a:lvl3pPr marL="3344126" indent="0">
              <a:buNone/>
              <a:defRPr sz="8747"/>
            </a:lvl3pPr>
            <a:lvl4pPr marL="5016190" indent="0">
              <a:buNone/>
              <a:defRPr sz="7360"/>
            </a:lvl4pPr>
            <a:lvl5pPr marL="6688253" indent="0">
              <a:buNone/>
              <a:defRPr sz="7360"/>
            </a:lvl5pPr>
            <a:lvl6pPr marL="8360316" indent="0">
              <a:buNone/>
              <a:defRPr sz="7360"/>
            </a:lvl6pPr>
            <a:lvl7pPr marL="10032379" indent="0">
              <a:buNone/>
              <a:defRPr sz="7360"/>
            </a:lvl7pPr>
            <a:lvl8pPr marL="11704441" indent="0">
              <a:buNone/>
              <a:defRPr sz="7360"/>
            </a:lvl8pPr>
            <a:lvl9pPr marL="13376505" indent="0">
              <a:buNone/>
              <a:defRPr sz="7360"/>
            </a:lvl9pPr>
          </a:lstStyle>
          <a:p>
            <a:endParaRPr lang="en-US"/>
          </a:p>
        </p:txBody>
      </p:sp>
      <p:sp>
        <p:nvSpPr>
          <p:cNvPr id="4" name="Text Placeholder 3"/>
          <p:cNvSpPr>
            <a:spLocks noGrp="1"/>
          </p:cNvSpPr>
          <p:nvPr>
            <p:ph type="body" sz="half" idx="2"/>
          </p:nvPr>
        </p:nvSpPr>
        <p:spPr>
          <a:xfrm>
            <a:off x="8602982" y="25763225"/>
            <a:ext cx="26334720" cy="3863337"/>
          </a:xfrm>
        </p:spPr>
        <p:txBody>
          <a:bodyPr/>
          <a:lstStyle>
            <a:lvl1pPr marL="0" indent="0">
              <a:buNone/>
              <a:defRPr sz="5120"/>
            </a:lvl1pPr>
            <a:lvl2pPr marL="1672063" indent="0">
              <a:buNone/>
              <a:defRPr sz="4373"/>
            </a:lvl2pPr>
            <a:lvl3pPr marL="3344126" indent="0">
              <a:buNone/>
              <a:defRPr sz="3627"/>
            </a:lvl3pPr>
            <a:lvl4pPr marL="5016190" indent="0">
              <a:buNone/>
              <a:defRPr sz="3307"/>
            </a:lvl4pPr>
            <a:lvl5pPr marL="6688253" indent="0">
              <a:buNone/>
              <a:defRPr sz="3307"/>
            </a:lvl5pPr>
            <a:lvl6pPr marL="8360316" indent="0">
              <a:buNone/>
              <a:defRPr sz="3307"/>
            </a:lvl6pPr>
            <a:lvl7pPr marL="10032379" indent="0">
              <a:buNone/>
              <a:defRPr sz="3307"/>
            </a:lvl7pPr>
            <a:lvl8pPr marL="11704441" indent="0">
              <a:buNone/>
              <a:defRPr sz="3307"/>
            </a:lvl8pPr>
            <a:lvl9pPr marL="13376505" indent="0">
              <a:buNone/>
              <a:defRPr sz="330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1F5164-2DDF-4443-AF3F-9BA058E0B895}"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729707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F5164-2DDF-4443-AF3F-9BA058E0B895}"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280754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F5164-2DDF-4443-AF3F-9BA058E0B895}"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751A16-87F4-404A-9CC9-12226BE9A4FA}" type="slidenum">
              <a:rPr lang="en-US" smtClean="0"/>
              <a:t>‹#›</a:t>
            </a:fld>
            <a:endParaRPr lang="en-US"/>
          </a:p>
        </p:txBody>
      </p:sp>
    </p:spTree>
    <p:extLst>
      <p:ext uri="{BB962C8B-B14F-4D97-AF65-F5344CB8AC3E}">
        <p14:creationId xmlns:p14="http://schemas.microsoft.com/office/powerpoint/2010/main" val="2964709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313502" tIns="156751" rIns="313502" bIns="15675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3"/>
          </a:xfrm>
          <a:prstGeom prst="rect">
            <a:avLst/>
          </a:prstGeom>
        </p:spPr>
        <p:txBody>
          <a:bodyPr vert="horz" lIns="313502" tIns="156751" rIns="313502" bIns="15675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313502" tIns="156751" rIns="313502" bIns="156751" rtlCol="0" anchor="ctr"/>
          <a:lstStyle>
            <a:lvl1pPr algn="l">
              <a:defRPr sz="4373">
                <a:solidFill>
                  <a:schemeClr val="tx1">
                    <a:tint val="75000"/>
                  </a:schemeClr>
                </a:solidFill>
              </a:defRPr>
            </a:lvl1pPr>
          </a:lstStyle>
          <a:p>
            <a:fld id="{EF1F5164-2DDF-4443-AF3F-9BA058E0B895}" type="datetimeFigureOut">
              <a:rPr lang="en-US" smtClean="0"/>
              <a:t>6/8/2015</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313502" tIns="156751" rIns="313502" bIns="156751" rtlCol="0" anchor="ctr"/>
          <a:lstStyle>
            <a:lvl1pPr algn="ctr">
              <a:defRPr sz="437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313502" tIns="156751" rIns="313502" bIns="156751" rtlCol="0" anchor="ctr"/>
          <a:lstStyle>
            <a:lvl1pPr algn="r">
              <a:defRPr sz="4373">
                <a:solidFill>
                  <a:schemeClr val="tx1">
                    <a:tint val="75000"/>
                  </a:schemeClr>
                </a:solidFill>
              </a:defRPr>
            </a:lvl1pPr>
          </a:lstStyle>
          <a:p>
            <a:fld id="{8B751A16-87F4-404A-9CC9-12226BE9A4FA}" type="slidenum">
              <a:rPr lang="en-US" smtClean="0"/>
              <a:t>‹#›</a:t>
            </a:fld>
            <a:endParaRPr lang="en-US"/>
          </a:p>
        </p:txBody>
      </p:sp>
    </p:spTree>
    <p:extLst>
      <p:ext uri="{BB962C8B-B14F-4D97-AF65-F5344CB8AC3E}">
        <p14:creationId xmlns:p14="http://schemas.microsoft.com/office/powerpoint/2010/main" val="19322899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672063" rtl="0" eaLnBrk="1" latinLnBrk="0" hangingPunct="1">
        <a:spcBef>
          <a:spcPct val="0"/>
        </a:spcBef>
        <a:buNone/>
        <a:defRPr sz="16107" kern="1200">
          <a:solidFill>
            <a:schemeClr val="tx1"/>
          </a:solidFill>
          <a:latin typeface="+mj-lt"/>
          <a:ea typeface="+mj-ea"/>
          <a:cs typeface="+mj-cs"/>
        </a:defRPr>
      </a:lvl1pPr>
    </p:titleStyle>
    <p:bodyStyle>
      <a:lvl1pPr marL="1254048" indent="-1254048" algn="l" defTabSz="1672063" rtl="0" eaLnBrk="1" latinLnBrk="0" hangingPunct="1">
        <a:spcBef>
          <a:spcPct val="20000"/>
        </a:spcBef>
        <a:buFont typeface="Arial"/>
        <a:buChar char="•"/>
        <a:defRPr sz="11734" kern="1200">
          <a:solidFill>
            <a:schemeClr val="tx1"/>
          </a:solidFill>
          <a:latin typeface="+mn-lt"/>
          <a:ea typeface="+mn-ea"/>
          <a:cs typeface="+mn-cs"/>
        </a:defRPr>
      </a:lvl1pPr>
      <a:lvl2pPr marL="2717103" indent="-1045040" algn="l" defTabSz="1672063" rtl="0" eaLnBrk="1" latinLnBrk="0" hangingPunct="1">
        <a:spcBef>
          <a:spcPct val="20000"/>
        </a:spcBef>
        <a:buFont typeface="Arial"/>
        <a:buChar char="–"/>
        <a:defRPr sz="10240" kern="1200">
          <a:solidFill>
            <a:schemeClr val="tx1"/>
          </a:solidFill>
          <a:latin typeface="+mn-lt"/>
          <a:ea typeface="+mn-ea"/>
          <a:cs typeface="+mn-cs"/>
        </a:defRPr>
      </a:lvl2pPr>
      <a:lvl3pPr marL="4180158" indent="-836031" algn="l" defTabSz="1672063" rtl="0" eaLnBrk="1" latinLnBrk="0" hangingPunct="1">
        <a:spcBef>
          <a:spcPct val="20000"/>
        </a:spcBef>
        <a:buFont typeface="Arial"/>
        <a:buChar char="•"/>
        <a:defRPr sz="8747" kern="1200">
          <a:solidFill>
            <a:schemeClr val="tx1"/>
          </a:solidFill>
          <a:latin typeface="+mn-lt"/>
          <a:ea typeface="+mn-ea"/>
          <a:cs typeface="+mn-cs"/>
        </a:defRPr>
      </a:lvl3pPr>
      <a:lvl4pPr marL="5852221" indent="-836031" algn="l" defTabSz="1672063" rtl="0" eaLnBrk="1" latinLnBrk="0" hangingPunct="1">
        <a:spcBef>
          <a:spcPct val="20000"/>
        </a:spcBef>
        <a:buFont typeface="Arial"/>
        <a:buChar char="–"/>
        <a:defRPr sz="7360" kern="1200">
          <a:solidFill>
            <a:schemeClr val="tx1"/>
          </a:solidFill>
          <a:latin typeface="+mn-lt"/>
          <a:ea typeface="+mn-ea"/>
          <a:cs typeface="+mn-cs"/>
        </a:defRPr>
      </a:lvl4pPr>
      <a:lvl5pPr marL="7524284" indent="-836031" algn="l" defTabSz="1672063" rtl="0" eaLnBrk="1" latinLnBrk="0" hangingPunct="1">
        <a:spcBef>
          <a:spcPct val="20000"/>
        </a:spcBef>
        <a:buFont typeface="Arial"/>
        <a:buChar char="»"/>
        <a:defRPr sz="7360" kern="1200">
          <a:solidFill>
            <a:schemeClr val="tx1"/>
          </a:solidFill>
          <a:latin typeface="+mn-lt"/>
          <a:ea typeface="+mn-ea"/>
          <a:cs typeface="+mn-cs"/>
        </a:defRPr>
      </a:lvl5pPr>
      <a:lvl6pPr marL="9196347" indent="-836031" algn="l" defTabSz="1672063" rtl="0" eaLnBrk="1" latinLnBrk="0" hangingPunct="1">
        <a:spcBef>
          <a:spcPct val="20000"/>
        </a:spcBef>
        <a:buFont typeface="Arial"/>
        <a:buChar char="•"/>
        <a:defRPr sz="7360" kern="1200">
          <a:solidFill>
            <a:schemeClr val="tx1"/>
          </a:solidFill>
          <a:latin typeface="+mn-lt"/>
          <a:ea typeface="+mn-ea"/>
          <a:cs typeface="+mn-cs"/>
        </a:defRPr>
      </a:lvl6pPr>
      <a:lvl7pPr marL="10868410" indent="-836031" algn="l" defTabSz="1672063" rtl="0" eaLnBrk="1" latinLnBrk="0" hangingPunct="1">
        <a:spcBef>
          <a:spcPct val="20000"/>
        </a:spcBef>
        <a:buFont typeface="Arial"/>
        <a:buChar char="•"/>
        <a:defRPr sz="7360" kern="1200">
          <a:solidFill>
            <a:schemeClr val="tx1"/>
          </a:solidFill>
          <a:latin typeface="+mn-lt"/>
          <a:ea typeface="+mn-ea"/>
          <a:cs typeface="+mn-cs"/>
        </a:defRPr>
      </a:lvl7pPr>
      <a:lvl8pPr marL="12540474" indent="-836031" algn="l" defTabSz="1672063" rtl="0" eaLnBrk="1" latinLnBrk="0" hangingPunct="1">
        <a:spcBef>
          <a:spcPct val="20000"/>
        </a:spcBef>
        <a:buFont typeface="Arial"/>
        <a:buChar char="•"/>
        <a:defRPr sz="7360" kern="1200">
          <a:solidFill>
            <a:schemeClr val="tx1"/>
          </a:solidFill>
          <a:latin typeface="+mn-lt"/>
          <a:ea typeface="+mn-ea"/>
          <a:cs typeface="+mn-cs"/>
        </a:defRPr>
      </a:lvl8pPr>
      <a:lvl9pPr marL="14212537" indent="-836031" algn="l" defTabSz="1672063" rtl="0" eaLnBrk="1" latinLnBrk="0" hangingPunct="1">
        <a:spcBef>
          <a:spcPct val="20000"/>
        </a:spcBef>
        <a:buFont typeface="Arial"/>
        <a:buChar char="•"/>
        <a:defRPr sz="7360" kern="1200">
          <a:solidFill>
            <a:schemeClr val="tx1"/>
          </a:solidFill>
          <a:latin typeface="+mn-lt"/>
          <a:ea typeface="+mn-ea"/>
          <a:cs typeface="+mn-cs"/>
        </a:defRPr>
      </a:lvl9pPr>
    </p:bodyStyle>
    <p:otherStyle>
      <a:defPPr>
        <a:defRPr lang="en-US"/>
      </a:defPPr>
      <a:lvl1pPr marL="0" algn="l" defTabSz="1672063" rtl="0" eaLnBrk="1" latinLnBrk="0" hangingPunct="1">
        <a:defRPr sz="6614" kern="1200">
          <a:solidFill>
            <a:schemeClr val="tx1"/>
          </a:solidFill>
          <a:latin typeface="+mn-lt"/>
          <a:ea typeface="+mn-ea"/>
          <a:cs typeface="+mn-cs"/>
        </a:defRPr>
      </a:lvl1pPr>
      <a:lvl2pPr marL="1672063" algn="l" defTabSz="1672063" rtl="0" eaLnBrk="1" latinLnBrk="0" hangingPunct="1">
        <a:defRPr sz="6614" kern="1200">
          <a:solidFill>
            <a:schemeClr val="tx1"/>
          </a:solidFill>
          <a:latin typeface="+mn-lt"/>
          <a:ea typeface="+mn-ea"/>
          <a:cs typeface="+mn-cs"/>
        </a:defRPr>
      </a:lvl2pPr>
      <a:lvl3pPr marL="3344126" algn="l" defTabSz="1672063" rtl="0" eaLnBrk="1" latinLnBrk="0" hangingPunct="1">
        <a:defRPr sz="6614" kern="1200">
          <a:solidFill>
            <a:schemeClr val="tx1"/>
          </a:solidFill>
          <a:latin typeface="+mn-lt"/>
          <a:ea typeface="+mn-ea"/>
          <a:cs typeface="+mn-cs"/>
        </a:defRPr>
      </a:lvl3pPr>
      <a:lvl4pPr marL="5016190" algn="l" defTabSz="1672063" rtl="0" eaLnBrk="1" latinLnBrk="0" hangingPunct="1">
        <a:defRPr sz="6614" kern="1200">
          <a:solidFill>
            <a:schemeClr val="tx1"/>
          </a:solidFill>
          <a:latin typeface="+mn-lt"/>
          <a:ea typeface="+mn-ea"/>
          <a:cs typeface="+mn-cs"/>
        </a:defRPr>
      </a:lvl4pPr>
      <a:lvl5pPr marL="6688253" algn="l" defTabSz="1672063" rtl="0" eaLnBrk="1" latinLnBrk="0" hangingPunct="1">
        <a:defRPr sz="6614" kern="1200">
          <a:solidFill>
            <a:schemeClr val="tx1"/>
          </a:solidFill>
          <a:latin typeface="+mn-lt"/>
          <a:ea typeface="+mn-ea"/>
          <a:cs typeface="+mn-cs"/>
        </a:defRPr>
      </a:lvl5pPr>
      <a:lvl6pPr marL="8360316" algn="l" defTabSz="1672063" rtl="0" eaLnBrk="1" latinLnBrk="0" hangingPunct="1">
        <a:defRPr sz="6614" kern="1200">
          <a:solidFill>
            <a:schemeClr val="tx1"/>
          </a:solidFill>
          <a:latin typeface="+mn-lt"/>
          <a:ea typeface="+mn-ea"/>
          <a:cs typeface="+mn-cs"/>
        </a:defRPr>
      </a:lvl6pPr>
      <a:lvl7pPr marL="10032379" algn="l" defTabSz="1672063" rtl="0" eaLnBrk="1" latinLnBrk="0" hangingPunct="1">
        <a:defRPr sz="6614" kern="1200">
          <a:solidFill>
            <a:schemeClr val="tx1"/>
          </a:solidFill>
          <a:latin typeface="+mn-lt"/>
          <a:ea typeface="+mn-ea"/>
          <a:cs typeface="+mn-cs"/>
        </a:defRPr>
      </a:lvl7pPr>
      <a:lvl8pPr marL="11704441" algn="l" defTabSz="1672063" rtl="0" eaLnBrk="1" latinLnBrk="0" hangingPunct="1">
        <a:defRPr sz="6614" kern="1200">
          <a:solidFill>
            <a:schemeClr val="tx1"/>
          </a:solidFill>
          <a:latin typeface="+mn-lt"/>
          <a:ea typeface="+mn-ea"/>
          <a:cs typeface="+mn-cs"/>
        </a:defRPr>
      </a:lvl8pPr>
      <a:lvl9pPr marL="13376505" algn="l" defTabSz="1672063" rtl="0" eaLnBrk="1" latinLnBrk="0" hangingPunct="1">
        <a:defRPr sz="66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1.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package" Target="../embeddings/Microsoft_Word_Document1.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63311" y="1366840"/>
            <a:ext cx="35593987" cy="2478645"/>
          </a:xfrm>
          <a:prstGeom prst="rect">
            <a:avLst/>
          </a:prstGeom>
          <a:noFill/>
        </p:spPr>
        <p:txBody>
          <a:bodyPr wrap="square" lIns="97487" tIns="48745" rIns="97487" bIns="48745" rtlCol="0">
            <a:spAutoFit/>
          </a:bodyPr>
          <a:lstStyle/>
          <a:p>
            <a:pPr algn="ctr"/>
            <a:r>
              <a:rPr lang="en-US" sz="6000" b="1" dirty="0"/>
              <a:t>Mapping the  Mind </a:t>
            </a:r>
            <a:r>
              <a:rPr lang="en-US" sz="6000" b="1" dirty="0" smtClean="0"/>
              <a:t>and its Traits</a:t>
            </a:r>
            <a:endParaRPr lang="en-US" sz="6000" b="1" dirty="0"/>
          </a:p>
          <a:p>
            <a:pPr algn="ctr"/>
            <a:r>
              <a:rPr lang="en-US" sz="4800" dirty="0"/>
              <a:t>Bonnie A. Barlow and John D. </a:t>
            </a:r>
            <a:r>
              <a:rPr lang="en-US" sz="4800" dirty="0" smtClean="0"/>
              <a:t>Mayer</a:t>
            </a:r>
          </a:p>
          <a:p>
            <a:pPr algn="ctr"/>
            <a:r>
              <a:rPr lang="en-US" sz="4800" dirty="0" smtClean="0"/>
              <a:t>University of New Hampshire</a:t>
            </a:r>
            <a:endParaRPr lang="en-US" sz="4800" dirty="0"/>
          </a:p>
        </p:txBody>
      </p:sp>
      <p:sp>
        <p:nvSpPr>
          <p:cNvPr id="5" name="Rectangle 4"/>
          <p:cNvSpPr/>
          <p:nvPr/>
        </p:nvSpPr>
        <p:spPr>
          <a:xfrm>
            <a:off x="1507655" y="4698164"/>
            <a:ext cx="19791173" cy="4973623"/>
          </a:xfrm>
          <a:prstGeom prst="rect">
            <a:avLst/>
          </a:prstGeom>
        </p:spPr>
        <p:txBody>
          <a:bodyPr wrap="square" lIns="97487" tIns="48745" rIns="97487" bIns="48745">
            <a:spAutoFit/>
          </a:bodyPr>
          <a:lstStyle/>
          <a:p>
            <a:r>
              <a:rPr lang="en-US" sz="2880" b="1" dirty="0"/>
              <a:t>Abstract</a:t>
            </a:r>
            <a:endParaRPr lang="en-US" sz="2880" dirty="0"/>
          </a:p>
          <a:p>
            <a:r>
              <a:rPr lang="en-US" sz="2880" b="1" dirty="0"/>
              <a:t> </a:t>
            </a:r>
            <a:r>
              <a:rPr lang="en-US" sz="2880" dirty="0"/>
              <a:t>Psychologists have long sought a means to organize personality functions. Different theorists have proposed models of mental functions that employ different dimensions. For example, Freud’s topological model had an unconscious—conscious dimension. Perhaps the most commonly-mentioned dimension, however, is the molecular—molar dimension (smaller versus larger systems). The study reported here is the third in a series exploring how people actually employ dimensions in thinking about the mind; this new study uses 60 </a:t>
            </a:r>
            <a:r>
              <a:rPr lang="en-US" sz="2700" dirty="0"/>
              <a:t>personality</a:t>
            </a:r>
            <a:r>
              <a:rPr lang="en-US" sz="2880" dirty="0"/>
              <a:t> functions and then arranges traits among them.  Undergraduate participants (N=362) sorted 60 personality functions into groups according to their conceptual similarity. We used multidimensional scaling to identify the dimensions participants used to organize personality functions. The study replicated the “Molecular versus Molar” and “Inner versus Outer” dimensions of the previous two studies.  The map based on these dimensions rests on a more solid empirical foundation than earlier depictions of personality, and may help researchers organize traits.</a:t>
            </a:r>
          </a:p>
          <a:p>
            <a:r>
              <a:rPr lang="en-US" sz="2880" b="1" dirty="0"/>
              <a:t> </a:t>
            </a:r>
            <a:endParaRPr lang="en-US" sz="2880" dirty="0"/>
          </a:p>
        </p:txBody>
      </p:sp>
      <p:sp>
        <p:nvSpPr>
          <p:cNvPr id="7" name="Rectangle 6"/>
          <p:cNvSpPr/>
          <p:nvPr/>
        </p:nvSpPr>
        <p:spPr>
          <a:xfrm>
            <a:off x="21640803" y="4579427"/>
            <a:ext cx="13532225" cy="529329"/>
          </a:xfrm>
          <a:prstGeom prst="rect">
            <a:avLst/>
          </a:prstGeom>
        </p:spPr>
        <p:txBody>
          <a:bodyPr wrap="square" lIns="97487" tIns="48745" rIns="97487" bIns="48745">
            <a:spAutoFit/>
          </a:bodyPr>
          <a:lstStyle/>
          <a:p>
            <a:r>
              <a:rPr lang="en-US" sz="2800" i="1" dirty="0"/>
              <a:t> </a:t>
            </a:r>
            <a:r>
              <a:rPr lang="en-US" sz="2800" i="1" dirty="0" smtClean="0"/>
              <a:t>Figure </a:t>
            </a:r>
            <a:r>
              <a:rPr lang="en-US" sz="2800" i="1" dirty="0"/>
              <a:t>2 Study 3 map of Inner Outer and Molecular-Molar dimensions with labeled centers</a:t>
            </a:r>
          </a:p>
        </p:txBody>
      </p:sp>
      <p:sp>
        <p:nvSpPr>
          <p:cNvPr id="9" name="Rectangle 8"/>
          <p:cNvSpPr/>
          <p:nvPr/>
        </p:nvSpPr>
        <p:spPr>
          <a:xfrm>
            <a:off x="8026401" y="-19751039"/>
            <a:ext cx="21945600" cy="2134128"/>
          </a:xfrm>
          <a:prstGeom prst="rect">
            <a:avLst/>
          </a:prstGeom>
        </p:spPr>
        <p:txBody>
          <a:bodyPr lIns="97487" tIns="48745" rIns="97487" bIns="48745">
            <a:spAutoFit/>
          </a:bodyPr>
          <a:lstStyle/>
          <a:p>
            <a:r>
              <a:rPr lang="en-US" sz="6614" b="1" dirty="0"/>
              <a:t> </a:t>
            </a:r>
            <a:endParaRPr lang="en-US" sz="6614" dirty="0"/>
          </a:p>
          <a:p>
            <a:r>
              <a:rPr lang="en-US" sz="6614" b="1" dirty="0"/>
              <a:t> </a:t>
            </a:r>
            <a:endParaRPr lang="en-US" sz="6614" dirty="0"/>
          </a:p>
        </p:txBody>
      </p:sp>
      <p:sp>
        <p:nvSpPr>
          <p:cNvPr id="12" name="TextBox 11"/>
          <p:cNvSpPr txBox="1"/>
          <p:nvPr/>
        </p:nvSpPr>
        <p:spPr>
          <a:xfrm>
            <a:off x="40233611" y="15544469"/>
            <a:ext cx="10464801" cy="1116285"/>
          </a:xfrm>
          <a:prstGeom prst="rect">
            <a:avLst/>
          </a:prstGeom>
          <a:noFill/>
        </p:spPr>
        <p:txBody>
          <a:bodyPr wrap="square" lIns="97487" tIns="48745" rIns="97487" bIns="48745" rtlCol="0">
            <a:spAutoFit/>
          </a:bodyPr>
          <a:lstStyle/>
          <a:p>
            <a:endParaRPr lang="en-US" sz="6614" dirty="0"/>
          </a:p>
        </p:txBody>
      </p:sp>
      <p:sp>
        <p:nvSpPr>
          <p:cNvPr id="13" name="TextBox 12"/>
          <p:cNvSpPr txBox="1"/>
          <p:nvPr/>
        </p:nvSpPr>
        <p:spPr>
          <a:xfrm>
            <a:off x="52369" y="16760587"/>
            <a:ext cx="11279649" cy="1116285"/>
          </a:xfrm>
          <a:prstGeom prst="rect">
            <a:avLst/>
          </a:prstGeom>
          <a:noFill/>
        </p:spPr>
        <p:txBody>
          <a:bodyPr wrap="square" lIns="97487" tIns="48745" rIns="97487" bIns="48745" rtlCol="0">
            <a:spAutoFit/>
          </a:bodyPr>
          <a:lstStyle/>
          <a:p>
            <a:endParaRPr lang="en-US" sz="6614" dirty="0"/>
          </a:p>
        </p:txBody>
      </p:sp>
      <p:sp>
        <p:nvSpPr>
          <p:cNvPr id="14" name="Rectangle 13"/>
          <p:cNvSpPr/>
          <p:nvPr/>
        </p:nvSpPr>
        <p:spPr>
          <a:xfrm>
            <a:off x="20795436" y="18029851"/>
            <a:ext cx="21945600" cy="328185"/>
          </a:xfrm>
          <a:prstGeom prst="rect">
            <a:avLst/>
          </a:prstGeom>
        </p:spPr>
        <p:txBody>
          <a:bodyPr lIns="97487" tIns="48745" rIns="97487" bIns="48745">
            <a:spAutoFit/>
          </a:bodyPr>
          <a:lstStyle/>
          <a:p>
            <a:r>
              <a:rPr lang="en-US" sz="1493" dirty="0"/>
              <a:t>. </a:t>
            </a:r>
          </a:p>
        </p:txBody>
      </p:sp>
      <p:sp>
        <p:nvSpPr>
          <p:cNvPr id="18" name="Rectangle 17"/>
          <p:cNvSpPr/>
          <p:nvPr/>
        </p:nvSpPr>
        <p:spPr>
          <a:xfrm>
            <a:off x="35953767" y="4117115"/>
            <a:ext cx="6698704" cy="12951187"/>
          </a:xfrm>
          <a:prstGeom prst="rect">
            <a:avLst/>
          </a:prstGeom>
        </p:spPr>
        <p:txBody>
          <a:bodyPr wrap="square" lIns="97487" tIns="48745" rIns="97487" bIns="48745">
            <a:normAutofit fontScale="92500"/>
          </a:bodyPr>
          <a:lstStyle/>
          <a:p>
            <a:endParaRPr lang="en-US" sz="2880" dirty="0"/>
          </a:p>
          <a:p>
            <a:r>
              <a:rPr lang="en-US" sz="2880" b="1" dirty="0"/>
              <a:t>Results (Continued)</a:t>
            </a:r>
          </a:p>
          <a:p>
            <a:r>
              <a:rPr lang="en-US" sz="2987" dirty="0"/>
              <a:t>Based on both mathematical criterion and interpretability we decided to retain </a:t>
            </a:r>
            <a:r>
              <a:rPr lang="en-US" sz="2987" dirty="0" smtClean="0">
                <a:solidFill>
                  <a:srgbClr val="000000"/>
                </a:solidFill>
              </a:rPr>
              <a:t>three of </a:t>
            </a:r>
            <a:r>
              <a:rPr lang="en-US" sz="2987" dirty="0" smtClean="0"/>
              <a:t>five dimensions; </a:t>
            </a:r>
            <a:r>
              <a:rPr lang="en-US" sz="2987" dirty="0" smtClean="0">
                <a:solidFill>
                  <a:srgbClr val="000000"/>
                </a:solidFill>
              </a:rPr>
              <a:t>in MDS sometimes only some dimensions of the optimal solution are interpretable (</a:t>
            </a:r>
            <a:r>
              <a:rPr lang="en-US" sz="3200" dirty="0"/>
              <a:t>Davidson, </a:t>
            </a:r>
            <a:r>
              <a:rPr lang="en-US" sz="3200" dirty="0" smtClean="0"/>
              <a:t>1983</a:t>
            </a:r>
            <a:r>
              <a:rPr lang="en-US" sz="2987" dirty="0" smtClean="0">
                <a:solidFill>
                  <a:srgbClr val="000000"/>
                </a:solidFill>
              </a:rPr>
              <a:t>)</a:t>
            </a:r>
            <a:r>
              <a:rPr lang="en-US" sz="2987" dirty="0" smtClean="0"/>
              <a:t>. </a:t>
            </a:r>
            <a:r>
              <a:rPr lang="en-US" sz="2987" dirty="0"/>
              <a:t>The stress statistic for this five dimensional solution was .09 and the RSQ was .93. The </a:t>
            </a:r>
            <a:r>
              <a:rPr lang="en-US" sz="2987" dirty="0" smtClean="0"/>
              <a:t>three </a:t>
            </a:r>
            <a:r>
              <a:rPr lang="en-US" sz="2987" dirty="0"/>
              <a:t>dimensions (</a:t>
            </a:r>
            <a:r>
              <a:rPr lang="en-US" sz="2987" i="1" dirty="0"/>
              <a:t>Molecular-Molar Inner-Outer and Conflicted-Coordinated) </a:t>
            </a:r>
            <a:r>
              <a:rPr lang="en-US" sz="2987" dirty="0"/>
              <a:t>that were represented in the previous two studies were strongly </a:t>
            </a:r>
            <a:r>
              <a:rPr lang="en-US" sz="3000" dirty="0"/>
              <a:t>present</a:t>
            </a:r>
            <a:r>
              <a:rPr lang="en-US" sz="2987" dirty="0"/>
              <a:t> in this </a:t>
            </a:r>
            <a:r>
              <a:rPr lang="en-US" sz="2987" dirty="0" smtClean="0"/>
              <a:t>map </a:t>
            </a:r>
            <a:r>
              <a:rPr lang="en-US" sz="2987" dirty="0" smtClean="0">
                <a:solidFill>
                  <a:srgbClr val="000000"/>
                </a:solidFill>
              </a:rPr>
              <a:t>(only two are shown here). </a:t>
            </a:r>
            <a:r>
              <a:rPr lang="en-US" sz="2987" dirty="0">
                <a:solidFill>
                  <a:srgbClr val="000000"/>
                </a:solidFill>
              </a:rPr>
              <a:t>The </a:t>
            </a:r>
            <a:r>
              <a:rPr lang="en-US" sz="2987" i="1" dirty="0" smtClean="0">
                <a:solidFill>
                  <a:srgbClr val="000000"/>
                </a:solidFill>
              </a:rPr>
              <a:t>Molecular–Molar </a:t>
            </a:r>
            <a:r>
              <a:rPr lang="en-US" sz="2987" dirty="0">
                <a:solidFill>
                  <a:srgbClr val="000000"/>
                </a:solidFill>
              </a:rPr>
              <a:t>dimension was r</a:t>
            </a:r>
            <a:r>
              <a:rPr lang="en-US" sz="2987" dirty="0"/>
              <a:t>epresented on the molecular end by “functions on the physiological level,” and on the molar end by “judges competence in dealing with the world.”  The </a:t>
            </a:r>
            <a:r>
              <a:rPr lang="en-US" sz="2987" i="1" dirty="0" smtClean="0"/>
              <a:t>Inner–Outer </a:t>
            </a:r>
            <a:r>
              <a:rPr lang="en-US" sz="2987" dirty="0"/>
              <a:t>dimension was represented by “experiences a stream of consciousness,” and the outer end by “belongs to a social group.” Finally, the conflicted end of the </a:t>
            </a:r>
            <a:r>
              <a:rPr lang="en-US" sz="2987" dirty="0" smtClean="0"/>
              <a:t>“</a:t>
            </a:r>
            <a:r>
              <a:rPr lang="en-US" sz="2987" i="1" dirty="0" smtClean="0"/>
              <a:t>Conflicted–Coordinated</a:t>
            </a:r>
            <a:r>
              <a:rPr lang="en-US" sz="2987" dirty="0"/>
              <a:t>” dimension was represented by “defends self against attack from others” with “makes meaning” at the coordinated end. The </a:t>
            </a:r>
            <a:r>
              <a:rPr lang="en-US" sz="2987" dirty="0" smtClean="0">
                <a:solidFill>
                  <a:srgbClr val="000000"/>
                </a:solidFill>
              </a:rPr>
              <a:t>r</a:t>
            </a:r>
            <a:r>
              <a:rPr lang="en-US" sz="2987" dirty="0" smtClean="0"/>
              <a:t>emaining</a:t>
            </a:r>
            <a:r>
              <a:rPr lang="en-US" sz="2987" dirty="0" smtClean="0">
                <a:solidFill>
                  <a:srgbClr val="FF0000"/>
                </a:solidFill>
              </a:rPr>
              <a:t> </a:t>
            </a:r>
            <a:r>
              <a:rPr lang="en-US" sz="2987" dirty="0" smtClean="0"/>
              <a:t>two </a:t>
            </a:r>
            <a:r>
              <a:rPr lang="en-US" sz="2987" dirty="0"/>
              <a:t>dimensions were </a:t>
            </a:r>
            <a:r>
              <a:rPr lang="en-US" sz="2987" dirty="0" smtClean="0">
                <a:solidFill>
                  <a:srgbClr val="000000"/>
                </a:solidFill>
              </a:rPr>
              <a:t>un</a:t>
            </a:r>
            <a:r>
              <a:rPr lang="en-US" sz="2987" dirty="0" smtClean="0"/>
              <a:t>interpretable</a:t>
            </a:r>
            <a:r>
              <a:rPr lang="en-US" sz="2987" dirty="0"/>
              <a:t>. We created a map of the </a:t>
            </a:r>
            <a:r>
              <a:rPr lang="en-US" sz="2987" i="1" dirty="0" smtClean="0"/>
              <a:t>Molecular–Molar </a:t>
            </a:r>
            <a:r>
              <a:rPr lang="en-US" sz="2987"/>
              <a:t>and </a:t>
            </a:r>
            <a:r>
              <a:rPr lang="en-US" sz="2987" i="1" dirty="0" smtClean="0"/>
              <a:t>I</a:t>
            </a:r>
            <a:r>
              <a:rPr lang="en-US" sz="2987" i="1" smtClean="0"/>
              <a:t>nner–Outer </a:t>
            </a:r>
            <a:r>
              <a:rPr lang="en-US" sz="2987" dirty="0"/>
              <a:t>dimensions of this solution in Figure </a:t>
            </a:r>
            <a:r>
              <a:rPr lang="en-US" sz="2987" dirty="0" smtClean="0"/>
              <a:t>2. </a:t>
            </a:r>
            <a:endParaRPr lang="en-US" sz="2880" dirty="0"/>
          </a:p>
        </p:txBody>
      </p:sp>
      <p:sp>
        <p:nvSpPr>
          <p:cNvPr id="19" name="Rectangle 18"/>
          <p:cNvSpPr/>
          <p:nvPr/>
        </p:nvSpPr>
        <p:spPr>
          <a:xfrm>
            <a:off x="1507655" y="13660335"/>
            <a:ext cx="19459983" cy="10621321"/>
          </a:xfrm>
          <a:prstGeom prst="rect">
            <a:avLst/>
          </a:prstGeom>
        </p:spPr>
        <p:txBody>
          <a:bodyPr wrap="square" lIns="97487" tIns="48745" rIns="97487" bIns="48745">
            <a:spAutoFit/>
          </a:bodyPr>
          <a:lstStyle/>
          <a:p>
            <a:r>
              <a:rPr lang="en-US" sz="2880" b="1" dirty="0"/>
              <a:t>Methods</a:t>
            </a:r>
          </a:p>
          <a:p>
            <a:r>
              <a:rPr lang="en-US" sz="2987" dirty="0"/>
              <a:t>We developed a final master list of 60 personality functions based on cluster analysis of 150 functions that were sorted by participants in two previous studies. The original 150 functions came from from eight sources from various perspectives (e.g. </a:t>
            </a:r>
            <a:r>
              <a:rPr lang="en-US" sz="2987" dirty="0" err="1"/>
              <a:t>Mischel</a:t>
            </a:r>
            <a:r>
              <a:rPr lang="en-US" sz="2987" dirty="0"/>
              <a:t> &amp; </a:t>
            </a:r>
            <a:r>
              <a:rPr lang="en-US" sz="2987" dirty="0" err="1"/>
              <a:t>Shoda</a:t>
            </a:r>
            <a:r>
              <a:rPr lang="en-US" sz="2987" dirty="0"/>
              <a:t>, 1995; Mayer, 2001; 2003: </a:t>
            </a:r>
            <a:r>
              <a:rPr lang="en-US" sz="2987" dirty="0" err="1"/>
              <a:t>Henriques</a:t>
            </a:r>
            <a:r>
              <a:rPr lang="en-US" sz="2987" dirty="0"/>
              <a:t>, 2011; </a:t>
            </a:r>
            <a:r>
              <a:rPr lang="en-US" sz="2987" dirty="0" err="1"/>
              <a:t>Magnavita</a:t>
            </a:r>
            <a:r>
              <a:rPr lang="en-US" sz="2987" dirty="0"/>
              <a:t>, 2005; </a:t>
            </a:r>
            <a:r>
              <a:rPr lang="en-US" sz="2987" dirty="0" err="1"/>
              <a:t>Lluis</a:t>
            </a:r>
            <a:r>
              <a:rPr lang="en-US" sz="2987" dirty="0"/>
              <a:t>-Font, 2006;  Sheldon et al., 2011). In an online survey, we asked 487 participants from a public New England university’s </a:t>
            </a:r>
            <a:r>
              <a:rPr lang="en-US" sz="2987" dirty="0" smtClean="0">
                <a:solidFill>
                  <a:srgbClr val="000000"/>
                </a:solidFill>
              </a:rPr>
              <a:t>undergraduate </a:t>
            </a:r>
            <a:r>
              <a:rPr lang="en-US" sz="2987" dirty="0">
                <a:solidFill>
                  <a:srgbClr val="000000"/>
                </a:solidFill>
              </a:rPr>
              <a:t>psychology participant pool </a:t>
            </a:r>
            <a:r>
              <a:rPr lang="en-US" sz="2987" dirty="0"/>
              <a:t>to sort the list of functions based on conceptual similarity into as many boxes as they liked (up to 25). For example, the function “Creates autobiographical memories” seems closer to the function “Experiences emotions and feelings” than to “Controls physical movement for self-expression</a:t>
            </a:r>
            <a:r>
              <a:rPr lang="en-US" sz="2987" dirty="0" smtClean="0"/>
              <a:t>.” </a:t>
            </a:r>
            <a:r>
              <a:rPr lang="en-US" sz="2987" dirty="0"/>
              <a:t>After completing the consent form and answering demographic questions, participants encountered the sorting survey.  To the left of the screen was the list of 60 functions and to the right of the screen was a set of boxes.  Participants grouped traits by first selecting a function and then placing conceptually similar functions together in a box.  Participants determined how many boxes were needed to sort all of the functions.  Participants continued sorting functions until all the functions had been placed into a group (please refer to Figure 1).</a:t>
            </a:r>
          </a:p>
          <a:p>
            <a:r>
              <a:rPr lang="en-US" sz="2987" dirty="0"/>
              <a:t> </a:t>
            </a:r>
            <a:endParaRPr lang="en-US" sz="2987" dirty="0" smtClean="0"/>
          </a:p>
          <a:p>
            <a:r>
              <a:rPr lang="en-US" sz="2880" b="1" dirty="0" smtClean="0"/>
              <a:t>Results</a:t>
            </a:r>
            <a:endParaRPr lang="en-US" sz="2880" b="1" dirty="0"/>
          </a:p>
          <a:p>
            <a:r>
              <a:rPr lang="en-US" sz="2987" dirty="0"/>
              <a:t>After the data was downloaded from the online survey, we used multidimensional scaling (MDS) to extract dimensions.  MDS </a:t>
            </a:r>
            <a:r>
              <a:rPr lang="en-US" sz="2987" dirty="0" smtClean="0"/>
              <a:t>forms</a:t>
            </a:r>
            <a:r>
              <a:rPr lang="en-US" sz="2987" dirty="0">
                <a:solidFill>
                  <a:srgbClr val="FF0000"/>
                </a:solidFill>
              </a:rPr>
              <a:t> </a:t>
            </a:r>
            <a:r>
              <a:rPr lang="en-US" sz="2987" dirty="0" smtClean="0"/>
              <a:t>dimensional </a:t>
            </a:r>
            <a:r>
              <a:rPr lang="en-US" sz="2987" dirty="0"/>
              <a:t>maps of the items by assigning coordinates for each item (function) sorted for each dimension extracted. Ideally, a map would have between 2-3 dimensions because people think of maps in terms of two to three dimensions (</a:t>
            </a:r>
            <a:r>
              <a:rPr lang="en-US" sz="2987" i="1" dirty="0"/>
              <a:t>East-West, North-South, Altitude). </a:t>
            </a:r>
            <a:r>
              <a:rPr lang="en-US" sz="2987" dirty="0"/>
              <a:t>Two fit statistics are used to choose the best solution: stress and correlation squared (RSQ). RSQ indicates the proportion of variance accounted for by a particular dimensional solution.  An RSQ greater than .60 indicates good fit. </a:t>
            </a:r>
            <a:r>
              <a:rPr lang="en-US" sz="2987" dirty="0" err="1"/>
              <a:t>Kruskal</a:t>
            </a:r>
            <a:r>
              <a:rPr lang="en-US" sz="2987" dirty="0"/>
              <a:t> and Wish proposed that a stress statistic below .10 is a good criterion for fit (1978, p. 54). The number of objects scaled may affect the fit statistics (</a:t>
            </a:r>
            <a:r>
              <a:rPr lang="en-US" sz="2987" dirty="0" err="1"/>
              <a:t>Kruskal</a:t>
            </a:r>
            <a:r>
              <a:rPr lang="en-US" sz="2987" dirty="0"/>
              <a:t> &amp; Wish, 1978, p. 58) and 60 functions is on the larger side for scaled objects. </a:t>
            </a:r>
          </a:p>
          <a:p>
            <a:endParaRPr lang="en-US" sz="2880" b="1" dirty="0"/>
          </a:p>
        </p:txBody>
      </p:sp>
      <p:sp>
        <p:nvSpPr>
          <p:cNvPr id="20" name="Rectangle 19"/>
          <p:cNvSpPr/>
          <p:nvPr/>
        </p:nvSpPr>
        <p:spPr>
          <a:xfrm>
            <a:off x="36179235" y="18428808"/>
            <a:ext cx="6485573" cy="6303218"/>
          </a:xfrm>
          <a:prstGeom prst="rect">
            <a:avLst/>
          </a:prstGeom>
        </p:spPr>
        <p:txBody>
          <a:bodyPr wrap="square" lIns="97487" tIns="48745" rIns="97487" bIns="48745">
            <a:spAutoFit/>
          </a:bodyPr>
          <a:lstStyle/>
          <a:p>
            <a:r>
              <a:rPr lang="en-US" sz="2880" b="1" dirty="0" smtClean="0">
                <a:solidFill>
                  <a:srgbClr val="000000"/>
                </a:solidFill>
                <a:ea typeface="MS Mincho" panose="02020609040205080304" pitchFamily="49" charset="-128"/>
                <a:cs typeface="Times New Roman" panose="02020603050405020304" pitchFamily="18" charset="0"/>
              </a:rPr>
              <a:t>Main Points</a:t>
            </a:r>
          </a:p>
          <a:p>
            <a:pPr marL="365771" indent="-365771">
              <a:buFont typeface="Symbol" panose="05050102010706020507" pitchFamily="18" charset="2"/>
              <a:buChar char=""/>
            </a:pPr>
            <a:r>
              <a:rPr lang="en-US" sz="2880" dirty="0" smtClean="0">
                <a:ea typeface="MS Mincho" panose="02020609040205080304" pitchFamily="49" charset="-128"/>
                <a:cs typeface="Times New Roman" panose="02020603050405020304" pitchFamily="18" charset="0"/>
              </a:rPr>
              <a:t>People </a:t>
            </a:r>
            <a:r>
              <a:rPr lang="en-US" sz="2880" dirty="0">
                <a:ea typeface="MS Mincho" panose="02020609040205080304" pitchFamily="49" charset="-128"/>
                <a:cs typeface="Times New Roman" panose="02020603050405020304" pitchFamily="18" charset="0"/>
              </a:rPr>
              <a:t>organize personality functions using three dimensions: </a:t>
            </a:r>
            <a:r>
              <a:rPr lang="en-US" sz="2880" i="1" dirty="0">
                <a:ea typeface="MS Mincho" panose="02020609040205080304" pitchFamily="49" charset="-128"/>
                <a:cs typeface="Times New Roman" panose="02020603050405020304" pitchFamily="18" charset="0"/>
              </a:rPr>
              <a:t>Inner-Outer</a:t>
            </a:r>
            <a:r>
              <a:rPr lang="en-US" sz="2880" dirty="0">
                <a:ea typeface="MS Mincho" panose="02020609040205080304" pitchFamily="49" charset="-128"/>
                <a:cs typeface="Times New Roman" panose="02020603050405020304" pitchFamily="18" charset="0"/>
              </a:rPr>
              <a:t>, </a:t>
            </a:r>
            <a:r>
              <a:rPr lang="en-US" sz="2880" i="1" dirty="0">
                <a:ea typeface="MS Mincho" panose="02020609040205080304" pitchFamily="49" charset="-128"/>
                <a:cs typeface="Times New Roman" panose="02020603050405020304" pitchFamily="18" charset="0"/>
              </a:rPr>
              <a:t>Molecular-Molar</a:t>
            </a:r>
            <a:r>
              <a:rPr lang="en-US" sz="2880" dirty="0">
                <a:ea typeface="MS Mincho" panose="02020609040205080304" pitchFamily="49" charset="-128"/>
                <a:cs typeface="Times New Roman" panose="02020603050405020304" pitchFamily="18" charset="0"/>
              </a:rPr>
              <a:t>, </a:t>
            </a:r>
            <a:r>
              <a:rPr lang="en-US" sz="2880" i="1" dirty="0">
                <a:ea typeface="MS Mincho" panose="02020609040205080304" pitchFamily="49" charset="-128"/>
                <a:cs typeface="Times New Roman" panose="02020603050405020304" pitchFamily="18" charset="0"/>
              </a:rPr>
              <a:t>Conflicted-Coordinated.</a:t>
            </a:r>
            <a:endParaRPr lang="en-US" sz="2880" dirty="0">
              <a:ea typeface="MS Mincho" panose="02020609040205080304" pitchFamily="49" charset="-128"/>
              <a:cs typeface="Times New Roman" panose="02020603050405020304" pitchFamily="18" charset="0"/>
            </a:endParaRPr>
          </a:p>
          <a:p>
            <a:pPr marL="365771" indent="-365771">
              <a:buFont typeface="Symbol" panose="05050102010706020507" pitchFamily="18" charset="2"/>
              <a:buChar char=""/>
            </a:pPr>
            <a:r>
              <a:rPr lang="en-US" sz="2880" dirty="0">
                <a:ea typeface="MS Mincho" panose="02020609040205080304" pitchFamily="49" charset="-128"/>
                <a:cs typeface="Times New Roman" panose="02020603050405020304" pitchFamily="18" charset="0"/>
              </a:rPr>
              <a:t>Not all models of personality employ these dimensions to organize personality functions. Those that do use these dimensions will be more understandable to lay people because they are more intuitive.</a:t>
            </a:r>
          </a:p>
          <a:p>
            <a:pPr marL="365771" indent="-365771">
              <a:buFont typeface="Symbol" panose="05050102010706020507" pitchFamily="18" charset="2"/>
              <a:buChar char=""/>
            </a:pPr>
            <a:r>
              <a:rPr lang="en-US" sz="2880" dirty="0">
                <a:ea typeface="MS Mincho" panose="02020609040205080304" pitchFamily="49" charset="-128"/>
                <a:cs typeface="Times New Roman" panose="02020603050405020304" pitchFamily="18" charset="0"/>
              </a:rPr>
              <a:t>These maps can organize areas of personality functions (Figure 2) and organize traits (Figure 3).</a:t>
            </a:r>
          </a:p>
        </p:txBody>
      </p:sp>
      <p:graphicFrame>
        <p:nvGraphicFramePr>
          <p:cNvPr id="21" name="Object 20"/>
          <p:cNvGraphicFramePr>
            <a:graphicFrameLocks noChangeAspect="1"/>
          </p:cNvGraphicFramePr>
          <p:nvPr>
            <p:extLst>
              <p:ext uri="{D42A27DB-BD31-4B8C-83A1-F6EECF244321}">
                <p14:modId xmlns:p14="http://schemas.microsoft.com/office/powerpoint/2010/main" val="4056618835"/>
              </p:ext>
            </p:extLst>
          </p:nvPr>
        </p:nvGraphicFramePr>
        <p:xfrm>
          <a:off x="1689338" y="23774400"/>
          <a:ext cx="8378754" cy="7941529"/>
        </p:xfrm>
        <a:graphic>
          <a:graphicData uri="http://schemas.openxmlformats.org/presentationml/2006/ole">
            <mc:AlternateContent xmlns:mc="http://schemas.openxmlformats.org/markup-compatibility/2006">
              <mc:Choice xmlns:v="urn:schemas-microsoft-com:vml" Requires="v">
                <p:oleObj spid="_x0000_s3179" name="Document" r:id="rId4" imgW="5918200" imgH="2857500" progId="Word.Document.12">
                  <p:embed/>
                </p:oleObj>
              </mc:Choice>
              <mc:Fallback>
                <p:oleObj name="Document" r:id="rId4" imgW="5918200" imgH="2857500" progId="Word.Document.12">
                  <p:embed/>
                  <p:pic>
                    <p:nvPicPr>
                      <p:cNvPr id="0" name=""/>
                      <p:cNvPicPr/>
                      <p:nvPr/>
                    </p:nvPicPr>
                    <p:blipFill>
                      <a:blip r:embed="rId5"/>
                      <a:stretch>
                        <a:fillRect/>
                      </a:stretch>
                    </p:blipFill>
                    <p:spPr>
                      <a:xfrm>
                        <a:off x="1689338" y="23774400"/>
                        <a:ext cx="8378754" cy="7941529"/>
                      </a:xfrm>
                      <a:prstGeom prst="rect">
                        <a:avLst/>
                      </a:prstGeom>
                      <a:solidFill>
                        <a:schemeClr val="accent1"/>
                      </a:solidFill>
                      <a:ln>
                        <a:solidFill>
                          <a:schemeClr val="tx1"/>
                        </a:solidFill>
                      </a:ln>
                    </p:spPr>
                  </p:pic>
                </p:oleObj>
              </mc:Fallback>
            </mc:AlternateContent>
          </a:graphicData>
        </a:graphic>
      </p:graphicFrame>
      <p:sp>
        <p:nvSpPr>
          <p:cNvPr id="25" name="Rectangle 24"/>
          <p:cNvSpPr/>
          <p:nvPr/>
        </p:nvSpPr>
        <p:spPr>
          <a:xfrm>
            <a:off x="36166899" y="25948206"/>
            <a:ext cx="6035680" cy="2868431"/>
          </a:xfrm>
          <a:prstGeom prst="rect">
            <a:avLst/>
          </a:prstGeom>
        </p:spPr>
        <p:txBody>
          <a:bodyPr wrap="square" lIns="97487" tIns="48745" rIns="97487" bIns="48745">
            <a:spAutoFit/>
          </a:bodyPr>
          <a:lstStyle/>
          <a:p>
            <a:r>
              <a:rPr lang="en-US" sz="1200" dirty="0"/>
              <a:t>References</a:t>
            </a:r>
          </a:p>
          <a:p>
            <a:r>
              <a:rPr lang="en-US" sz="1200" dirty="0" err="1"/>
              <a:t>Allport</a:t>
            </a:r>
            <a:r>
              <a:rPr lang="en-US" sz="1200" dirty="0"/>
              <a:t>, G.W., (1937). </a:t>
            </a:r>
            <a:r>
              <a:rPr lang="en-US" sz="1200" i="1" dirty="0"/>
              <a:t>Personality A Psychological Interpretation</a:t>
            </a:r>
            <a:r>
              <a:rPr lang="en-US" sz="1200" dirty="0"/>
              <a:t>. London: Constable &amp; Company. </a:t>
            </a:r>
          </a:p>
          <a:p>
            <a:r>
              <a:rPr lang="en-US" sz="1200" dirty="0" err="1"/>
              <a:t>Bellak</a:t>
            </a:r>
            <a:r>
              <a:rPr lang="en-US" sz="1200" dirty="0"/>
              <a:t>, L, </a:t>
            </a:r>
            <a:r>
              <a:rPr lang="en-US" sz="1200" dirty="0" err="1"/>
              <a:t>Hurvich</a:t>
            </a:r>
            <a:r>
              <a:rPr lang="en-US" sz="1200" dirty="0"/>
              <a:t>, M. &amp; </a:t>
            </a:r>
            <a:r>
              <a:rPr lang="en-US" sz="1200" dirty="0" err="1"/>
              <a:t>Gediman</a:t>
            </a:r>
            <a:r>
              <a:rPr lang="en-US" sz="1200" dirty="0"/>
              <a:t>, H. (1973).  </a:t>
            </a:r>
            <a:r>
              <a:rPr lang="en-US" sz="1200" i="1" dirty="0"/>
              <a:t>Ego functions in schizophrenics,</a:t>
            </a:r>
            <a:r>
              <a:rPr lang="en-US" sz="1200" dirty="0"/>
              <a:t> </a:t>
            </a:r>
            <a:r>
              <a:rPr lang="en-US" sz="1200" i="1" dirty="0"/>
              <a:t>neurotics and </a:t>
            </a:r>
            <a:r>
              <a:rPr lang="en-US" sz="1200" i="1" dirty="0" err="1"/>
              <a:t>normals</a:t>
            </a:r>
            <a:r>
              <a:rPr lang="en-US" sz="1200" i="1" dirty="0"/>
              <a:t>. </a:t>
            </a:r>
            <a:r>
              <a:rPr lang="en-US" sz="1200" dirty="0"/>
              <a:t>NY: John Wiley and Sons.</a:t>
            </a:r>
          </a:p>
          <a:p>
            <a:r>
              <a:rPr lang="en-US" sz="1200" dirty="0" err="1"/>
              <a:t>Cacioppo</a:t>
            </a:r>
            <a:r>
              <a:rPr lang="en-US" sz="1200" dirty="0"/>
              <a:t>, J. T., </a:t>
            </a:r>
            <a:r>
              <a:rPr lang="en-US" sz="1200" dirty="0" err="1"/>
              <a:t>Amaral</a:t>
            </a:r>
            <a:r>
              <a:rPr lang="en-US" sz="1200" dirty="0"/>
              <a:t>, D. G., Blanchard, J. J., Cameron, J. L., Carter, C. S.&amp; Crews, D., et al. (2007). Social neuroscience: Progress and implications for mental health. </a:t>
            </a:r>
            <a:r>
              <a:rPr lang="en-US" sz="1200" i="1" dirty="0"/>
              <a:t>Perspectives on Psychological Science</a:t>
            </a:r>
            <a:r>
              <a:rPr lang="en-US" sz="1200" dirty="0"/>
              <a:t>, 2(2), 99-123. doi:10.1111/j.1745-6916.2007.00032.x</a:t>
            </a:r>
          </a:p>
          <a:p>
            <a:r>
              <a:rPr lang="en-US" sz="1200" smtClean="0"/>
              <a:t>Davidson</a:t>
            </a:r>
            <a:r>
              <a:rPr lang="en-US" sz="1200" dirty="0"/>
              <a:t>, M.L. (1983).  </a:t>
            </a:r>
            <a:r>
              <a:rPr lang="en-US" sz="1200" i="1" dirty="0"/>
              <a:t>Multidimensional Scaling.</a:t>
            </a:r>
            <a:r>
              <a:rPr lang="en-US" sz="1200" dirty="0"/>
              <a:t> NY: John Wiley and Sons.</a:t>
            </a:r>
            <a:r>
              <a:rPr lang="en-US" sz="1200" i="1" dirty="0"/>
              <a:t>  </a:t>
            </a:r>
            <a:endParaRPr lang="en-US" sz="1200" dirty="0"/>
          </a:p>
          <a:p>
            <a:r>
              <a:rPr lang="en-US" sz="1200" dirty="0"/>
              <a:t>Freud, S. (1960). </a:t>
            </a:r>
            <a:r>
              <a:rPr lang="en-US" sz="1200" i="1" dirty="0"/>
              <a:t>The Ego and the Id</a:t>
            </a:r>
            <a:r>
              <a:rPr lang="en-US" sz="1200" dirty="0"/>
              <a:t>. (</a:t>
            </a:r>
            <a:r>
              <a:rPr lang="en-US" sz="1200" dirty="0" err="1"/>
              <a:t>J.Riviere</a:t>
            </a:r>
            <a:r>
              <a:rPr lang="en-US" sz="1200" dirty="0"/>
              <a:t>, Trans,. and J. </a:t>
            </a:r>
            <a:r>
              <a:rPr lang="en-US" sz="1200" dirty="0" err="1"/>
              <a:t>Strachy</a:t>
            </a:r>
            <a:r>
              <a:rPr lang="en-US" sz="1200" dirty="0"/>
              <a:t>, Ed.). New York: Basic Books. (Original work published 1923.)</a:t>
            </a:r>
          </a:p>
          <a:p>
            <a:r>
              <a:rPr lang="en-US" sz="1200" dirty="0" err="1"/>
              <a:t>Henriques</a:t>
            </a:r>
            <a:r>
              <a:rPr lang="en-US" sz="1200" dirty="0"/>
              <a:t>, G (2011). A New Unified Theory of Psychology.  NY: Springer</a:t>
            </a:r>
          </a:p>
          <a:p>
            <a:r>
              <a:rPr lang="en-US" sz="1200" dirty="0" err="1"/>
              <a:t>Hilgard</a:t>
            </a:r>
            <a:r>
              <a:rPr lang="en-US" sz="1200" dirty="0"/>
              <a:t>, E.R.,(1980) The trilogy of the mind: Cognition, affection, and conation.  </a:t>
            </a:r>
            <a:r>
              <a:rPr lang="en-US" sz="1200" i="1" dirty="0"/>
              <a:t>Journal of the History of the Behavioral Sciences.  </a:t>
            </a:r>
            <a:r>
              <a:rPr lang="en-US" sz="1200" dirty="0"/>
              <a:t>16, 107-117.</a:t>
            </a:r>
          </a:p>
          <a:p>
            <a:r>
              <a:rPr lang="en-US" sz="1200" dirty="0" err="1"/>
              <a:t>Kruskal</a:t>
            </a:r>
            <a:r>
              <a:rPr lang="en-US" sz="1200" dirty="0"/>
              <a:t>, J.B. and Wish, M. (1978). </a:t>
            </a:r>
            <a:r>
              <a:rPr lang="en-US" sz="1200" i="1" dirty="0"/>
              <a:t>Multidimensional Scaling</a:t>
            </a:r>
            <a:r>
              <a:rPr lang="en-US" sz="1200" dirty="0"/>
              <a:t>. London: Sage.</a:t>
            </a:r>
          </a:p>
        </p:txBody>
      </p:sp>
      <p:sp>
        <p:nvSpPr>
          <p:cNvPr id="8" name="TextBox 7"/>
          <p:cNvSpPr txBox="1"/>
          <p:nvPr/>
        </p:nvSpPr>
        <p:spPr>
          <a:xfrm>
            <a:off x="36179235" y="28747630"/>
            <a:ext cx="6023343" cy="3237763"/>
          </a:xfrm>
          <a:prstGeom prst="rect">
            <a:avLst/>
          </a:prstGeom>
          <a:noFill/>
        </p:spPr>
        <p:txBody>
          <a:bodyPr wrap="square" lIns="97487" tIns="48745" rIns="97487" bIns="48745" rtlCol="0">
            <a:spAutoFit/>
          </a:bodyPr>
          <a:lstStyle/>
          <a:p>
            <a:r>
              <a:rPr lang="en-US" sz="1200" dirty="0" err="1"/>
              <a:t>Lluis</a:t>
            </a:r>
            <a:r>
              <a:rPr lang="en-US" sz="1200" dirty="0"/>
              <a:t>-Font, (2006) Personality systems net theory.  Individual Differences Research, 3, 213-238. [Also employed web site </a:t>
            </a:r>
            <a:r>
              <a:rPr lang="en-US" sz="1200" dirty="0" smtClean="0">
                <a:solidFill>
                  <a:schemeClr val="bg1"/>
                </a:solidFill>
              </a:rPr>
              <a:t>w       </a:t>
            </a:r>
            <a:r>
              <a:rPr lang="en-US" sz="1200" dirty="0" smtClean="0"/>
              <a:t> </a:t>
            </a:r>
            <a:r>
              <a:rPr lang="en-US" sz="1200" dirty="0"/>
              <a:t>www.thepersonalitysystem.org</a:t>
            </a:r>
          </a:p>
          <a:p>
            <a:r>
              <a:rPr lang="en-US" sz="1200" dirty="0" err="1"/>
              <a:t>Magnavita</a:t>
            </a:r>
            <a:r>
              <a:rPr lang="en-US" sz="1200" dirty="0"/>
              <a:t>, J., (2005). Personality-guided relational psychotherapy: A unified approach. Washington, DC: American Psychological 	Association.</a:t>
            </a:r>
          </a:p>
          <a:p>
            <a:r>
              <a:rPr lang="en-US" sz="1200" dirty="0"/>
              <a:t>Mayer, J. D. (2001).  Primary divisions of personality, Journal for the Theory of Social Behavior, 31, 449-474.</a:t>
            </a:r>
          </a:p>
          <a:p>
            <a:r>
              <a:rPr lang="en-US" sz="1200" dirty="0"/>
              <a:t>Mayer, J. D. (2003). Structural divisions of personality and the classification of traits.  Review of General Psychology, 7, 381-401.  Mayer, J. D. (2005). A tale of two visions. American Psychologist. 4, 294-307. </a:t>
            </a:r>
          </a:p>
          <a:p>
            <a:r>
              <a:rPr lang="en-US" sz="1200" dirty="0" err="1"/>
              <a:t>Mischel</a:t>
            </a:r>
            <a:r>
              <a:rPr lang="en-US" sz="1200" dirty="0"/>
              <a:t>, W. &amp; </a:t>
            </a:r>
            <a:r>
              <a:rPr lang="en-US" sz="1200" dirty="0" err="1"/>
              <a:t>Shoda</a:t>
            </a:r>
            <a:r>
              <a:rPr lang="en-US" sz="1200" dirty="0"/>
              <a:t>, Y. (1995) A Cognitive-Affective Systems Theory of </a:t>
            </a:r>
            <a:r>
              <a:rPr lang="en-US" sz="1200" dirty="0" err="1"/>
              <a:t>Personality.Reconceptualizing</a:t>
            </a:r>
            <a:r>
              <a:rPr lang="en-US" sz="1200" dirty="0"/>
              <a:t> Situations, Dispositions, Dynamics and Invariance in Personality Structure.  Psychological Review, 102, 246-268.</a:t>
            </a:r>
          </a:p>
          <a:p>
            <a:r>
              <a:rPr lang="en-US" sz="1200" dirty="0" err="1"/>
              <a:t>Sheldon.K</a:t>
            </a:r>
            <a:r>
              <a:rPr lang="en-US" sz="1200" dirty="0"/>
              <a:t>, Cheng, C. &amp; </a:t>
            </a:r>
            <a:r>
              <a:rPr lang="en-US" sz="1200" dirty="0" err="1"/>
              <a:t>Hilpert</a:t>
            </a:r>
            <a:r>
              <a:rPr lang="en-US" sz="1200" dirty="0"/>
              <a:t>, J.(2011) Understanding Well-Being and Optimal Functioning: Applying the Multilevel Personality in Context (MPIC) Model.  Psychological Inquiry, 22, 1-16.</a:t>
            </a:r>
          </a:p>
          <a:p>
            <a:r>
              <a:rPr lang="en-US" sz="1200" dirty="0"/>
              <a:t> Sheldon, K. M., Cheng, C., </a:t>
            </a:r>
            <a:r>
              <a:rPr lang="en-US" sz="1200" dirty="0" err="1"/>
              <a:t>Hilpert</a:t>
            </a:r>
            <a:r>
              <a:rPr lang="en-US" sz="1200" dirty="0"/>
              <a:t>, J.,  (2011). Consilience within the </a:t>
            </a:r>
            <a:r>
              <a:rPr lang="en-US" sz="1200" dirty="0" err="1"/>
              <a:t>biopsychosocial</a:t>
            </a:r>
            <a:r>
              <a:rPr lang="en-US" sz="1200" dirty="0"/>
              <a:t> system. Psychological Inquiry, 22(1).</a:t>
            </a:r>
          </a:p>
          <a:p>
            <a:endParaRPr lang="en-US" sz="1200" dirty="0"/>
          </a:p>
        </p:txBody>
      </p:sp>
      <p:grpSp>
        <p:nvGrpSpPr>
          <p:cNvPr id="27" name="Group 26"/>
          <p:cNvGrpSpPr/>
          <p:nvPr/>
        </p:nvGrpSpPr>
        <p:grpSpPr>
          <a:xfrm>
            <a:off x="11607592" y="23711087"/>
            <a:ext cx="8922089" cy="8046267"/>
            <a:chOff x="10863341" y="22797742"/>
            <a:chExt cx="8364459" cy="7543375"/>
          </a:xfrm>
        </p:grpSpPr>
        <p:pic>
          <p:nvPicPr>
            <p:cNvPr id="23" name="Picture 22"/>
            <p:cNvPicPr/>
            <p:nvPr/>
          </p:nvPicPr>
          <p:blipFill rotWithShape="1">
            <a:blip r:embed="rId6">
              <a:extLst>
                <a:ext uri="{28A0092B-C50C-407E-A947-70E740481C1C}">
                  <a14:useLocalDpi xmlns:a14="http://schemas.microsoft.com/office/drawing/2010/main" val="0"/>
                </a:ext>
              </a:extLst>
            </a:blip>
            <a:srcRect b="12330"/>
            <a:stretch/>
          </p:blipFill>
          <p:spPr bwMode="auto">
            <a:xfrm>
              <a:off x="10863341" y="25247600"/>
              <a:ext cx="8364459" cy="5093517"/>
            </a:xfrm>
            <a:prstGeom prst="rect">
              <a:avLst/>
            </a:prstGeom>
            <a:noFill/>
            <a:ln>
              <a:noFill/>
            </a:ln>
          </p:spPr>
        </p:pic>
        <p:sp>
          <p:nvSpPr>
            <p:cNvPr id="24" name="Rectangle 23"/>
            <p:cNvSpPr/>
            <p:nvPr/>
          </p:nvSpPr>
          <p:spPr>
            <a:xfrm>
              <a:off x="11058730" y="22797742"/>
              <a:ext cx="7902391" cy="496246"/>
            </a:xfrm>
            <a:prstGeom prst="rect">
              <a:avLst/>
            </a:prstGeom>
          </p:spPr>
          <p:txBody>
            <a:bodyPr wrap="square" lIns="97487" tIns="48745" rIns="97487" bIns="48745">
              <a:spAutoFit/>
            </a:bodyPr>
            <a:lstStyle/>
            <a:p>
              <a:r>
                <a:rPr lang="en-US" sz="2800" i="1" dirty="0">
                  <a:cs typeface="Times New Roman"/>
                </a:rPr>
                <a:t>Figure 1</a:t>
              </a:r>
              <a:r>
                <a:rPr lang="en-US" sz="2800" dirty="0">
                  <a:cs typeface="Times New Roman"/>
                </a:rPr>
                <a:t>. Sorting the Functions</a:t>
              </a:r>
            </a:p>
          </p:txBody>
        </p:sp>
        <p:grpSp>
          <p:nvGrpSpPr>
            <p:cNvPr id="28" name="Group 27"/>
            <p:cNvGrpSpPr/>
            <p:nvPr/>
          </p:nvGrpSpPr>
          <p:grpSpPr>
            <a:xfrm>
              <a:off x="12795363" y="23361650"/>
              <a:ext cx="4714875" cy="1885950"/>
              <a:chOff x="0" y="0"/>
              <a:chExt cx="3771900" cy="1257300"/>
            </a:xfrm>
          </p:grpSpPr>
          <p:sp>
            <p:nvSpPr>
              <p:cNvPr id="29" name="Curved Down Arrow 28"/>
              <p:cNvSpPr/>
              <p:nvPr/>
            </p:nvSpPr>
            <p:spPr>
              <a:xfrm>
                <a:off x="0" y="114300"/>
                <a:ext cx="3771900" cy="1143000"/>
              </a:xfrm>
              <a:prstGeom prst="curvedDownArrow">
                <a:avLst/>
              </a:prstGeom>
              <a:solidFill>
                <a:schemeClr val="tx1"/>
              </a:solidFill>
              <a:ln w="12700" cap="rnd" cmpd="sng">
                <a:solidFill>
                  <a:schemeClr val="tx1"/>
                </a:solidFill>
                <a:round/>
              </a:ln>
            </p:spPr>
            <p:style>
              <a:lnRef idx="1">
                <a:schemeClr val="accent1"/>
              </a:lnRef>
              <a:fillRef idx="3">
                <a:schemeClr val="accent1"/>
              </a:fillRef>
              <a:effectRef idx="2">
                <a:schemeClr val="accent1"/>
              </a:effectRef>
              <a:fontRef idx="minor">
                <a:schemeClr val="lt1"/>
              </a:fontRef>
            </p:style>
            <p:txBody>
              <a:bodyPr rot="0" spcFirstLastPara="0" vert="horz" wrap="square" lIns="97536" tIns="48768" rIns="97536" bIns="48768" numCol="1" spcCol="0" rtlCol="0" fromWordArt="0" anchor="ctr" anchorCtr="0" forceAA="0" compatLnSpc="1">
                <a:prstTxWarp prst="textNoShape">
                  <a:avLst/>
                </a:prstTxWarp>
                <a:noAutofit/>
              </a:bodyPr>
              <a:lstStyle/>
              <a:p>
                <a:endParaRPr lang="en-US" sz="6614"/>
              </a:p>
            </p:txBody>
          </p:sp>
          <p:sp>
            <p:nvSpPr>
              <p:cNvPr id="30" name="Rectangle 29"/>
              <p:cNvSpPr/>
              <p:nvPr/>
            </p:nvSpPr>
            <p:spPr>
              <a:xfrm>
                <a:off x="1143000" y="0"/>
                <a:ext cx="1257300" cy="1257300"/>
              </a:xfrm>
              <a:prstGeom prst="rect">
                <a:avLst/>
              </a:prstGeom>
              <a:solidFill>
                <a:schemeClr val="bg1"/>
              </a:solidFill>
              <a:ln w="12700" cap="rnd" cmpd="sng">
                <a:solidFill>
                  <a:schemeClr val="tx1"/>
                </a:solidFill>
                <a:round/>
              </a:ln>
            </p:spPr>
            <p:style>
              <a:lnRef idx="1">
                <a:schemeClr val="accent1"/>
              </a:lnRef>
              <a:fillRef idx="3">
                <a:schemeClr val="accent1"/>
              </a:fillRef>
              <a:effectRef idx="2">
                <a:schemeClr val="accent1"/>
              </a:effectRef>
              <a:fontRef idx="minor">
                <a:schemeClr val="lt1"/>
              </a:fontRef>
            </p:style>
            <p:txBody>
              <a:bodyPr rot="0" spcFirstLastPara="0" vert="horz" wrap="square" lIns="97536" tIns="48768" rIns="97536" bIns="48768" numCol="1" spcCol="0" rtlCol="0" fromWordArt="0" anchor="ctr" anchorCtr="0" forceAA="0" compatLnSpc="1">
                <a:prstTxWarp prst="textNoShape">
                  <a:avLst/>
                </a:prstTxWarp>
                <a:noAutofit/>
              </a:bodyPr>
              <a:lstStyle/>
              <a:p>
                <a:pPr algn="ctr"/>
                <a:r>
                  <a:rPr lang="en-US" sz="1493" dirty="0">
                    <a:solidFill>
                      <a:schemeClr val="tx1"/>
                    </a:solidFill>
                    <a:latin typeface="Times New Roman"/>
                    <a:ea typeface="ＭＳ 明朝"/>
                    <a:cs typeface="Times New Roman"/>
                  </a:rPr>
                  <a:t>Items from the left are moved to the boxes on the right</a:t>
                </a:r>
                <a:r>
                  <a:rPr lang="en-US" sz="1280" u="sng" dirty="0">
                    <a:solidFill>
                      <a:srgbClr val="008080"/>
                    </a:solidFill>
                    <a:latin typeface="Times New Roman"/>
                    <a:ea typeface="ＭＳ 明朝"/>
                    <a:cs typeface="Times New Roman"/>
                  </a:rPr>
                  <a:t>.</a:t>
                </a:r>
                <a:endParaRPr lang="en-US" sz="1280" dirty="0">
                  <a:latin typeface="Times New Roman"/>
                  <a:ea typeface="ＭＳ 明朝"/>
                  <a:cs typeface="Times New Roman"/>
                </a:endParaRPr>
              </a:p>
            </p:txBody>
          </p:sp>
        </p:grpSp>
      </p:grpSp>
      <p:sp>
        <p:nvSpPr>
          <p:cNvPr id="32" name="Text Box 2"/>
          <p:cNvSpPr txBox="1">
            <a:spLocks noChangeArrowheads="1"/>
          </p:cNvSpPr>
          <p:nvPr/>
        </p:nvSpPr>
        <p:spPr bwMode="auto">
          <a:xfrm>
            <a:off x="21640804" y="30058807"/>
            <a:ext cx="13845792" cy="1219743"/>
          </a:xfrm>
          <a:prstGeom prst="rect">
            <a:avLst/>
          </a:prstGeom>
          <a:solidFill>
            <a:srgbClr val="FFFFFF"/>
          </a:solidFill>
          <a:ln w="9525">
            <a:noFill/>
            <a:miter lim="800000"/>
            <a:headEnd/>
            <a:tailEnd/>
          </a:ln>
        </p:spPr>
        <p:txBody>
          <a:bodyPr rot="0" vert="horz" wrap="square" lIns="97536" tIns="48768" rIns="97536" bIns="48768" anchor="t" anchorCtr="0">
            <a:noAutofit/>
          </a:bodyPr>
          <a:lstStyle/>
          <a:p>
            <a:r>
              <a:rPr lang="en-US" sz="2000" i="1" dirty="0">
                <a:latin typeface="Times New Roman" panose="02020603050405020304" pitchFamily="18" charset="0"/>
                <a:ea typeface="MS Mincho" panose="02020609040205080304" pitchFamily="49" charset="-128"/>
                <a:cs typeface="Times New Roman" panose="02020603050405020304" pitchFamily="18" charset="0"/>
              </a:rPr>
              <a:t>Figure 3</a:t>
            </a:r>
            <a:r>
              <a:rPr lang="en-US" sz="2000" dirty="0">
                <a:latin typeface="Times New Roman" panose="02020603050405020304" pitchFamily="18" charset="0"/>
                <a:ea typeface="MS Mincho" panose="02020609040205080304" pitchFamily="49" charset="-128"/>
                <a:cs typeface="Times New Roman" panose="02020603050405020304" pitchFamily="18" charset="0"/>
              </a:rPr>
              <a:t>. Major areas of personality functioning and the traits that describe them as organized by inner–outer and molecular–molar dimensions. The four areas are Energy Development, Knowledge Guidance, Action Planning and Executive Management. Traits that describe major areas of functioning are now added including the Big Five and other traits, which indicate more specific areas of functioning. For example, the trait conscientiousness is in the self-presentation area because the trait conscientiousness describes a way of presenting the self. Conversely, the trait openness is connected to the areas of Cognition and Role playing because the trait openness describes both intellect and activities. </a:t>
            </a:r>
          </a:p>
          <a:p>
            <a:pPr>
              <a:lnSpc>
                <a:spcPct val="115000"/>
              </a:lnSpc>
              <a:spcAft>
                <a:spcPts val="1067"/>
              </a:spcAft>
            </a:pPr>
            <a:r>
              <a:rPr lang="en-US" sz="2000" dirty="0">
                <a:latin typeface="Times New Roman" panose="02020603050405020304" pitchFamily="18" charset="0"/>
                <a:ea typeface="MS Mincho" panose="02020609040205080304" pitchFamily="49" charset="-128"/>
                <a:cs typeface="Times New Roman" panose="02020603050405020304" pitchFamily="18" charset="0"/>
              </a:rPr>
              <a:t> </a:t>
            </a:r>
          </a:p>
          <a:p>
            <a:r>
              <a:rPr lang="en-US" sz="2000" dirty="0">
                <a:latin typeface="Times New Roman" panose="02020603050405020304" pitchFamily="18" charset="0"/>
                <a:ea typeface="MS Mincho" panose="02020609040205080304" pitchFamily="49" charset="-128"/>
                <a:cs typeface="Times New Roman" panose="02020603050405020304" pitchFamily="18" charset="0"/>
              </a:rPr>
              <a:t> </a:t>
            </a:r>
          </a:p>
        </p:txBody>
      </p:sp>
      <p:sp>
        <p:nvSpPr>
          <p:cNvPr id="16" name="TextBox 15"/>
          <p:cNvSpPr txBox="1"/>
          <p:nvPr/>
        </p:nvSpPr>
        <p:spPr>
          <a:xfrm>
            <a:off x="21624423" y="18529596"/>
            <a:ext cx="13157551" cy="523220"/>
          </a:xfrm>
          <a:prstGeom prst="rect">
            <a:avLst/>
          </a:prstGeom>
          <a:noFill/>
        </p:spPr>
        <p:txBody>
          <a:bodyPr wrap="square" rtlCol="0">
            <a:spAutoFit/>
          </a:bodyPr>
          <a:lstStyle/>
          <a:p>
            <a:r>
              <a:rPr lang="en-US" sz="2800" i="1" dirty="0"/>
              <a:t>Figure 3 Study 3 map of Inner Outer and Molecular Molar dimensions with traits</a:t>
            </a:r>
          </a:p>
        </p:txBody>
      </p:sp>
      <p:sp>
        <p:nvSpPr>
          <p:cNvPr id="26" name="Rectangle 25"/>
          <p:cNvSpPr/>
          <p:nvPr/>
        </p:nvSpPr>
        <p:spPr>
          <a:xfrm>
            <a:off x="1436431" y="9468290"/>
            <a:ext cx="19531207" cy="4081116"/>
          </a:xfrm>
          <a:prstGeom prst="rect">
            <a:avLst/>
          </a:prstGeom>
        </p:spPr>
        <p:txBody>
          <a:bodyPr wrap="square">
            <a:spAutoFit/>
          </a:bodyPr>
          <a:lstStyle/>
          <a:p>
            <a:r>
              <a:rPr lang="en-US" sz="2880" b="1" dirty="0"/>
              <a:t>Introduction</a:t>
            </a:r>
          </a:p>
          <a:p>
            <a:r>
              <a:rPr lang="en-US" sz="2880" dirty="0"/>
              <a:t>People use organizational tools to make sense of large amounts of data. A map is one such </a:t>
            </a:r>
            <a:r>
              <a:rPr lang="en-US" sz="2880" dirty="0" smtClean="0"/>
              <a:t>tool. In geography, a map </a:t>
            </a:r>
            <a:r>
              <a:rPr lang="en-US" sz="2880" dirty="0"/>
              <a:t>can organize cities in a </a:t>
            </a:r>
            <a:r>
              <a:rPr lang="en-US" sz="2880" dirty="0" smtClean="0"/>
              <a:t>way </a:t>
            </a:r>
            <a:r>
              <a:rPr lang="en-US" sz="2880" dirty="0"/>
              <a:t>that shows spatial relationships between geographical features such as rivers, mountains and cities. Psychologists too have long sought a way to organize personality functions.  Gordon </a:t>
            </a:r>
            <a:r>
              <a:rPr lang="en-US" sz="2880" dirty="0" err="1"/>
              <a:t>Allport</a:t>
            </a:r>
            <a:r>
              <a:rPr lang="en-US" sz="2880" dirty="0"/>
              <a:t> (1937) sought a map to organize personality functions because it was difficult to understand the relationships among the long lists of functions without some organizing scheme. In two previous </a:t>
            </a:r>
            <a:r>
              <a:rPr lang="en-US" sz="2880" dirty="0" smtClean="0"/>
              <a:t>studies, </a:t>
            </a:r>
            <a:r>
              <a:rPr lang="en-US" sz="2880" dirty="0"/>
              <a:t>we replicated two dimensions – </a:t>
            </a:r>
            <a:r>
              <a:rPr lang="en-US" sz="2880" i="1" dirty="0"/>
              <a:t>Inner-Outer, </a:t>
            </a:r>
            <a:r>
              <a:rPr lang="en-US" sz="2880" dirty="0"/>
              <a:t>and </a:t>
            </a:r>
            <a:r>
              <a:rPr lang="en-US" sz="2880" i="1" dirty="0"/>
              <a:t>Molecular-Molar</a:t>
            </a:r>
            <a:r>
              <a:rPr lang="en-US" sz="2880" dirty="0"/>
              <a:t> – which people use to organize personality.  We found these dimensions by asking people to organize functions found in personality </a:t>
            </a:r>
            <a:r>
              <a:rPr lang="en-US" sz="2880" dirty="0" smtClean="0"/>
              <a:t>literature (See Table 1).   </a:t>
            </a:r>
            <a:r>
              <a:rPr lang="en-US" sz="2880" dirty="0"/>
              <a:t>The purpose of the third study is to combine and refine the list of functions found in the first two studies in order to form a final map of personality functions, which can organize traits.</a:t>
            </a:r>
          </a:p>
        </p:txBody>
      </p:sp>
      <p:pic>
        <p:nvPicPr>
          <p:cNvPr id="34" name="Picture 33" descr="Study 3 mind maps 79 Figures 6&amp;7_Page_2.png"/>
          <p:cNvPicPr>
            <a:picLocks noChangeAspect="1"/>
          </p:cNvPicPr>
          <p:nvPr/>
        </p:nvPicPr>
        <p:blipFill rotWithShape="1">
          <a:blip r:embed="rId7">
            <a:extLst>
              <a:ext uri="{28A0092B-C50C-407E-A947-70E740481C1C}">
                <a14:useLocalDpi xmlns:a14="http://schemas.microsoft.com/office/drawing/2010/main" val="0"/>
              </a:ext>
            </a:extLst>
          </a:blip>
          <a:srcRect l="3455" r="5516" b="6323"/>
          <a:stretch/>
        </p:blipFill>
        <p:spPr>
          <a:xfrm>
            <a:off x="21242215" y="5154497"/>
            <a:ext cx="13470685" cy="10396743"/>
          </a:xfrm>
          <a:prstGeom prst="rect">
            <a:avLst/>
          </a:prstGeom>
        </p:spPr>
      </p:pic>
      <p:sp>
        <p:nvSpPr>
          <p:cNvPr id="36" name="Rectangle 35"/>
          <p:cNvSpPr/>
          <p:nvPr/>
        </p:nvSpPr>
        <p:spPr>
          <a:xfrm>
            <a:off x="21369021" y="15633537"/>
            <a:ext cx="13153169" cy="1938992"/>
          </a:xfrm>
          <a:prstGeom prst="rect">
            <a:avLst/>
          </a:prstGeom>
        </p:spPr>
        <p:txBody>
          <a:bodyPr wrap="square">
            <a:spAutoFit/>
          </a:bodyPr>
          <a:lstStyle/>
          <a:p>
            <a:r>
              <a:rPr lang="en-US" sz="2000" i="1" dirty="0">
                <a:latin typeface="Times New Roman" panose="02020603050405020304" pitchFamily="18" charset="0"/>
                <a:ea typeface="MS Mincho" panose="02020609040205080304" pitchFamily="49" charset="-128"/>
                <a:cs typeface="Times New Roman" panose="02020603050405020304" pitchFamily="18" charset="0"/>
              </a:rPr>
              <a:t>Figure 2</a:t>
            </a:r>
            <a:r>
              <a:rPr lang="en-US" sz="2000" dirty="0">
                <a:latin typeface="Times New Roman" panose="02020603050405020304" pitchFamily="18" charset="0"/>
                <a:ea typeface="MS Mincho" panose="02020609040205080304" pitchFamily="49" charset="-128"/>
                <a:cs typeface="Times New Roman" panose="02020603050405020304" pitchFamily="18" charset="0"/>
              </a:rPr>
              <a:t>. Major areas of personality functions arranged by inner–outer and molecular–molar dimensions. The four areas are Energy Development, which includes motives and emotions; Knowledge Guidance, which involves mental representations and reasoning; Action planning, which includes procedural knowledge about acting in the social world, and Executive Management, which involves awareness and self-control. Regional areas marked with capitol stars including self-definition (upper left), self-presentation (upper right) and Expression style (lower right) are also added. The functions are positioned as in the results from Study 3.</a:t>
            </a:r>
          </a:p>
        </p:txBody>
      </p:sp>
      <p:pic>
        <p:nvPicPr>
          <p:cNvPr id="37" name="Picture 36" descr="Study 3 mind maps 79 Figures 6&amp;7_Page_3.png"/>
          <p:cNvPicPr>
            <a:picLocks noChangeAspect="1"/>
          </p:cNvPicPr>
          <p:nvPr/>
        </p:nvPicPr>
        <p:blipFill rotWithShape="1">
          <a:blip r:embed="rId8">
            <a:extLst>
              <a:ext uri="{28A0092B-C50C-407E-A947-70E740481C1C}">
                <a14:useLocalDpi xmlns:a14="http://schemas.microsoft.com/office/drawing/2010/main" val="0"/>
              </a:ext>
            </a:extLst>
          </a:blip>
          <a:srcRect l="4340" t="458" r="5850" b="8917"/>
          <a:stretch/>
        </p:blipFill>
        <p:spPr>
          <a:xfrm>
            <a:off x="21640804" y="19294971"/>
            <a:ext cx="13532223" cy="10241280"/>
          </a:xfrm>
          <a:prstGeom prst="rect">
            <a:avLst/>
          </a:prstGeom>
        </p:spPr>
      </p:pic>
      <p:sp>
        <p:nvSpPr>
          <p:cNvPr id="4" name="Rectangle 3"/>
          <p:cNvSpPr/>
          <p:nvPr/>
        </p:nvSpPr>
        <p:spPr>
          <a:xfrm>
            <a:off x="773723" y="877805"/>
            <a:ext cx="42378653" cy="31116282"/>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1689338" y="23774400"/>
            <a:ext cx="8378754" cy="822960"/>
          </a:xfrm>
          <a:prstGeom prst="rect">
            <a:avLst/>
          </a:prstGeom>
          <a:solidFill>
            <a:schemeClr val="bg1"/>
          </a:solidFill>
        </p:spPr>
        <p:txBody>
          <a:bodyPr wrap="square" rtlCol="0">
            <a:spAutoFit/>
          </a:bodyPr>
          <a:lstStyle/>
          <a:p>
            <a:r>
              <a:rPr lang="en-US" sz="2800" i="1" dirty="0"/>
              <a:t>Table 1 </a:t>
            </a:r>
            <a:r>
              <a:rPr lang="en-US" sz="2800" dirty="0"/>
              <a:t>Eight Functional Divisions of Mind Spanning Different Theories and Years</a:t>
            </a:r>
          </a:p>
        </p:txBody>
      </p:sp>
      <p:sp>
        <p:nvSpPr>
          <p:cNvPr id="6" name="Rectangle 5"/>
          <p:cNvSpPr/>
          <p:nvPr/>
        </p:nvSpPr>
        <p:spPr>
          <a:xfrm>
            <a:off x="1657748" y="23752329"/>
            <a:ext cx="8410344" cy="79636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11816007" y="23752329"/>
            <a:ext cx="8289754" cy="799513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2855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1939</TotalTime>
  <Words>1408</Words>
  <Application>Microsoft Office PowerPoint</Application>
  <PresentationFormat>Custom</PresentationFormat>
  <Paragraphs>50</Paragraphs>
  <Slides>1</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9" baseType="lpstr">
      <vt:lpstr>MS Mincho</vt:lpstr>
      <vt:lpstr>MS Mincho</vt:lpstr>
      <vt:lpstr>Arial</vt:lpstr>
      <vt:lpstr>Calibri</vt:lpstr>
      <vt:lpstr>Symbol</vt:lpstr>
      <vt:lpstr>Times New Roman</vt:lpstr>
      <vt:lpstr>Office Theme</vt:lpstr>
      <vt:lpstr>Document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Bonnie Barlow</dc:creator>
  <cp:lastModifiedBy>bonnie</cp:lastModifiedBy>
  <cp:revision>91</cp:revision>
  <cp:lastPrinted>2015-06-08T20:38:49Z</cp:lastPrinted>
  <dcterms:created xsi:type="dcterms:W3CDTF">2014-07-25T13:19:23Z</dcterms:created>
  <dcterms:modified xsi:type="dcterms:W3CDTF">2015-06-08T20:44:44Z</dcterms:modified>
</cp:coreProperties>
</file>