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Default Extension="emf" ContentType="image/x-em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7" r:id="rId2"/>
  </p:sldIdLst>
  <p:sldSz cx="38404800" cy="38404800"/>
  <p:notesSz cx="6858000" cy="9144000"/>
  <p:defaultTextStyle>
    <a:defPPr>
      <a:defRPr lang="en-US"/>
    </a:defPPr>
    <a:lvl1pPr marL="0" algn="l" defTabSz="2351288" rtl="0" eaLnBrk="1" latinLnBrk="0" hangingPunct="1">
      <a:defRPr sz="9300" kern="1200">
        <a:solidFill>
          <a:schemeClr val="tx1"/>
        </a:solidFill>
        <a:latin typeface="+mn-lt"/>
        <a:ea typeface="+mn-ea"/>
        <a:cs typeface="+mn-cs"/>
      </a:defRPr>
    </a:lvl1pPr>
    <a:lvl2pPr marL="2351288" algn="l" defTabSz="2351288" rtl="0" eaLnBrk="1" latinLnBrk="0" hangingPunct="1">
      <a:defRPr sz="9300" kern="1200">
        <a:solidFill>
          <a:schemeClr val="tx1"/>
        </a:solidFill>
        <a:latin typeface="+mn-lt"/>
        <a:ea typeface="+mn-ea"/>
        <a:cs typeface="+mn-cs"/>
      </a:defRPr>
    </a:lvl2pPr>
    <a:lvl3pPr marL="4702576" algn="l" defTabSz="2351288" rtl="0" eaLnBrk="1" latinLnBrk="0" hangingPunct="1">
      <a:defRPr sz="9300" kern="1200">
        <a:solidFill>
          <a:schemeClr val="tx1"/>
        </a:solidFill>
        <a:latin typeface="+mn-lt"/>
        <a:ea typeface="+mn-ea"/>
        <a:cs typeface="+mn-cs"/>
      </a:defRPr>
    </a:lvl3pPr>
    <a:lvl4pPr marL="7053864" algn="l" defTabSz="2351288" rtl="0" eaLnBrk="1" latinLnBrk="0" hangingPunct="1">
      <a:defRPr sz="9300" kern="1200">
        <a:solidFill>
          <a:schemeClr val="tx1"/>
        </a:solidFill>
        <a:latin typeface="+mn-lt"/>
        <a:ea typeface="+mn-ea"/>
        <a:cs typeface="+mn-cs"/>
      </a:defRPr>
    </a:lvl4pPr>
    <a:lvl5pPr marL="9405153" algn="l" defTabSz="2351288" rtl="0" eaLnBrk="1" latinLnBrk="0" hangingPunct="1">
      <a:defRPr sz="9300" kern="1200">
        <a:solidFill>
          <a:schemeClr val="tx1"/>
        </a:solidFill>
        <a:latin typeface="+mn-lt"/>
        <a:ea typeface="+mn-ea"/>
        <a:cs typeface="+mn-cs"/>
      </a:defRPr>
    </a:lvl5pPr>
    <a:lvl6pPr marL="11756441" algn="l" defTabSz="2351288" rtl="0" eaLnBrk="1" latinLnBrk="0" hangingPunct="1">
      <a:defRPr sz="9300" kern="1200">
        <a:solidFill>
          <a:schemeClr val="tx1"/>
        </a:solidFill>
        <a:latin typeface="+mn-lt"/>
        <a:ea typeface="+mn-ea"/>
        <a:cs typeface="+mn-cs"/>
      </a:defRPr>
    </a:lvl6pPr>
    <a:lvl7pPr marL="14107729" algn="l" defTabSz="2351288" rtl="0" eaLnBrk="1" latinLnBrk="0" hangingPunct="1">
      <a:defRPr sz="9300" kern="1200">
        <a:solidFill>
          <a:schemeClr val="tx1"/>
        </a:solidFill>
        <a:latin typeface="+mn-lt"/>
        <a:ea typeface="+mn-ea"/>
        <a:cs typeface="+mn-cs"/>
      </a:defRPr>
    </a:lvl7pPr>
    <a:lvl8pPr marL="16459017" algn="l" defTabSz="2351288" rtl="0" eaLnBrk="1" latinLnBrk="0" hangingPunct="1">
      <a:defRPr sz="9300" kern="1200">
        <a:solidFill>
          <a:schemeClr val="tx1"/>
        </a:solidFill>
        <a:latin typeface="+mn-lt"/>
        <a:ea typeface="+mn-ea"/>
        <a:cs typeface="+mn-cs"/>
      </a:defRPr>
    </a:lvl8pPr>
    <a:lvl9pPr marL="18810305" algn="l" defTabSz="2351288" rtl="0" eaLnBrk="1" latinLnBrk="0" hangingPunct="1">
      <a:defRPr sz="93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snapToGrid="0" snapToObjects="1">
      <p:cViewPr>
        <p:scale>
          <a:sx n="28" d="100"/>
          <a:sy n="28" d="100"/>
        </p:scale>
        <p:origin x="-3424" y="-88"/>
      </p:cViewPr>
      <p:guideLst>
        <p:guide orient="horz" pos="12096"/>
        <p:guide pos="1182"/>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interSettings" Target="printerSettings/printerSettings1.bin"/><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880360" y="11930383"/>
            <a:ext cx="32644080" cy="8232140"/>
          </a:xfrm>
        </p:spPr>
        <p:txBody>
          <a:bodyPr/>
          <a:lstStyle/>
          <a:p>
            <a:r>
              <a:rPr lang="en-US" smtClean="0"/>
              <a:t>Click to edit Master title style</a:t>
            </a:r>
            <a:endParaRPr lang="en-US"/>
          </a:p>
        </p:txBody>
      </p:sp>
      <p:sp>
        <p:nvSpPr>
          <p:cNvPr id="3" name="Subtitle 2"/>
          <p:cNvSpPr>
            <a:spLocks noGrp="1"/>
          </p:cNvSpPr>
          <p:nvPr>
            <p:ph type="subTitle" idx="1"/>
          </p:nvPr>
        </p:nvSpPr>
        <p:spPr>
          <a:xfrm>
            <a:off x="5760720" y="21762720"/>
            <a:ext cx="26883360" cy="9814560"/>
          </a:xfrm>
        </p:spPr>
        <p:txBody>
          <a:bodyPr/>
          <a:lstStyle>
            <a:lvl1pPr marL="0" indent="0" algn="ctr">
              <a:buNone/>
              <a:defRPr>
                <a:solidFill>
                  <a:schemeClr val="tx1">
                    <a:tint val="75000"/>
                  </a:schemeClr>
                </a:solidFill>
              </a:defRPr>
            </a:lvl1pPr>
            <a:lvl2pPr marL="2351288" indent="0" algn="ctr">
              <a:buNone/>
              <a:defRPr>
                <a:solidFill>
                  <a:schemeClr val="tx1">
                    <a:tint val="75000"/>
                  </a:schemeClr>
                </a:solidFill>
              </a:defRPr>
            </a:lvl2pPr>
            <a:lvl3pPr marL="4702576" indent="0" algn="ctr">
              <a:buNone/>
              <a:defRPr>
                <a:solidFill>
                  <a:schemeClr val="tx1">
                    <a:tint val="75000"/>
                  </a:schemeClr>
                </a:solidFill>
              </a:defRPr>
            </a:lvl3pPr>
            <a:lvl4pPr marL="7053864" indent="0" algn="ctr">
              <a:buNone/>
              <a:defRPr>
                <a:solidFill>
                  <a:schemeClr val="tx1">
                    <a:tint val="75000"/>
                  </a:schemeClr>
                </a:solidFill>
              </a:defRPr>
            </a:lvl4pPr>
            <a:lvl5pPr marL="9405153" indent="0" algn="ctr">
              <a:buNone/>
              <a:defRPr>
                <a:solidFill>
                  <a:schemeClr val="tx1">
                    <a:tint val="75000"/>
                  </a:schemeClr>
                </a:solidFill>
              </a:defRPr>
            </a:lvl5pPr>
            <a:lvl6pPr marL="11756441" indent="0" algn="ctr">
              <a:buNone/>
              <a:defRPr>
                <a:solidFill>
                  <a:schemeClr val="tx1">
                    <a:tint val="75000"/>
                  </a:schemeClr>
                </a:solidFill>
              </a:defRPr>
            </a:lvl6pPr>
            <a:lvl7pPr marL="14107729" indent="0" algn="ctr">
              <a:buNone/>
              <a:defRPr>
                <a:solidFill>
                  <a:schemeClr val="tx1">
                    <a:tint val="75000"/>
                  </a:schemeClr>
                </a:solidFill>
              </a:defRPr>
            </a:lvl7pPr>
            <a:lvl8pPr marL="16459017" indent="0" algn="ctr">
              <a:buNone/>
              <a:defRPr>
                <a:solidFill>
                  <a:schemeClr val="tx1">
                    <a:tint val="75000"/>
                  </a:schemeClr>
                </a:solidFill>
              </a:defRPr>
            </a:lvl8pPr>
            <a:lvl9pPr marL="18810305"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a:xfrm>
            <a:off x="1920240" y="35595563"/>
            <a:ext cx="8961120" cy="2044700"/>
          </a:xfrm>
          <a:prstGeom prst="rect">
            <a:avLst/>
          </a:prstGeom>
        </p:spPr>
        <p:txBody>
          <a:bodyPr/>
          <a:lstStyle/>
          <a:p>
            <a:fld id="{BFA97F63-5664-AB4D-93AC-7805781B5DFD}" type="datetimeFigureOut">
              <a:rPr lang="en-US" smtClean="0"/>
              <a:pPr/>
              <a:t>6/5/15</a:t>
            </a:fld>
            <a:endParaRPr lang="en-US"/>
          </a:p>
        </p:txBody>
      </p:sp>
      <p:sp>
        <p:nvSpPr>
          <p:cNvPr id="5" name="Footer Placeholder 4"/>
          <p:cNvSpPr>
            <a:spLocks noGrp="1"/>
          </p:cNvSpPr>
          <p:nvPr>
            <p:ph type="ftr" sz="quarter" idx="11"/>
          </p:nvPr>
        </p:nvSpPr>
        <p:spPr>
          <a:xfrm>
            <a:off x="13121640" y="35595563"/>
            <a:ext cx="12161520" cy="2044700"/>
          </a:xfrm>
          <a:prstGeom prst="rect">
            <a:avLst/>
          </a:prstGeom>
        </p:spPr>
        <p:txBody>
          <a:bodyPr/>
          <a:lstStyle/>
          <a:p>
            <a:endParaRPr lang="en-US"/>
          </a:p>
        </p:txBody>
      </p:sp>
      <p:sp>
        <p:nvSpPr>
          <p:cNvPr id="6" name="Slide Number Placeholder 5"/>
          <p:cNvSpPr>
            <a:spLocks noGrp="1"/>
          </p:cNvSpPr>
          <p:nvPr>
            <p:ph type="sldNum" sz="quarter" idx="12"/>
          </p:nvPr>
        </p:nvSpPr>
        <p:spPr>
          <a:xfrm>
            <a:off x="27523440" y="35595563"/>
            <a:ext cx="8961120" cy="2044700"/>
          </a:xfrm>
          <a:prstGeom prst="rect">
            <a:avLst/>
          </a:prstGeom>
        </p:spPr>
        <p:txBody>
          <a:bodyPr/>
          <a:lstStyle/>
          <a:p>
            <a:fld id="{77B79FAA-C99D-F343-85F9-3376A8F133F7}"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1920240" y="35595563"/>
            <a:ext cx="8961120" cy="2044700"/>
          </a:xfrm>
          <a:prstGeom prst="rect">
            <a:avLst/>
          </a:prstGeom>
        </p:spPr>
        <p:txBody>
          <a:bodyPr/>
          <a:lstStyle/>
          <a:p>
            <a:fld id="{BFA97F63-5664-AB4D-93AC-7805781B5DFD}" type="datetimeFigureOut">
              <a:rPr lang="en-US" smtClean="0"/>
              <a:pPr/>
              <a:t>6/5/15</a:t>
            </a:fld>
            <a:endParaRPr lang="en-US"/>
          </a:p>
        </p:txBody>
      </p:sp>
      <p:sp>
        <p:nvSpPr>
          <p:cNvPr id="5" name="Footer Placeholder 4"/>
          <p:cNvSpPr>
            <a:spLocks noGrp="1"/>
          </p:cNvSpPr>
          <p:nvPr>
            <p:ph type="ftr" sz="quarter" idx="11"/>
          </p:nvPr>
        </p:nvSpPr>
        <p:spPr>
          <a:xfrm>
            <a:off x="13121640" y="35595563"/>
            <a:ext cx="12161520" cy="2044700"/>
          </a:xfrm>
          <a:prstGeom prst="rect">
            <a:avLst/>
          </a:prstGeom>
        </p:spPr>
        <p:txBody>
          <a:bodyPr/>
          <a:lstStyle/>
          <a:p>
            <a:endParaRPr lang="en-US"/>
          </a:p>
        </p:txBody>
      </p:sp>
      <p:sp>
        <p:nvSpPr>
          <p:cNvPr id="6" name="Slide Number Placeholder 5"/>
          <p:cNvSpPr>
            <a:spLocks noGrp="1"/>
          </p:cNvSpPr>
          <p:nvPr>
            <p:ph type="sldNum" sz="quarter" idx="12"/>
          </p:nvPr>
        </p:nvSpPr>
        <p:spPr>
          <a:xfrm>
            <a:off x="27523440" y="35595563"/>
            <a:ext cx="8961120" cy="2044700"/>
          </a:xfrm>
          <a:prstGeom prst="rect">
            <a:avLst/>
          </a:prstGeom>
        </p:spPr>
        <p:txBody>
          <a:bodyPr/>
          <a:lstStyle/>
          <a:p>
            <a:fld id="{77B79FAA-C99D-F343-85F9-3376A8F133F7}"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033714" y="24678643"/>
            <a:ext cx="32644080" cy="7627620"/>
          </a:xfrm>
        </p:spPr>
        <p:txBody>
          <a:bodyPr anchor="t"/>
          <a:lstStyle>
            <a:lvl1pPr algn="l">
              <a:defRPr sz="20600" b="1" cap="all"/>
            </a:lvl1pPr>
          </a:lstStyle>
          <a:p>
            <a:r>
              <a:rPr lang="en-US" smtClean="0"/>
              <a:t>Click to edit Master title style</a:t>
            </a:r>
            <a:endParaRPr lang="en-US"/>
          </a:p>
        </p:txBody>
      </p:sp>
      <p:sp>
        <p:nvSpPr>
          <p:cNvPr id="3" name="Text Placeholder 2"/>
          <p:cNvSpPr>
            <a:spLocks noGrp="1"/>
          </p:cNvSpPr>
          <p:nvPr>
            <p:ph type="body" idx="1"/>
          </p:nvPr>
        </p:nvSpPr>
        <p:spPr>
          <a:xfrm>
            <a:off x="3033714" y="16277597"/>
            <a:ext cx="32644080" cy="8401047"/>
          </a:xfrm>
        </p:spPr>
        <p:txBody>
          <a:bodyPr anchor="b"/>
          <a:lstStyle>
            <a:lvl1pPr marL="0" indent="0">
              <a:buNone/>
              <a:defRPr sz="10300">
                <a:solidFill>
                  <a:schemeClr val="tx1">
                    <a:tint val="75000"/>
                  </a:schemeClr>
                </a:solidFill>
              </a:defRPr>
            </a:lvl1pPr>
            <a:lvl2pPr marL="2351288" indent="0">
              <a:buNone/>
              <a:defRPr sz="9300">
                <a:solidFill>
                  <a:schemeClr val="tx1">
                    <a:tint val="75000"/>
                  </a:schemeClr>
                </a:solidFill>
              </a:defRPr>
            </a:lvl2pPr>
            <a:lvl3pPr marL="4702576" indent="0">
              <a:buNone/>
              <a:defRPr sz="8200">
                <a:solidFill>
                  <a:schemeClr val="tx1">
                    <a:tint val="75000"/>
                  </a:schemeClr>
                </a:solidFill>
              </a:defRPr>
            </a:lvl3pPr>
            <a:lvl4pPr marL="7053864" indent="0">
              <a:buNone/>
              <a:defRPr sz="7200">
                <a:solidFill>
                  <a:schemeClr val="tx1">
                    <a:tint val="75000"/>
                  </a:schemeClr>
                </a:solidFill>
              </a:defRPr>
            </a:lvl4pPr>
            <a:lvl5pPr marL="9405153" indent="0">
              <a:buNone/>
              <a:defRPr sz="7200">
                <a:solidFill>
                  <a:schemeClr val="tx1">
                    <a:tint val="75000"/>
                  </a:schemeClr>
                </a:solidFill>
              </a:defRPr>
            </a:lvl5pPr>
            <a:lvl6pPr marL="11756441" indent="0">
              <a:buNone/>
              <a:defRPr sz="7200">
                <a:solidFill>
                  <a:schemeClr val="tx1">
                    <a:tint val="75000"/>
                  </a:schemeClr>
                </a:solidFill>
              </a:defRPr>
            </a:lvl6pPr>
            <a:lvl7pPr marL="14107729" indent="0">
              <a:buNone/>
              <a:defRPr sz="7200">
                <a:solidFill>
                  <a:schemeClr val="tx1">
                    <a:tint val="75000"/>
                  </a:schemeClr>
                </a:solidFill>
              </a:defRPr>
            </a:lvl7pPr>
            <a:lvl8pPr marL="16459017" indent="0">
              <a:buNone/>
              <a:defRPr sz="7200">
                <a:solidFill>
                  <a:schemeClr val="tx1">
                    <a:tint val="75000"/>
                  </a:schemeClr>
                </a:solidFill>
              </a:defRPr>
            </a:lvl8pPr>
            <a:lvl9pPr marL="18810305" indent="0">
              <a:buNone/>
              <a:defRPr sz="72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1920240" y="35595563"/>
            <a:ext cx="8961120" cy="2044700"/>
          </a:xfrm>
          <a:prstGeom prst="rect">
            <a:avLst/>
          </a:prstGeom>
        </p:spPr>
        <p:txBody>
          <a:bodyPr/>
          <a:lstStyle/>
          <a:p>
            <a:fld id="{BFA97F63-5664-AB4D-93AC-7805781B5DFD}" type="datetimeFigureOut">
              <a:rPr lang="en-US" smtClean="0"/>
              <a:pPr/>
              <a:t>6/5/15</a:t>
            </a:fld>
            <a:endParaRPr lang="en-US"/>
          </a:p>
        </p:txBody>
      </p:sp>
      <p:sp>
        <p:nvSpPr>
          <p:cNvPr id="5" name="Footer Placeholder 4"/>
          <p:cNvSpPr>
            <a:spLocks noGrp="1"/>
          </p:cNvSpPr>
          <p:nvPr>
            <p:ph type="ftr" sz="quarter" idx="11"/>
          </p:nvPr>
        </p:nvSpPr>
        <p:spPr>
          <a:xfrm>
            <a:off x="13121640" y="35595563"/>
            <a:ext cx="12161520" cy="2044700"/>
          </a:xfrm>
          <a:prstGeom prst="rect">
            <a:avLst/>
          </a:prstGeom>
        </p:spPr>
        <p:txBody>
          <a:bodyPr/>
          <a:lstStyle/>
          <a:p>
            <a:endParaRPr lang="en-US"/>
          </a:p>
        </p:txBody>
      </p:sp>
      <p:sp>
        <p:nvSpPr>
          <p:cNvPr id="6" name="Slide Number Placeholder 5"/>
          <p:cNvSpPr>
            <a:spLocks noGrp="1"/>
          </p:cNvSpPr>
          <p:nvPr>
            <p:ph type="sldNum" sz="quarter" idx="12"/>
          </p:nvPr>
        </p:nvSpPr>
        <p:spPr>
          <a:xfrm>
            <a:off x="27523440" y="35595563"/>
            <a:ext cx="8961120" cy="2044700"/>
          </a:xfrm>
          <a:prstGeom prst="rect">
            <a:avLst/>
          </a:prstGeom>
        </p:spPr>
        <p:txBody>
          <a:bodyPr/>
          <a:lstStyle/>
          <a:p>
            <a:fld id="{77B79FAA-C99D-F343-85F9-3376A8F133F7}"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9214487" y="50184057"/>
            <a:ext cx="82636995" cy="141928847"/>
          </a:xfrm>
        </p:spPr>
        <p:txBody>
          <a:bodyPr/>
          <a:lstStyle>
            <a:lvl1pPr>
              <a:defRPr sz="14400"/>
            </a:lvl1pPr>
            <a:lvl2pPr>
              <a:defRPr sz="12300"/>
            </a:lvl2pPr>
            <a:lvl3pPr>
              <a:defRPr sz="10300"/>
            </a:lvl3pPr>
            <a:lvl4pPr>
              <a:defRPr sz="9300"/>
            </a:lvl4pPr>
            <a:lvl5pPr>
              <a:defRPr sz="9300"/>
            </a:lvl5pPr>
            <a:lvl6pPr>
              <a:defRPr sz="9300"/>
            </a:lvl6pPr>
            <a:lvl7pPr>
              <a:defRPr sz="9300"/>
            </a:lvl7pPr>
            <a:lvl8pPr>
              <a:defRPr sz="9300"/>
            </a:lvl8pPr>
            <a:lvl9pPr>
              <a:defRPr sz="93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92491562" y="50184057"/>
            <a:ext cx="82636995" cy="141928847"/>
          </a:xfrm>
        </p:spPr>
        <p:txBody>
          <a:bodyPr/>
          <a:lstStyle>
            <a:lvl1pPr>
              <a:defRPr sz="14400"/>
            </a:lvl1pPr>
            <a:lvl2pPr>
              <a:defRPr sz="12300"/>
            </a:lvl2pPr>
            <a:lvl3pPr>
              <a:defRPr sz="10300"/>
            </a:lvl3pPr>
            <a:lvl4pPr>
              <a:defRPr sz="9300"/>
            </a:lvl4pPr>
            <a:lvl5pPr>
              <a:defRPr sz="9300"/>
            </a:lvl5pPr>
            <a:lvl6pPr>
              <a:defRPr sz="9300"/>
            </a:lvl6pPr>
            <a:lvl7pPr>
              <a:defRPr sz="9300"/>
            </a:lvl7pPr>
            <a:lvl8pPr>
              <a:defRPr sz="9300"/>
            </a:lvl8pPr>
            <a:lvl9pPr>
              <a:defRPr sz="93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1920240" y="35595563"/>
            <a:ext cx="8961120" cy="2044700"/>
          </a:xfrm>
          <a:prstGeom prst="rect">
            <a:avLst/>
          </a:prstGeom>
        </p:spPr>
        <p:txBody>
          <a:bodyPr/>
          <a:lstStyle/>
          <a:p>
            <a:fld id="{BFA97F63-5664-AB4D-93AC-7805781B5DFD}" type="datetimeFigureOut">
              <a:rPr lang="en-US" smtClean="0"/>
              <a:pPr/>
              <a:t>6/5/15</a:t>
            </a:fld>
            <a:endParaRPr lang="en-US"/>
          </a:p>
        </p:txBody>
      </p:sp>
      <p:sp>
        <p:nvSpPr>
          <p:cNvPr id="6" name="Footer Placeholder 5"/>
          <p:cNvSpPr>
            <a:spLocks noGrp="1"/>
          </p:cNvSpPr>
          <p:nvPr>
            <p:ph type="ftr" sz="quarter" idx="11"/>
          </p:nvPr>
        </p:nvSpPr>
        <p:spPr>
          <a:xfrm>
            <a:off x="13121640" y="35595563"/>
            <a:ext cx="12161520" cy="2044700"/>
          </a:xfrm>
          <a:prstGeom prst="rect">
            <a:avLst/>
          </a:prstGeom>
        </p:spPr>
        <p:txBody>
          <a:bodyPr/>
          <a:lstStyle/>
          <a:p>
            <a:endParaRPr lang="en-US"/>
          </a:p>
        </p:txBody>
      </p:sp>
      <p:sp>
        <p:nvSpPr>
          <p:cNvPr id="7" name="Slide Number Placeholder 6"/>
          <p:cNvSpPr>
            <a:spLocks noGrp="1"/>
          </p:cNvSpPr>
          <p:nvPr>
            <p:ph type="sldNum" sz="quarter" idx="12"/>
          </p:nvPr>
        </p:nvSpPr>
        <p:spPr>
          <a:xfrm>
            <a:off x="27523440" y="35595563"/>
            <a:ext cx="8961120" cy="2044700"/>
          </a:xfrm>
          <a:prstGeom prst="rect">
            <a:avLst/>
          </a:prstGeom>
        </p:spPr>
        <p:txBody>
          <a:bodyPr/>
          <a:lstStyle/>
          <a:p>
            <a:fld id="{77B79FAA-C99D-F343-85F9-3376A8F133F7}"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920240" y="1537973"/>
            <a:ext cx="34564320" cy="64008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920240" y="8596634"/>
            <a:ext cx="16968789" cy="3582667"/>
          </a:xfrm>
        </p:spPr>
        <p:txBody>
          <a:bodyPr anchor="b"/>
          <a:lstStyle>
            <a:lvl1pPr marL="0" indent="0">
              <a:buNone/>
              <a:defRPr sz="12300" b="1"/>
            </a:lvl1pPr>
            <a:lvl2pPr marL="2351288" indent="0">
              <a:buNone/>
              <a:defRPr sz="10300" b="1"/>
            </a:lvl2pPr>
            <a:lvl3pPr marL="4702576" indent="0">
              <a:buNone/>
              <a:defRPr sz="9300" b="1"/>
            </a:lvl3pPr>
            <a:lvl4pPr marL="7053864" indent="0">
              <a:buNone/>
              <a:defRPr sz="8200" b="1"/>
            </a:lvl4pPr>
            <a:lvl5pPr marL="9405153" indent="0">
              <a:buNone/>
              <a:defRPr sz="8200" b="1"/>
            </a:lvl5pPr>
            <a:lvl6pPr marL="11756441" indent="0">
              <a:buNone/>
              <a:defRPr sz="8200" b="1"/>
            </a:lvl6pPr>
            <a:lvl7pPr marL="14107729" indent="0">
              <a:buNone/>
              <a:defRPr sz="8200" b="1"/>
            </a:lvl7pPr>
            <a:lvl8pPr marL="16459017" indent="0">
              <a:buNone/>
              <a:defRPr sz="8200" b="1"/>
            </a:lvl8pPr>
            <a:lvl9pPr marL="18810305" indent="0">
              <a:buNone/>
              <a:defRPr sz="8200" b="1"/>
            </a:lvl9pPr>
          </a:lstStyle>
          <a:p>
            <a:pPr lvl="0"/>
            <a:r>
              <a:rPr lang="en-US" smtClean="0"/>
              <a:t>Click to edit Master text styles</a:t>
            </a:r>
          </a:p>
        </p:txBody>
      </p:sp>
      <p:sp>
        <p:nvSpPr>
          <p:cNvPr id="4" name="Content Placeholder 3"/>
          <p:cNvSpPr>
            <a:spLocks noGrp="1"/>
          </p:cNvSpPr>
          <p:nvPr>
            <p:ph sz="half" idx="2"/>
          </p:nvPr>
        </p:nvSpPr>
        <p:spPr>
          <a:xfrm>
            <a:off x="1920240" y="12179301"/>
            <a:ext cx="16968789" cy="22127213"/>
          </a:xfrm>
        </p:spPr>
        <p:txBody>
          <a:bodyPr/>
          <a:lstStyle>
            <a:lvl1pPr>
              <a:defRPr sz="12300"/>
            </a:lvl1pPr>
            <a:lvl2pPr>
              <a:defRPr sz="10300"/>
            </a:lvl2pPr>
            <a:lvl3pPr>
              <a:defRPr sz="9300"/>
            </a:lvl3pPr>
            <a:lvl4pPr>
              <a:defRPr sz="8200"/>
            </a:lvl4pPr>
            <a:lvl5pPr>
              <a:defRPr sz="8200"/>
            </a:lvl5pPr>
            <a:lvl6pPr>
              <a:defRPr sz="8200"/>
            </a:lvl6pPr>
            <a:lvl7pPr>
              <a:defRPr sz="8200"/>
            </a:lvl7pPr>
            <a:lvl8pPr>
              <a:defRPr sz="8200"/>
            </a:lvl8pPr>
            <a:lvl9pPr>
              <a:defRPr sz="8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9509107" y="8596634"/>
            <a:ext cx="16975455" cy="3582667"/>
          </a:xfrm>
        </p:spPr>
        <p:txBody>
          <a:bodyPr anchor="b"/>
          <a:lstStyle>
            <a:lvl1pPr marL="0" indent="0">
              <a:buNone/>
              <a:defRPr sz="12300" b="1"/>
            </a:lvl1pPr>
            <a:lvl2pPr marL="2351288" indent="0">
              <a:buNone/>
              <a:defRPr sz="10300" b="1"/>
            </a:lvl2pPr>
            <a:lvl3pPr marL="4702576" indent="0">
              <a:buNone/>
              <a:defRPr sz="9300" b="1"/>
            </a:lvl3pPr>
            <a:lvl4pPr marL="7053864" indent="0">
              <a:buNone/>
              <a:defRPr sz="8200" b="1"/>
            </a:lvl4pPr>
            <a:lvl5pPr marL="9405153" indent="0">
              <a:buNone/>
              <a:defRPr sz="8200" b="1"/>
            </a:lvl5pPr>
            <a:lvl6pPr marL="11756441" indent="0">
              <a:buNone/>
              <a:defRPr sz="8200" b="1"/>
            </a:lvl6pPr>
            <a:lvl7pPr marL="14107729" indent="0">
              <a:buNone/>
              <a:defRPr sz="8200" b="1"/>
            </a:lvl7pPr>
            <a:lvl8pPr marL="16459017" indent="0">
              <a:buNone/>
              <a:defRPr sz="8200" b="1"/>
            </a:lvl8pPr>
            <a:lvl9pPr marL="18810305" indent="0">
              <a:buNone/>
              <a:defRPr sz="8200" b="1"/>
            </a:lvl9pPr>
          </a:lstStyle>
          <a:p>
            <a:pPr lvl="0"/>
            <a:r>
              <a:rPr lang="en-US" smtClean="0"/>
              <a:t>Click to edit Master text styles</a:t>
            </a:r>
          </a:p>
        </p:txBody>
      </p:sp>
      <p:sp>
        <p:nvSpPr>
          <p:cNvPr id="6" name="Content Placeholder 5"/>
          <p:cNvSpPr>
            <a:spLocks noGrp="1"/>
          </p:cNvSpPr>
          <p:nvPr>
            <p:ph sz="quarter" idx="4"/>
          </p:nvPr>
        </p:nvSpPr>
        <p:spPr>
          <a:xfrm>
            <a:off x="19509107" y="12179301"/>
            <a:ext cx="16975455" cy="22127213"/>
          </a:xfrm>
        </p:spPr>
        <p:txBody>
          <a:bodyPr/>
          <a:lstStyle>
            <a:lvl1pPr>
              <a:defRPr sz="12300"/>
            </a:lvl1pPr>
            <a:lvl2pPr>
              <a:defRPr sz="10300"/>
            </a:lvl2pPr>
            <a:lvl3pPr>
              <a:defRPr sz="9300"/>
            </a:lvl3pPr>
            <a:lvl4pPr>
              <a:defRPr sz="8200"/>
            </a:lvl4pPr>
            <a:lvl5pPr>
              <a:defRPr sz="8200"/>
            </a:lvl5pPr>
            <a:lvl6pPr>
              <a:defRPr sz="8200"/>
            </a:lvl6pPr>
            <a:lvl7pPr>
              <a:defRPr sz="8200"/>
            </a:lvl7pPr>
            <a:lvl8pPr>
              <a:defRPr sz="8200"/>
            </a:lvl8pPr>
            <a:lvl9pPr>
              <a:defRPr sz="8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a:xfrm>
            <a:off x="1920240" y="35595563"/>
            <a:ext cx="8961120" cy="2044700"/>
          </a:xfrm>
          <a:prstGeom prst="rect">
            <a:avLst/>
          </a:prstGeom>
        </p:spPr>
        <p:txBody>
          <a:bodyPr/>
          <a:lstStyle/>
          <a:p>
            <a:fld id="{BFA97F63-5664-AB4D-93AC-7805781B5DFD}" type="datetimeFigureOut">
              <a:rPr lang="en-US" smtClean="0"/>
              <a:pPr/>
              <a:t>6/5/15</a:t>
            </a:fld>
            <a:endParaRPr lang="en-US"/>
          </a:p>
        </p:txBody>
      </p:sp>
      <p:sp>
        <p:nvSpPr>
          <p:cNvPr id="8" name="Footer Placeholder 7"/>
          <p:cNvSpPr>
            <a:spLocks noGrp="1"/>
          </p:cNvSpPr>
          <p:nvPr>
            <p:ph type="ftr" sz="quarter" idx="11"/>
          </p:nvPr>
        </p:nvSpPr>
        <p:spPr>
          <a:xfrm>
            <a:off x="13121640" y="35595563"/>
            <a:ext cx="12161520" cy="2044700"/>
          </a:xfrm>
          <a:prstGeom prst="rect">
            <a:avLst/>
          </a:prstGeom>
        </p:spPr>
        <p:txBody>
          <a:bodyPr/>
          <a:lstStyle/>
          <a:p>
            <a:endParaRPr lang="en-US"/>
          </a:p>
        </p:txBody>
      </p:sp>
      <p:sp>
        <p:nvSpPr>
          <p:cNvPr id="9" name="Slide Number Placeholder 8"/>
          <p:cNvSpPr>
            <a:spLocks noGrp="1"/>
          </p:cNvSpPr>
          <p:nvPr>
            <p:ph type="sldNum" sz="quarter" idx="12"/>
          </p:nvPr>
        </p:nvSpPr>
        <p:spPr>
          <a:xfrm>
            <a:off x="27523440" y="35595563"/>
            <a:ext cx="8961120" cy="2044700"/>
          </a:xfrm>
          <a:prstGeom prst="rect">
            <a:avLst/>
          </a:prstGeom>
        </p:spPr>
        <p:txBody>
          <a:bodyPr/>
          <a:lstStyle/>
          <a:p>
            <a:fld id="{77B79FAA-C99D-F343-85F9-3376A8F133F7}"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a:xfrm>
            <a:off x="1920240" y="35595563"/>
            <a:ext cx="8961120" cy="2044700"/>
          </a:xfrm>
          <a:prstGeom prst="rect">
            <a:avLst/>
          </a:prstGeom>
        </p:spPr>
        <p:txBody>
          <a:bodyPr/>
          <a:lstStyle/>
          <a:p>
            <a:fld id="{BFA97F63-5664-AB4D-93AC-7805781B5DFD}" type="datetimeFigureOut">
              <a:rPr lang="en-US" smtClean="0"/>
              <a:pPr/>
              <a:t>6/5/15</a:t>
            </a:fld>
            <a:endParaRPr lang="en-US"/>
          </a:p>
        </p:txBody>
      </p:sp>
      <p:sp>
        <p:nvSpPr>
          <p:cNvPr id="4" name="Footer Placeholder 3"/>
          <p:cNvSpPr>
            <a:spLocks noGrp="1"/>
          </p:cNvSpPr>
          <p:nvPr>
            <p:ph type="ftr" sz="quarter" idx="11"/>
          </p:nvPr>
        </p:nvSpPr>
        <p:spPr>
          <a:xfrm>
            <a:off x="13121640" y="35595563"/>
            <a:ext cx="12161520" cy="2044700"/>
          </a:xfrm>
          <a:prstGeom prst="rect">
            <a:avLst/>
          </a:prstGeom>
        </p:spPr>
        <p:txBody>
          <a:bodyPr/>
          <a:lstStyle/>
          <a:p>
            <a:endParaRPr lang="en-US"/>
          </a:p>
        </p:txBody>
      </p:sp>
      <p:sp>
        <p:nvSpPr>
          <p:cNvPr id="5" name="Slide Number Placeholder 4"/>
          <p:cNvSpPr>
            <a:spLocks noGrp="1"/>
          </p:cNvSpPr>
          <p:nvPr>
            <p:ph type="sldNum" sz="quarter" idx="12"/>
          </p:nvPr>
        </p:nvSpPr>
        <p:spPr>
          <a:xfrm>
            <a:off x="27523440" y="35595563"/>
            <a:ext cx="8961120" cy="2044700"/>
          </a:xfrm>
          <a:prstGeom prst="rect">
            <a:avLst/>
          </a:prstGeom>
        </p:spPr>
        <p:txBody>
          <a:bodyPr/>
          <a:lstStyle/>
          <a:p>
            <a:fld id="{77B79FAA-C99D-F343-85F9-3376A8F133F7}"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1920240" y="35595563"/>
            <a:ext cx="8961120" cy="2044700"/>
          </a:xfrm>
          <a:prstGeom prst="rect">
            <a:avLst/>
          </a:prstGeom>
        </p:spPr>
        <p:txBody>
          <a:bodyPr/>
          <a:lstStyle/>
          <a:p>
            <a:fld id="{BFA97F63-5664-AB4D-93AC-7805781B5DFD}" type="datetimeFigureOut">
              <a:rPr lang="en-US" smtClean="0"/>
              <a:pPr/>
              <a:t>6/5/15</a:t>
            </a:fld>
            <a:endParaRPr lang="en-US"/>
          </a:p>
        </p:txBody>
      </p:sp>
      <p:sp>
        <p:nvSpPr>
          <p:cNvPr id="3" name="Footer Placeholder 2"/>
          <p:cNvSpPr>
            <a:spLocks noGrp="1"/>
          </p:cNvSpPr>
          <p:nvPr>
            <p:ph type="ftr" sz="quarter" idx="11"/>
          </p:nvPr>
        </p:nvSpPr>
        <p:spPr>
          <a:xfrm>
            <a:off x="13121640" y="35595563"/>
            <a:ext cx="12161520" cy="2044700"/>
          </a:xfrm>
          <a:prstGeom prst="rect">
            <a:avLst/>
          </a:prstGeom>
        </p:spPr>
        <p:txBody>
          <a:bodyPr/>
          <a:lstStyle/>
          <a:p>
            <a:endParaRPr lang="en-US"/>
          </a:p>
        </p:txBody>
      </p:sp>
      <p:sp>
        <p:nvSpPr>
          <p:cNvPr id="4" name="Slide Number Placeholder 3"/>
          <p:cNvSpPr>
            <a:spLocks noGrp="1"/>
          </p:cNvSpPr>
          <p:nvPr>
            <p:ph type="sldNum" sz="quarter" idx="12"/>
          </p:nvPr>
        </p:nvSpPr>
        <p:spPr>
          <a:xfrm>
            <a:off x="27523440" y="35595563"/>
            <a:ext cx="8961120" cy="2044700"/>
          </a:xfrm>
          <a:prstGeom prst="rect">
            <a:avLst/>
          </a:prstGeom>
        </p:spPr>
        <p:txBody>
          <a:bodyPr/>
          <a:lstStyle/>
          <a:p>
            <a:fld id="{77B79FAA-C99D-F343-85F9-3376A8F133F7}"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20243" y="1529080"/>
            <a:ext cx="12634914" cy="6507480"/>
          </a:xfrm>
        </p:spPr>
        <p:txBody>
          <a:bodyPr anchor="b"/>
          <a:lstStyle>
            <a:lvl1pPr algn="l">
              <a:defRPr sz="10300" b="1"/>
            </a:lvl1pPr>
          </a:lstStyle>
          <a:p>
            <a:r>
              <a:rPr lang="en-US" smtClean="0"/>
              <a:t>Click to edit Master title style</a:t>
            </a:r>
            <a:endParaRPr lang="en-US"/>
          </a:p>
        </p:txBody>
      </p:sp>
      <p:sp>
        <p:nvSpPr>
          <p:cNvPr id="3" name="Content Placeholder 2"/>
          <p:cNvSpPr>
            <a:spLocks noGrp="1"/>
          </p:cNvSpPr>
          <p:nvPr>
            <p:ph idx="1"/>
          </p:nvPr>
        </p:nvSpPr>
        <p:spPr>
          <a:xfrm>
            <a:off x="15015210" y="1529084"/>
            <a:ext cx="21469350" cy="32777433"/>
          </a:xfrm>
        </p:spPr>
        <p:txBody>
          <a:bodyPr/>
          <a:lstStyle>
            <a:lvl1pPr>
              <a:defRPr sz="16500"/>
            </a:lvl1pPr>
            <a:lvl2pPr>
              <a:defRPr sz="14400"/>
            </a:lvl2pPr>
            <a:lvl3pPr>
              <a:defRPr sz="12300"/>
            </a:lvl3pPr>
            <a:lvl4pPr>
              <a:defRPr sz="10300"/>
            </a:lvl4pPr>
            <a:lvl5pPr>
              <a:defRPr sz="10300"/>
            </a:lvl5pPr>
            <a:lvl6pPr>
              <a:defRPr sz="10300"/>
            </a:lvl6pPr>
            <a:lvl7pPr>
              <a:defRPr sz="10300"/>
            </a:lvl7pPr>
            <a:lvl8pPr>
              <a:defRPr sz="10300"/>
            </a:lvl8pPr>
            <a:lvl9pPr>
              <a:defRPr sz="103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920243" y="8036564"/>
            <a:ext cx="12634914" cy="26269953"/>
          </a:xfrm>
        </p:spPr>
        <p:txBody>
          <a:bodyPr/>
          <a:lstStyle>
            <a:lvl1pPr marL="0" indent="0">
              <a:buNone/>
              <a:defRPr sz="7200"/>
            </a:lvl1pPr>
            <a:lvl2pPr marL="2351288" indent="0">
              <a:buNone/>
              <a:defRPr sz="6200"/>
            </a:lvl2pPr>
            <a:lvl3pPr marL="4702576" indent="0">
              <a:buNone/>
              <a:defRPr sz="5100"/>
            </a:lvl3pPr>
            <a:lvl4pPr marL="7053864" indent="0">
              <a:buNone/>
              <a:defRPr sz="4600"/>
            </a:lvl4pPr>
            <a:lvl5pPr marL="9405153" indent="0">
              <a:buNone/>
              <a:defRPr sz="4600"/>
            </a:lvl5pPr>
            <a:lvl6pPr marL="11756441" indent="0">
              <a:buNone/>
              <a:defRPr sz="4600"/>
            </a:lvl6pPr>
            <a:lvl7pPr marL="14107729" indent="0">
              <a:buNone/>
              <a:defRPr sz="4600"/>
            </a:lvl7pPr>
            <a:lvl8pPr marL="16459017" indent="0">
              <a:buNone/>
              <a:defRPr sz="4600"/>
            </a:lvl8pPr>
            <a:lvl9pPr marL="18810305" indent="0">
              <a:buNone/>
              <a:defRPr sz="4600"/>
            </a:lvl9pPr>
          </a:lstStyle>
          <a:p>
            <a:pPr lvl="0"/>
            <a:r>
              <a:rPr lang="en-US" smtClean="0"/>
              <a:t>Click to edit Master text styles</a:t>
            </a:r>
          </a:p>
        </p:txBody>
      </p:sp>
      <p:sp>
        <p:nvSpPr>
          <p:cNvPr id="5" name="Date Placeholder 4"/>
          <p:cNvSpPr>
            <a:spLocks noGrp="1"/>
          </p:cNvSpPr>
          <p:nvPr>
            <p:ph type="dt" sz="half" idx="10"/>
          </p:nvPr>
        </p:nvSpPr>
        <p:spPr>
          <a:xfrm>
            <a:off x="1920240" y="35595563"/>
            <a:ext cx="8961120" cy="2044700"/>
          </a:xfrm>
          <a:prstGeom prst="rect">
            <a:avLst/>
          </a:prstGeom>
        </p:spPr>
        <p:txBody>
          <a:bodyPr/>
          <a:lstStyle/>
          <a:p>
            <a:fld id="{BFA97F63-5664-AB4D-93AC-7805781B5DFD}" type="datetimeFigureOut">
              <a:rPr lang="en-US" smtClean="0"/>
              <a:pPr/>
              <a:t>6/5/15</a:t>
            </a:fld>
            <a:endParaRPr lang="en-US"/>
          </a:p>
        </p:txBody>
      </p:sp>
      <p:sp>
        <p:nvSpPr>
          <p:cNvPr id="6" name="Footer Placeholder 5"/>
          <p:cNvSpPr>
            <a:spLocks noGrp="1"/>
          </p:cNvSpPr>
          <p:nvPr>
            <p:ph type="ftr" sz="quarter" idx="11"/>
          </p:nvPr>
        </p:nvSpPr>
        <p:spPr>
          <a:xfrm>
            <a:off x="13121640" y="35595563"/>
            <a:ext cx="12161520" cy="2044700"/>
          </a:xfrm>
          <a:prstGeom prst="rect">
            <a:avLst/>
          </a:prstGeom>
        </p:spPr>
        <p:txBody>
          <a:bodyPr/>
          <a:lstStyle/>
          <a:p>
            <a:endParaRPr lang="en-US"/>
          </a:p>
        </p:txBody>
      </p:sp>
      <p:sp>
        <p:nvSpPr>
          <p:cNvPr id="7" name="Slide Number Placeholder 6"/>
          <p:cNvSpPr>
            <a:spLocks noGrp="1"/>
          </p:cNvSpPr>
          <p:nvPr>
            <p:ph type="sldNum" sz="quarter" idx="12"/>
          </p:nvPr>
        </p:nvSpPr>
        <p:spPr>
          <a:xfrm>
            <a:off x="27523440" y="35595563"/>
            <a:ext cx="8961120" cy="2044700"/>
          </a:xfrm>
          <a:prstGeom prst="rect">
            <a:avLst/>
          </a:prstGeom>
        </p:spPr>
        <p:txBody>
          <a:bodyPr/>
          <a:lstStyle/>
          <a:p>
            <a:fld id="{77B79FAA-C99D-F343-85F9-3376A8F133F7}"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527609" y="26883361"/>
            <a:ext cx="23042880" cy="3173733"/>
          </a:xfrm>
        </p:spPr>
        <p:txBody>
          <a:bodyPr anchor="b"/>
          <a:lstStyle>
            <a:lvl1pPr algn="l">
              <a:defRPr sz="10300" b="1"/>
            </a:lvl1pPr>
          </a:lstStyle>
          <a:p>
            <a:r>
              <a:rPr lang="en-US" smtClean="0"/>
              <a:t>Click to edit Master title style</a:t>
            </a:r>
            <a:endParaRPr lang="en-US"/>
          </a:p>
        </p:txBody>
      </p:sp>
      <p:sp>
        <p:nvSpPr>
          <p:cNvPr id="3" name="Picture Placeholder 2"/>
          <p:cNvSpPr>
            <a:spLocks noGrp="1"/>
          </p:cNvSpPr>
          <p:nvPr>
            <p:ph type="pic" idx="1"/>
          </p:nvPr>
        </p:nvSpPr>
        <p:spPr>
          <a:xfrm>
            <a:off x="7527609" y="3431540"/>
            <a:ext cx="23042880" cy="23042880"/>
          </a:xfrm>
        </p:spPr>
        <p:txBody>
          <a:bodyPr/>
          <a:lstStyle>
            <a:lvl1pPr marL="0" indent="0">
              <a:buNone/>
              <a:defRPr sz="16500"/>
            </a:lvl1pPr>
            <a:lvl2pPr marL="2351288" indent="0">
              <a:buNone/>
              <a:defRPr sz="14400"/>
            </a:lvl2pPr>
            <a:lvl3pPr marL="4702576" indent="0">
              <a:buNone/>
              <a:defRPr sz="12300"/>
            </a:lvl3pPr>
            <a:lvl4pPr marL="7053864" indent="0">
              <a:buNone/>
              <a:defRPr sz="10300"/>
            </a:lvl4pPr>
            <a:lvl5pPr marL="9405153" indent="0">
              <a:buNone/>
              <a:defRPr sz="10300"/>
            </a:lvl5pPr>
            <a:lvl6pPr marL="11756441" indent="0">
              <a:buNone/>
              <a:defRPr sz="10300"/>
            </a:lvl6pPr>
            <a:lvl7pPr marL="14107729" indent="0">
              <a:buNone/>
              <a:defRPr sz="10300"/>
            </a:lvl7pPr>
            <a:lvl8pPr marL="16459017" indent="0">
              <a:buNone/>
              <a:defRPr sz="10300"/>
            </a:lvl8pPr>
            <a:lvl9pPr marL="18810305" indent="0">
              <a:buNone/>
              <a:defRPr sz="10300"/>
            </a:lvl9pPr>
          </a:lstStyle>
          <a:p>
            <a:endParaRPr lang="en-US"/>
          </a:p>
        </p:txBody>
      </p:sp>
      <p:sp>
        <p:nvSpPr>
          <p:cNvPr id="4" name="Text Placeholder 3"/>
          <p:cNvSpPr>
            <a:spLocks noGrp="1"/>
          </p:cNvSpPr>
          <p:nvPr>
            <p:ph type="body" sz="half" idx="2"/>
          </p:nvPr>
        </p:nvSpPr>
        <p:spPr>
          <a:xfrm>
            <a:off x="7527609" y="30057094"/>
            <a:ext cx="23042880" cy="4507227"/>
          </a:xfrm>
        </p:spPr>
        <p:txBody>
          <a:bodyPr/>
          <a:lstStyle>
            <a:lvl1pPr marL="0" indent="0">
              <a:buNone/>
              <a:defRPr sz="7200"/>
            </a:lvl1pPr>
            <a:lvl2pPr marL="2351288" indent="0">
              <a:buNone/>
              <a:defRPr sz="6200"/>
            </a:lvl2pPr>
            <a:lvl3pPr marL="4702576" indent="0">
              <a:buNone/>
              <a:defRPr sz="5100"/>
            </a:lvl3pPr>
            <a:lvl4pPr marL="7053864" indent="0">
              <a:buNone/>
              <a:defRPr sz="4600"/>
            </a:lvl4pPr>
            <a:lvl5pPr marL="9405153" indent="0">
              <a:buNone/>
              <a:defRPr sz="4600"/>
            </a:lvl5pPr>
            <a:lvl6pPr marL="11756441" indent="0">
              <a:buNone/>
              <a:defRPr sz="4600"/>
            </a:lvl6pPr>
            <a:lvl7pPr marL="14107729" indent="0">
              <a:buNone/>
              <a:defRPr sz="4600"/>
            </a:lvl7pPr>
            <a:lvl8pPr marL="16459017" indent="0">
              <a:buNone/>
              <a:defRPr sz="4600"/>
            </a:lvl8pPr>
            <a:lvl9pPr marL="18810305" indent="0">
              <a:buNone/>
              <a:defRPr sz="4600"/>
            </a:lvl9pPr>
          </a:lstStyle>
          <a:p>
            <a:pPr lvl="0"/>
            <a:r>
              <a:rPr lang="en-US" smtClean="0"/>
              <a:t>Click to edit Master text styles</a:t>
            </a:r>
          </a:p>
        </p:txBody>
      </p:sp>
      <p:sp>
        <p:nvSpPr>
          <p:cNvPr id="5" name="Date Placeholder 4"/>
          <p:cNvSpPr>
            <a:spLocks noGrp="1"/>
          </p:cNvSpPr>
          <p:nvPr>
            <p:ph type="dt" sz="half" idx="10"/>
          </p:nvPr>
        </p:nvSpPr>
        <p:spPr>
          <a:xfrm>
            <a:off x="1920240" y="35595563"/>
            <a:ext cx="8961120" cy="2044700"/>
          </a:xfrm>
          <a:prstGeom prst="rect">
            <a:avLst/>
          </a:prstGeom>
        </p:spPr>
        <p:txBody>
          <a:bodyPr/>
          <a:lstStyle/>
          <a:p>
            <a:fld id="{BFA97F63-5664-AB4D-93AC-7805781B5DFD}" type="datetimeFigureOut">
              <a:rPr lang="en-US" smtClean="0"/>
              <a:pPr/>
              <a:t>6/5/15</a:t>
            </a:fld>
            <a:endParaRPr lang="en-US"/>
          </a:p>
        </p:txBody>
      </p:sp>
      <p:sp>
        <p:nvSpPr>
          <p:cNvPr id="6" name="Footer Placeholder 5"/>
          <p:cNvSpPr>
            <a:spLocks noGrp="1"/>
          </p:cNvSpPr>
          <p:nvPr>
            <p:ph type="ftr" sz="quarter" idx="11"/>
          </p:nvPr>
        </p:nvSpPr>
        <p:spPr>
          <a:xfrm>
            <a:off x="13121640" y="35595563"/>
            <a:ext cx="12161520" cy="2044700"/>
          </a:xfrm>
          <a:prstGeom prst="rect">
            <a:avLst/>
          </a:prstGeom>
        </p:spPr>
        <p:txBody>
          <a:bodyPr/>
          <a:lstStyle/>
          <a:p>
            <a:endParaRPr lang="en-US"/>
          </a:p>
        </p:txBody>
      </p:sp>
      <p:sp>
        <p:nvSpPr>
          <p:cNvPr id="7" name="Slide Number Placeholder 6"/>
          <p:cNvSpPr>
            <a:spLocks noGrp="1"/>
          </p:cNvSpPr>
          <p:nvPr>
            <p:ph type="sldNum" sz="quarter" idx="12"/>
          </p:nvPr>
        </p:nvSpPr>
        <p:spPr>
          <a:xfrm>
            <a:off x="27523440" y="35595563"/>
            <a:ext cx="8961120" cy="2044700"/>
          </a:xfrm>
          <a:prstGeom prst="rect">
            <a:avLst/>
          </a:prstGeom>
        </p:spPr>
        <p:txBody>
          <a:bodyPr/>
          <a:lstStyle/>
          <a:p>
            <a:fld id="{77B79FAA-C99D-F343-85F9-3376A8F133F7}"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1920240" y="35595563"/>
            <a:ext cx="8961120" cy="2044700"/>
          </a:xfrm>
          <a:prstGeom prst="rect">
            <a:avLst/>
          </a:prstGeom>
        </p:spPr>
        <p:txBody>
          <a:bodyPr/>
          <a:lstStyle/>
          <a:p>
            <a:fld id="{BFA97F63-5664-AB4D-93AC-7805781B5DFD}" type="datetimeFigureOut">
              <a:rPr lang="en-US" smtClean="0"/>
              <a:pPr/>
              <a:t>6/5/15</a:t>
            </a:fld>
            <a:endParaRPr lang="en-US"/>
          </a:p>
        </p:txBody>
      </p:sp>
      <p:sp>
        <p:nvSpPr>
          <p:cNvPr id="5" name="Footer Placeholder 4"/>
          <p:cNvSpPr>
            <a:spLocks noGrp="1"/>
          </p:cNvSpPr>
          <p:nvPr>
            <p:ph type="ftr" sz="quarter" idx="11"/>
          </p:nvPr>
        </p:nvSpPr>
        <p:spPr>
          <a:xfrm>
            <a:off x="13121640" y="35595563"/>
            <a:ext cx="12161520" cy="2044700"/>
          </a:xfrm>
          <a:prstGeom prst="rect">
            <a:avLst/>
          </a:prstGeom>
        </p:spPr>
        <p:txBody>
          <a:bodyPr/>
          <a:lstStyle/>
          <a:p>
            <a:endParaRPr lang="en-US"/>
          </a:p>
        </p:txBody>
      </p:sp>
      <p:sp>
        <p:nvSpPr>
          <p:cNvPr id="6" name="Slide Number Placeholder 5"/>
          <p:cNvSpPr>
            <a:spLocks noGrp="1"/>
          </p:cNvSpPr>
          <p:nvPr>
            <p:ph type="sldNum" sz="quarter" idx="12"/>
          </p:nvPr>
        </p:nvSpPr>
        <p:spPr>
          <a:xfrm>
            <a:off x="27523440" y="35595563"/>
            <a:ext cx="8961120" cy="2044700"/>
          </a:xfrm>
          <a:prstGeom prst="rect">
            <a:avLst/>
          </a:prstGeom>
        </p:spPr>
        <p:txBody>
          <a:bodyPr/>
          <a:lstStyle/>
          <a:p>
            <a:fld id="{77B79FAA-C99D-F343-85F9-3376A8F133F7}"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33650042" y="8614417"/>
            <a:ext cx="41478516" cy="18349848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214488" y="8614417"/>
            <a:ext cx="123795474" cy="18349848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1920240" y="35595563"/>
            <a:ext cx="8961120" cy="2044700"/>
          </a:xfrm>
          <a:prstGeom prst="rect">
            <a:avLst/>
          </a:prstGeom>
        </p:spPr>
        <p:txBody>
          <a:bodyPr/>
          <a:lstStyle/>
          <a:p>
            <a:fld id="{BFA97F63-5664-AB4D-93AC-7805781B5DFD}" type="datetimeFigureOut">
              <a:rPr lang="en-US" smtClean="0"/>
              <a:pPr/>
              <a:t>6/5/15</a:t>
            </a:fld>
            <a:endParaRPr lang="en-US"/>
          </a:p>
        </p:txBody>
      </p:sp>
      <p:sp>
        <p:nvSpPr>
          <p:cNvPr id="5" name="Footer Placeholder 4"/>
          <p:cNvSpPr>
            <a:spLocks noGrp="1"/>
          </p:cNvSpPr>
          <p:nvPr>
            <p:ph type="ftr" sz="quarter" idx="11"/>
          </p:nvPr>
        </p:nvSpPr>
        <p:spPr>
          <a:xfrm>
            <a:off x="13121640" y="35595563"/>
            <a:ext cx="12161520" cy="2044700"/>
          </a:xfrm>
          <a:prstGeom prst="rect">
            <a:avLst/>
          </a:prstGeom>
        </p:spPr>
        <p:txBody>
          <a:bodyPr/>
          <a:lstStyle/>
          <a:p>
            <a:endParaRPr lang="en-US"/>
          </a:p>
        </p:txBody>
      </p:sp>
      <p:sp>
        <p:nvSpPr>
          <p:cNvPr id="6" name="Slide Number Placeholder 5"/>
          <p:cNvSpPr>
            <a:spLocks noGrp="1"/>
          </p:cNvSpPr>
          <p:nvPr>
            <p:ph type="sldNum" sz="quarter" idx="12"/>
          </p:nvPr>
        </p:nvSpPr>
        <p:spPr>
          <a:xfrm>
            <a:off x="27523440" y="35595563"/>
            <a:ext cx="8961120" cy="2044700"/>
          </a:xfrm>
          <a:prstGeom prst="rect">
            <a:avLst/>
          </a:prstGeom>
        </p:spPr>
        <p:txBody>
          <a:bodyPr/>
          <a:lstStyle/>
          <a:p>
            <a:fld id="{77B79FAA-C99D-F343-85F9-3376A8F133F7}"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920240" y="1537973"/>
            <a:ext cx="34564320" cy="6400800"/>
          </a:xfrm>
          <a:prstGeom prst="rect">
            <a:avLst/>
          </a:prstGeom>
        </p:spPr>
        <p:txBody>
          <a:bodyPr vert="horz" lIns="470258" tIns="235129" rIns="470258" bIns="235129"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1920240" y="8961124"/>
            <a:ext cx="34564320" cy="25345393"/>
          </a:xfrm>
          <a:prstGeom prst="rect">
            <a:avLst/>
          </a:prstGeom>
        </p:spPr>
        <p:txBody>
          <a:bodyPr vert="horz" lIns="470258" tIns="235129" rIns="470258" bIns="235129"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2351288" rtl="0" eaLnBrk="1" latinLnBrk="0" hangingPunct="1">
        <a:spcBef>
          <a:spcPct val="0"/>
        </a:spcBef>
        <a:buNone/>
        <a:defRPr sz="20000" b="1" kern="1200">
          <a:solidFill>
            <a:schemeClr val="tx1"/>
          </a:solidFill>
          <a:latin typeface="Helvetica"/>
          <a:ea typeface="+mj-ea"/>
          <a:cs typeface="Helvetica"/>
        </a:defRPr>
      </a:lvl1pPr>
    </p:titleStyle>
    <p:bodyStyle>
      <a:lvl1pPr marL="1763466" indent="-1763466" algn="l" defTabSz="2351288" rtl="0" eaLnBrk="1" latinLnBrk="0" hangingPunct="1">
        <a:spcBef>
          <a:spcPct val="20000"/>
        </a:spcBef>
        <a:buFont typeface="Arial"/>
        <a:buChar char="•"/>
        <a:defRPr sz="6000" kern="1200">
          <a:solidFill>
            <a:schemeClr val="tx1"/>
          </a:solidFill>
          <a:latin typeface="Garamond"/>
          <a:ea typeface="+mn-ea"/>
          <a:cs typeface="Garamond"/>
        </a:defRPr>
      </a:lvl1pPr>
      <a:lvl2pPr marL="3820843" indent="-1469555" algn="l" defTabSz="2351288" rtl="0" eaLnBrk="1" latinLnBrk="0" hangingPunct="1">
        <a:spcBef>
          <a:spcPct val="20000"/>
        </a:spcBef>
        <a:buFont typeface="Arial"/>
        <a:buChar char="–"/>
        <a:defRPr sz="6000" kern="1200">
          <a:solidFill>
            <a:schemeClr val="tx1"/>
          </a:solidFill>
          <a:latin typeface="Garamond"/>
          <a:ea typeface="+mn-ea"/>
          <a:cs typeface="Garamond"/>
        </a:defRPr>
      </a:lvl2pPr>
      <a:lvl3pPr marL="5878220" indent="-1175644" algn="l" defTabSz="2351288" rtl="0" eaLnBrk="1" latinLnBrk="0" hangingPunct="1">
        <a:spcBef>
          <a:spcPct val="20000"/>
        </a:spcBef>
        <a:buFont typeface="Arial"/>
        <a:buChar char="•"/>
        <a:defRPr sz="5400" kern="1200">
          <a:solidFill>
            <a:schemeClr val="tx1"/>
          </a:solidFill>
          <a:latin typeface="Garamond"/>
          <a:ea typeface="+mn-ea"/>
          <a:cs typeface="Garamond"/>
        </a:defRPr>
      </a:lvl3pPr>
      <a:lvl4pPr marL="8229509" indent="-1175644" algn="l" defTabSz="2351288" rtl="0" eaLnBrk="1" latinLnBrk="0" hangingPunct="1">
        <a:spcBef>
          <a:spcPct val="20000"/>
        </a:spcBef>
        <a:buFont typeface="Arial"/>
        <a:buChar char="–"/>
        <a:defRPr sz="4800" kern="1200">
          <a:solidFill>
            <a:schemeClr val="tx1"/>
          </a:solidFill>
          <a:latin typeface="Garamond"/>
          <a:ea typeface="+mn-ea"/>
          <a:cs typeface="Garamond"/>
        </a:defRPr>
      </a:lvl4pPr>
      <a:lvl5pPr marL="10580797" indent="-1175644" algn="l" defTabSz="2351288" rtl="0" eaLnBrk="1" latinLnBrk="0" hangingPunct="1">
        <a:spcBef>
          <a:spcPct val="20000"/>
        </a:spcBef>
        <a:buFont typeface="Arial"/>
        <a:buChar char="»"/>
        <a:defRPr sz="4800" kern="1200">
          <a:solidFill>
            <a:schemeClr val="tx1"/>
          </a:solidFill>
          <a:latin typeface="Garamond"/>
          <a:ea typeface="+mn-ea"/>
          <a:cs typeface="Garamond"/>
        </a:defRPr>
      </a:lvl5pPr>
      <a:lvl6pPr marL="12932085" indent="-1175644" algn="l" defTabSz="2351288" rtl="0" eaLnBrk="1" latinLnBrk="0" hangingPunct="1">
        <a:spcBef>
          <a:spcPct val="20000"/>
        </a:spcBef>
        <a:buFont typeface="Arial"/>
        <a:buChar char="•"/>
        <a:defRPr sz="10300" kern="1200">
          <a:solidFill>
            <a:schemeClr val="tx1"/>
          </a:solidFill>
          <a:latin typeface="+mn-lt"/>
          <a:ea typeface="+mn-ea"/>
          <a:cs typeface="+mn-cs"/>
        </a:defRPr>
      </a:lvl6pPr>
      <a:lvl7pPr marL="15283373" indent="-1175644" algn="l" defTabSz="2351288" rtl="0" eaLnBrk="1" latinLnBrk="0" hangingPunct="1">
        <a:spcBef>
          <a:spcPct val="20000"/>
        </a:spcBef>
        <a:buFont typeface="Arial"/>
        <a:buChar char="•"/>
        <a:defRPr sz="10300" kern="1200">
          <a:solidFill>
            <a:schemeClr val="tx1"/>
          </a:solidFill>
          <a:latin typeface="+mn-lt"/>
          <a:ea typeface="+mn-ea"/>
          <a:cs typeface="+mn-cs"/>
        </a:defRPr>
      </a:lvl7pPr>
      <a:lvl8pPr marL="17634661" indent="-1175644" algn="l" defTabSz="2351288" rtl="0" eaLnBrk="1" latinLnBrk="0" hangingPunct="1">
        <a:spcBef>
          <a:spcPct val="20000"/>
        </a:spcBef>
        <a:buFont typeface="Arial"/>
        <a:buChar char="•"/>
        <a:defRPr sz="10300" kern="1200">
          <a:solidFill>
            <a:schemeClr val="tx1"/>
          </a:solidFill>
          <a:latin typeface="+mn-lt"/>
          <a:ea typeface="+mn-ea"/>
          <a:cs typeface="+mn-cs"/>
        </a:defRPr>
      </a:lvl8pPr>
      <a:lvl9pPr marL="19985949" indent="-1175644" algn="l" defTabSz="2351288" rtl="0" eaLnBrk="1" latinLnBrk="0" hangingPunct="1">
        <a:spcBef>
          <a:spcPct val="20000"/>
        </a:spcBef>
        <a:buFont typeface="Arial"/>
        <a:buChar char="•"/>
        <a:defRPr sz="10300" kern="1200">
          <a:solidFill>
            <a:schemeClr val="tx1"/>
          </a:solidFill>
          <a:latin typeface="+mn-lt"/>
          <a:ea typeface="+mn-ea"/>
          <a:cs typeface="+mn-cs"/>
        </a:defRPr>
      </a:lvl9pPr>
    </p:bodyStyle>
    <p:otherStyle>
      <a:defPPr>
        <a:defRPr lang="en-US"/>
      </a:defPPr>
      <a:lvl1pPr marL="0" algn="l" defTabSz="2351288" rtl="0" eaLnBrk="1" latinLnBrk="0" hangingPunct="1">
        <a:defRPr sz="9300" kern="1200">
          <a:solidFill>
            <a:schemeClr val="tx1"/>
          </a:solidFill>
          <a:latin typeface="+mn-lt"/>
          <a:ea typeface="+mn-ea"/>
          <a:cs typeface="+mn-cs"/>
        </a:defRPr>
      </a:lvl1pPr>
      <a:lvl2pPr marL="2351288" algn="l" defTabSz="2351288" rtl="0" eaLnBrk="1" latinLnBrk="0" hangingPunct="1">
        <a:defRPr sz="9300" kern="1200">
          <a:solidFill>
            <a:schemeClr val="tx1"/>
          </a:solidFill>
          <a:latin typeface="+mn-lt"/>
          <a:ea typeface="+mn-ea"/>
          <a:cs typeface="+mn-cs"/>
        </a:defRPr>
      </a:lvl2pPr>
      <a:lvl3pPr marL="4702576" algn="l" defTabSz="2351288" rtl="0" eaLnBrk="1" latinLnBrk="0" hangingPunct="1">
        <a:defRPr sz="9300" kern="1200">
          <a:solidFill>
            <a:schemeClr val="tx1"/>
          </a:solidFill>
          <a:latin typeface="+mn-lt"/>
          <a:ea typeface="+mn-ea"/>
          <a:cs typeface="+mn-cs"/>
        </a:defRPr>
      </a:lvl3pPr>
      <a:lvl4pPr marL="7053864" algn="l" defTabSz="2351288" rtl="0" eaLnBrk="1" latinLnBrk="0" hangingPunct="1">
        <a:defRPr sz="9300" kern="1200">
          <a:solidFill>
            <a:schemeClr val="tx1"/>
          </a:solidFill>
          <a:latin typeface="+mn-lt"/>
          <a:ea typeface="+mn-ea"/>
          <a:cs typeface="+mn-cs"/>
        </a:defRPr>
      </a:lvl4pPr>
      <a:lvl5pPr marL="9405153" algn="l" defTabSz="2351288" rtl="0" eaLnBrk="1" latinLnBrk="0" hangingPunct="1">
        <a:defRPr sz="9300" kern="1200">
          <a:solidFill>
            <a:schemeClr val="tx1"/>
          </a:solidFill>
          <a:latin typeface="+mn-lt"/>
          <a:ea typeface="+mn-ea"/>
          <a:cs typeface="+mn-cs"/>
        </a:defRPr>
      </a:lvl5pPr>
      <a:lvl6pPr marL="11756441" algn="l" defTabSz="2351288" rtl="0" eaLnBrk="1" latinLnBrk="0" hangingPunct="1">
        <a:defRPr sz="9300" kern="1200">
          <a:solidFill>
            <a:schemeClr val="tx1"/>
          </a:solidFill>
          <a:latin typeface="+mn-lt"/>
          <a:ea typeface="+mn-ea"/>
          <a:cs typeface="+mn-cs"/>
        </a:defRPr>
      </a:lvl6pPr>
      <a:lvl7pPr marL="14107729" algn="l" defTabSz="2351288" rtl="0" eaLnBrk="1" latinLnBrk="0" hangingPunct="1">
        <a:defRPr sz="9300" kern="1200">
          <a:solidFill>
            <a:schemeClr val="tx1"/>
          </a:solidFill>
          <a:latin typeface="+mn-lt"/>
          <a:ea typeface="+mn-ea"/>
          <a:cs typeface="+mn-cs"/>
        </a:defRPr>
      </a:lvl7pPr>
      <a:lvl8pPr marL="16459017" algn="l" defTabSz="2351288" rtl="0" eaLnBrk="1" latinLnBrk="0" hangingPunct="1">
        <a:defRPr sz="9300" kern="1200">
          <a:solidFill>
            <a:schemeClr val="tx1"/>
          </a:solidFill>
          <a:latin typeface="+mn-lt"/>
          <a:ea typeface="+mn-ea"/>
          <a:cs typeface="+mn-cs"/>
        </a:defRPr>
      </a:lvl8pPr>
      <a:lvl9pPr marL="18810305" algn="l" defTabSz="2351288" rtl="0" eaLnBrk="1" latinLnBrk="0" hangingPunct="1">
        <a:defRPr sz="93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4.png"/><Relationship Id="rId6" Type="http://schemas.openxmlformats.org/officeDocument/2006/relationships/image" Target="../media/image5.emf"/><Relationship Id="rId7" Type="http://schemas.openxmlformats.org/officeDocument/2006/relationships/image" Target="../media/image6.png"/><Relationship Id="rId8" Type="http://schemas.openxmlformats.org/officeDocument/2006/relationships/image" Target="../media/image7.png"/><Relationship Id="rId9" Type="http://schemas.openxmlformats.org/officeDocument/2006/relationships/image" Target="../media/image8.png"/><Relationship Id="rId10" Type="http://schemas.openxmlformats.org/officeDocument/2006/relationships/image" Target="../media/image9.png"/><Relationship Id="rId1" Type="http://schemas.openxmlformats.org/officeDocument/2006/relationships/slideLayout" Target="../slideLayouts/slideLayout2.xml"/><Relationship Id="rId2"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TextBox 40"/>
          <p:cNvSpPr txBox="1"/>
          <p:nvPr/>
        </p:nvSpPr>
        <p:spPr>
          <a:xfrm>
            <a:off x="26136600" y="16502847"/>
            <a:ext cx="11904588" cy="20959574"/>
          </a:xfrm>
          <a:prstGeom prst="rect">
            <a:avLst/>
          </a:prstGeom>
          <a:noFill/>
        </p:spPr>
        <p:txBody>
          <a:bodyPr wrap="square" rtlCol="0">
            <a:spAutoFit/>
          </a:bodyPr>
          <a:lstStyle/>
          <a:p>
            <a:r>
              <a:rPr lang="en-US" sz="4800" dirty="0" smtClean="0">
                <a:latin typeface="Helvetica"/>
                <a:cs typeface="Helvetica"/>
              </a:rPr>
              <a:t>Larvae are not </a:t>
            </a:r>
            <a:r>
              <a:rPr lang="en-US" sz="4800" dirty="0" err="1" smtClean="0">
                <a:latin typeface="Helvetica"/>
                <a:cs typeface="Helvetica"/>
              </a:rPr>
              <a:t>Lagrangian</a:t>
            </a:r>
            <a:r>
              <a:rPr lang="en-US" sz="4800" dirty="0" smtClean="0">
                <a:latin typeface="Helvetica"/>
                <a:cs typeface="Helvetica"/>
              </a:rPr>
              <a:t>!</a:t>
            </a:r>
          </a:p>
          <a:p>
            <a:endParaRPr lang="en-US" sz="2800" dirty="0" smtClean="0">
              <a:latin typeface="Garamond"/>
              <a:cs typeface="Garamond"/>
            </a:endParaRPr>
          </a:p>
          <a:p>
            <a:r>
              <a:rPr lang="en-US" sz="2800" dirty="0" smtClean="0">
                <a:latin typeface="Garamond"/>
                <a:cs typeface="Garamond"/>
              </a:rPr>
              <a:t>Theoretical work indicates that any behavior that reduces mean larval transport will be selected for. Observations consistently support this. Shanks 2009:</a:t>
            </a:r>
          </a:p>
          <a:p>
            <a:endParaRPr lang="en-US" sz="2800" u="sng" dirty="0">
              <a:latin typeface="Garamond"/>
              <a:cs typeface="Garamond"/>
            </a:endParaRPr>
          </a:p>
          <a:p>
            <a:endParaRPr lang="en-US" sz="2800" u="sng" dirty="0" smtClean="0">
              <a:latin typeface="Garamond"/>
              <a:cs typeface="Garamond"/>
            </a:endParaRPr>
          </a:p>
          <a:p>
            <a:endParaRPr lang="en-US" sz="2800" u="sng" dirty="0">
              <a:latin typeface="Garamond"/>
              <a:cs typeface="Garamond"/>
            </a:endParaRPr>
          </a:p>
          <a:p>
            <a:endParaRPr lang="en-US" sz="2800" u="sng" dirty="0" smtClean="0">
              <a:latin typeface="Garamond"/>
              <a:cs typeface="Garamond"/>
            </a:endParaRPr>
          </a:p>
          <a:p>
            <a:endParaRPr lang="en-US" sz="2800" u="sng" dirty="0">
              <a:latin typeface="Garamond"/>
              <a:cs typeface="Garamond"/>
            </a:endParaRPr>
          </a:p>
          <a:p>
            <a:endParaRPr lang="en-US" sz="2800" u="sng" dirty="0" smtClean="0">
              <a:latin typeface="Garamond"/>
              <a:cs typeface="Garamond"/>
            </a:endParaRPr>
          </a:p>
          <a:p>
            <a:endParaRPr lang="en-US" sz="2800" u="sng" dirty="0">
              <a:latin typeface="Garamond"/>
              <a:cs typeface="Garamond"/>
            </a:endParaRPr>
          </a:p>
          <a:p>
            <a:endParaRPr lang="en-US" sz="2800" u="sng" dirty="0" smtClean="0">
              <a:latin typeface="Garamond"/>
              <a:cs typeface="Garamond"/>
            </a:endParaRPr>
          </a:p>
          <a:p>
            <a:endParaRPr lang="en-US" sz="2800" u="sng" dirty="0">
              <a:latin typeface="Garamond"/>
              <a:cs typeface="Garamond"/>
            </a:endParaRPr>
          </a:p>
          <a:p>
            <a:endParaRPr lang="en-US" sz="2800" u="sng" dirty="0" smtClean="0">
              <a:latin typeface="Garamond"/>
              <a:cs typeface="Garamond"/>
            </a:endParaRPr>
          </a:p>
          <a:p>
            <a:endParaRPr lang="en-US" sz="2800" u="sng" dirty="0">
              <a:latin typeface="Garamond"/>
              <a:cs typeface="Garamond"/>
            </a:endParaRPr>
          </a:p>
          <a:p>
            <a:endParaRPr lang="en-US" sz="2800" u="sng" dirty="0" smtClean="0">
              <a:latin typeface="Garamond"/>
              <a:cs typeface="Garamond"/>
            </a:endParaRPr>
          </a:p>
          <a:p>
            <a:endParaRPr lang="en-US" sz="2800" u="sng" dirty="0">
              <a:latin typeface="Garamond"/>
              <a:cs typeface="Garamond"/>
            </a:endParaRPr>
          </a:p>
          <a:p>
            <a:endParaRPr lang="en-US" sz="2800" u="sng" dirty="0" smtClean="0">
              <a:latin typeface="Garamond"/>
              <a:cs typeface="Garamond"/>
            </a:endParaRPr>
          </a:p>
          <a:p>
            <a:endParaRPr lang="en-US" sz="2800" u="sng" dirty="0">
              <a:latin typeface="Garamond"/>
              <a:cs typeface="Garamond"/>
            </a:endParaRPr>
          </a:p>
          <a:p>
            <a:endParaRPr lang="en-US" sz="2800" u="sng" dirty="0" smtClean="0">
              <a:latin typeface="Garamond"/>
              <a:cs typeface="Garamond"/>
            </a:endParaRPr>
          </a:p>
          <a:p>
            <a:endParaRPr lang="en-US" sz="2800" u="sng" dirty="0">
              <a:latin typeface="Garamond"/>
              <a:cs typeface="Garamond"/>
            </a:endParaRPr>
          </a:p>
          <a:p>
            <a:r>
              <a:rPr lang="en-US" sz="2800" dirty="0" smtClean="0">
                <a:latin typeface="Garamond"/>
                <a:cs typeface="Garamond"/>
              </a:rPr>
              <a:t>Morgan et al 2009</a:t>
            </a:r>
            <a:r>
              <a:rPr lang="en-US" sz="2800" u="sng" dirty="0" smtClean="0">
                <a:latin typeface="Garamond"/>
                <a:cs typeface="Garamond"/>
              </a:rPr>
              <a:t>:</a:t>
            </a:r>
          </a:p>
          <a:p>
            <a:endParaRPr lang="en-US" sz="2800" u="sng" dirty="0" smtClean="0">
              <a:latin typeface="Garamond"/>
              <a:cs typeface="Garamond"/>
            </a:endParaRPr>
          </a:p>
          <a:p>
            <a:endParaRPr lang="en-US" sz="2800" u="sng" dirty="0" smtClean="0">
              <a:latin typeface="Garamond"/>
              <a:cs typeface="Garamond"/>
            </a:endParaRPr>
          </a:p>
          <a:p>
            <a:endParaRPr lang="en-US" sz="2800" u="sng" dirty="0">
              <a:latin typeface="Garamond"/>
              <a:cs typeface="Garamond"/>
            </a:endParaRPr>
          </a:p>
          <a:p>
            <a:endParaRPr lang="en-US" sz="2800" u="sng" dirty="0" smtClean="0">
              <a:latin typeface="Garamond"/>
              <a:cs typeface="Garamond"/>
            </a:endParaRPr>
          </a:p>
          <a:p>
            <a:endParaRPr lang="en-US" sz="2800" u="sng" dirty="0" smtClean="0">
              <a:latin typeface="Garamond"/>
              <a:cs typeface="Garamond"/>
            </a:endParaRPr>
          </a:p>
          <a:p>
            <a:endParaRPr lang="en-US" sz="2800" u="sng" dirty="0">
              <a:latin typeface="Garamond"/>
              <a:cs typeface="Garamond"/>
            </a:endParaRPr>
          </a:p>
          <a:p>
            <a:endParaRPr lang="en-US" sz="2800" u="sng" dirty="0" smtClean="0">
              <a:latin typeface="Garamond"/>
              <a:cs typeface="Garamond"/>
            </a:endParaRPr>
          </a:p>
          <a:p>
            <a:endParaRPr lang="en-US" sz="2800" u="sng" dirty="0">
              <a:latin typeface="Garamond"/>
              <a:cs typeface="Garamond"/>
            </a:endParaRPr>
          </a:p>
          <a:p>
            <a:endParaRPr lang="en-US" sz="2800" u="sng" dirty="0" smtClean="0">
              <a:latin typeface="Garamond"/>
              <a:cs typeface="Garamond"/>
            </a:endParaRPr>
          </a:p>
          <a:p>
            <a:endParaRPr lang="en-US" sz="2800" u="sng" dirty="0">
              <a:latin typeface="Garamond"/>
              <a:cs typeface="Garamond"/>
            </a:endParaRPr>
          </a:p>
          <a:p>
            <a:endParaRPr lang="en-US" sz="2800" u="sng" dirty="0" smtClean="0">
              <a:latin typeface="Garamond"/>
              <a:cs typeface="Garamond"/>
            </a:endParaRPr>
          </a:p>
          <a:p>
            <a:endParaRPr lang="en-US" sz="2800" u="sng" dirty="0">
              <a:latin typeface="Garamond"/>
              <a:cs typeface="Garamond"/>
            </a:endParaRPr>
          </a:p>
          <a:p>
            <a:endParaRPr lang="en-US" sz="2800" u="sng" dirty="0" smtClean="0">
              <a:latin typeface="Garamond"/>
              <a:cs typeface="Garamond"/>
            </a:endParaRPr>
          </a:p>
          <a:p>
            <a:endParaRPr lang="en-US" sz="2800" u="sng" dirty="0" smtClean="0">
              <a:latin typeface="Garamond"/>
              <a:cs typeface="Garamond"/>
            </a:endParaRPr>
          </a:p>
          <a:p>
            <a:endParaRPr lang="en-US" sz="2800" u="sng" dirty="0">
              <a:latin typeface="Garamond"/>
              <a:cs typeface="Garamond"/>
            </a:endParaRPr>
          </a:p>
          <a:p>
            <a:endParaRPr lang="en-US" sz="2800" u="sng" dirty="0" smtClean="0">
              <a:latin typeface="Garamond"/>
              <a:cs typeface="Garamond"/>
            </a:endParaRPr>
          </a:p>
          <a:p>
            <a:endParaRPr lang="en-US" sz="2800" u="sng" dirty="0">
              <a:latin typeface="Garamond"/>
              <a:cs typeface="Garamond"/>
            </a:endParaRPr>
          </a:p>
          <a:p>
            <a:endParaRPr lang="en-US" sz="2800" u="sng" dirty="0" smtClean="0">
              <a:latin typeface="Garamond"/>
              <a:cs typeface="Garamond"/>
            </a:endParaRPr>
          </a:p>
          <a:p>
            <a:endParaRPr lang="en-US" sz="2800" u="sng" dirty="0">
              <a:latin typeface="Garamond"/>
              <a:cs typeface="Garamond"/>
            </a:endParaRPr>
          </a:p>
          <a:p>
            <a:endParaRPr lang="en-US" sz="2800" u="sng" dirty="0" smtClean="0">
              <a:latin typeface="Garamond"/>
              <a:cs typeface="Garamond"/>
            </a:endParaRPr>
          </a:p>
          <a:p>
            <a:endParaRPr lang="en-US" sz="2800" u="sng" dirty="0">
              <a:latin typeface="Garamond"/>
              <a:cs typeface="Garamond"/>
            </a:endParaRPr>
          </a:p>
          <a:p>
            <a:endParaRPr lang="en-US" sz="2800" u="sng" dirty="0">
              <a:latin typeface="Garamond"/>
              <a:cs typeface="Garamond"/>
            </a:endParaRPr>
          </a:p>
          <a:p>
            <a:endParaRPr lang="en-US" sz="2800" u="sng" dirty="0" smtClean="0">
              <a:latin typeface="Garamond"/>
              <a:cs typeface="Garamond"/>
            </a:endParaRPr>
          </a:p>
          <a:p>
            <a:endParaRPr lang="en-US" sz="2800" u="sng" dirty="0">
              <a:latin typeface="Garamond"/>
              <a:cs typeface="Garamond"/>
            </a:endParaRPr>
          </a:p>
          <a:p>
            <a:endParaRPr lang="en-US" sz="2800" u="sng" dirty="0" smtClean="0">
              <a:latin typeface="Garamond"/>
              <a:cs typeface="Garamond"/>
            </a:endParaRPr>
          </a:p>
        </p:txBody>
      </p:sp>
      <p:sp>
        <p:nvSpPr>
          <p:cNvPr id="24" name="TextBox 23"/>
          <p:cNvSpPr txBox="1"/>
          <p:nvPr/>
        </p:nvSpPr>
        <p:spPr>
          <a:xfrm>
            <a:off x="457200" y="381000"/>
            <a:ext cx="11904588" cy="6247864"/>
          </a:xfrm>
          <a:prstGeom prst="rect">
            <a:avLst/>
          </a:prstGeom>
          <a:noFill/>
        </p:spPr>
        <p:txBody>
          <a:bodyPr wrap="square" rtlCol="0">
            <a:spAutoFit/>
          </a:bodyPr>
          <a:lstStyle/>
          <a:p>
            <a:r>
              <a:rPr lang="en-US" sz="4800" b="1" dirty="0" smtClean="0">
                <a:latin typeface="Helvetica"/>
                <a:cs typeface="Helvetica"/>
              </a:rPr>
              <a:t>Lessons learned: What to get right when applying circulation models to connectivity, </a:t>
            </a:r>
            <a:r>
              <a:rPr lang="en-US" sz="4800" b="1" dirty="0" err="1" smtClean="0">
                <a:latin typeface="Helvetica"/>
                <a:cs typeface="Helvetica"/>
              </a:rPr>
              <a:t>biogeograph</a:t>
            </a:r>
            <a:r>
              <a:rPr lang="en-US" sz="4800" b="1" dirty="0" smtClean="0">
                <a:latin typeface="Helvetica"/>
                <a:cs typeface="Helvetica"/>
              </a:rPr>
              <a:t> and </a:t>
            </a:r>
            <a:r>
              <a:rPr lang="en-US" sz="4800" b="1" dirty="0" err="1" smtClean="0">
                <a:latin typeface="Helvetica"/>
                <a:cs typeface="Helvetica"/>
              </a:rPr>
              <a:t>phylogeography</a:t>
            </a:r>
            <a:endParaRPr lang="en-US" sz="4800" b="1" dirty="0" smtClean="0">
              <a:latin typeface="Helvetica"/>
              <a:cs typeface="Helvetica"/>
            </a:endParaRPr>
          </a:p>
          <a:p>
            <a:pPr algn="ctr"/>
            <a:endParaRPr lang="en-US" sz="4800" dirty="0" smtClean="0">
              <a:latin typeface="Helvetica"/>
              <a:cs typeface="Helvetica"/>
            </a:endParaRPr>
          </a:p>
          <a:p>
            <a:pPr algn="ctr"/>
            <a:r>
              <a:rPr lang="en-US" sz="4000" dirty="0" smtClean="0">
                <a:latin typeface="Garamond"/>
                <a:cs typeface="Garamond"/>
              </a:rPr>
              <a:t>James M. Pringle, in collaboration with Jeb Byers, John Wares, Paula Pappalardo and others</a:t>
            </a:r>
          </a:p>
          <a:p>
            <a:pPr algn="ctr"/>
            <a:r>
              <a:rPr lang="en-US" sz="4000" dirty="0" smtClean="0">
                <a:latin typeface="Garamond"/>
                <a:cs typeface="Garamond"/>
              </a:rPr>
              <a:t>Funded by NSF awards OCE 0961344 and OCE 1029602 </a:t>
            </a:r>
          </a:p>
          <a:p>
            <a:pPr algn="ctr"/>
            <a:r>
              <a:rPr lang="en-US" sz="4000" dirty="0" smtClean="0">
                <a:latin typeface="Garamond"/>
                <a:cs typeface="Garamond"/>
              </a:rPr>
              <a:t>Contact: </a:t>
            </a:r>
            <a:r>
              <a:rPr lang="en-US" sz="4000" dirty="0" err="1" smtClean="0">
                <a:latin typeface="Garamond"/>
                <a:cs typeface="Garamond"/>
              </a:rPr>
              <a:t>jpringle@unh.edu</a:t>
            </a:r>
            <a:r>
              <a:rPr lang="en-US" sz="4000" dirty="0" smtClean="0">
                <a:latin typeface="Helvetica"/>
                <a:cs typeface="Helvetica"/>
              </a:rPr>
              <a:t> </a:t>
            </a:r>
            <a:endParaRPr lang="en-US" sz="4000" dirty="0">
              <a:latin typeface="Helvetica"/>
              <a:cs typeface="Helvetica"/>
            </a:endParaRPr>
          </a:p>
        </p:txBody>
      </p:sp>
      <p:sp>
        <p:nvSpPr>
          <p:cNvPr id="25" name="TextBox 24"/>
          <p:cNvSpPr txBox="1"/>
          <p:nvPr/>
        </p:nvSpPr>
        <p:spPr>
          <a:xfrm>
            <a:off x="457200" y="13258800"/>
            <a:ext cx="11904588" cy="21944459"/>
          </a:xfrm>
          <a:prstGeom prst="rect">
            <a:avLst/>
          </a:prstGeom>
          <a:noFill/>
        </p:spPr>
        <p:txBody>
          <a:bodyPr wrap="square" rtlCol="0">
            <a:spAutoFit/>
          </a:bodyPr>
          <a:lstStyle/>
          <a:p>
            <a:r>
              <a:rPr lang="en-US" sz="4800" dirty="0" smtClean="0">
                <a:latin typeface="Helvetica"/>
                <a:cs typeface="Helvetica"/>
              </a:rPr>
              <a:t>Several papers, many truths learned </a:t>
            </a:r>
          </a:p>
          <a:p>
            <a:endParaRPr lang="en-US" sz="2800" dirty="0" smtClean="0">
              <a:latin typeface="Garamond"/>
              <a:cs typeface="Garamond"/>
            </a:endParaRPr>
          </a:p>
          <a:p>
            <a:r>
              <a:rPr lang="en-US" sz="2800" dirty="0" smtClean="0">
                <a:latin typeface="Garamond"/>
                <a:cs typeface="Garamond"/>
              </a:rPr>
              <a:t>Papers:</a:t>
            </a:r>
          </a:p>
          <a:p>
            <a:pPr marL="457200" indent="-457200">
              <a:buFont typeface="Arial"/>
              <a:buChar char="•"/>
            </a:pPr>
            <a:r>
              <a:rPr lang="en-US" sz="2800" dirty="0">
                <a:latin typeface="Garamond"/>
                <a:cs typeface="Garamond"/>
              </a:rPr>
              <a:t>Altman S, Robinson JD, Pringle JM, Byers JE, Wares JP (2013) Edges and Overlaps in Northwest Atlantic </a:t>
            </a:r>
            <a:r>
              <a:rPr lang="en-US" sz="2800" dirty="0" err="1">
                <a:latin typeface="Garamond"/>
                <a:cs typeface="Garamond"/>
              </a:rPr>
              <a:t>Phylogeography</a:t>
            </a:r>
            <a:r>
              <a:rPr lang="en-US" sz="2800" dirty="0">
                <a:latin typeface="Garamond"/>
                <a:cs typeface="Garamond"/>
              </a:rPr>
              <a:t>. Diversity 5:263–275</a:t>
            </a:r>
          </a:p>
          <a:p>
            <a:pPr marL="457200" indent="-457200">
              <a:buFont typeface="Arial"/>
              <a:buChar char="•"/>
            </a:pPr>
            <a:r>
              <a:rPr lang="en-US" sz="2800" dirty="0">
                <a:latin typeface="Garamond"/>
                <a:cs typeface="Garamond"/>
              </a:rPr>
              <a:t>Blakeslee AMH, McKenzie CH, Darling JA, Byers JE, Pringle JM, Roman J (2010) A hitchhiker’s guide to the Maritimes: anthropogenic transport facilitates long-distance dispersal of an invasive marine crab to Newfoundland. Divers </a:t>
            </a:r>
            <a:r>
              <a:rPr lang="en-US" sz="2800" dirty="0" err="1">
                <a:latin typeface="Garamond"/>
                <a:cs typeface="Garamond"/>
              </a:rPr>
              <a:t>Distrib</a:t>
            </a:r>
            <a:r>
              <a:rPr lang="en-US" sz="2800" dirty="0">
                <a:latin typeface="Garamond"/>
                <a:cs typeface="Garamond"/>
              </a:rPr>
              <a:t> 16:879–891</a:t>
            </a:r>
          </a:p>
          <a:p>
            <a:pPr marL="457200" indent="-457200">
              <a:buFont typeface="Arial"/>
              <a:buChar char="•"/>
            </a:pPr>
            <a:r>
              <a:rPr lang="en-US" sz="2800" dirty="0">
                <a:latin typeface="Garamond"/>
                <a:cs typeface="Garamond"/>
              </a:rPr>
              <a:t>Byers JE, Pringle JM (2006) Going against the flow: retention, range limits and invasions in advective environments. Mar </a:t>
            </a:r>
            <a:r>
              <a:rPr lang="en-US" sz="2800" dirty="0" err="1">
                <a:latin typeface="Garamond"/>
                <a:cs typeface="Garamond"/>
              </a:rPr>
              <a:t>Ecol</a:t>
            </a:r>
            <a:r>
              <a:rPr lang="en-US" sz="2800" dirty="0">
                <a:latin typeface="Garamond"/>
                <a:cs typeface="Garamond"/>
              </a:rPr>
              <a:t> </a:t>
            </a:r>
            <a:r>
              <a:rPr lang="en-US" sz="2800" dirty="0" err="1">
                <a:latin typeface="Garamond"/>
                <a:cs typeface="Garamond"/>
              </a:rPr>
              <a:t>Prog</a:t>
            </a:r>
            <a:r>
              <a:rPr lang="en-US" sz="2800" dirty="0">
                <a:latin typeface="Garamond"/>
                <a:cs typeface="Garamond"/>
              </a:rPr>
              <a:t> </a:t>
            </a:r>
            <a:r>
              <a:rPr lang="en-US" sz="2800" dirty="0" err="1">
                <a:latin typeface="Garamond"/>
                <a:cs typeface="Garamond"/>
              </a:rPr>
              <a:t>Ser</a:t>
            </a:r>
            <a:r>
              <a:rPr lang="en-US" sz="2800" dirty="0">
                <a:latin typeface="Garamond"/>
                <a:cs typeface="Garamond"/>
              </a:rPr>
              <a:t> 313:27–41</a:t>
            </a:r>
          </a:p>
          <a:p>
            <a:pPr marL="457200" indent="-457200">
              <a:buFont typeface="Arial"/>
              <a:buChar char="•"/>
            </a:pPr>
            <a:r>
              <a:rPr lang="en-US" sz="2800" dirty="0">
                <a:latin typeface="Garamond"/>
                <a:cs typeface="Garamond"/>
              </a:rPr>
              <a:t>Byers JE, Pringle JM (2008) Going against the flow: how marine invasions spread and persist in the face of advection. ICES J Mar </a:t>
            </a:r>
            <a:r>
              <a:rPr lang="en-US" sz="2800" dirty="0" err="1">
                <a:latin typeface="Garamond"/>
                <a:cs typeface="Garamond"/>
              </a:rPr>
              <a:t>Sci</a:t>
            </a:r>
            <a:r>
              <a:rPr lang="en-US" sz="2800" dirty="0">
                <a:latin typeface="Garamond"/>
                <a:cs typeface="Garamond"/>
              </a:rPr>
              <a:t> 65:723</a:t>
            </a:r>
          </a:p>
          <a:p>
            <a:pPr marL="457200" indent="-457200">
              <a:buFont typeface="Arial"/>
              <a:buChar char="•"/>
            </a:pPr>
            <a:r>
              <a:rPr lang="en-US" sz="2800" dirty="0">
                <a:latin typeface="Garamond"/>
                <a:cs typeface="Garamond"/>
              </a:rPr>
              <a:t>Byers, J.E., R. Smith, M. Bishop, J.M. Pringle, E. Johnson, G. Ruiz, G. </a:t>
            </a:r>
            <a:r>
              <a:rPr lang="en-US" sz="2800" dirty="0" err="1">
                <a:latin typeface="Garamond"/>
                <a:cs typeface="Garamond"/>
              </a:rPr>
              <a:t>Inglis</a:t>
            </a:r>
            <a:r>
              <a:rPr lang="en-US" sz="2800" dirty="0">
                <a:latin typeface="Garamond"/>
                <a:cs typeface="Garamond"/>
              </a:rPr>
              <a:t>, C. Hewitt. Not done invading--environmental and temporal controls on the geographic extent of non-native marine species. In Review, Scientific Reports, 2015.</a:t>
            </a:r>
          </a:p>
          <a:p>
            <a:pPr marL="457200" indent="-457200">
              <a:buFont typeface="Arial"/>
              <a:buChar char="•"/>
            </a:pPr>
            <a:r>
              <a:rPr lang="en-US" sz="2800" dirty="0">
                <a:latin typeface="Garamond"/>
                <a:cs typeface="Garamond"/>
              </a:rPr>
              <a:t>Ewers-Saucedo C, Pringle JM, Sepulveda HH, Byers JE, </a:t>
            </a:r>
            <a:r>
              <a:rPr lang="en-US" sz="2800" dirty="0" err="1">
                <a:latin typeface="Garamond"/>
                <a:cs typeface="Garamond"/>
              </a:rPr>
              <a:t>Navarrete</a:t>
            </a:r>
            <a:r>
              <a:rPr lang="en-US" sz="2800" dirty="0">
                <a:latin typeface="Garamond"/>
                <a:cs typeface="Garamond"/>
              </a:rPr>
              <a:t> SA, Wares JP (</a:t>
            </a:r>
            <a:r>
              <a:rPr lang="en-US" sz="2800" dirty="0" smtClean="0">
                <a:latin typeface="Garamond"/>
                <a:cs typeface="Garamond"/>
              </a:rPr>
              <a:t>2015) </a:t>
            </a:r>
            <a:r>
              <a:rPr lang="en-US" sz="2800" dirty="0">
                <a:latin typeface="Garamond"/>
                <a:cs typeface="Garamond"/>
              </a:rPr>
              <a:t>Relative fitness shifts in an oceanographic “seascape” generate stable genomic cline in the widely-dispersing intertidal barnacle </a:t>
            </a:r>
            <a:r>
              <a:rPr lang="en-US" sz="2800" dirty="0" err="1">
                <a:latin typeface="Garamond"/>
                <a:cs typeface="Garamond"/>
              </a:rPr>
              <a:t>Notochthamalus</a:t>
            </a:r>
            <a:r>
              <a:rPr lang="en-US" sz="2800" dirty="0">
                <a:latin typeface="Garamond"/>
                <a:cs typeface="Garamond"/>
              </a:rPr>
              <a:t> </a:t>
            </a:r>
            <a:r>
              <a:rPr lang="en-US" sz="2800" dirty="0" err="1">
                <a:latin typeface="Garamond"/>
                <a:cs typeface="Garamond"/>
              </a:rPr>
              <a:t>scabrosus</a:t>
            </a:r>
            <a:r>
              <a:rPr lang="en-US" sz="2800" dirty="0">
                <a:latin typeface="Garamond"/>
                <a:cs typeface="Garamond"/>
              </a:rPr>
              <a:t>. Evolution</a:t>
            </a:r>
            <a:r>
              <a:rPr lang="en-US" sz="2800" dirty="0" smtClean="0">
                <a:latin typeface="Garamond"/>
                <a:cs typeface="Garamond"/>
              </a:rPr>
              <a:t>: In review for far too long…</a:t>
            </a:r>
            <a:endParaRPr lang="en-US" sz="2800" dirty="0">
              <a:latin typeface="Garamond"/>
              <a:cs typeface="Garamond"/>
            </a:endParaRPr>
          </a:p>
          <a:p>
            <a:pPr marL="457200" indent="-457200">
              <a:buFont typeface="Arial"/>
              <a:buChar char="•"/>
            </a:pPr>
            <a:r>
              <a:rPr lang="en-US" sz="2800" dirty="0" err="1">
                <a:latin typeface="Garamond"/>
                <a:cs typeface="Garamond"/>
              </a:rPr>
              <a:t>Huret</a:t>
            </a:r>
            <a:r>
              <a:rPr lang="en-US" sz="2800" dirty="0">
                <a:latin typeface="Garamond"/>
                <a:cs typeface="Garamond"/>
              </a:rPr>
              <a:t> M, </a:t>
            </a:r>
            <a:r>
              <a:rPr lang="en-US" sz="2800" dirty="0" err="1">
                <a:latin typeface="Garamond"/>
                <a:cs typeface="Garamond"/>
              </a:rPr>
              <a:t>Runge</a:t>
            </a:r>
            <a:r>
              <a:rPr lang="en-US" sz="2800" dirty="0">
                <a:latin typeface="Garamond"/>
                <a:cs typeface="Garamond"/>
              </a:rPr>
              <a:t> JA, Chen C, Cowles G, </a:t>
            </a:r>
            <a:r>
              <a:rPr lang="en-US" sz="2800" dirty="0" err="1">
                <a:latin typeface="Garamond"/>
                <a:cs typeface="Garamond"/>
              </a:rPr>
              <a:t>Xu</a:t>
            </a:r>
            <a:r>
              <a:rPr lang="en-US" sz="2800" dirty="0">
                <a:latin typeface="Garamond"/>
                <a:cs typeface="Garamond"/>
              </a:rPr>
              <a:t> Q, Pringle JM (2007) Dispersal modeling of fish early life stages: sensitivity with application to Atlantic cod in the western Gulf of Maine. Mar </a:t>
            </a:r>
            <a:r>
              <a:rPr lang="en-US" sz="2800" dirty="0" err="1">
                <a:latin typeface="Garamond"/>
                <a:cs typeface="Garamond"/>
              </a:rPr>
              <a:t>Ecol</a:t>
            </a:r>
            <a:r>
              <a:rPr lang="en-US" sz="2800" dirty="0">
                <a:latin typeface="Garamond"/>
                <a:cs typeface="Garamond"/>
              </a:rPr>
              <a:t> </a:t>
            </a:r>
            <a:r>
              <a:rPr lang="en-US" sz="2800" dirty="0" err="1">
                <a:latin typeface="Garamond"/>
                <a:cs typeface="Garamond"/>
              </a:rPr>
              <a:t>Prog</a:t>
            </a:r>
            <a:r>
              <a:rPr lang="en-US" sz="2800" dirty="0">
                <a:latin typeface="Garamond"/>
                <a:cs typeface="Garamond"/>
              </a:rPr>
              <a:t> </a:t>
            </a:r>
            <a:r>
              <a:rPr lang="en-US" sz="2800" dirty="0" err="1">
                <a:latin typeface="Garamond"/>
                <a:cs typeface="Garamond"/>
              </a:rPr>
              <a:t>Ser</a:t>
            </a:r>
            <a:r>
              <a:rPr lang="en-US" sz="2800" dirty="0">
                <a:latin typeface="Garamond"/>
                <a:cs typeface="Garamond"/>
              </a:rPr>
              <a:t> 347:261–274</a:t>
            </a:r>
          </a:p>
          <a:p>
            <a:pPr marL="457200" indent="-457200">
              <a:buFont typeface="Arial"/>
              <a:buChar char="•"/>
            </a:pPr>
            <a:r>
              <a:rPr lang="en-US" sz="2800" dirty="0">
                <a:latin typeface="Garamond"/>
                <a:cs typeface="Garamond"/>
              </a:rPr>
              <a:t>Pappalardo P, Pringle J, Byers J, Wares J (2014) </a:t>
            </a:r>
            <a:r>
              <a:rPr lang="en-US" sz="2800" dirty="0" smtClean="0">
                <a:latin typeface="Garamond"/>
                <a:cs typeface="Garamond"/>
              </a:rPr>
              <a:t>The location, strength and mechanisms behind marine biogeographic boundaries of the east coast of North America. </a:t>
            </a:r>
            <a:r>
              <a:rPr lang="en-US" sz="2800" dirty="0" err="1" smtClean="0">
                <a:latin typeface="Garamond"/>
                <a:cs typeface="Garamond"/>
              </a:rPr>
              <a:t>Ecography</a:t>
            </a:r>
            <a:r>
              <a:rPr lang="en-US" sz="2800" dirty="0" smtClean="0">
                <a:latin typeface="Garamond"/>
                <a:cs typeface="Garamond"/>
              </a:rPr>
              <a:t> 38:001-010.</a:t>
            </a:r>
            <a:endParaRPr lang="en-US" sz="2800" dirty="0">
              <a:latin typeface="Garamond"/>
              <a:cs typeface="Garamond"/>
            </a:endParaRPr>
          </a:p>
          <a:p>
            <a:pPr marL="457200" indent="-457200">
              <a:buFont typeface="Arial"/>
              <a:buChar char="•"/>
            </a:pPr>
            <a:r>
              <a:rPr lang="en-US" sz="2800" dirty="0">
                <a:latin typeface="Garamond"/>
                <a:cs typeface="Garamond"/>
              </a:rPr>
              <a:t>Pringle JM, Blakeslee AMH, Byers JE, Roman J (2011) Asymmetric dispersal allows an upstream region to control population structure throughout a species’ range. </a:t>
            </a:r>
            <a:r>
              <a:rPr lang="en-US" sz="2800" dirty="0" err="1">
                <a:latin typeface="Garamond"/>
                <a:cs typeface="Garamond"/>
              </a:rPr>
              <a:t>Proc</a:t>
            </a:r>
            <a:r>
              <a:rPr lang="en-US" sz="2800" dirty="0">
                <a:latin typeface="Garamond"/>
                <a:cs typeface="Garamond"/>
              </a:rPr>
              <a:t> </a:t>
            </a:r>
            <a:r>
              <a:rPr lang="en-US" sz="2800" dirty="0" err="1">
                <a:latin typeface="Garamond"/>
                <a:cs typeface="Garamond"/>
              </a:rPr>
              <a:t>Natl</a:t>
            </a:r>
            <a:r>
              <a:rPr lang="en-US" sz="2800" dirty="0">
                <a:latin typeface="Garamond"/>
                <a:cs typeface="Garamond"/>
              </a:rPr>
              <a:t> </a:t>
            </a:r>
            <a:r>
              <a:rPr lang="en-US" sz="2800" dirty="0" err="1">
                <a:latin typeface="Garamond"/>
                <a:cs typeface="Garamond"/>
              </a:rPr>
              <a:t>Acad</a:t>
            </a:r>
            <a:r>
              <a:rPr lang="en-US" sz="2800" dirty="0">
                <a:latin typeface="Garamond"/>
                <a:cs typeface="Garamond"/>
              </a:rPr>
              <a:t> </a:t>
            </a:r>
            <a:r>
              <a:rPr lang="en-US" sz="2800" dirty="0" err="1">
                <a:latin typeface="Garamond"/>
                <a:cs typeface="Garamond"/>
              </a:rPr>
              <a:t>Sci</a:t>
            </a:r>
            <a:r>
              <a:rPr lang="en-US" sz="2800" dirty="0">
                <a:latin typeface="Garamond"/>
                <a:cs typeface="Garamond"/>
              </a:rPr>
              <a:t> 108(37):15288–15293</a:t>
            </a:r>
          </a:p>
          <a:p>
            <a:pPr marL="457200" indent="-457200">
              <a:buFont typeface="Arial"/>
              <a:buChar char="•"/>
            </a:pPr>
            <a:r>
              <a:rPr lang="en-US" sz="2800" dirty="0">
                <a:latin typeface="Garamond"/>
                <a:cs typeface="Garamond"/>
              </a:rPr>
              <a:t>Pringle JM, Byers JE, He R, Pappalardo P, Wares JP (In Review) Ocean currents cluster coastal marine range boundaries: implications for coexistence, climate induced range shifts and the relative competitiveness of benthic marine organisms. </a:t>
            </a:r>
            <a:r>
              <a:rPr lang="en-US" sz="2800" dirty="0" err="1">
                <a:latin typeface="Garamond"/>
                <a:cs typeface="Garamond"/>
              </a:rPr>
              <a:t>Ecol</a:t>
            </a:r>
            <a:r>
              <a:rPr lang="en-US" sz="2800" dirty="0">
                <a:latin typeface="Garamond"/>
                <a:cs typeface="Garamond"/>
              </a:rPr>
              <a:t> </a:t>
            </a:r>
            <a:r>
              <a:rPr lang="en-US" sz="2800" dirty="0" err="1">
                <a:latin typeface="Garamond"/>
                <a:cs typeface="Garamond"/>
              </a:rPr>
              <a:t>Lett</a:t>
            </a:r>
            <a:endParaRPr lang="en-US" sz="2800" dirty="0">
              <a:latin typeface="Garamond"/>
              <a:cs typeface="Garamond"/>
            </a:endParaRPr>
          </a:p>
          <a:p>
            <a:pPr marL="457200" indent="-457200">
              <a:buFont typeface="Arial"/>
              <a:buChar char="•"/>
            </a:pPr>
            <a:r>
              <a:rPr lang="en-US" sz="2800" dirty="0">
                <a:latin typeface="Garamond"/>
                <a:cs typeface="Garamond"/>
              </a:rPr>
              <a:t>Pringle JM, Byers JE, Pappalardo P, Wares JP, Marshall DJ (2014) Circulation constrains the evolution of larval development modes and life histories in the coastal ocean. </a:t>
            </a:r>
            <a:r>
              <a:rPr lang="en-US" sz="2800" dirty="0" smtClean="0">
                <a:latin typeface="Garamond"/>
                <a:cs typeface="Garamond"/>
              </a:rPr>
              <a:t>Ecology</a:t>
            </a:r>
          </a:p>
          <a:p>
            <a:pPr marL="457200" indent="-457200">
              <a:buFont typeface="Arial"/>
              <a:buChar char="•"/>
            </a:pPr>
            <a:r>
              <a:rPr lang="en-US" sz="2800" dirty="0" smtClean="0">
                <a:latin typeface="Garamond"/>
                <a:cs typeface="Garamond"/>
              </a:rPr>
              <a:t>Pringle </a:t>
            </a:r>
            <a:r>
              <a:rPr lang="en-US" sz="2800" dirty="0">
                <a:latin typeface="Garamond"/>
                <a:cs typeface="Garamond"/>
              </a:rPr>
              <a:t>JM, </a:t>
            </a:r>
            <a:r>
              <a:rPr lang="en-US" sz="2800" dirty="0" err="1">
                <a:latin typeface="Garamond"/>
                <a:cs typeface="Garamond"/>
              </a:rPr>
              <a:t>Lutscher</a:t>
            </a:r>
            <a:r>
              <a:rPr lang="en-US" sz="2800" dirty="0">
                <a:latin typeface="Garamond"/>
                <a:cs typeface="Garamond"/>
              </a:rPr>
              <a:t> F, Glick E (2009) Going against the flow: effects of non-Gaussian dispersal kernels and reproduction over multiple generations. Mar </a:t>
            </a:r>
            <a:r>
              <a:rPr lang="en-US" sz="2800" dirty="0" err="1">
                <a:latin typeface="Garamond"/>
                <a:cs typeface="Garamond"/>
              </a:rPr>
              <a:t>Ecol</a:t>
            </a:r>
            <a:r>
              <a:rPr lang="en-US" sz="2800" dirty="0">
                <a:latin typeface="Garamond"/>
                <a:cs typeface="Garamond"/>
              </a:rPr>
              <a:t> </a:t>
            </a:r>
            <a:r>
              <a:rPr lang="en-US" sz="2800" dirty="0" err="1">
                <a:latin typeface="Garamond"/>
                <a:cs typeface="Garamond"/>
              </a:rPr>
              <a:t>Prog</a:t>
            </a:r>
            <a:r>
              <a:rPr lang="en-US" sz="2800" dirty="0">
                <a:latin typeface="Garamond"/>
                <a:cs typeface="Garamond"/>
              </a:rPr>
              <a:t> </a:t>
            </a:r>
            <a:r>
              <a:rPr lang="en-US" sz="2800" dirty="0" err="1">
                <a:latin typeface="Garamond"/>
                <a:cs typeface="Garamond"/>
              </a:rPr>
              <a:t>Ser</a:t>
            </a:r>
            <a:r>
              <a:rPr lang="en-US" sz="2800" dirty="0">
                <a:latin typeface="Garamond"/>
                <a:cs typeface="Garamond"/>
              </a:rPr>
              <a:t> 377:13–</a:t>
            </a:r>
            <a:r>
              <a:rPr lang="en-US" sz="2800" dirty="0" smtClean="0">
                <a:latin typeface="Garamond"/>
                <a:cs typeface="Garamond"/>
              </a:rPr>
              <a:t>1</a:t>
            </a:r>
            <a:endParaRPr lang="en-US" sz="2800" dirty="0">
              <a:latin typeface="Garamond"/>
              <a:cs typeface="Garamond"/>
            </a:endParaRPr>
          </a:p>
          <a:p>
            <a:pPr marL="457200" indent="-457200">
              <a:buFont typeface="Arial"/>
              <a:buChar char="•"/>
            </a:pPr>
            <a:r>
              <a:rPr lang="en-US" sz="2800" dirty="0">
                <a:latin typeface="Garamond"/>
                <a:cs typeface="Garamond"/>
              </a:rPr>
              <a:t>Pringle JM, Wares JP (2007) Going against the flow: maintenance of alongshore variation in allele frequency in a coastal ocean. Mar </a:t>
            </a:r>
            <a:r>
              <a:rPr lang="en-US" sz="2800" dirty="0" err="1">
                <a:latin typeface="Garamond"/>
                <a:cs typeface="Garamond"/>
              </a:rPr>
              <a:t>Ecol-Prog</a:t>
            </a:r>
            <a:r>
              <a:rPr lang="en-US" sz="2800" dirty="0">
                <a:latin typeface="Garamond"/>
                <a:cs typeface="Garamond"/>
              </a:rPr>
              <a:t> </a:t>
            </a:r>
            <a:r>
              <a:rPr lang="en-US" sz="2800" dirty="0" err="1">
                <a:latin typeface="Garamond"/>
                <a:cs typeface="Garamond"/>
              </a:rPr>
              <a:t>Ser</a:t>
            </a:r>
            <a:r>
              <a:rPr lang="en-US" sz="2800" dirty="0">
                <a:latin typeface="Garamond"/>
                <a:cs typeface="Garamond"/>
              </a:rPr>
              <a:t> 335:69–84</a:t>
            </a:r>
          </a:p>
          <a:p>
            <a:pPr marL="457200" indent="-457200">
              <a:buFont typeface="Arial"/>
              <a:buChar char="•"/>
            </a:pPr>
            <a:r>
              <a:rPr lang="en-US" sz="2800" dirty="0" err="1">
                <a:latin typeface="Garamond"/>
                <a:cs typeface="Garamond"/>
              </a:rPr>
              <a:t>Storch</a:t>
            </a:r>
            <a:r>
              <a:rPr lang="en-US" sz="2800" dirty="0">
                <a:latin typeface="Garamond"/>
                <a:cs typeface="Garamond"/>
              </a:rPr>
              <a:t>, L.M, J.M. </a:t>
            </a:r>
            <a:r>
              <a:rPr lang="en-US" sz="2800" dirty="0" smtClean="0">
                <a:latin typeface="Garamond"/>
                <a:cs typeface="Garamond"/>
              </a:rPr>
              <a:t>Pringle (In Prep) From </a:t>
            </a:r>
            <a:r>
              <a:rPr lang="en-US" sz="2800" dirty="0">
                <a:latin typeface="Garamond"/>
                <a:cs typeface="Garamond"/>
              </a:rPr>
              <a:t>chaos to periodicity: Revisiting the logistic map with an ecologically realistic spatial structure and dispersal mechanism. In prep, looking for a good </a:t>
            </a:r>
            <a:r>
              <a:rPr lang="en-US" sz="2800" dirty="0" smtClean="0">
                <a:latin typeface="Garamond"/>
                <a:cs typeface="Garamond"/>
              </a:rPr>
              <a:t>home.</a:t>
            </a:r>
            <a:endParaRPr lang="en-US" sz="2800" dirty="0">
              <a:latin typeface="Garamond"/>
              <a:cs typeface="Garamond"/>
            </a:endParaRPr>
          </a:p>
          <a:p>
            <a:pPr marL="457200" indent="-457200">
              <a:buFont typeface="Arial"/>
              <a:buChar char="•"/>
            </a:pPr>
            <a:r>
              <a:rPr lang="en-US" sz="2800" dirty="0">
                <a:latin typeface="Garamond"/>
                <a:cs typeface="Garamond"/>
              </a:rPr>
              <a:t>Wares JP, Pringle JM (2008) Drift by drift: Effective population size is limited by advection. BMC </a:t>
            </a:r>
            <a:r>
              <a:rPr lang="en-US" sz="2800" dirty="0" err="1">
                <a:latin typeface="Garamond"/>
                <a:cs typeface="Garamond"/>
              </a:rPr>
              <a:t>Evol</a:t>
            </a:r>
            <a:r>
              <a:rPr lang="en-US" sz="2800" dirty="0">
                <a:latin typeface="Garamond"/>
                <a:cs typeface="Garamond"/>
              </a:rPr>
              <a:t> </a:t>
            </a:r>
            <a:r>
              <a:rPr lang="en-US" sz="2800" dirty="0" err="1">
                <a:latin typeface="Garamond"/>
                <a:cs typeface="Garamond"/>
              </a:rPr>
              <a:t>Biol</a:t>
            </a:r>
            <a:r>
              <a:rPr lang="en-US" sz="2800" dirty="0">
                <a:latin typeface="Garamond"/>
                <a:cs typeface="Garamond"/>
              </a:rPr>
              <a:t> 8:235</a:t>
            </a:r>
          </a:p>
          <a:p>
            <a:endParaRPr lang="en-US" sz="2800" dirty="0" smtClean="0">
              <a:latin typeface="Garamond"/>
              <a:cs typeface="Garamond"/>
            </a:endParaRPr>
          </a:p>
          <a:p>
            <a:endParaRPr lang="en-US" sz="2800" dirty="0" smtClean="0">
              <a:latin typeface="Garamond"/>
              <a:cs typeface="Garamond"/>
            </a:endParaRPr>
          </a:p>
        </p:txBody>
      </p:sp>
      <p:pic>
        <p:nvPicPr>
          <p:cNvPr id="29" name="Picture 28" descr="UNewHampshire_seal.png"/>
          <p:cNvPicPr>
            <a:picLocks noChangeAspect="1"/>
          </p:cNvPicPr>
          <p:nvPr/>
        </p:nvPicPr>
        <p:blipFill>
          <a:blip r:embed="rId2"/>
          <a:stretch>
            <a:fillRect/>
          </a:stretch>
        </p:blipFill>
        <p:spPr>
          <a:xfrm>
            <a:off x="457200" y="7447227"/>
            <a:ext cx="3098931" cy="3098931"/>
          </a:xfrm>
          <a:prstGeom prst="rect">
            <a:avLst/>
          </a:prstGeom>
        </p:spPr>
      </p:pic>
      <p:pic>
        <p:nvPicPr>
          <p:cNvPr id="30" name="Picture 29" descr="UGA_logo.png"/>
          <p:cNvPicPr>
            <a:picLocks noChangeAspect="1"/>
          </p:cNvPicPr>
          <p:nvPr/>
        </p:nvPicPr>
        <p:blipFill>
          <a:blip r:embed="rId3"/>
          <a:stretch>
            <a:fillRect/>
          </a:stretch>
        </p:blipFill>
        <p:spPr>
          <a:xfrm>
            <a:off x="9403593" y="7312782"/>
            <a:ext cx="2958195" cy="3233376"/>
          </a:xfrm>
          <a:prstGeom prst="rect">
            <a:avLst/>
          </a:prstGeom>
        </p:spPr>
      </p:pic>
      <p:sp>
        <p:nvSpPr>
          <p:cNvPr id="23" name="TextBox 22"/>
          <p:cNvSpPr txBox="1"/>
          <p:nvPr/>
        </p:nvSpPr>
        <p:spPr>
          <a:xfrm>
            <a:off x="13258800" y="457200"/>
            <a:ext cx="11904588" cy="8032968"/>
          </a:xfrm>
          <a:prstGeom prst="rect">
            <a:avLst/>
          </a:prstGeom>
          <a:noFill/>
        </p:spPr>
        <p:txBody>
          <a:bodyPr wrap="square" rtlCol="0">
            <a:spAutoFit/>
          </a:bodyPr>
          <a:lstStyle/>
          <a:p>
            <a:r>
              <a:rPr lang="en-US" sz="4800" dirty="0" smtClean="0">
                <a:latin typeface="Helvetica"/>
                <a:cs typeface="Helvetica"/>
              </a:rPr>
              <a:t>Persistence governed by ratio of mean to stochastic larval transport distance</a:t>
            </a:r>
          </a:p>
          <a:p>
            <a:endParaRPr lang="en-US" sz="2800" dirty="0">
              <a:latin typeface="Helvetica"/>
              <a:cs typeface="Helvetica"/>
            </a:endParaRPr>
          </a:p>
          <a:p>
            <a:endParaRPr lang="en-US" sz="2800" dirty="0" smtClean="0">
              <a:latin typeface="Helvetica"/>
              <a:cs typeface="Helvetica"/>
            </a:endParaRPr>
          </a:p>
          <a:p>
            <a:endParaRPr lang="en-US" sz="2800" dirty="0">
              <a:latin typeface="Helvetica"/>
              <a:cs typeface="Helvetica"/>
            </a:endParaRPr>
          </a:p>
          <a:p>
            <a:endParaRPr lang="en-US" sz="2800" dirty="0" smtClean="0">
              <a:latin typeface="Helvetica"/>
              <a:cs typeface="Helvetica"/>
            </a:endParaRPr>
          </a:p>
          <a:p>
            <a:endParaRPr lang="en-US" sz="2800" dirty="0">
              <a:latin typeface="Helvetica"/>
              <a:cs typeface="Helvetica"/>
            </a:endParaRPr>
          </a:p>
          <a:p>
            <a:endParaRPr lang="en-US" sz="2800" dirty="0" smtClean="0">
              <a:latin typeface="Helvetica"/>
              <a:cs typeface="Helvetica"/>
            </a:endParaRPr>
          </a:p>
          <a:p>
            <a:endParaRPr lang="en-US" sz="2800" dirty="0">
              <a:latin typeface="Helvetica"/>
              <a:cs typeface="Helvetica"/>
            </a:endParaRPr>
          </a:p>
          <a:p>
            <a:endParaRPr lang="en-US" sz="2800" dirty="0" smtClean="0">
              <a:latin typeface="Helvetica"/>
              <a:cs typeface="Helvetica"/>
            </a:endParaRPr>
          </a:p>
          <a:p>
            <a:endParaRPr lang="en-US" sz="2800" dirty="0">
              <a:latin typeface="Helvetica"/>
              <a:cs typeface="Helvetica"/>
            </a:endParaRPr>
          </a:p>
          <a:p>
            <a:endParaRPr lang="en-US" sz="2800" dirty="0" smtClean="0">
              <a:latin typeface="Helvetica"/>
              <a:cs typeface="Helvetica"/>
            </a:endParaRPr>
          </a:p>
          <a:p>
            <a:endParaRPr lang="en-US" sz="2800" dirty="0">
              <a:latin typeface="Helvetica"/>
              <a:cs typeface="Helvetica"/>
            </a:endParaRPr>
          </a:p>
          <a:p>
            <a:r>
              <a:rPr lang="en-US" sz="2800" dirty="0">
                <a:latin typeface="Garamond"/>
                <a:cs typeface="Garamond"/>
              </a:rPr>
              <a:t>In an advective environment, enough offspring must return to the location of their parents to replace the </a:t>
            </a:r>
            <a:r>
              <a:rPr lang="en-US" sz="2800" dirty="0" smtClean="0">
                <a:latin typeface="Garamond"/>
                <a:cs typeface="Garamond"/>
              </a:rPr>
              <a:t>parents’ </a:t>
            </a:r>
            <a:r>
              <a:rPr lang="en-US" sz="2800" dirty="0">
                <a:latin typeface="Garamond"/>
                <a:cs typeface="Garamond"/>
              </a:rPr>
              <a:t>mortality, if the species is to persist. All the rest of this is commentary on this fact. </a:t>
            </a:r>
          </a:p>
          <a:p>
            <a:endParaRPr lang="en-US" sz="2800" dirty="0" smtClean="0">
              <a:latin typeface="Garamond"/>
              <a:cs typeface="Garamond"/>
            </a:endParaRPr>
          </a:p>
        </p:txBody>
      </p:sp>
      <p:sp>
        <p:nvSpPr>
          <p:cNvPr id="36" name="TextBox 35"/>
          <p:cNvSpPr txBox="1"/>
          <p:nvPr/>
        </p:nvSpPr>
        <p:spPr>
          <a:xfrm>
            <a:off x="25984200" y="457200"/>
            <a:ext cx="11904588" cy="16219818"/>
          </a:xfrm>
          <a:prstGeom prst="rect">
            <a:avLst/>
          </a:prstGeom>
          <a:noFill/>
        </p:spPr>
        <p:txBody>
          <a:bodyPr wrap="square" rtlCol="0">
            <a:spAutoFit/>
          </a:bodyPr>
          <a:lstStyle/>
          <a:p>
            <a:r>
              <a:rPr lang="en-US" sz="4800" dirty="0" smtClean="0">
                <a:latin typeface="Helvetica"/>
                <a:cs typeface="Helvetica"/>
              </a:rPr>
              <a:t>Range boundaries governed by alongshore variability and fitness gradients </a:t>
            </a:r>
          </a:p>
          <a:p>
            <a:endParaRPr lang="en-US" sz="2800" dirty="0" smtClean="0">
              <a:latin typeface="Garamond"/>
              <a:cs typeface="Garamond"/>
            </a:endParaRPr>
          </a:p>
          <a:p>
            <a:r>
              <a:rPr lang="en-US" sz="2800" dirty="0" smtClean="0">
                <a:latin typeface="Garamond"/>
                <a:cs typeface="Garamond"/>
              </a:rPr>
              <a:t>Range boundaries can persist where the fitness/competitive advantage of a species over its competitors exceeds the ratio of locally retained larvae to migrants from upstream. Thus:</a:t>
            </a:r>
          </a:p>
          <a:p>
            <a:endParaRPr lang="en-US" sz="2800" dirty="0">
              <a:latin typeface="Garamond"/>
              <a:cs typeface="Garamond"/>
            </a:endParaRPr>
          </a:p>
          <a:p>
            <a:r>
              <a:rPr lang="en-US" sz="2800" u="sng" dirty="0" smtClean="0">
                <a:latin typeface="Garamond"/>
                <a:cs typeface="Garamond"/>
              </a:rPr>
              <a:t>Alongshore variability in alongshore transport is O(1) important</a:t>
            </a:r>
            <a:endParaRPr lang="en-US" sz="2800" dirty="0" smtClean="0">
              <a:latin typeface="Garamond"/>
              <a:cs typeface="Garamond"/>
            </a:endParaRPr>
          </a:p>
          <a:p>
            <a:endParaRPr lang="en-US" sz="2800" u="sng" dirty="0">
              <a:latin typeface="Garamond"/>
              <a:cs typeface="Garamond"/>
            </a:endParaRPr>
          </a:p>
          <a:p>
            <a:endParaRPr lang="en-US" sz="2800" u="sng" dirty="0" smtClean="0">
              <a:latin typeface="Garamond"/>
              <a:cs typeface="Garamond"/>
            </a:endParaRPr>
          </a:p>
          <a:p>
            <a:endParaRPr lang="en-US" sz="2800" u="sng" dirty="0">
              <a:latin typeface="Garamond"/>
              <a:cs typeface="Garamond"/>
            </a:endParaRPr>
          </a:p>
          <a:p>
            <a:endParaRPr lang="en-US" sz="2800" u="sng" dirty="0" smtClean="0">
              <a:latin typeface="Garamond"/>
              <a:cs typeface="Garamond"/>
            </a:endParaRPr>
          </a:p>
          <a:p>
            <a:endParaRPr lang="en-US" sz="2800" u="sng" dirty="0">
              <a:latin typeface="Garamond"/>
              <a:cs typeface="Garamond"/>
            </a:endParaRPr>
          </a:p>
          <a:p>
            <a:endParaRPr lang="en-US" sz="2800" u="sng" dirty="0" smtClean="0">
              <a:latin typeface="Garamond"/>
              <a:cs typeface="Garamond"/>
            </a:endParaRPr>
          </a:p>
          <a:p>
            <a:endParaRPr lang="en-US" sz="2800" u="sng" dirty="0">
              <a:latin typeface="Garamond"/>
              <a:cs typeface="Garamond"/>
            </a:endParaRPr>
          </a:p>
          <a:p>
            <a:endParaRPr lang="en-US" sz="2800" u="sng" dirty="0" smtClean="0">
              <a:latin typeface="Garamond"/>
              <a:cs typeface="Garamond"/>
            </a:endParaRPr>
          </a:p>
          <a:p>
            <a:endParaRPr lang="en-US" sz="2800" u="sng" dirty="0">
              <a:latin typeface="Garamond"/>
              <a:cs typeface="Garamond"/>
            </a:endParaRPr>
          </a:p>
          <a:p>
            <a:endParaRPr lang="en-US" sz="2800" u="sng" dirty="0" smtClean="0">
              <a:latin typeface="Garamond"/>
              <a:cs typeface="Garamond"/>
            </a:endParaRPr>
          </a:p>
          <a:p>
            <a:endParaRPr lang="en-US" sz="2800" u="sng" dirty="0">
              <a:latin typeface="Garamond"/>
              <a:cs typeface="Garamond"/>
            </a:endParaRPr>
          </a:p>
          <a:p>
            <a:endParaRPr lang="en-US" sz="2800" u="sng" dirty="0" smtClean="0">
              <a:latin typeface="Garamond"/>
              <a:cs typeface="Garamond"/>
            </a:endParaRPr>
          </a:p>
          <a:p>
            <a:endParaRPr lang="en-US" sz="2800" u="sng" dirty="0">
              <a:latin typeface="Garamond"/>
              <a:cs typeface="Garamond"/>
            </a:endParaRPr>
          </a:p>
          <a:p>
            <a:endParaRPr lang="en-US" sz="2800" u="sng" dirty="0" smtClean="0">
              <a:latin typeface="Garamond"/>
              <a:cs typeface="Garamond"/>
            </a:endParaRPr>
          </a:p>
          <a:p>
            <a:endParaRPr lang="en-US" sz="2800" u="sng" dirty="0">
              <a:latin typeface="Garamond"/>
              <a:cs typeface="Garamond"/>
            </a:endParaRPr>
          </a:p>
          <a:p>
            <a:endParaRPr lang="en-US" sz="2800" u="sng" dirty="0" smtClean="0">
              <a:latin typeface="Garamond"/>
              <a:cs typeface="Garamond"/>
            </a:endParaRPr>
          </a:p>
          <a:p>
            <a:endParaRPr lang="en-US" sz="2800" u="sng" dirty="0">
              <a:latin typeface="Garamond"/>
              <a:cs typeface="Garamond"/>
            </a:endParaRPr>
          </a:p>
          <a:p>
            <a:endParaRPr lang="en-US" sz="2800" u="sng" dirty="0" smtClean="0">
              <a:latin typeface="Garamond"/>
              <a:cs typeface="Garamond"/>
            </a:endParaRPr>
          </a:p>
          <a:p>
            <a:endParaRPr lang="en-US" sz="2800" u="sng" dirty="0" smtClean="0">
              <a:latin typeface="Garamond"/>
              <a:cs typeface="Garamond"/>
            </a:endParaRPr>
          </a:p>
          <a:p>
            <a:endParaRPr lang="en-US" sz="2800" u="sng" dirty="0">
              <a:latin typeface="Garamond"/>
              <a:cs typeface="Garamond"/>
            </a:endParaRPr>
          </a:p>
          <a:p>
            <a:endParaRPr lang="en-US" sz="2800" u="sng" dirty="0" smtClean="0">
              <a:latin typeface="Garamond"/>
              <a:cs typeface="Garamond"/>
            </a:endParaRPr>
          </a:p>
          <a:p>
            <a:endParaRPr lang="en-US" sz="2800" u="sng" dirty="0">
              <a:latin typeface="Garamond"/>
              <a:cs typeface="Garamond"/>
            </a:endParaRPr>
          </a:p>
          <a:p>
            <a:endParaRPr lang="en-US" sz="2800" u="sng" dirty="0" smtClean="0">
              <a:latin typeface="Garamond"/>
              <a:cs typeface="Garamond"/>
            </a:endParaRPr>
          </a:p>
          <a:p>
            <a:endParaRPr lang="en-US" sz="2800" u="sng" dirty="0">
              <a:latin typeface="Garamond"/>
              <a:cs typeface="Garamond"/>
            </a:endParaRPr>
          </a:p>
          <a:p>
            <a:r>
              <a:rPr lang="en-US" sz="2800" i="1" dirty="0" smtClean="0">
                <a:latin typeface="Garamond"/>
                <a:cs typeface="Garamond"/>
              </a:rPr>
              <a:t>Note well</a:t>
            </a:r>
            <a:r>
              <a:rPr lang="en-US" sz="2800" dirty="0" smtClean="0">
                <a:latin typeface="Garamond"/>
                <a:cs typeface="Garamond"/>
              </a:rPr>
              <a:t>: any numerical artifacts that trap </a:t>
            </a:r>
            <a:r>
              <a:rPr lang="en-US" sz="2800" dirty="0" err="1" smtClean="0">
                <a:latin typeface="Garamond"/>
                <a:cs typeface="Garamond"/>
              </a:rPr>
              <a:t>Lagrangian</a:t>
            </a:r>
            <a:r>
              <a:rPr lang="en-US" sz="2800" dirty="0" smtClean="0">
                <a:latin typeface="Garamond"/>
                <a:cs typeface="Garamond"/>
              </a:rPr>
              <a:t> particles in topographic irregularities and grid-scale </a:t>
            </a:r>
            <a:r>
              <a:rPr lang="en-US" sz="2800" dirty="0" err="1" smtClean="0">
                <a:latin typeface="Garamond"/>
                <a:cs typeface="Garamond"/>
              </a:rPr>
              <a:t>embayments</a:t>
            </a:r>
            <a:r>
              <a:rPr lang="en-US" sz="2800" dirty="0" smtClean="0">
                <a:latin typeface="Garamond"/>
                <a:cs typeface="Garamond"/>
              </a:rPr>
              <a:t> can badly distort results. Also</a:t>
            </a:r>
            <a:r>
              <a:rPr lang="en-US" sz="2800" i="1" dirty="0" smtClean="0">
                <a:latin typeface="Garamond"/>
                <a:cs typeface="Garamond"/>
              </a:rPr>
              <a:t>, boundary conditions matter</a:t>
            </a:r>
            <a:r>
              <a:rPr lang="en-US" sz="2800" dirty="0" smtClean="0">
                <a:latin typeface="Garamond"/>
                <a:cs typeface="Garamond"/>
              </a:rPr>
              <a:t>! Must accurately represent larval inflow from upstream.</a:t>
            </a:r>
          </a:p>
          <a:p>
            <a:endParaRPr lang="en-US" sz="2800" u="sng" dirty="0" smtClean="0">
              <a:latin typeface="Garamond"/>
              <a:cs typeface="Garamond"/>
            </a:endParaRPr>
          </a:p>
        </p:txBody>
      </p:sp>
      <p:pic>
        <p:nvPicPr>
          <p:cNvPr id="40" name="Picture 39" descr="shanks2009_figure1.png"/>
          <p:cNvPicPr>
            <a:picLocks noChangeAspect="1"/>
          </p:cNvPicPr>
          <p:nvPr/>
        </p:nvPicPr>
        <p:blipFill>
          <a:blip r:embed="rId4"/>
          <a:stretch>
            <a:fillRect/>
          </a:stretch>
        </p:blipFill>
        <p:spPr>
          <a:xfrm>
            <a:off x="28202979" y="19032026"/>
            <a:ext cx="7483549" cy="6513059"/>
          </a:xfrm>
          <a:prstGeom prst="rect">
            <a:avLst/>
          </a:prstGeom>
        </p:spPr>
      </p:pic>
      <p:cxnSp>
        <p:nvCxnSpPr>
          <p:cNvPr id="3" name="Straight Connector 2"/>
          <p:cNvCxnSpPr/>
          <p:nvPr/>
        </p:nvCxnSpPr>
        <p:spPr>
          <a:xfrm>
            <a:off x="12801600" y="0"/>
            <a:ext cx="0" cy="38404800"/>
          </a:xfrm>
          <a:prstGeom prst="line">
            <a:avLst/>
          </a:prstGeom>
          <a:ln>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34" name="Straight Connector 33"/>
          <p:cNvCxnSpPr/>
          <p:nvPr/>
        </p:nvCxnSpPr>
        <p:spPr>
          <a:xfrm>
            <a:off x="25603200" y="0"/>
            <a:ext cx="0" cy="38404800"/>
          </a:xfrm>
          <a:prstGeom prst="line">
            <a:avLst/>
          </a:prstGeom>
          <a:ln>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pic>
        <p:nvPicPr>
          <p:cNvPr id="4" name="Picture 3"/>
          <p:cNvPicPr>
            <a:picLocks noChangeAspect="1"/>
          </p:cNvPicPr>
          <p:nvPr/>
        </p:nvPicPr>
        <p:blipFill>
          <a:blip r:embed="rId5"/>
          <a:stretch>
            <a:fillRect/>
          </a:stretch>
        </p:blipFill>
        <p:spPr>
          <a:xfrm>
            <a:off x="5210800" y="7535312"/>
            <a:ext cx="2992817" cy="3010846"/>
          </a:xfrm>
          <a:prstGeom prst="rect">
            <a:avLst/>
          </a:prstGeom>
        </p:spPr>
      </p:pic>
      <p:pic>
        <p:nvPicPr>
          <p:cNvPr id="5" name="Picture 4" descr="bigpic_nicefig_LaLd.eps"/>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4643100" y="2127855"/>
            <a:ext cx="9118600" cy="4127500"/>
          </a:xfrm>
          <a:prstGeom prst="rect">
            <a:avLst/>
          </a:prstGeom>
        </p:spPr>
      </p:pic>
      <p:sp>
        <p:nvSpPr>
          <p:cNvPr id="37" name="TextBox 36"/>
          <p:cNvSpPr txBox="1"/>
          <p:nvPr/>
        </p:nvSpPr>
        <p:spPr>
          <a:xfrm>
            <a:off x="13258800" y="8661972"/>
            <a:ext cx="11904588" cy="22129127"/>
          </a:xfrm>
          <a:prstGeom prst="rect">
            <a:avLst/>
          </a:prstGeom>
          <a:noFill/>
        </p:spPr>
        <p:txBody>
          <a:bodyPr wrap="square" rtlCol="0">
            <a:spAutoFit/>
          </a:bodyPr>
          <a:lstStyle/>
          <a:p>
            <a:r>
              <a:rPr lang="en-US" sz="4800" dirty="0">
                <a:latin typeface="Helvetica"/>
                <a:cs typeface="Helvetica"/>
              </a:rPr>
              <a:t>M</a:t>
            </a:r>
            <a:r>
              <a:rPr lang="en-US" sz="4800" dirty="0" smtClean="0">
                <a:latin typeface="Helvetica"/>
                <a:cs typeface="Helvetica"/>
              </a:rPr>
              <a:t>ust capture dispersal variability over reproductive lifetime of species</a:t>
            </a:r>
          </a:p>
          <a:p>
            <a:endParaRPr lang="en-US" sz="2800" dirty="0" smtClean="0">
              <a:latin typeface="Garamond"/>
              <a:cs typeface="Garamond"/>
            </a:endParaRPr>
          </a:p>
          <a:p>
            <a:r>
              <a:rPr lang="en-US" sz="2800" dirty="0" smtClean="0">
                <a:latin typeface="Garamond"/>
                <a:cs typeface="Garamond"/>
              </a:rPr>
              <a:t>Important to capture variability in larval pathways BOTH while larvae are in plankton AND between different larval releases by same parent. </a:t>
            </a:r>
          </a:p>
          <a:p>
            <a:endParaRPr lang="en-US" sz="2800" dirty="0" smtClean="0">
              <a:latin typeface="Garamond"/>
              <a:cs typeface="Garamond"/>
            </a:endParaRPr>
          </a:p>
          <a:p>
            <a:endParaRPr lang="en-US" sz="2000" dirty="0">
              <a:latin typeface="Garamond"/>
              <a:cs typeface="Garamond"/>
            </a:endParaRPr>
          </a:p>
          <a:p>
            <a:r>
              <a:rPr lang="en-US" sz="3600" dirty="0" smtClean="0">
                <a:latin typeface="Helvetica"/>
                <a:cs typeface="Helvetica"/>
              </a:rPr>
              <a:t>Seasonal </a:t>
            </a:r>
            <a:r>
              <a:rPr lang="en-US" sz="3600" dirty="0" smtClean="0">
                <a:latin typeface="Helvetica"/>
                <a:cs typeface="Helvetica"/>
              </a:rPr>
              <a:t>variability</a:t>
            </a:r>
            <a:endParaRPr lang="en-US" sz="2800" b="1" dirty="0" smtClean="0">
              <a:latin typeface="Garamond"/>
              <a:cs typeface="Garamond"/>
            </a:endParaRPr>
          </a:p>
          <a:p>
            <a:endParaRPr lang="en-US" sz="2800" dirty="0">
              <a:latin typeface="Garamond"/>
              <a:cs typeface="Garamond"/>
            </a:endParaRPr>
          </a:p>
          <a:p>
            <a:endParaRPr lang="en-US" sz="2800" dirty="0">
              <a:latin typeface="Garamond"/>
              <a:cs typeface="Garamond"/>
            </a:endParaRPr>
          </a:p>
          <a:p>
            <a:endParaRPr lang="en-US" sz="2800" dirty="0">
              <a:latin typeface="Garamond"/>
              <a:cs typeface="Garamond"/>
            </a:endParaRPr>
          </a:p>
          <a:p>
            <a:endParaRPr lang="en-US" sz="2800" dirty="0">
              <a:latin typeface="Garamond"/>
              <a:cs typeface="Garamond"/>
            </a:endParaRPr>
          </a:p>
          <a:p>
            <a:endParaRPr lang="en-US" sz="2800" dirty="0">
              <a:latin typeface="Garamond"/>
              <a:cs typeface="Garamond"/>
            </a:endParaRPr>
          </a:p>
          <a:p>
            <a:endParaRPr lang="en-US" sz="2800" dirty="0">
              <a:latin typeface="Garamond"/>
              <a:cs typeface="Garamond"/>
            </a:endParaRPr>
          </a:p>
          <a:p>
            <a:endParaRPr lang="en-US" sz="2800" dirty="0">
              <a:latin typeface="Garamond"/>
              <a:cs typeface="Garamond"/>
            </a:endParaRPr>
          </a:p>
          <a:p>
            <a:endParaRPr lang="en-US" sz="2800" dirty="0">
              <a:latin typeface="Garamond"/>
              <a:cs typeface="Garamond"/>
            </a:endParaRPr>
          </a:p>
          <a:p>
            <a:endParaRPr lang="en-US" sz="2800" dirty="0">
              <a:latin typeface="Garamond"/>
              <a:cs typeface="Garamond"/>
            </a:endParaRPr>
          </a:p>
          <a:p>
            <a:endParaRPr lang="en-US" sz="2800" dirty="0">
              <a:latin typeface="Garamond"/>
              <a:cs typeface="Garamond"/>
            </a:endParaRPr>
          </a:p>
          <a:p>
            <a:endParaRPr lang="en-US" sz="2800" dirty="0">
              <a:latin typeface="Garamond"/>
              <a:cs typeface="Garamond"/>
            </a:endParaRPr>
          </a:p>
          <a:p>
            <a:endParaRPr lang="en-US" sz="2800" dirty="0">
              <a:latin typeface="Garamond"/>
              <a:cs typeface="Garamond"/>
            </a:endParaRPr>
          </a:p>
          <a:p>
            <a:endParaRPr lang="en-US" sz="2800" dirty="0">
              <a:latin typeface="Garamond"/>
              <a:cs typeface="Garamond"/>
            </a:endParaRPr>
          </a:p>
          <a:p>
            <a:endParaRPr lang="en-US" sz="2800" dirty="0">
              <a:latin typeface="Garamond"/>
              <a:cs typeface="Garamond"/>
            </a:endParaRPr>
          </a:p>
          <a:p>
            <a:endParaRPr lang="en-US" sz="2800" dirty="0">
              <a:latin typeface="Garamond"/>
              <a:cs typeface="Garamond"/>
            </a:endParaRPr>
          </a:p>
          <a:p>
            <a:endParaRPr lang="en-US" sz="2800" dirty="0">
              <a:latin typeface="Garamond"/>
              <a:cs typeface="Garamond"/>
            </a:endParaRPr>
          </a:p>
          <a:p>
            <a:endParaRPr lang="en-US" sz="2800" dirty="0">
              <a:latin typeface="Garamond"/>
              <a:cs typeface="Garamond"/>
            </a:endParaRPr>
          </a:p>
          <a:p>
            <a:endParaRPr lang="en-US" sz="2800" dirty="0">
              <a:latin typeface="Garamond"/>
              <a:cs typeface="Garamond"/>
            </a:endParaRPr>
          </a:p>
          <a:p>
            <a:endParaRPr lang="en-US" sz="2800" dirty="0">
              <a:latin typeface="Garamond"/>
              <a:cs typeface="Garamond"/>
            </a:endParaRPr>
          </a:p>
          <a:p>
            <a:endParaRPr lang="en-US" sz="2800" dirty="0">
              <a:latin typeface="Garamond"/>
              <a:cs typeface="Garamond"/>
            </a:endParaRPr>
          </a:p>
          <a:p>
            <a:endParaRPr lang="en-US" sz="2800" dirty="0">
              <a:latin typeface="Garamond"/>
              <a:cs typeface="Garamond"/>
            </a:endParaRPr>
          </a:p>
          <a:p>
            <a:endParaRPr lang="en-US" sz="2800" dirty="0">
              <a:latin typeface="Garamond"/>
              <a:cs typeface="Garamond"/>
            </a:endParaRPr>
          </a:p>
          <a:p>
            <a:endParaRPr lang="en-US" sz="2800" dirty="0">
              <a:latin typeface="Garamond"/>
              <a:cs typeface="Garamond"/>
            </a:endParaRPr>
          </a:p>
          <a:p>
            <a:endParaRPr lang="en-US" sz="2400" dirty="0">
              <a:latin typeface="Garamond"/>
              <a:cs typeface="Garamond"/>
            </a:endParaRPr>
          </a:p>
          <a:p>
            <a:pPr lvl="0"/>
            <a:endParaRPr lang="en-US" sz="3600" dirty="0" smtClean="0">
              <a:solidFill>
                <a:prstClr val="black"/>
              </a:solidFill>
              <a:latin typeface="Helvetica"/>
              <a:cs typeface="Helvetica"/>
            </a:endParaRPr>
          </a:p>
          <a:p>
            <a:pPr lvl="0"/>
            <a:r>
              <a:rPr lang="en-US" sz="3600" dirty="0" smtClean="0">
                <a:solidFill>
                  <a:prstClr val="black"/>
                </a:solidFill>
                <a:latin typeface="Helvetica"/>
                <a:cs typeface="Helvetica"/>
              </a:rPr>
              <a:t>Interannual </a:t>
            </a:r>
            <a:r>
              <a:rPr lang="en-US" sz="3600" dirty="0" smtClean="0">
                <a:solidFill>
                  <a:prstClr val="black"/>
                </a:solidFill>
                <a:latin typeface="Helvetica"/>
                <a:cs typeface="Helvetica"/>
              </a:rPr>
              <a:t>variability (for long lived species)</a:t>
            </a:r>
            <a:endParaRPr lang="en-US" sz="3600" dirty="0">
              <a:solidFill>
                <a:prstClr val="black"/>
              </a:solidFill>
              <a:latin typeface="Helvetica"/>
              <a:cs typeface="Helvetica"/>
            </a:endParaRPr>
          </a:p>
          <a:p>
            <a:endParaRPr lang="en-US" sz="2800" dirty="0">
              <a:latin typeface="Garamond"/>
              <a:cs typeface="Garamond"/>
            </a:endParaRPr>
          </a:p>
          <a:p>
            <a:endParaRPr lang="en-US" sz="2800" dirty="0">
              <a:latin typeface="Garamond"/>
              <a:cs typeface="Garamond"/>
            </a:endParaRPr>
          </a:p>
          <a:p>
            <a:endParaRPr lang="en-US" sz="2800" dirty="0">
              <a:latin typeface="Garamond"/>
              <a:cs typeface="Garamond"/>
            </a:endParaRPr>
          </a:p>
          <a:p>
            <a:endParaRPr lang="en-US" sz="2800" dirty="0">
              <a:latin typeface="Garamond"/>
              <a:cs typeface="Garamond"/>
            </a:endParaRPr>
          </a:p>
          <a:p>
            <a:endParaRPr lang="en-US" sz="2800" dirty="0">
              <a:latin typeface="Garamond"/>
              <a:cs typeface="Garamond"/>
            </a:endParaRPr>
          </a:p>
          <a:p>
            <a:endParaRPr lang="en-US" sz="2800" dirty="0">
              <a:latin typeface="Garamond"/>
              <a:cs typeface="Garamond"/>
            </a:endParaRPr>
          </a:p>
          <a:p>
            <a:endParaRPr lang="en-US" sz="2800" dirty="0">
              <a:latin typeface="Garamond"/>
              <a:cs typeface="Garamond"/>
            </a:endParaRPr>
          </a:p>
          <a:p>
            <a:endParaRPr lang="en-US" sz="2800" dirty="0">
              <a:latin typeface="Garamond"/>
              <a:cs typeface="Garamond"/>
            </a:endParaRPr>
          </a:p>
          <a:p>
            <a:endParaRPr lang="en-US" sz="2800" dirty="0">
              <a:latin typeface="Garamond"/>
              <a:cs typeface="Garamond"/>
            </a:endParaRPr>
          </a:p>
          <a:p>
            <a:endParaRPr lang="en-US" sz="2800" dirty="0">
              <a:latin typeface="Garamond"/>
              <a:cs typeface="Garamond"/>
            </a:endParaRPr>
          </a:p>
          <a:p>
            <a:endParaRPr lang="en-US" sz="2800" dirty="0">
              <a:latin typeface="Garamond"/>
              <a:cs typeface="Garamond"/>
            </a:endParaRPr>
          </a:p>
          <a:p>
            <a:endParaRPr lang="en-US" sz="2800" dirty="0">
              <a:latin typeface="Garamond"/>
              <a:cs typeface="Garamond"/>
            </a:endParaRPr>
          </a:p>
          <a:p>
            <a:endParaRPr lang="en-US" sz="2800" dirty="0" smtClean="0">
              <a:latin typeface="Garamond"/>
              <a:cs typeface="Garamond"/>
            </a:endParaRPr>
          </a:p>
          <a:p>
            <a:endParaRPr lang="en-US" sz="2800" dirty="0">
              <a:latin typeface="Garamond"/>
              <a:cs typeface="Garamond"/>
            </a:endParaRPr>
          </a:p>
          <a:p>
            <a:r>
              <a:rPr lang="en-US" sz="2800" dirty="0" smtClean="0">
                <a:latin typeface="Garamond"/>
                <a:cs typeface="Garamond"/>
              </a:rPr>
              <a:t>Both figures from </a:t>
            </a:r>
            <a:r>
              <a:rPr lang="en-US" sz="2800" dirty="0" err="1" smtClean="0">
                <a:latin typeface="Garamond"/>
                <a:cs typeface="Garamond"/>
              </a:rPr>
              <a:t>Bjorkstedt</a:t>
            </a:r>
            <a:r>
              <a:rPr lang="en-US" sz="2800" dirty="0" smtClean="0">
                <a:latin typeface="Garamond"/>
                <a:cs typeface="Garamond"/>
              </a:rPr>
              <a:t> et al. 2010</a:t>
            </a:r>
          </a:p>
        </p:txBody>
      </p:sp>
      <p:pic>
        <p:nvPicPr>
          <p:cNvPr id="6" name="Picture 5" descr="Calcofi_figA.png"/>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3258800" y="12769066"/>
            <a:ext cx="11904588" cy="10229571"/>
          </a:xfrm>
          <a:prstGeom prst="rect">
            <a:avLst/>
          </a:prstGeom>
        </p:spPr>
      </p:pic>
      <p:pic>
        <p:nvPicPr>
          <p:cNvPr id="7" name="Picture 6" descr="Calcofi_figB.png"/>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3258800" y="24208704"/>
            <a:ext cx="11904588" cy="5935775"/>
          </a:xfrm>
          <a:prstGeom prst="rect">
            <a:avLst/>
          </a:prstGeom>
        </p:spPr>
      </p:pic>
      <p:pic>
        <p:nvPicPr>
          <p:cNvPr id="8" name="Picture 7" descr="fret.png"/>
          <p:cNvPicPr>
            <a:picLocks noChangeAspect="1"/>
          </p:cNvPicPr>
          <p:nvPr/>
        </p:nvPicPr>
        <p:blipFill rotWithShape="1">
          <a:blip r:embed="rId9">
            <a:extLst>
              <a:ext uri="{28A0092B-C50C-407E-A947-70E740481C1C}">
                <a14:useLocalDpi xmlns:a14="http://schemas.microsoft.com/office/drawing/2010/main" val="0"/>
              </a:ext>
            </a:extLst>
          </a:blip>
          <a:srcRect l="10200" r="7747"/>
          <a:stretch/>
        </p:blipFill>
        <p:spPr>
          <a:xfrm>
            <a:off x="25984200" y="4608222"/>
            <a:ext cx="11905488" cy="9976108"/>
          </a:xfrm>
          <a:prstGeom prst="rect">
            <a:avLst/>
          </a:prstGeom>
        </p:spPr>
      </p:pic>
      <p:pic>
        <p:nvPicPr>
          <p:cNvPr id="9" name="Picture 8" descr="Morgan_etal_2009_fig5.png"/>
          <p:cNvPicPr>
            <a:picLocks noChangeAspect="1"/>
          </p:cNvPicPr>
          <p:nvPr/>
        </p:nvPicPr>
        <p:blipFill rotWithShape="1">
          <a:blip r:embed="rId10">
            <a:extLst>
              <a:ext uri="{28A0092B-C50C-407E-A947-70E740481C1C}">
                <a14:useLocalDpi xmlns:a14="http://schemas.microsoft.com/office/drawing/2010/main" val="0"/>
              </a:ext>
            </a:extLst>
          </a:blip>
          <a:srcRect t="33058"/>
          <a:stretch/>
        </p:blipFill>
        <p:spPr>
          <a:xfrm>
            <a:off x="27053799" y="26667402"/>
            <a:ext cx="10081031" cy="9464732"/>
          </a:xfrm>
          <a:prstGeom prst="rect">
            <a:avLst/>
          </a:prstGeom>
        </p:spPr>
      </p:pic>
      <p:sp>
        <p:nvSpPr>
          <p:cNvPr id="19" name="TextBox 18"/>
          <p:cNvSpPr txBox="1"/>
          <p:nvPr/>
        </p:nvSpPr>
        <p:spPr>
          <a:xfrm>
            <a:off x="13258800" y="31475710"/>
            <a:ext cx="11904588" cy="4893648"/>
          </a:xfrm>
          <a:prstGeom prst="rect">
            <a:avLst/>
          </a:prstGeom>
          <a:noFill/>
        </p:spPr>
        <p:txBody>
          <a:bodyPr wrap="square" rtlCol="0">
            <a:spAutoFit/>
          </a:bodyPr>
          <a:lstStyle/>
          <a:p>
            <a:r>
              <a:rPr lang="en-US" sz="4800" dirty="0" smtClean="0">
                <a:latin typeface="Helvetica"/>
                <a:cs typeface="Helvetica"/>
              </a:rPr>
              <a:t>Seasonal/Interannual variability often leads to non-Gaussian Kernels; this tends to aid species persistence in longer lived species. </a:t>
            </a:r>
            <a:endParaRPr lang="en-US" sz="2800" dirty="0">
              <a:latin typeface="Helvetica"/>
              <a:cs typeface="Helvetica"/>
            </a:endParaRPr>
          </a:p>
          <a:p>
            <a:endParaRPr lang="en-US" sz="2800" dirty="0">
              <a:latin typeface="Helvetica"/>
              <a:cs typeface="Helvetica"/>
            </a:endParaRPr>
          </a:p>
          <a:p>
            <a:r>
              <a:rPr lang="en-US" sz="2800" dirty="0" smtClean="0">
                <a:latin typeface="Garamond"/>
                <a:cs typeface="Garamond"/>
              </a:rPr>
              <a:t>Different mean currents in different years, or in different seasons, will lead to a total dispersal kernel that is non-Gaussian, even if the kernel for each larval release is Gaussian. The same is true for year to year or season to season changes in the current variability in the time the larvae are in the water. As discussed in Pringle et al. (2009), these effects will often make it easier for a species to persist. </a:t>
            </a:r>
            <a:endParaRPr lang="en-US" sz="2800" dirty="0">
              <a:latin typeface="Garamond"/>
              <a:cs typeface="Garamond"/>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txDef>
      <a:spPr>
        <a:noFill/>
      </a:spPr>
      <a:bodyPr wrap="square" rtlCol="0">
        <a:spAutoFit/>
      </a:bodyPr>
      <a:lstStyle>
        <a:defPPr algn="ctr">
          <a:defRPr sz="4800" dirty="0" smtClean="0">
            <a:latin typeface="Helvetica"/>
            <a:cs typeface="Helvetica"/>
          </a:defRPr>
        </a:defPPr>
      </a:lstStyle>
    </a:txDef>
  </a:objectDefaults>
  <a:extraClrSchemeLst/>
</a:theme>
</file>

<file path=docProps/app.xml><?xml version="1.0" encoding="utf-8"?>
<Properties xmlns="http://schemas.openxmlformats.org/officeDocument/2006/extended-properties" xmlns:vt="http://schemas.openxmlformats.org/officeDocument/2006/docPropsVTypes">
  <TotalTime>912</TotalTime>
  <Words>995</Words>
  <Application>Microsoft Macintosh PowerPoint</Application>
  <PresentationFormat>Custom</PresentationFormat>
  <Paragraphs>160</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Company>University of New Hampshire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James Pringle</dc:creator>
  <cp:lastModifiedBy>James Pringle</cp:lastModifiedBy>
  <cp:revision>182</cp:revision>
  <cp:lastPrinted>2015-06-03T16:05:18Z</cp:lastPrinted>
  <dcterms:created xsi:type="dcterms:W3CDTF">2013-06-06T15:01:46Z</dcterms:created>
  <dcterms:modified xsi:type="dcterms:W3CDTF">2015-06-05T15:37:33Z</dcterms:modified>
</cp:coreProperties>
</file>