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3"/>
  </p:notesMasterIdLst>
  <p:sldIdLst>
    <p:sldId id="256" r:id="rId2"/>
  </p:sldIdLst>
  <p:sldSz cx="43891200" cy="32918400"/>
  <p:notesSz cx="32099250" cy="43748325"/>
  <p:defaultTextStyle>
    <a:defPPr>
      <a:defRPr lang="en-US"/>
    </a:defPPr>
    <a:lvl1pPr algn="ctr" rtl="0" fontAlgn="base">
      <a:spcBef>
        <a:spcPct val="0"/>
      </a:spcBef>
      <a:spcAft>
        <a:spcPct val="0"/>
      </a:spcAft>
      <a:defRPr sz="8600" kern="1200">
        <a:solidFill>
          <a:schemeClr val="tx1"/>
        </a:solidFill>
        <a:latin typeface="Arial" charset="0"/>
        <a:ea typeface="+mn-ea"/>
        <a:cs typeface="+mn-cs"/>
      </a:defRPr>
    </a:lvl1pPr>
    <a:lvl2pPr marL="457200" algn="ctr" rtl="0" fontAlgn="base">
      <a:spcBef>
        <a:spcPct val="0"/>
      </a:spcBef>
      <a:spcAft>
        <a:spcPct val="0"/>
      </a:spcAft>
      <a:defRPr sz="8600" kern="1200">
        <a:solidFill>
          <a:schemeClr val="tx1"/>
        </a:solidFill>
        <a:latin typeface="Arial" charset="0"/>
        <a:ea typeface="+mn-ea"/>
        <a:cs typeface="+mn-cs"/>
      </a:defRPr>
    </a:lvl2pPr>
    <a:lvl3pPr marL="914400" algn="ctr" rtl="0" fontAlgn="base">
      <a:spcBef>
        <a:spcPct val="0"/>
      </a:spcBef>
      <a:spcAft>
        <a:spcPct val="0"/>
      </a:spcAft>
      <a:defRPr sz="8600" kern="1200">
        <a:solidFill>
          <a:schemeClr val="tx1"/>
        </a:solidFill>
        <a:latin typeface="Arial" charset="0"/>
        <a:ea typeface="+mn-ea"/>
        <a:cs typeface="+mn-cs"/>
      </a:defRPr>
    </a:lvl3pPr>
    <a:lvl4pPr marL="1371600" algn="ctr" rtl="0" fontAlgn="base">
      <a:spcBef>
        <a:spcPct val="0"/>
      </a:spcBef>
      <a:spcAft>
        <a:spcPct val="0"/>
      </a:spcAft>
      <a:defRPr sz="8600" kern="1200">
        <a:solidFill>
          <a:schemeClr val="tx1"/>
        </a:solidFill>
        <a:latin typeface="Arial" charset="0"/>
        <a:ea typeface="+mn-ea"/>
        <a:cs typeface="+mn-cs"/>
      </a:defRPr>
    </a:lvl4pPr>
    <a:lvl5pPr marL="1828800" algn="ctr" rtl="0" fontAlgn="base">
      <a:spcBef>
        <a:spcPct val="0"/>
      </a:spcBef>
      <a:spcAft>
        <a:spcPct val="0"/>
      </a:spcAft>
      <a:defRPr sz="8600" kern="1200">
        <a:solidFill>
          <a:schemeClr val="tx1"/>
        </a:solidFill>
        <a:latin typeface="Arial" charset="0"/>
        <a:ea typeface="+mn-ea"/>
        <a:cs typeface="+mn-cs"/>
      </a:defRPr>
    </a:lvl5pPr>
    <a:lvl6pPr marL="2286000" algn="l" defTabSz="914400" rtl="0" eaLnBrk="1" latinLnBrk="0" hangingPunct="1">
      <a:defRPr sz="8600" kern="1200">
        <a:solidFill>
          <a:schemeClr val="tx1"/>
        </a:solidFill>
        <a:latin typeface="Arial" charset="0"/>
        <a:ea typeface="+mn-ea"/>
        <a:cs typeface="+mn-cs"/>
      </a:defRPr>
    </a:lvl6pPr>
    <a:lvl7pPr marL="2743200" algn="l" defTabSz="914400" rtl="0" eaLnBrk="1" latinLnBrk="0" hangingPunct="1">
      <a:defRPr sz="8600" kern="1200">
        <a:solidFill>
          <a:schemeClr val="tx1"/>
        </a:solidFill>
        <a:latin typeface="Arial" charset="0"/>
        <a:ea typeface="+mn-ea"/>
        <a:cs typeface="+mn-cs"/>
      </a:defRPr>
    </a:lvl7pPr>
    <a:lvl8pPr marL="3200400" algn="l" defTabSz="914400" rtl="0" eaLnBrk="1" latinLnBrk="0" hangingPunct="1">
      <a:defRPr sz="8600" kern="1200">
        <a:solidFill>
          <a:schemeClr val="tx1"/>
        </a:solidFill>
        <a:latin typeface="Arial" charset="0"/>
        <a:ea typeface="+mn-ea"/>
        <a:cs typeface="+mn-cs"/>
      </a:defRPr>
    </a:lvl8pPr>
    <a:lvl9pPr marL="3657600" algn="l" defTabSz="914400" rtl="0" eaLnBrk="1" latinLnBrk="0" hangingPunct="1">
      <a:defRPr sz="86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4848" userDrawn="1">
          <p15:clr>
            <a:srgbClr val="A4A3A4"/>
          </p15:clr>
        </p15:guide>
        <p15:guide id="2" orient="horz" pos="20256" userDrawn="1">
          <p15:clr>
            <a:srgbClr val="A4A3A4"/>
          </p15:clr>
        </p15:guide>
        <p15:guide id="3" orient="horz" pos="2148">
          <p15:clr>
            <a:srgbClr val="A4A3A4"/>
          </p15:clr>
        </p15:guide>
        <p15:guide id="4" pos="1380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eryna Sylaska" initials="KS" lastIdx="1" clrIdx="0">
    <p:extLst/>
  </p:cmAuthor>
  <p:cmAuthor id="2" name="Kateryna Sylaska" initials="KS [2]" lastIdx="1" clrIdx="1">
    <p:extLst/>
  </p:cmAuthor>
  <p:cmAuthor id="3" name="Kateryna Sylaska" initials="KS [3]" lastIdx="1" clrIdx="2">
    <p:extLst/>
  </p:cmAuthor>
  <p:cmAuthor id="4" name="Kateryna Sylaska" initials="KS [4]" lastIdx="1" clrIdx="3">
    <p:extLst/>
  </p:cmAuthor>
  <p:cmAuthor id="5" name="Kateryna Sylaska" initials="KS [5]" lastIdx="1" clrIdx="4">
    <p:extLst/>
  </p:cmAuthor>
  <p:cmAuthor id="6" name="Kateryna Sylaska" initials="KS [6]" lastIdx="1" clrIdx="5">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EAEA"/>
    <a:srgbClr val="C0C0C0"/>
    <a:srgbClr val="0046D2"/>
    <a:srgbClr val="FF0000"/>
    <a:srgbClr val="698ED9"/>
    <a:srgbClr val="A7C4FF"/>
    <a:srgbClr val="003064"/>
    <a:srgbClr val="003399"/>
    <a:srgbClr val="0021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53" autoAdjust="0"/>
    <p:restoredTop sz="95921"/>
  </p:normalViewPr>
  <p:slideViewPr>
    <p:cSldViewPr snapToGrid="0">
      <p:cViewPr>
        <p:scale>
          <a:sx n="40" d="100"/>
          <a:sy n="40" d="100"/>
        </p:scale>
        <p:origin x="-3408" y="-150"/>
      </p:cViewPr>
      <p:guideLst>
        <p:guide orient="horz" pos="4848"/>
        <p:guide orient="horz" pos="20256"/>
        <p:guide orient="horz" pos="2148"/>
        <p:guide pos="13800"/>
      </p:guideLst>
    </p:cSldViewPr>
  </p:slideViewPr>
  <p:notesTextViewPr>
    <p:cViewPr>
      <p:scale>
        <a:sx n="100" d="100"/>
        <a:sy n="100" d="100"/>
      </p:scale>
      <p:origin x="0" y="0"/>
    </p:cViewPr>
  </p:notesTextViewPr>
  <p:notesViewPr>
    <p:cSldViewPr snapToGrid="0" showGuides="1">
      <p:cViewPr varScale="1">
        <p:scale>
          <a:sx n="18" d="100"/>
          <a:sy n="18" d="100"/>
        </p:scale>
        <p:origin x="2988"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2"/>
            <a:ext cx="13909677" cy="2187419"/>
          </a:xfrm>
          <a:prstGeom prst="rect">
            <a:avLst/>
          </a:prstGeom>
          <a:noFill/>
          <a:ln w="9525">
            <a:noFill/>
            <a:miter lim="800000"/>
            <a:headEnd/>
            <a:tailEnd/>
          </a:ln>
          <a:effectLst/>
        </p:spPr>
        <p:txBody>
          <a:bodyPr vert="horz" wrap="square" lIns="434706" tIns="217353" rIns="434706" bIns="217353" numCol="1" anchor="t" anchorCtr="0" compatLnSpc="1">
            <a:prstTxWarp prst="textNoShape">
              <a:avLst/>
            </a:prstTxWarp>
          </a:bodyPr>
          <a:lstStyle>
            <a:lvl1pPr algn="l">
              <a:defRPr sz="5700"/>
            </a:lvl1pPr>
          </a:lstStyle>
          <a:p>
            <a:endParaRPr lang="en-US" dirty="0"/>
          </a:p>
        </p:txBody>
      </p:sp>
      <p:sp>
        <p:nvSpPr>
          <p:cNvPr id="3075" name="Rectangle 3"/>
          <p:cNvSpPr>
            <a:spLocks noGrp="1" noChangeArrowheads="1"/>
          </p:cNvSpPr>
          <p:nvPr>
            <p:ph type="dt" idx="1"/>
          </p:nvPr>
        </p:nvSpPr>
        <p:spPr bwMode="auto">
          <a:xfrm>
            <a:off x="18181987" y="2"/>
            <a:ext cx="13909677" cy="2187419"/>
          </a:xfrm>
          <a:prstGeom prst="rect">
            <a:avLst/>
          </a:prstGeom>
          <a:noFill/>
          <a:ln w="9525">
            <a:noFill/>
            <a:miter lim="800000"/>
            <a:headEnd/>
            <a:tailEnd/>
          </a:ln>
          <a:effectLst/>
        </p:spPr>
        <p:txBody>
          <a:bodyPr vert="horz" wrap="square" lIns="434706" tIns="217353" rIns="434706" bIns="217353" numCol="1" anchor="t" anchorCtr="0" compatLnSpc="1">
            <a:prstTxWarp prst="textNoShape">
              <a:avLst/>
            </a:prstTxWarp>
          </a:bodyPr>
          <a:lstStyle>
            <a:lvl1pPr algn="r">
              <a:defRPr sz="5700"/>
            </a:lvl1pPr>
          </a:lstStyle>
          <a:p>
            <a:endParaRPr lang="en-US" dirty="0"/>
          </a:p>
        </p:txBody>
      </p:sp>
      <p:sp>
        <p:nvSpPr>
          <p:cNvPr id="3076" name="Rectangle 4"/>
          <p:cNvSpPr>
            <a:spLocks noGrp="1" noRot="1" noChangeAspect="1" noChangeArrowheads="1" noTextEdit="1"/>
          </p:cNvSpPr>
          <p:nvPr>
            <p:ph type="sldImg" idx="2"/>
          </p:nvPr>
        </p:nvSpPr>
        <p:spPr bwMode="auto">
          <a:xfrm>
            <a:off x="5113338" y="3276600"/>
            <a:ext cx="21880512" cy="16409988"/>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3209927" y="20784215"/>
            <a:ext cx="25679400" cy="19686744"/>
          </a:xfrm>
          <a:prstGeom prst="rect">
            <a:avLst/>
          </a:prstGeom>
          <a:noFill/>
          <a:ln w="9525">
            <a:noFill/>
            <a:miter lim="800000"/>
            <a:headEnd/>
            <a:tailEnd/>
          </a:ln>
          <a:effectLst/>
        </p:spPr>
        <p:txBody>
          <a:bodyPr vert="horz" wrap="square" lIns="434706" tIns="217353" rIns="434706" bIns="217353"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8" name="Rectangle 6"/>
          <p:cNvSpPr>
            <a:spLocks noGrp="1" noChangeArrowheads="1"/>
          </p:cNvSpPr>
          <p:nvPr>
            <p:ph type="ftr" sz="quarter" idx="4"/>
          </p:nvPr>
        </p:nvSpPr>
        <p:spPr bwMode="auto">
          <a:xfrm>
            <a:off x="0" y="41553394"/>
            <a:ext cx="13909677" cy="2187419"/>
          </a:xfrm>
          <a:prstGeom prst="rect">
            <a:avLst/>
          </a:prstGeom>
          <a:noFill/>
          <a:ln w="9525">
            <a:noFill/>
            <a:miter lim="800000"/>
            <a:headEnd/>
            <a:tailEnd/>
          </a:ln>
          <a:effectLst/>
        </p:spPr>
        <p:txBody>
          <a:bodyPr vert="horz" wrap="square" lIns="434706" tIns="217353" rIns="434706" bIns="217353" numCol="1" anchor="b" anchorCtr="0" compatLnSpc="1">
            <a:prstTxWarp prst="textNoShape">
              <a:avLst/>
            </a:prstTxWarp>
          </a:bodyPr>
          <a:lstStyle>
            <a:lvl1pPr algn="l">
              <a:defRPr sz="5700"/>
            </a:lvl1pPr>
          </a:lstStyle>
          <a:p>
            <a:endParaRPr lang="en-US" dirty="0"/>
          </a:p>
        </p:txBody>
      </p:sp>
      <p:sp>
        <p:nvSpPr>
          <p:cNvPr id="3079" name="Rectangle 7"/>
          <p:cNvSpPr>
            <a:spLocks noGrp="1" noChangeArrowheads="1"/>
          </p:cNvSpPr>
          <p:nvPr>
            <p:ph type="sldNum" sz="quarter" idx="5"/>
          </p:nvPr>
        </p:nvSpPr>
        <p:spPr bwMode="auto">
          <a:xfrm>
            <a:off x="18181987" y="41553394"/>
            <a:ext cx="13909677" cy="2187419"/>
          </a:xfrm>
          <a:prstGeom prst="rect">
            <a:avLst/>
          </a:prstGeom>
          <a:noFill/>
          <a:ln w="9525">
            <a:noFill/>
            <a:miter lim="800000"/>
            <a:headEnd/>
            <a:tailEnd/>
          </a:ln>
          <a:effectLst/>
        </p:spPr>
        <p:txBody>
          <a:bodyPr vert="horz" wrap="square" lIns="434706" tIns="217353" rIns="434706" bIns="217353" numCol="1" anchor="b" anchorCtr="0" compatLnSpc="1">
            <a:prstTxWarp prst="textNoShape">
              <a:avLst/>
            </a:prstTxWarp>
          </a:bodyPr>
          <a:lstStyle>
            <a:lvl1pPr algn="r">
              <a:defRPr sz="5700"/>
            </a:lvl1pPr>
          </a:lstStyle>
          <a:p>
            <a:fld id="{7FB84CA5-7362-492D-8EBC-472296314F28}" type="slidenum">
              <a:rPr lang="en-US"/>
              <a:pPr/>
              <a:t>‹#›</a:t>
            </a:fld>
            <a:endParaRPr lang="en-US" dirty="0"/>
          </a:p>
        </p:txBody>
      </p:sp>
    </p:spTree>
    <p:extLst>
      <p:ext uri="{BB962C8B-B14F-4D97-AF65-F5344CB8AC3E}">
        <p14:creationId xmlns:p14="http://schemas.microsoft.com/office/powerpoint/2010/main" val="294682252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4D40FB-8398-4C90-906C-C9755161D6CD}" type="slidenum">
              <a:rPr lang="en-US"/>
              <a:pPr/>
              <a:t>1</a:t>
            </a:fld>
            <a:endParaRPr lang="en-US"/>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468368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smtClean="0"/>
              <a:t>Click to edit Master title style</a:t>
            </a:r>
            <a:endParaRPr lang="en-US"/>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BFA9E1F-8C8B-43B0-A101-8434097BE693}"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endParaRPr lang="en-US" dirty="0" smtClean="0"/>
          </a:p>
          <a:p>
            <a:endParaRPr lang="en-US" dirty="0"/>
          </a:p>
        </p:txBody>
      </p:sp>
    </p:spTree>
    <p:extLst>
      <p:ext uri="{BB962C8B-B14F-4D97-AF65-F5344CB8AC3E}">
        <p14:creationId xmlns:p14="http://schemas.microsoft.com/office/powerpoint/2010/main" val="2750763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FA9E1F-8C8B-43B0-A101-8434097BE693}"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1638630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smtClean="0"/>
              <a:t>Click to edit Master title style</a:t>
            </a:r>
            <a:endParaRPr lang="en-US"/>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FA9E1F-8C8B-43B0-A101-8434097BE693}"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18229426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BFA9E1F-8C8B-43B0-A101-8434097BE693}" type="datetimeFigureOut">
              <a:rPr lang="en-US" smtClean="0"/>
              <a:t>6/8/2015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0784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BFA9E1F-8C8B-43B0-A101-8434097BE693}" type="datetimeFigureOut">
              <a:rPr lang="en-US" smtClean="0"/>
              <a:t>6/8/2015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949230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BFA9E1F-8C8B-43B0-A101-8434097BE693}" type="datetimeFigureOut">
              <a:rPr lang="en-US" smtClean="0"/>
              <a:t>6/8/2015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271331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FA9E1F-8C8B-43B0-A101-8434097BE693}" type="datetimeFigureOut">
              <a:rPr lang="en-US" smtClean="0"/>
              <a:t>6/8/2015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406259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FA9E1F-8C8B-43B0-A101-8434097BE693}" type="datetimeFigureOut">
              <a:rPr lang="en-US" smtClean="0"/>
              <a:t>6/8/2015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3949514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FA9E1F-8C8B-43B0-A101-8434097BE693}" type="datetimeFigureOut">
              <a:rPr lang="en-US" smtClean="0"/>
              <a:t>6/8/2015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348456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FA9E1F-8C8B-43B0-A101-8434097BE693}"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1659299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FA9E1F-8C8B-43B0-A101-8434097BE693}" type="datetimeFigureOut">
              <a:rPr lang="en-US" smtClean="0"/>
              <a:t>6/8/2015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5216764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04754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endParaRPr lang="en-US" dirty="0"/>
          </a:p>
        </p:txBody>
      </p:sp>
    </p:spTree>
    <p:extLst>
      <p:ext uri="{BB962C8B-B14F-4D97-AF65-F5344CB8AC3E}">
        <p14:creationId xmlns:p14="http://schemas.microsoft.com/office/powerpoint/2010/main" val="1775757119"/>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jpe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JPG"/><Relationship Id="rId11" Type="http://schemas.openxmlformats.org/officeDocument/2006/relationships/image" Target="../media/image9.JPG"/><Relationship Id="rId5" Type="http://schemas.openxmlformats.org/officeDocument/2006/relationships/image" Target="../media/image3.jpeg"/><Relationship Id="rId10" Type="http://schemas.openxmlformats.org/officeDocument/2006/relationships/image" Target="../media/image8.jpg"/><Relationship Id="rId4" Type="http://schemas.openxmlformats.org/officeDocument/2006/relationships/image" Target="../media/image2.jpeg"/><Relationship Id="rId9"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20000"/>
                <a:lumOff val="80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057" name="Text Box 9"/>
          <p:cNvSpPr txBox="1">
            <a:spLocks noChangeArrowheads="1"/>
          </p:cNvSpPr>
          <p:nvPr/>
        </p:nvSpPr>
        <p:spPr bwMode="auto">
          <a:xfrm>
            <a:off x="925763" y="5959745"/>
            <a:ext cx="9829800" cy="8776249"/>
          </a:xfrm>
          <a:prstGeom prst="rect">
            <a:avLst/>
          </a:prstGeom>
          <a:noFill/>
          <a:ln w="9525">
            <a:noFill/>
            <a:miter lim="800000"/>
            <a:headEnd/>
            <a:tailEnd/>
          </a:ln>
          <a:effectLst/>
        </p:spPr>
        <p:txBody>
          <a:bodyPr wrap="square">
            <a:spAutoFit/>
          </a:bodyPr>
          <a:lstStyle/>
          <a:p>
            <a:pPr defTabSz="4389438" eaLnBrk="0" hangingPunct="0">
              <a:lnSpc>
                <a:spcPct val="95000"/>
              </a:lnSpc>
            </a:pPr>
            <a:r>
              <a:rPr lang="en-US" sz="5400" b="1" dirty="0" smtClean="0"/>
              <a:t>Abstract</a:t>
            </a:r>
          </a:p>
          <a:p>
            <a:pPr defTabSz="4389438" eaLnBrk="0" hangingPunct="0">
              <a:lnSpc>
                <a:spcPct val="95000"/>
              </a:lnSpc>
            </a:pPr>
            <a:endParaRPr lang="en-US" sz="800" b="1" dirty="0"/>
          </a:p>
          <a:p>
            <a:pPr algn="l" defTabSz="4389438" eaLnBrk="0" hangingPunct="0">
              <a:lnSpc>
                <a:spcPct val="95000"/>
              </a:lnSpc>
            </a:pPr>
            <a:r>
              <a:rPr lang="en-US" sz="2800" dirty="0" smtClean="0"/>
              <a:t>Using </a:t>
            </a:r>
            <a:r>
              <a:rPr lang="en-US" sz="2800" dirty="0"/>
              <a:t>data from the United States Military Academy at West Point collected in </a:t>
            </a:r>
            <a:r>
              <a:rPr lang="en-US" sz="2800" dirty="0" smtClean="0"/>
              <a:t>2013 (</a:t>
            </a:r>
            <a:r>
              <a:rPr lang="en-US" sz="2800" i="1" dirty="0"/>
              <a:t>N </a:t>
            </a:r>
            <a:r>
              <a:rPr lang="en-US" sz="2800" dirty="0"/>
              <a:t>= </a:t>
            </a:r>
            <a:r>
              <a:rPr lang="en-US" sz="2800" i="1" dirty="0" smtClean="0"/>
              <a:t>1012)</a:t>
            </a:r>
            <a:r>
              <a:rPr lang="en-US" sz="2800" dirty="0" smtClean="0"/>
              <a:t>, </a:t>
            </a:r>
            <a:r>
              <a:rPr lang="en-US" sz="2800" dirty="0"/>
              <a:t>we </a:t>
            </a:r>
            <a:r>
              <a:rPr lang="en-US" sz="2800" dirty="0" smtClean="0"/>
              <a:t>examined </a:t>
            </a:r>
            <a:r>
              <a:rPr lang="en-US" sz="2800" dirty="0"/>
              <a:t>the correlations between measures of </a:t>
            </a:r>
            <a:r>
              <a:rPr lang="en-US" sz="2800" dirty="0" smtClean="0"/>
              <a:t>broad intelligences, </a:t>
            </a:r>
            <a:r>
              <a:rPr lang="en-US" sz="2800" dirty="0"/>
              <a:t>socio-emotional style, and self control, on the one hand, and their predictions to consequential outcomes such as cadet performance at the Academy, leadership potential, and other qualities. Measures of mental ability </a:t>
            </a:r>
            <a:r>
              <a:rPr lang="en-US" sz="2800" dirty="0" smtClean="0"/>
              <a:t>included broad abilities in the areas of verbal, mathematical, spatial, and personal intelligences. SAT-verbal, SAT-math, </a:t>
            </a:r>
            <a:r>
              <a:rPr lang="en-US" sz="2800" dirty="0"/>
              <a:t>spatial and personal </a:t>
            </a:r>
            <a:r>
              <a:rPr lang="en-US" sz="2800" dirty="0" smtClean="0"/>
              <a:t>intelligences </a:t>
            </a:r>
            <a:r>
              <a:rPr lang="en-US" sz="2800" dirty="0"/>
              <a:t>were individually predictive of key outcomes as was the big-five trait of conscientiousness. In addition, individual broad intelligences exhibited modest incremental predictions above the more general measures of mental ability.</a:t>
            </a:r>
          </a:p>
          <a:p>
            <a:pPr algn="l" defTabSz="4389438" eaLnBrk="0" hangingPunct="0">
              <a:lnSpc>
                <a:spcPct val="95000"/>
              </a:lnSpc>
            </a:pPr>
            <a:endParaRPr lang="en-US" sz="2800" dirty="0" smtClean="0">
              <a:latin typeface="Times New Roman" pitchFamily="18" charset="0"/>
            </a:endParaRPr>
          </a:p>
          <a:p>
            <a:pPr algn="l" defTabSz="4389438" eaLnBrk="0" hangingPunct="0">
              <a:lnSpc>
                <a:spcPct val="95000"/>
              </a:lnSpc>
            </a:pPr>
            <a:endParaRPr lang="en-US" sz="2800" dirty="0">
              <a:latin typeface="Times New Roman" pitchFamily="18" charset="0"/>
            </a:endParaRPr>
          </a:p>
          <a:p>
            <a:pPr algn="l" defTabSz="4389438" eaLnBrk="0" hangingPunct="0">
              <a:lnSpc>
                <a:spcPct val="95000"/>
              </a:lnSpc>
            </a:pPr>
            <a:endParaRPr lang="en-US" sz="2800" dirty="0" smtClean="0">
              <a:latin typeface="Times New Roman" pitchFamily="18" charset="0"/>
            </a:endParaRPr>
          </a:p>
          <a:p>
            <a:pPr algn="l" defTabSz="4389438" eaLnBrk="0" hangingPunct="0">
              <a:lnSpc>
                <a:spcPct val="95000"/>
              </a:lnSpc>
            </a:pPr>
            <a:endParaRPr lang="en-US" sz="2800" dirty="0">
              <a:latin typeface="Times New Roman" pitchFamily="18" charset="0"/>
            </a:endParaRPr>
          </a:p>
          <a:p>
            <a:pPr algn="l" defTabSz="4389438" eaLnBrk="0" hangingPunct="0">
              <a:lnSpc>
                <a:spcPct val="95000"/>
              </a:lnSpc>
            </a:pPr>
            <a:endParaRPr lang="en-US" sz="2800" dirty="0">
              <a:latin typeface="Times New Roman" pitchFamily="18" charset="0"/>
            </a:endParaRPr>
          </a:p>
        </p:txBody>
      </p:sp>
      <p:sp>
        <p:nvSpPr>
          <p:cNvPr id="2058" name="Text Box 10"/>
          <p:cNvSpPr txBox="1">
            <a:spLocks noChangeArrowheads="1"/>
          </p:cNvSpPr>
          <p:nvPr/>
        </p:nvSpPr>
        <p:spPr bwMode="auto">
          <a:xfrm>
            <a:off x="11288357" y="25905520"/>
            <a:ext cx="9829800" cy="923330"/>
          </a:xfrm>
          <a:prstGeom prst="rect">
            <a:avLst/>
          </a:prstGeom>
          <a:noFill/>
          <a:ln w="9525">
            <a:noFill/>
            <a:miter lim="800000"/>
            <a:headEnd/>
            <a:tailEnd/>
          </a:ln>
          <a:effectLst/>
        </p:spPr>
        <p:txBody>
          <a:bodyPr>
            <a:spAutoFit/>
          </a:bodyPr>
          <a:lstStyle/>
          <a:p>
            <a:pPr defTabSz="4389438">
              <a:spcBef>
                <a:spcPct val="50000"/>
              </a:spcBef>
            </a:pPr>
            <a:r>
              <a:rPr lang="en-US" sz="5400" b="1" dirty="0"/>
              <a:t>Methods</a:t>
            </a:r>
          </a:p>
        </p:txBody>
      </p:sp>
      <p:sp>
        <p:nvSpPr>
          <p:cNvPr id="2059" name="Text Box 11"/>
          <p:cNvSpPr txBox="1">
            <a:spLocks noChangeArrowheads="1"/>
          </p:cNvSpPr>
          <p:nvPr/>
        </p:nvSpPr>
        <p:spPr bwMode="auto">
          <a:xfrm>
            <a:off x="33417133" y="12855419"/>
            <a:ext cx="9829800" cy="923330"/>
          </a:xfrm>
          <a:prstGeom prst="rect">
            <a:avLst/>
          </a:prstGeom>
          <a:noFill/>
          <a:ln w="9525">
            <a:noFill/>
            <a:miter lim="800000"/>
            <a:headEnd/>
            <a:tailEnd/>
          </a:ln>
          <a:effectLst/>
        </p:spPr>
        <p:txBody>
          <a:bodyPr>
            <a:spAutoFit/>
          </a:bodyPr>
          <a:lstStyle/>
          <a:p>
            <a:pPr defTabSz="4389438">
              <a:spcBef>
                <a:spcPct val="50000"/>
              </a:spcBef>
            </a:pPr>
            <a:r>
              <a:rPr lang="en-US" sz="5400" b="1" dirty="0" smtClean="0"/>
              <a:t>Discussion and Conclusions</a:t>
            </a:r>
            <a:endParaRPr lang="en-US" sz="5400" b="1" dirty="0"/>
          </a:p>
        </p:txBody>
      </p:sp>
      <p:sp>
        <p:nvSpPr>
          <p:cNvPr id="2062" name="Text Box 14"/>
          <p:cNvSpPr txBox="1">
            <a:spLocks noChangeArrowheads="1"/>
          </p:cNvSpPr>
          <p:nvPr/>
        </p:nvSpPr>
        <p:spPr bwMode="auto">
          <a:xfrm>
            <a:off x="1507956" y="1183104"/>
            <a:ext cx="40919400" cy="3477875"/>
          </a:xfrm>
          <a:prstGeom prst="rect">
            <a:avLst/>
          </a:prstGeom>
          <a:noFill/>
          <a:ln w="9525">
            <a:noFill/>
            <a:miter lim="800000"/>
            <a:headEnd/>
            <a:tailEnd/>
          </a:ln>
          <a:effectLst/>
        </p:spPr>
        <p:txBody>
          <a:bodyPr>
            <a:spAutoFit/>
          </a:bodyPr>
          <a:lstStyle/>
          <a:p>
            <a:r>
              <a:rPr lang="en-US" sz="9600" dirty="0"/>
              <a:t>Psychological Predictors of Cadet Performance </a:t>
            </a:r>
            <a:r>
              <a:rPr lang="en-US" sz="9600" dirty="0" smtClean="0"/>
              <a:t>at </a:t>
            </a:r>
            <a:r>
              <a:rPr lang="en-US" sz="9600" dirty="0"/>
              <a:t>West </a:t>
            </a:r>
            <a:r>
              <a:rPr lang="en-US" sz="9600" dirty="0" smtClean="0"/>
              <a:t>Point</a:t>
            </a:r>
          </a:p>
          <a:p>
            <a:r>
              <a:rPr lang="en-US" sz="8000" dirty="0" smtClean="0"/>
              <a:t>John D. Mayer         William Skimmyhorn</a:t>
            </a:r>
          </a:p>
          <a:p>
            <a:pPr defTabSz="4389438"/>
            <a:r>
              <a:rPr lang="en-US" sz="4400" i="1" dirty="0" smtClean="0"/>
              <a:t>      University of New Hampshire     </a:t>
            </a:r>
            <a:r>
              <a:rPr lang="en-US" sz="4400" i="1" dirty="0"/>
              <a:t> </a:t>
            </a:r>
            <a:r>
              <a:rPr lang="en-US" sz="4400" i="1" dirty="0" smtClean="0"/>
              <a:t>   United States Military Academy, West Point</a:t>
            </a:r>
            <a:endParaRPr lang="en-US" sz="8000" dirty="0"/>
          </a:p>
        </p:txBody>
      </p:sp>
      <p:sp>
        <p:nvSpPr>
          <p:cNvPr id="2075" name="Text Box 27"/>
          <p:cNvSpPr txBox="1">
            <a:spLocks noChangeArrowheads="1"/>
          </p:cNvSpPr>
          <p:nvPr/>
        </p:nvSpPr>
        <p:spPr bwMode="auto">
          <a:xfrm>
            <a:off x="33831297" y="25073843"/>
            <a:ext cx="8305800" cy="923330"/>
          </a:xfrm>
          <a:prstGeom prst="rect">
            <a:avLst/>
          </a:prstGeom>
          <a:noFill/>
          <a:ln w="9525">
            <a:noFill/>
            <a:miter lim="800000"/>
            <a:headEnd/>
            <a:tailEnd/>
          </a:ln>
          <a:effectLst/>
        </p:spPr>
        <p:txBody>
          <a:bodyPr>
            <a:spAutoFit/>
          </a:bodyPr>
          <a:lstStyle/>
          <a:p>
            <a:pPr defTabSz="4389438">
              <a:spcBef>
                <a:spcPct val="50000"/>
              </a:spcBef>
            </a:pPr>
            <a:r>
              <a:rPr lang="en-US" sz="5400" b="1" dirty="0" smtClean="0"/>
              <a:t>Key Sources</a:t>
            </a:r>
            <a:endParaRPr lang="en-US" sz="5400" b="1" dirty="0"/>
          </a:p>
        </p:txBody>
      </p:sp>
      <p:sp>
        <p:nvSpPr>
          <p:cNvPr id="2087" name="Text Box 39"/>
          <p:cNvSpPr txBox="1">
            <a:spLocks noChangeArrowheads="1"/>
          </p:cNvSpPr>
          <p:nvPr/>
        </p:nvSpPr>
        <p:spPr bwMode="auto">
          <a:xfrm>
            <a:off x="22400537" y="17733353"/>
            <a:ext cx="9766300" cy="471108"/>
          </a:xfrm>
          <a:prstGeom prst="rect">
            <a:avLst/>
          </a:prstGeom>
          <a:noFill/>
          <a:ln w="57150" cmpd="thinThick">
            <a:noFill/>
            <a:miter lim="800000"/>
            <a:headEnd/>
            <a:tailEnd/>
          </a:ln>
          <a:effectLst/>
        </p:spPr>
        <p:txBody>
          <a:bodyPr lIns="61170" tIns="30584" rIns="61170" bIns="30584">
            <a:spAutoFit/>
          </a:bodyPr>
          <a:lstStyle/>
          <a:p>
            <a:pPr marL="514350" indent="-514350" algn="l" defTabSz="612775" eaLnBrk="0" hangingPunct="0">
              <a:lnSpc>
                <a:spcPct val="95000"/>
              </a:lnSpc>
              <a:buAutoNum type="arabicPeriod"/>
            </a:pPr>
            <a:r>
              <a:rPr lang="en-US" sz="2800" b="1" dirty="0" smtClean="0">
                <a:latin typeface="Times New Roman" pitchFamily="18" charset="0"/>
              </a:rPr>
              <a:t>Broad Intelligences and the Big Five</a:t>
            </a:r>
          </a:p>
        </p:txBody>
      </p:sp>
      <p:sp>
        <p:nvSpPr>
          <p:cNvPr id="2088" name="Text Box 40"/>
          <p:cNvSpPr txBox="1">
            <a:spLocks noChangeArrowheads="1"/>
          </p:cNvSpPr>
          <p:nvPr/>
        </p:nvSpPr>
        <p:spPr bwMode="auto">
          <a:xfrm>
            <a:off x="33417133" y="13879438"/>
            <a:ext cx="9690100" cy="11387943"/>
          </a:xfrm>
          <a:prstGeom prst="rect">
            <a:avLst/>
          </a:prstGeom>
          <a:noFill/>
          <a:ln w="57150" cmpd="thinThick">
            <a:noFill/>
            <a:miter lim="800000"/>
            <a:headEnd/>
            <a:tailEnd/>
          </a:ln>
          <a:effectLst/>
        </p:spPr>
        <p:txBody>
          <a:bodyPr wrap="square" lIns="61170" tIns="30584" rIns="61170" bIns="30584">
            <a:spAutoFit/>
          </a:bodyPr>
          <a:lstStyle/>
          <a:p>
            <a:pPr algn="l" defTabSz="612775" eaLnBrk="0" hangingPunct="0">
              <a:spcBef>
                <a:spcPts val="600"/>
              </a:spcBef>
              <a:spcAft>
                <a:spcPts val="600"/>
              </a:spcAft>
            </a:pPr>
            <a:r>
              <a:rPr lang="en-US" sz="2400" dirty="0" smtClean="0">
                <a:latin typeface="Times New Roman" pitchFamily="18" charset="0"/>
              </a:rPr>
              <a:t>Each of the hypotheses we tested yielded some interesting information about the broad intelligences we examined. </a:t>
            </a:r>
          </a:p>
          <a:p>
            <a:pPr algn="l" defTabSz="612775" eaLnBrk="0" hangingPunct="0">
              <a:spcBef>
                <a:spcPts val="600"/>
              </a:spcBef>
              <a:spcAft>
                <a:spcPts val="600"/>
              </a:spcAft>
            </a:pPr>
            <a:r>
              <a:rPr lang="en-US" sz="2400" dirty="0" smtClean="0">
                <a:latin typeface="Times New Roman" pitchFamily="18" charset="0"/>
              </a:rPr>
              <a:t>We had predicted, first, that broad intelligences would correlate at low levels with the Big Five. Both verbal and personal intelligences correlated with Openness—a commonly-found correlation between intelligence and the Big Five. Personal intelligence correlated with conscientiousness as well—it is the only broad intelligence to date that shows this pattern consistently. Other correlations, for example, between verbal intelligence and extraversion, are probably spurious, as the correlation over samples is typically closer to </a:t>
            </a:r>
            <a:r>
              <a:rPr lang="en-US" sz="2400" i="1" dirty="0" smtClean="0">
                <a:latin typeface="Times New Roman" pitchFamily="18" charset="0"/>
              </a:rPr>
              <a:t>r </a:t>
            </a:r>
            <a:r>
              <a:rPr lang="en-US" sz="2400" dirty="0" smtClean="0">
                <a:latin typeface="Times New Roman" pitchFamily="18" charset="0"/>
              </a:rPr>
              <a:t>= 0.</a:t>
            </a:r>
          </a:p>
          <a:p>
            <a:pPr algn="l" defTabSz="612775" eaLnBrk="0" hangingPunct="0">
              <a:spcBef>
                <a:spcPts val="600"/>
              </a:spcBef>
              <a:spcAft>
                <a:spcPts val="600"/>
              </a:spcAft>
            </a:pPr>
            <a:r>
              <a:rPr lang="en-US" sz="2400" dirty="0" smtClean="0">
                <a:latin typeface="Times New Roman" pitchFamily="18" charset="0"/>
              </a:rPr>
              <a:t>We also predicted that psychological variables would predict consequential outcomes. Conscientiousness and the SAT (total score) were highly predictive of outcomes in particular. </a:t>
            </a:r>
            <a:r>
              <a:rPr lang="en-US" sz="2400" dirty="0">
                <a:latin typeface="Times New Roman" pitchFamily="18" charset="0"/>
              </a:rPr>
              <a:t>B</a:t>
            </a:r>
            <a:r>
              <a:rPr lang="en-US" sz="2400" dirty="0" smtClean="0">
                <a:latin typeface="Times New Roman" pitchFamily="18" charset="0"/>
              </a:rPr>
              <a:t>oth spatial and personal intelligences also exhibited significant powers of predictions for many of the outcomes.</a:t>
            </a:r>
          </a:p>
          <a:p>
            <a:pPr algn="l" defTabSz="612775" eaLnBrk="0" hangingPunct="0">
              <a:spcBef>
                <a:spcPts val="600"/>
              </a:spcBef>
              <a:spcAft>
                <a:spcPts val="600"/>
              </a:spcAft>
            </a:pPr>
            <a:r>
              <a:rPr lang="en-US" sz="2400" dirty="0" smtClean="0">
                <a:latin typeface="Times New Roman" pitchFamily="18" charset="0"/>
              </a:rPr>
              <a:t>Our third hypothesis was that broad intelligences would predict outcomes relevant to their problem-solving areas: that verbal intelligence would predict grades in literature classes, for example, and that spatial intelligence would predict courses requiring spatialization such as calculus and geography. There was partial support for this idea. Verbal SAT predicted verbal courses best of all, personal intelligence predicted courses related to reasoning about personality (literature, psychology, leadership) best of all. That said, SATs out-performed the other intelligences in predicting course performance. Tactical officers at West Point rated their students on various talents, and the students’ broad intelligences all predicted their overall talent ratings about equivalently; that is, personal intelligence, and SAT-math and –verbal all predicted a general sense of the cadet’s talents.</a:t>
            </a:r>
          </a:p>
          <a:p>
            <a:pPr algn="l" defTabSz="612775" eaLnBrk="0" hangingPunct="0">
              <a:spcBef>
                <a:spcPts val="600"/>
              </a:spcBef>
              <a:spcAft>
                <a:spcPts val="600"/>
              </a:spcAft>
            </a:pPr>
            <a:r>
              <a:rPr lang="en-US" sz="2400" dirty="0">
                <a:latin typeface="Times New Roman" pitchFamily="18" charset="0"/>
              </a:rPr>
              <a:t>E</a:t>
            </a:r>
            <a:r>
              <a:rPr lang="en-US" sz="2400" dirty="0" smtClean="0">
                <a:latin typeface="Times New Roman" pitchFamily="18" charset="0"/>
              </a:rPr>
              <a:t>vidence for incremental validity was also present. For example, personal intelligence predicted the personal intelligence course cluster and tactical officers’ ratings of personal intelligence even after controlling for total SAT scores.</a:t>
            </a:r>
          </a:p>
        </p:txBody>
      </p:sp>
      <p:sp>
        <p:nvSpPr>
          <p:cNvPr id="2091" name="Text Box 43"/>
          <p:cNvSpPr txBox="1">
            <a:spLocks noChangeArrowheads="1"/>
          </p:cNvSpPr>
          <p:nvPr/>
        </p:nvSpPr>
        <p:spPr bwMode="auto">
          <a:xfrm>
            <a:off x="22421300" y="16737092"/>
            <a:ext cx="9829800" cy="923330"/>
          </a:xfrm>
          <a:prstGeom prst="rect">
            <a:avLst/>
          </a:prstGeom>
          <a:noFill/>
          <a:ln w="9525">
            <a:noFill/>
            <a:miter lim="800000"/>
            <a:headEnd/>
            <a:tailEnd/>
          </a:ln>
          <a:effectLst/>
        </p:spPr>
        <p:txBody>
          <a:bodyPr>
            <a:spAutoFit/>
          </a:bodyPr>
          <a:lstStyle/>
          <a:p>
            <a:pPr defTabSz="4389438">
              <a:spcBef>
                <a:spcPct val="50000"/>
              </a:spcBef>
            </a:pPr>
            <a:r>
              <a:rPr lang="en-US" sz="5400" b="1" dirty="0"/>
              <a:t>Results</a:t>
            </a:r>
          </a:p>
        </p:txBody>
      </p:sp>
      <p:sp>
        <p:nvSpPr>
          <p:cNvPr id="2097" name="Text Box 49"/>
          <p:cNvSpPr txBox="1">
            <a:spLocks noChangeArrowheads="1"/>
          </p:cNvSpPr>
          <p:nvPr/>
        </p:nvSpPr>
        <p:spPr bwMode="auto">
          <a:xfrm>
            <a:off x="78586013" y="5593237"/>
            <a:ext cx="3657600" cy="2044700"/>
          </a:xfrm>
          <a:prstGeom prst="rect">
            <a:avLst/>
          </a:prstGeom>
          <a:noFill/>
          <a:ln w="9525">
            <a:noFill/>
            <a:miter lim="800000"/>
            <a:headEnd/>
            <a:tailEnd/>
          </a:ln>
          <a:effectLst/>
        </p:spPr>
        <p:txBody>
          <a:bodyPr>
            <a:spAutoFit/>
          </a:bodyPr>
          <a:lstStyle/>
          <a:p>
            <a:pPr defTabSz="4389438">
              <a:spcBef>
                <a:spcPct val="50000"/>
              </a:spcBef>
            </a:pPr>
            <a:endParaRPr lang="en-US" b="1" dirty="0"/>
          </a:p>
          <a:p>
            <a:pPr defTabSz="4389438">
              <a:spcBef>
                <a:spcPct val="50000"/>
              </a:spcBef>
            </a:pPr>
            <a:endParaRPr lang="en-US" sz="2800" dirty="0">
              <a:solidFill>
                <a:srgbClr val="FF0000"/>
              </a:solidFill>
            </a:endParaRPr>
          </a:p>
        </p:txBody>
      </p:sp>
      <p:sp>
        <p:nvSpPr>
          <p:cNvPr id="29" name="Text Box 42"/>
          <p:cNvSpPr txBox="1">
            <a:spLocks noChangeArrowheads="1"/>
          </p:cNvSpPr>
          <p:nvPr/>
        </p:nvSpPr>
        <p:spPr bwMode="auto">
          <a:xfrm>
            <a:off x="1790700" y="15888277"/>
            <a:ext cx="9829800" cy="1200329"/>
          </a:xfrm>
          <a:prstGeom prst="rect">
            <a:avLst/>
          </a:prstGeom>
          <a:noFill/>
          <a:ln w="9525">
            <a:noFill/>
            <a:miter lim="800000"/>
            <a:headEnd/>
            <a:tailEnd/>
          </a:ln>
          <a:effectLst/>
        </p:spPr>
        <p:txBody>
          <a:bodyPr>
            <a:spAutoFit/>
          </a:bodyPr>
          <a:lstStyle/>
          <a:p>
            <a:pPr defTabSz="4389438">
              <a:spcBef>
                <a:spcPct val="50000"/>
              </a:spcBef>
            </a:pPr>
            <a:endParaRPr lang="en-US" sz="7200" b="1" dirty="0"/>
          </a:p>
        </p:txBody>
      </p:sp>
      <p:pic>
        <p:nvPicPr>
          <p:cNvPr id="1026" name="Picture 2" descr="http://www.unh.edu/sites/www.unh.edu/files/emblem-only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685" y="1609482"/>
            <a:ext cx="2107406" cy="255765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do8f1rwz2hq53.cloudfront.net/system/uploads/1928/primary/West_Point_Logo.JPG?1312405098"/>
          <p:cNvPicPr>
            <a:picLocks noChangeAspect="1" noChangeArrowheads="1"/>
          </p:cNvPicPr>
          <p:nvPr/>
        </p:nvPicPr>
        <p:blipFill rotWithShape="1">
          <a:blip r:embed="rId4">
            <a:extLst>
              <a:ext uri="{28A0092B-C50C-407E-A947-70E740481C1C}">
                <a14:useLocalDpi xmlns:a14="http://schemas.microsoft.com/office/drawing/2010/main" val="0"/>
              </a:ext>
            </a:extLst>
          </a:blip>
          <a:srcRect l="17094" t="-94" r="15114" b="94"/>
          <a:stretch/>
        </p:blipFill>
        <p:spPr bwMode="auto">
          <a:xfrm>
            <a:off x="39942928" y="1434225"/>
            <a:ext cx="3164305" cy="2787847"/>
          </a:xfrm>
          <a:prstGeom prst="rect">
            <a:avLst/>
          </a:prstGeom>
          <a:noFill/>
          <a:extLst>
            <a:ext uri="{909E8E84-426E-40DD-AFC4-6F175D3DCCD1}">
              <a14:hiddenFill xmlns:a14="http://schemas.microsoft.com/office/drawing/2010/main">
                <a:solidFill>
                  <a:srgbClr val="FFFFFF"/>
                </a:solidFill>
              </a14:hiddenFill>
            </a:ext>
          </a:extLst>
        </p:spPr>
      </p:pic>
      <p:sp>
        <p:nvSpPr>
          <p:cNvPr id="30" name="Text Box 9"/>
          <p:cNvSpPr txBox="1">
            <a:spLocks noChangeArrowheads="1"/>
          </p:cNvSpPr>
          <p:nvPr/>
        </p:nvSpPr>
        <p:spPr bwMode="auto">
          <a:xfrm>
            <a:off x="11505406" y="6124693"/>
            <a:ext cx="9829800" cy="6632585"/>
          </a:xfrm>
          <a:prstGeom prst="rect">
            <a:avLst/>
          </a:prstGeom>
          <a:noFill/>
          <a:ln w="9525">
            <a:noFill/>
            <a:miter lim="800000"/>
            <a:headEnd/>
            <a:tailEnd/>
          </a:ln>
          <a:effectLst/>
        </p:spPr>
        <p:txBody>
          <a:bodyPr>
            <a:spAutoFit/>
          </a:bodyPr>
          <a:lstStyle/>
          <a:p>
            <a:pPr algn="l">
              <a:spcAft>
                <a:spcPts val="600"/>
              </a:spcAft>
            </a:pPr>
            <a:r>
              <a:rPr lang="en-US" sz="2800" b="1" dirty="0" smtClean="0"/>
              <a:t>Four Reasons to Study Broad Intelligences</a:t>
            </a:r>
          </a:p>
          <a:p>
            <a:pPr marL="514350" indent="-514350" algn="l">
              <a:buFont typeface="+mj-lt"/>
              <a:buAutoNum type="arabicPeriod"/>
            </a:pPr>
            <a:r>
              <a:rPr lang="en-US" sz="2800" dirty="0" smtClean="0"/>
              <a:t>Models of human abilities that represent both broad intelligences and </a:t>
            </a:r>
            <a:r>
              <a:rPr lang="en-US" sz="2800" i="1" dirty="0" smtClean="0"/>
              <a:t>g </a:t>
            </a:r>
            <a:r>
              <a:rPr lang="en-US" sz="2800" dirty="0" smtClean="0"/>
              <a:t>fit patterns of mental abilities better than models that include </a:t>
            </a:r>
            <a:r>
              <a:rPr lang="en-US" sz="2800" i="1" dirty="0" smtClean="0"/>
              <a:t>g </a:t>
            </a:r>
            <a:r>
              <a:rPr lang="en-US" sz="2800" dirty="0" smtClean="0"/>
              <a:t>alone. In one representative study, the comparative fit index (CFI) rose from .90 to .96.</a:t>
            </a:r>
          </a:p>
          <a:p>
            <a:pPr marL="514350" indent="-514350" algn="l">
              <a:buFont typeface="+mj-lt"/>
              <a:buAutoNum type="arabicPeriod"/>
            </a:pPr>
            <a:r>
              <a:rPr lang="en-US" sz="2800" dirty="0" smtClean="0"/>
              <a:t>Existing assessments require few modifications to include measures of broad intelligences</a:t>
            </a:r>
          </a:p>
          <a:p>
            <a:pPr marL="514350" indent="-514350" algn="l">
              <a:buFont typeface="+mj-lt"/>
              <a:buAutoNum type="arabicPeriod"/>
            </a:pPr>
            <a:r>
              <a:rPr lang="en-US" sz="2800" dirty="0" smtClean="0"/>
              <a:t>Defining broad intelligences clearly leads to distinct tests that include relevant questions and exclude content-irrelevant test questions.</a:t>
            </a:r>
          </a:p>
          <a:p>
            <a:pPr marL="514350" indent="-514350" algn="l">
              <a:buFont typeface="+mj-lt"/>
              <a:buAutoNum type="arabicPeriod"/>
            </a:pPr>
            <a:r>
              <a:rPr lang="en-US" sz="2800" dirty="0" smtClean="0"/>
              <a:t>Including </a:t>
            </a:r>
            <a:r>
              <a:rPr lang="en-US" sz="2800" dirty="0"/>
              <a:t>differentiated intelligences allows for </a:t>
            </a:r>
            <a:r>
              <a:rPr lang="en-US" sz="2800" dirty="0" smtClean="0"/>
              <a:t>meaningful improvements </a:t>
            </a:r>
            <a:r>
              <a:rPr lang="en-US" sz="2800" dirty="0"/>
              <a:t>in predictions </a:t>
            </a:r>
            <a:r>
              <a:rPr lang="en-US" sz="2800" dirty="0" smtClean="0"/>
              <a:t>of key outcomes such as grades and work performance over </a:t>
            </a:r>
            <a:r>
              <a:rPr lang="en-US" sz="2800" i="1" dirty="0"/>
              <a:t>g </a:t>
            </a:r>
            <a:r>
              <a:rPr lang="en-US" sz="2800" dirty="0"/>
              <a:t>alone, at levels of about 2-6% </a:t>
            </a:r>
            <a:r>
              <a:rPr lang="en-US" sz="2800" dirty="0" smtClean="0"/>
              <a:t>variance—partial </a:t>
            </a:r>
            <a:r>
              <a:rPr lang="en-US" sz="2800" dirty="0"/>
              <a:t>correlations controlling for </a:t>
            </a:r>
            <a:r>
              <a:rPr lang="en-US" sz="2800" i="1" dirty="0"/>
              <a:t>g </a:t>
            </a:r>
            <a:r>
              <a:rPr lang="en-US" sz="2800" dirty="0"/>
              <a:t>between </a:t>
            </a:r>
            <a:r>
              <a:rPr lang="en-US" sz="2800" i="1" dirty="0"/>
              <a:t>r </a:t>
            </a:r>
            <a:r>
              <a:rPr lang="en-US" sz="2800" dirty="0"/>
              <a:t>= .14 and .24 (Schneider &amp; Newman, 2015). </a:t>
            </a:r>
          </a:p>
        </p:txBody>
      </p:sp>
      <p:sp>
        <p:nvSpPr>
          <p:cNvPr id="34" name="Text Box 19"/>
          <p:cNvSpPr txBox="1">
            <a:spLocks noChangeArrowheads="1"/>
          </p:cNvSpPr>
          <p:nvPr/>
        </p:nvSpPr>
        <p:spPr bwMode="auto">
          <a:xfrm>
            <a:off x="11558880" y="22209554"/>
            <a:ext cx="9829800" cy="3539430"/>
          </a:xfrm>
          <a:prstGeom prst="rect">
            <a:avLst/>
          </a:prstGeom>
          <a:noFill/>
          <a:ln w="9525">
            <a:noFill/>
            <a:miter lim="800000"/>
            <a:headEnd/>
            <a:tailEnd/>
          </a:ln>
          <a:effectLst/>
        </p:spPr>
        <p:txBody>
          <a:bodyPr wrap="square">
            <a:spAutoFit/>
          </a:bodyPr>
          <a:lstStyle/>
          <a:p>
            <a:pPr marL="514350" lvl="0" indent="-514350" algn="l">
              <a:buFont typeface="+mj-lt"/>
              <a:buAutoNum type="arabicPeriod"/>
            </a:pPr>
            <a:r>
              <a:rPr lang="en-US" sz="2800" dirty="0" smtClean="0"/>
              <a:t>Broad intelligences will correlate in the </a:t>
            </a:r>
            <a:r>
              <a:rPr lang="en-US" sz="2800" i="1" dirty="0" smtClean="0"/>
              <a:t>r </a:t>
            </a:r>
            <a:r>
              <a:rPr lang="en-US" sz="2800" dirty="0" smtClean="0"/>
              <a:t>= 0.0 to .25 range with socio-emotional variables and self-control</a:t>
            </a:r>
          </a:p>
          <a:p>
            <a:pPr marL="514350" lvl="0" indent="-514350" algn="l">
              <a:buFont typeface="+mj-lt"/>
              <a:buAutoNum type="arabicPeriod"/>
            </a:pPr>
            <a:r>
              <a:rPr lang="en-US" sz="2800" dirty="0" smtClean="0"/>
              <a:t>Both intelligences </a:t>
            </a:r>
            <a:r>
              <a:rPr lang="en-US" sz="2800" dirty="0"/>
              <a:t>and the socio-emotional/self-control variables will predict consequential outcomes at West </a:t>
            </a:r>
            <a:r>
              <a:rPr lang="en-US" sz="2800" dirty="0" smtClean="0"/>
              <a:t>Point</a:t>
            </a:r>
          </a:p>
          <a:p>
            <a:pPr marL="514350" lvl="0" indent="-514350" algn="l">
              <a:buFont typeface="+mj-lt"/>
              <a:buAutoNum type="arabicPeriod"/>
            </a:pPr>
            <a:r>
              <a:rPr lang="en-US" sz="2800" dirty="0" smtClean="0"/>
              <a:t>Broad intelligences will predict selected tailored outcomes</a:t>
            </a:r>
          </a:p>
          <a:p>
            <a:pPr marL="514350" lvl="0" indent="-514350" algn="l">
              <a:buFont typeface="+mj-lt"/>
              <a:buAutoNum type="arabicPeriod"/>
            </a:pPr>
            <a:r>
              <a:rPr lang="en-US" sz="2800" dirty="0" smtClean="0"/>
              <a:t>Broad intelligences will predict outcomes incrementally above general intelligence</a:t>
            </a:r>
            <a:endParaRPr lang="en-US" sz="2800" dirty="0"/>
          </a:p>
        </p:txBody>
      </p:sp>
      <p:sp>
        <p:nvSpPr>
          <p:cNvPr id="35" name="Text Box 10"/>
          <p:cNvSpPr txBox="1">
            <a:spLocks noChangeArrowheads="1"/>
          </p:cNvSpPr>
          <p:nvPr/>
        </p:nvSpPr>
        <p:spPr bwMode="auto">
          <a:xfrm>
            <a:off x="11505406" y="12694173"/>
            <a:ext cx="9829800" cy="923330"/>
          </a:xfrm>
          <a:prstGeom prst="rect">
            <a:avLst/>
          </a:prstGeom>
          <a:noFill/>
          <a:ln w="9525">
            <a:noFill/>
            <a:miter lim="800000"/>
            <a:headEnd/>
            <a:tailEnd/>
          </a:ln>
          <a:effectLst/>
        </p:spPr>
        <p:txBody>
          <a:bodyPr>
            <a:spAutoFit/>
          </a:bodyPr>
          <a:lstStyle/>
          <a:p>
            <a:pPr defTabSz="4389438">
              <a:spcBef>
                <a:spcPct val="50000"/>
              </a:spcBef>
            </a:pPr>
            <a:r>
              <a:rPr lang="en-US" sz="5400" b="1" dirty="0" smtClean="0"/>
              <a:t>Study Overview</a:t>
            </a:r>
            <a:endParaRPr lang="en-US" sz="5400" b="1" dirty="0"/>
          </a:p>
        </p:txBody>
      </p:sp>
      <p:sp>
        <p:nvSpPr>
          <p:cNvPr id="36" name="Text Box 19"/>
          <p:cNvSpPr txBox="1">
            <a:spLocks noChangeArrowheads="1"/>
          </p:cNvSpPr>
          <p:nvPr/>
        </p:nvSpPr>
        <p:spPr bwMode="auto">
          <a:xfrm>
            <a:off x="11503898" y="13701923"/>
            <a:ext cx="3767233" cy="4595104"/>
          </a:xfrm>
          <a:prstGeom prst="rect">
            <a:avLst/>
          </a:prstGeom>
          <a:noFill/>
          <a:ln w="9525">
            <a:noFill/>
            <a:miter lim="800000"/>
            <a:headEnd/>
            <a:tailEnd/>
          </a:ln>
          <a:effectLst/>
        </p:spPr>
        <p:txBody>
          <a:bodyPr wrap="square">
            <a:spAutoFit/>
          </a:bodyPr>
          <a:lstStyle/>
          <a:p>
            <a:pPr algn="l">
              <a:lnSpc>
                <a:spcPct val="95000"/>
              </a:lnSpc>
            </a:pPr>
            <a:r>
              <a:rPr lang="en-US" sz="2800" dirty="0" smtClean="0"/>
              <a:t>We conducted our research at the </a:t>
            </a:r>
            <a:r>
              <a:rPr lang="en-US" sz="2800" i="1" dirty="0" smtClean="0"/>
              <a:t>United States Military Academy at West Point. </a:t>
            </a:r>
            <a:r>
              <a:rPr lang="en-US" sz="2800" dirty="0" smtClean="0"/>
              <a:t>There, the </a:t>
            </a:r>
            <a:r>
              <a:rPr lang="en-US" sz="2800" b="1" dirty="0" smtClean="0"/>
              <a:t>Talent-Based Matching Program </a:t>
            </a:r>
            <a:r>
              <a:rPr lang="en-US" sz="2800" dirty="0" smtClean="0"/>
              <a:t>assesses cadets so as to assist them to choose the branch </a:t>
            </a:r>
            <a:r>
              <a:rPr lang="en-US" sz="2800" dirty="0"/>
              <a:t>of the army they </a:t>
            </a:r>
            <a:r>
              <a:rPr lang="en-US" sz="2800" dirty="0" smtClean="0"/>
              <a:t>would</a:t>
            </a:r>
            <a:endParaRPr lang="en-US" sz="2800" dirty="0"/>
          </a:p>
        </p:txBody>
      </p:sp>
      <p:sp>
        <p:nvSpPr>
          <p:cNvPr id="41" name="Text Box 19"/>
          <p:cNvSpPr txBox="1">
            <a:spLocks noChangeArrowheads="1"/>
          </p:cNvSpPr>
          <p:nvPr/>
        </p:nvSpPr>
        <p:spPr bwMode="auto">
          <a:xfrm>
            <a:off x="22518690" y="9528787"/>
            <a:ext cx="9728200" cy="3046988"/>
          </a:xfrm>
          <a:prstGeom prst="rect">
            <a:avLst/>
          </a:prstGeom>
          <a:noFill/>
          <a:ln w="9525">
            <a:noFill/>
            <a:miter lim="800000"/>
            <a:headEnd/>
            <a:tailEnd/>
          </a:ln>
          <a:effectLst/>
        </p:spPr>
        <p:txBody>
          <a:bodyPr wrap="square">
            <a:spAutoFit/>
          </a:bodyPr>
          <a:lstStyle/>
          <a:p>
            <a:pPr algn="l"/>
            <a:r>
              <a:rPr lang="en-US" sz="2400" b="1" i="1" dirty="0" smtClean="0"/>
              <a:t>Measures </a:t>
            </a:r>
            <a:r>
              <a:rPr lang="en-US" sz="2400" b="1" i="1" dirty="0"/>
              <a:t>of Socio-Emotional Styles and of Self-Control. </a:t>
            </a:r>
            <a:endParaRPr lang="en-US" sz="2400" dirty="0"/>
          </a:p>
          <a:p>
            <a:pPr marL="342900" indent="-342900" algn="l">
              <a:buFont typeface="Arial" panose="020B0604020202020204" pitchFamily="34" charset="0"/>
              <a:buChar char="•"/>
            </a:pPr>
            <a:r>
              <a:rPr lang="en-US" sz="2400" i="1" dirty="0" smtClean="0"/>
              <a:t>The </a:t>
            </a:r>
            <a:r>
              <a:rPr lang="en-US" sz="2400" i="1" dirty="0"/>
              <a:t>Five Factor Test. </a:t>
            </a:r>
            <a:r>
              <a:rPr lang="en-US" sz="2400" dirty="0"/>
              <a:t>T</a:t>
            </a:r>
            <a:r>
              <a:rPr lang="en-US" sz="2400" dirty="0" smtClean="0"/>
              <a:t>he </a:t>
            </a:r>
            <a:r>
              <a:rPr lang="en-US" sz="2400" dirty="0"/>
              <a:t>100 item version of </a:t>
            </a:r>
            <a:r>
              <a:rPr lang="en-US" sz="2400" dirty="0" smtClean="0"/>
              <a:t>the </a:t>
            </a:r>
            <a:r>
              <a:rPr lang="en-US" sz="2400" dirty="0"/>
              <a:t>five factor </a:t>
            </a:r>
            <a:r>
              <a:rPr lang="en-US" sz="2400" dirty="0" smtClean="0"/>
              <a:t>inventory yields </a:t>
            </a:r>
            <a:r>
              <a:rPr lang="en-US" sz="2400" dirty="0"/>
              <a:t>scores on Extraversion, Neuroticism, Openness, Agreeableness and Conscientiousness drawn from the International Personality Item Pool (Goldberg et al., 2006). </a:t>
            </a:r>
            <a:endParaRPr lang="en-US" sz="2400" dirty="0" smtClean="0"/>
          </a:p>
          <a:p>
            <a:pPr marL="342900" indent="-342900" algn="l">
              <a:buFont typeface="Arial" panose="020B0604020202020204" pitchFamily="34" charset="0"/>
              <a:buChar char="•"/>
            </a:pPr>
            <a:r>
              <a:rPr lang="en-US" sz="2400" i="1" dirty="0" smtClean="0"/>
              <a:t>Grit</a:t>
            </a:r>
            <a:r>
              <a:rPr lang="en-US" sz="2400" i="1" dirty="0"/>
              <a:t>.</a:t>
            </a:r>
            <a:r>
              <a:rPr lang="en-US" sz="2400" b="1" i="1" dirty="0"/>
              <a:t> </a:t>
            </a:r>
            <a:r>
              <a:rPr lang="en-US" sz="2400" dirty="0"/>
              <a:t>The 12-item Grit scale measures perseverance and goal-commitment under pressure (Duckworth, Peterson, Matthews, &amp; Kelly, 2007). </a:t>
            </a:r>
          </a:p>
        </p:txBody>
      </p:sp>
      <p:sp>
        <p:nvSpPr>
          <p:cNvPr id="6" name="TextBox 5"/>
          <p:cNvSpPr txBox="1"/>
          <p:nvPr/>
        </p:nvSpPr>
        <p:spPr>
          <a:xfrm>
            <a:off x="898577" y="13791583"/>
            <a:ext cx="9829800" cy="2323713"/>
          </a:xfrm>
          <a:prstGeom prst="rect">
            <a:avLst/>
          </a:prstGeom>
          <a:noFill/>
        </p:spPr>
        <p:txBody>
          <a:bodyPr wrap="square" rtlCol="0">
            <a:spAutoFit/>
          </a:bodyPr>
          <a:lstStyle/>
          <a:p>
            <a:pPr algn="l">
              <a:spcBef>
                <a:spcPts val="600"/>
              </a:spcBef>
            </a:pPr>
            <a:r>
              <a:rPr lang="en-US" sz="2800" b="1" dirty="0" smtClean="0"/>
              <a:t>General </a:t>
            </a:r>
            <a:r>
              <a:rPr lang="en-US" sz="2800" b="1" dirty="0"/>
              <a:t>and Broad Intelligences</a:t>
            </a:r>
          </a:p>
          <a:p>
            <a:pPr algn="l">
              <a:spcBef>
                <a:spcPts val="600"/>
              </a:spcBef>
            </a:pPr>
            <a:r>
              <a:rPr lang="en-US" sz="2800" dirty="0" smtClean="0"/>
              <a:t>In </a:t>
            </a:r>
            <a:r>
              <a:rPr lang="en-US" sz="2800" dirty="0"/>
              <a:t>the Cattell-Horn-Carroll model of intelligences, </a:t>
            </a:r>
            <a:r>
              <a:rPr lang="en-US" sz="2800" i="1" dirty="0"/>
              <a:t>g</a:t>
            </a:r>
            <a:r>
              <a:rPr lang="en-US" sz="2800" dirty="0"/>
              <a:t> or general intelligence is at the </a:t>
            </a:r>
            <a:r>
              <a:rPr lang="en-US" sz="2800" dirty="0" smtClean="0"/>
              <a:t>top of a </a:t>
            </a:r>
            <a:r>
              <a:rPr lang="en-US" sz="2800" dirty="0"/>
              <a:t>three-tiered hierarchy, with broad intelligences </a:t>
            </a:r>
            <a:r>
              <a:rPr lang="en-US" sz="2800" dirty="0" smtClean="0"/>
              <a:t>in the middle level and specific </a:t>
            </a:r>
            <a:r>
              <a:rPr lang="en-US" sz="2800" dirty="0"/>
              <a:t>skills at the </a:t>
            </a:r>
            <a:r>
              <a:rPr lang="en-US" sz="2800" dirty="0" smtClean="0"/>
              <a:t>bottom. </a:t>
            </a:r>
            <a:r>
              <a:rPr lang="en-US" sz="2800" dirty="0"/>
              <a:t>Figure 1 depicts a schematic illustration</a:t>
            </a:r>
            <a:r>
              <a:rPr lang="en-US" sz="2800" dirty="0" smtClean="0"/>
              <a:t>.</a:t>
            </a:r>
            <a:endParaRPr lang="en-US" sz="2800" dirty="0"/>
          </a:p>
        </p:txBody>
      </p:sp>
      <p:sp>
        <p:nvSpPr>
          <p:cNvPr id="7" name="TextBox 6"/>
          <p:cNvSpPr txBox="1"/>
          <p:nvPr/>
        </p:nvSpPr>
        <p:spPr>
          <a:xfrm>
            <a:off x="995685" y="21884185"/>
            <a:ext cx="9829800" cy="2677656"/>
          </a:xfrm>
          <a:prstGeom prst="rect">
            <a:avLst/>
          </a:prstGeom>
          <a:noFill/>
        </p:spPr>
        <p:txBody>
          <a:bodyPr wrap="square" rtlCol="0">
            <a:spAutoFit/>
          </a:bodyPr>
          <a:lstStyle/>
          <a:p>
            <a:pPr algn="l"/>
            <a:r>
              <a:rPr lang="en-US" sz="2800" dirty="0"/>
              <a:t>Through the late 20</a:t>
            </a:r>
            <a:r>
              <a:rPr lang="en-US" sz="2800" baseline="30000" dirty="0"/>
              <a:t>th</a:t>
            </a:r>
            <a:r>
              <a:rPr lang="en-US" sz="2800" dirty="0"/>
              <a:t> century, research on the contribution of intelligence to academic and occupational success focused on general mental </a:t>
            </a:r>
            <a:r>
              <a:rPr lang="en-US" sz="2800" dirty="0" smtClean="0"/>
              <a:t>ability (at the top)—a powerful predictor of many outcomes (</a:t>
            </a:r>
            <a:r>
              <a:rPr lang="en-US" sz="2800" dirty="0" err="1" smtClean="0"/>
              <a:t>Deary</a:t>
            </a:r>
            <a:r>
              <a:rPr lang="en-US" sz="2800" dirty="0" smtClean="0"/>
              <a:t>, 2012). Recently, however, many researchers have shifted their attention to broad intelligences (Schneider </a:t>
            </a:r>
            <a:r>
              <a:rPr lang="en-US" sz="2800" dirty="0"/>
              <a:t>&amp; Newman, 2015</a:t>
            </a:r>
            <a:r>
              <a:rPr lang="en-US" sz="2800" dirty="0" smtClean="0"/>
              <a:t>).</a:t>
            </a:r>
            <a:endParaRPr lang="en-US" sz="2800" i="1" dirty="0"/>
          </a:p>
        </p:txBody>
      </p:sp>
      <p:sp>
        <p:nvSpPr>
          <p:cNvPr id="9" name="TextBox 8"/>
          <p:cNvSpPr txBox="1"/>
          <p:nvPr/>
        </p:nvSpPr>
        <p:spPr>
          <a:xfrm>
            <a:off x="950565" y="25070959"/>
            <a:ext cx="4675923" cy="3970318"/>
          </a:xfrm>
          <a:prstGeom prst="rect">
            <a:avLst/>
          </a:prstGeom>
          <a:noFill/>
        </p:spPr>
        <p:txBody>
          <a:bodyPr wrap="square" rtlCol="0">
            <a:spAutoFit/>
          </a:bodyPr>
          <a:lstStyle/>
          <a:p>
            <a:pPr algn="l"/>
            <a:r>
              <a:rPr lang="en-US" sz="2800" dirty="0" smtClean="0"/>
              <a:t>The Cattell-Horn-Carroll model depicts a variety of such broad intelligences (see Fig. 2). Our focus here is on intelligences defined by content areas of knowledge such as the verbal and spatial (McGrew, 2009; Ackerman, 2014).</a:t>
            </a:r>
            <a:endParaRPr lang="en-US" sz="2800" dirty="0"/>
          </a:p>
        </p:txBody>
      </p:sp>
      <p:sp>
        <p:nvSpPr>
          <p:cNvPr id="45" name="Text Box 10"/>
          <p:cNvSpPr txBox="1">
            <a:spLocks noChangeArrowheads="1"/>
          </p:cNvSpPr>
          <p:nvPr/>
        </p:nvSpPr>
        <p:spPr bwMode="auto">
          <a:xfrm>
            <a:off x="11505406" y="21126945"/>
            <a:ext cx="9829800" cy="923330"/>
          </a:xfrm>
          <a:prstGeom prst="rect">
            <a:avLst/>
          </a:prstGeom>
          <a:noFill/>
          <a:ln w="9525">
            <a:noFill/>
            <a:miter lim="800000"/>
            <a:headEnd/>
            <a:tailEnd/>
          </a:ln>
          <a:effectLst/>
        </p:spPr>
        <p:txBody>
          <a:bodyPr>
            <a:spAutoFit/>
          </a:bodyPr>
          <a:lstStyle/>
          <a:p>
            <a:pPr defTabSz="4389438">
              <a:spcBef>
                <a:spcPct val="50000"/>
              </a:spcBef>
            </a:pPr>
            <a:r>
              <a:rPr lang="en-US" sz="5400" b="1" dirty="0" smtClean="0"/>
              <a:t>Key Hypotheses</a:t>
            </a:r>
            <a:endParaRPr lang="en-US" sz="5400" b="1" dirty="0"/>
          </a:p>
        </p:txBody>
      </p:sp>
      <p:sp>
        <p:nvSpPr>
          <p:cNvPr id="47" name="Text Box 10"/>
          <p:cNvSpPr txBox="1">
            <a:spLocks noChangeArrowheads="1"/>
          </p:cNvSpPr>
          <p:nvPr/>
        </p:nvSpPr>
        <p:spPr bwMode="auto">
          <a:xfrm>
            <a:off x="893693" y="29161196"/>
            <a:ext cx="9829800" cy="2400657"/>
          </a:xfrm>
          <a:prstGeom prst="rect">
            <a:avLst/>
          </a:prstGeom>
          <a:noFill/>
          <a:ln w="9525">
            <a:noFill/>
            <a:miter lim="800000"/>
            <a:headEnd/>
            <a:tailEnd/>
          </a:ln>
          <a:effectLst/>
        </p:spPr>
        <p:txBody>
          <a:bodyPr>
            <a:spAutoFit/>
          </a:bodyPr>
          <a:lstStyle/>
          <a:p>
            <a:pPr algn="l" defTabSz="4389438">
              <a:spcBef>
                <a:spcPts val="600"/>
              </a:spcBef>
            </a:pPr>
            <a:r>
              <a:rPr lang="en-US" sz="2800" b="1" dirty="0" smtClean="0"/>
              <a:t>Other Predictors</a:t>
            </a:r>
          </a:p>
          <a:p>
            <a:pPr algn="l" defTabSz="4389438">
              <a:spcBef>
                <a:spcPts val="600"/>
              </a:spcBef>
            </a:pPr>
            <a:r>
              <a:rPr lang="en-US" sz="2800" dirty="0" smtClean="0"/>
              <a:t>We also examined the power of other predictors including the Big Five and Grit—although our focus was mostly on the broad intelligences</a:t>
            </a:r>
            <a:r>
              <a:rPr lang="en-US" sz="2800" dirty="0" smtClean="0"/>
              <a:t>.</a:t>
            </a:r>
          </a:p>
          <a:p>
            <a:pPr algn="l" defTabSz="4389438">
              <a:spcBef>
                <a:spcPts val="600"/>
              </a:spcBef>
            </a:pPr>
            <a:endParaRPr lang="en-US" sz="2800" dirty="0"/>
          </a:p>
        </p:txBody>
      </p:sp>
      <p:sp>
        <p:nvSpPr>
          <p:cNvPr id="48" name="Text Box 19"/>
          <p:cNvSpPr txBox="1">
            <a:spLocks noChangeArrowheads="1"/>
          </p:cNvSpPr>
          <p:nvPr/>
        </p:nvSpPr>
        <p:spPr bwMode="auto">
          <a:xfrm>
            <a:off x="11625848" y="26948594"/>
            <a:ext cx="9728200" cy="2357568"/>
          </a:xfrm>
          <a:prstGeom prst="rect">
            <a:avLst/>
          </a:prstGeom>
          <a:noFill/>
          <a:ln w="9525">
            <a:noFill/>
            <a:miter lim="800000"/>
            <a:headEnd/>
            <a:tailEnd/>
          </a:ln>
          <a:effectLst/>
        </p:spPr>
        <p:txBody>
          <a:bodyPr wrap="square">
            <a:spAutoFit/>
          </a:bodyPr>
          <a:lstStyle/>
          <a:p>
            <a:pPr algn="l" defTabSz="4389438">
              <a:lnSpc>
                <a:spcPct val="90000"/>
              </a:lnSpc>
              <a:spcBef>
                <a:spcPct val="50000"/>
              </a:spcBef>
            </a:pPr>
            <a:r>
              <a:rPr lang="en-US" sz="3600" b="1" i="1" dirty="0" smtClean="0"/>
              <a:t>Participants</a:t>
            </a:r>
            <a:endParaRPr lang="en-US" sz="3600" b="1" i="1" dirty="0"/>
          </a:p>
          <a:p>
            <a:pPr algn="l" defTabSz="4389438">
              <a:lnSpc>
                <a:spcPct val="90000"/>
              </a:lnSpc>
              <a:spcBef>
                <a:spcPct val="50000"/>
              </a:spcBef>
            </a:pPr>
            <a:r>
              <a:rPr lang="en-US" sz="2800" dirty="0" smtClean="0"/>
              <a:t>Participants were 1114 </a:t>
            </a:r>
            <a:r>
              <a:rPr lang="en-US" sz="2800" dirty="0"/>
              <a:t>cadets </a:t>
            </a:r>
            <a:r>
              <a:rPr lang="en-US" sz="2800" dirty="0" smtClean="0"/>
              <a:t>in the class of 2014 at </a:t>
            </a:r>
            <a:r>
              <a:rPr lang="en-US" sz="2800" dirty="0"/>
              <a:t>the United States Military Academy (</a:t>
            </a:r>
            <a:r>
              <a:rPr lang="en-US" sz="2800" dirty="0" smtClean="0"/>
              <a:t>USMA) at West Point. Data were drawn from their files and from testing performed by the as </a:t>
            </a:r>
            <a:r>
              <a:rPr lang="en-US" sz="2800" dirty="0"/>
              <a:t>part of the Talent Based Branching (TBB) </a:t>
            </a:r>
            <a:r>
              <a:rPr lang="en-US" sz="2800" dirty="0" smtClean="0"/>
              <a:t>program</a:t>
            </a:r>
            <a:r>
              <a:rPr lang="en-US" sz="2800" dirty="0"/>
              <a:t>.</a:t>
            </a:r>
            <a:endParaRPr lang="en-US" sz="2800" dirty="0" smtClean="0"/>
          </a:p>
        </p:txBody>
      </p:sp>
      <p:sp>
        <p:nvSpPr>
          <p:cNvPr id="14" name="TextBox 13"/>
          <p:cNvSpPr txBox="1"/>
          <p:nvPr/>
        </p:nvSpPr>
        <p:spPr>
          <a:xfrm>
            <a:off x="11536048" y="18232986"/>
            <a:ext cx="9829800" cy="3034677"/>
          </a:xfrm>
          <a:prstGeom prst="rect">
            <a:avLst/>
          </a:prstGeom>
          <a:noFill/>
        </p:spPr>
        <p:txBody>
          <a:bodyPr wrap="square" rtlCol="0">
            <a:spAutoFit/>
          </a:bodyPr>
          <a:lstStyle/>
          <a:p>
            <a:pPr lvl="0" algn="l">
              <a:lnSpc>
                <a:spcPct val="95000"/>
              </a:lnSpc>
              <a:spcAft>
                <a:spcPts val="600"/>
              </a:spcAft>
            </a:pPr>
            <a:r>
              <a:rPr lang="en-US" sz="2800" dirty="0" smtClean="0"/>
              <a:t>do </a:t>
            </a:r>
            <a:r>
              <a:rPr lang="en-US" sz="2800" dirty="0"/>
              <a:t>best in after graduation (e.g., Infantry, Corps of </a:t>
            </a:r>
            <a:r>
              <a:rPr lang="en-US" sz="2800" dirty="0" smtClean="0"/>
              <a:t>Engineers) i</a:t>
            </a:r>
            <a:r>
              <a:rPr lang="en-US" sz="2800" dirty="0" smtClean="0">
                <a:solidFill>
                  <a:prstClr val="black"/>
                </a:solidFill>
              </a:rPr>
              <a:t>n part </a:t>
            </a:r>
            <a:r>
              <a:rPr lang="en-US" sz="2800" dirty="0">
                <a:solidFill>
                  <a:prstClr val="black"/>
                </a:solidFill>
              </a:rPr>
              <a:t>to promote the retention of high quality officers over time.</a:t>
            </a:r>
          </a:p>
          <a:p>
            <a:pPr lvl="0" algn="l">
              <a:lnSpc>
                <a:spcPct val="95000"/>
              </a:lnSpc>
            </a:pPr>
            <a:r>
              <a:rPr lang="en-US" sz="2800" dirty="0" smtClean="0">
                <a:solidFill>
                  <a:prstClr val="black"/>
                </a:solidFill>
              </a:rPr>
              <a:t>Data were drawn from cadets’ files, and a mass testing also was conducted during which additional psychological measures including of intelligence and the Big Five were collected. </a:t>
            </a:r>
            <a:endParaRPr lang="en-US" sz="2800" dirty="0">
              <a:solidFill>
                <a:prstClr val="black"/>
              </a:solidFill>
            </a:endParaRPr>
          </a:p>
        </p:txBody>
      </p:sp>
      <p:sp>
        <p:nvSpPr>
          <p:cNvPr id="52" name="Text Box 19"/>
          <p:cNvSpPr txBox="1">
            <a:spLocks noChangeArrowheads="1"/>
          </p:cNvSpPr>
          <p:nvPr/>
        </p:nvSpPr>
        <p:spPr bwMode="auto">
          <a:xfrm>
            <a:off x="22518690" y="6070790"/>
            <a:ext cx="9779000" cy="3908762"/>
          </a:xfrm>
          <a:prstGeom prst="rect">
            <a:avLst/>
          </a:prstGeom>
          <a:noFill/>
          <a:ln w="9525">
            <a:noFill/>
            <a:miter lim="800000"/>
            <a:headEnd/>
            <a:tailEnd/>
          </a:ln>
          <a:effectLst/>
        </p:spPr>
        <p:txBody>
          <a:bodyPr wrap="square">
            <a:spAutoFit/>
          </a:bodyPr>
          <a:lstStyle/>
          <a:p>
            <a:pPr algn="l" defTabSz="4389438">
              <a:spcBef>
                <a:spcPts val="600"/>
              </a:spcBef>
            </a:pPr>
            <a:r>
              <a:rPr lang="en-US" sz="3600" b="1" i="1" dirty="0" smtClean="0"/>
              <a:t>Measures (cont.)</a:t>
            </a:r>
          </a:p>
          <a:p>
            <a:pPr algn="l">
              <a:spcBef>
                <a:spcPts val="600"/>
              </a:spcBef>
            </a:pPr>
            <a:r>
              <a:rPr lang="en-US" sz="2400" b="1" i="1" dirty="0"/>
              <a:t>Mental ability measures.</a:t>
            </a:r>
            <a:endParaRPr lang="en-US" sz="2400" dirty="0"/>
          </a:p>
          <a:p>
            <a:pPr marL="342900" indent="-342900" algn="l">
              <a:spcBef>
                <a:spcPts val="600"/>
              </a:spcBef>
              <a:buFont typeface="Arial" panose="020B0604020202020204" pitchFamily="34" charset="0"/>
              <a:buChar char="•"/>
            </a:pPr>
            <a:r>
              <a:rPr lang="en-US" sz="2400" i="1" dirty="0" smtClean="0"/>
              <a:t>The ONET measure of Spatial Ability </a:t>
            </a:r>
            <a:r>
              <a:rPr lang="en-US" sz="2400" dirty="0" smtClean="0"/>
              <a:t>from the U.S. Department of Labor Employment (National Center for O*NET Development, 2015). </a:t>
            </a:r>
          </a:p>
          <a:p>
            <a:pPr marL="342900" indent="-342900" algn="l">
              <a:spcBef>
                <a:spcPts val="600"/>
              </a:spcBef>
              <a:buFont typeface="Arial" panose="020B0604020202020204" pitchFamily="34" charset="0"/>
              <a:buChar char="•"/>
            </a:pPr>
            <a:r>
              <a:rPr lang="en-US" sz="2400" i="1" dirty="0" smtClean="0"/>
              <a:t>The TOPI 1.4.</a:t>
            </a:r>
            <a:r>
              <a:rPr lang="en-US" sz="2400" b="1" i="1" dirty="0" smtClean="0"/>
              <a:t> </a:t>
            </a:r>
            <a:r>
              <a:rPr lang="en-US" sz="2400" dirty="0" smtClean="0"/>
              <a:t>The Test of Personal Intelligence is an ability-based measure of reasoning about personality—inner experiences, traits, goals, and other qualities (Mayer, </a:t>
            </a:r>
            <a:r>
              <a:rPr lang="en-US" sz="2400" dirty="0" err="1" smtClean="0"/>
              <a:t>Panter</a:t>
            </a:r>
            <a:r>
              <a:rPr lang="en-US" sz="2400" dirty="0" smtClean="0"/>
              <a:t>, &amp; Caruso, 2014).</a:t>
            </a:r>
          </a:p>
          <a:p>
            <a:pPr algn="l">
              <a:spcBef>
                <a:spcPts val="600"/>
              </a:spcBef>
            </a:pPr>
            <a:endParaRPr lang="en-US" sz="2400" b="1" i="1" dirty="0" smtClean="0"/>
          </a:p>
        </p:txBody>
      </p:sp>
      <p:sp>
        <p:nvSpPr>
          <p:cNvPr id="53" name="Text Box 39"/>
          <p:cNvSpPr txBox="1">
            <a:spLocks noChangeArrowheads="1"/>
          </p:cNvSpPr>
          <p:nvPr/>
        </p:nvSpPr>
        <p:spPr bwMode="auto">
          <a:xfrm>
            <a:off x="22453050" y="23301724"/>
            <a:ext cx="9766300" cy="471108"/>
          </a:xfrm>
          <a:prstGeom prst="rect">
            <a:avLst/>
          </a:prstGeom>
          <a:noFill/>
          <a:ln w="57150" cmpd="thinThick">
            <a:noFill/>
            <a:miter lim="800000"/>
            <a:headEnd/>
            <a:tailEnd/>
          </a:ln>
          <a:effectLst/>
        </p:spPr>
        <p:txBody>
          <a:bodyPr lIns="61170" tIns="30584" rIns="61170" bIns="30584">
            <a:spAutoFit/>
          </a:bodyPr>
          <a:lstStyle/>
          <a:p>
            <a:pPr algn="l" defTabSz="612775" eaLnBrk="0" hangingPunct="0">
              <a:lnSpc>
                <a:spcPct val="95000"/>
              </a:lnSpc>
            </a:pPr>
            <a:r>
              <a:rPr lang="en-US" sz="2800" b="1" dirty="0" smtClean="0">
                <a:latin typeface="Times New Roman" pitchFamily="18" charset="0"/>
              </a:rPr>
              <a:t>2. Predictions to General Criteria</a:t>
            </a:r>
          </a:p>
        </p:txBody>
      </p:sp>
      <p:sp>
        <p:nvSpPr>
          <p:cNvPr id="54" name="Text Box 39"/>
          <p:cNvSpPr txBox="1">
            <a:spLocks noChangeArrowheads="1"/>
          </p:cNvSpPr>
          <p:nvPr/>
        </p:nvSpPr>
        <p:spPr bwMode="auto">
          <a:xfrm>
            <a:off x="22384495" y="26711103"/>
            <a:ext cx="9766300" cy="471108"/>
          </a:xfrm>
          <a:prstGeom prst="rect">
            <a:avLst/>
          </a:prstGeom>
          <a:noFill/>
          <a:ln w="57150" cmpd="thinThick">
            <a:noFill/>
            <a:miter lim="800000"/>
            <a:headEnd/>
            <a:tailEnd/>
          </a:ln>
          <a:effectLst/>
        </p:spPr>
        <p:txBody>
          <a:bodyPr lIns="61170" tIns="30584" rIns="61170" bIns="30584">
            <a:spAutoFit/>
          </a:bodyPr>
          <a:lstStyle/>
          <a:p>
            <a:pPr algn="l" defTabSz="612775" eaLnBrk="0" hangingPunct="0">
              <a:lnSpc>
                <a:spcPct val="95000"/>
              </a:lnSpc>
            </a:pPr>
            <a:r>
              <a:rPr lang="en-US" sz="2800" b="1" dirty="0" smtClean="0">
                <a:latin typeface="Times New Roman" pitchFamily="18" charset="0"/>
              </a:rPr>
              <a:t>3. Predictions to Specific Criteria</a:t>
            </a:r>
          </a:p>
        </p:txBody>
      </p:sp>
      <p:sp>
        <p:nvSpPr>
          <p:cNvPr id="55" name="Text Box 39"/>
          <p:cNvSpPr txBox="1">
            <a:spLocks noChangeArrowheads="1"/>
          </p:cNvSpPr>
          <p:nvPr/>
        </p:nvSpPr>
        <p:spPr bwMode="auto">
          <a:xfrm>
            <a:off x="33430245" y="6043155"/>
            <a:ext cx="9766300" cy="2576300"/>
          </a:xfrm>
          <a:prstGeom prst="rect">
            <a:avLst/>
          </a:prstGeom>
          <a:noFill/>
          <a:ln w="57150" cmpd="thinThick">
            <a:noFill/>
            <a:miter lim="800000"/>
            <a:headEnd/>
            <a:tailEnd/>
          </a:ln>
          <a:effectLst/>
        </p:spPr>
        <p:txBody>
          <a:bodyPr lIns="61170" tIns="30584" rIns="61170" bIns="30584">
            <a:spAutoFit/>
          </a:bodyPr>
          <a:lstStyle/>
          <a:p>
            <a:pPr algn="l" defTabSz="612775" eaLnBrk="0" hangingPunct="0">
              <a:lnSpc>
                <a:spcPct val="95000"/>
              </a:lnSpc>
            </a:pPr>
            <a:r>
              <a:rPr lang="en-US" sz="2800" b="1" dirty="0">
                <a:latin typeface="Times New Roman" pitchFamily="18" charset="0"/>
              </a:rPr>
              <a:t>4</a:t>
            </a:r>
            <a:r>
              <a:rPr lang="en-US" sz="2800" b="1" dirty="0" smtClean="0">
                <a:latin typeface="Times New Roman" pitchFamily="18" charset="0"/>
              </a:rPr>
              <a:t>. Incremental Predictions—Preliminary Estimates</a:t>
            </a:r>
          </a:p>
          <a:p>
            <a:pPr algn="l" defTabSz="612775" eaLnBrk="0" hangingPunct="0">
              <a:lnSpc>
                <a:spcPct val="95000"/>
              </a:lnSpc>
            </a:pPr>
            <a:r>
              <a:rPr lang="en-US" sz="2400" dirty="0" smtClean="0">
                <a:latin typeface="Times New Roman" pitchFamily="18" charset="0"/>
              </a:rPr>
              <a:t>The broad intelligences continue to exhibit significant relations with criteria: for instance, personal intelligence continues to predict related courses and talent ratings at significant levels, even after controlling for SAT scores. This is a very strict test, because some SAT-verbal “critical reading” test items include content that overlaps with personal intelligence.</a:t>
            </a:r>
            <a:endParaRPr lang="en-US" sz="2400" b="1" dirty="0">
              <a:latin typeface="Times New Roman" pitchFamily="18" charset="0"/>
            </a:endParaRPr>
          </a:p>
          <a:p>
            <a:pPr algn="l" defTabSz="612775" eaLnBrk="0" hangingPunct="0">
              <a:lnSpc>
                <a:spcPct val="95000"/>
              </a:lnSpc>
            </a:pPr>
            <a:endParaRPr lang="en-US" sz="2400" dirty="0">
              <a:latin typeface="Times New Roman" pitchFamily="18" charset="0"/>
            </a:endParaRPr>
          </a:p>
        </p:txBody>
      </p:sp>
      <p:sp>
        <p:nvSpPr>
          <p:cNvPr id="62" name="TextBox 61"/>
          <p:cNvSpPr txBox="1"/>
          <p:nvPr/>
        </p:nvSpPr>
        <p:spPr>
          <a:xfrm>
            <a:off x="1019094" y="12698640"/>
            <a:ext cx="9829800" cy="923330"/>
          </a:xfrm>
          <a:prstGeom prst="rect">
            <a:avLst/>
          </a:prstGeom>
          <a:noFill/>
        </p:spPr>
        <p:txBody>
          <a:bodyPr wrap="square" rtlCol="0">
            <a:spAutoFit/>
          </a:bodyPr>
          <a:lstStyle/>
          <a:p>
            <a:r>
              <a:rPr lang="en-US" sz="5400" b="1" dirty="0" smtClean="0"/>
              <a:t>Introduction</a:t>
            </a:r>
            <a:endParaRPr lang="en-US" sz="5400" b="1" dirty="0"/>
          </a:p>
        </p:txBody>
      </p:sp>
      <p:sp>
        <p:nvSpPr>
          <p:cNvPr id="63" name="Text Box 19"/>
          <p:cNvSpPr txBox="1">
            <a:spLocks noChangeArrowheads="1"/>
          </p:cNvSpPr>
          <p:nvPr/>
        </p:nvSpPr>
        <p:spPr bwMode="auto">
          <a:xfrm>
            <a:off x="11625848" y="29545651"/>
            <a:ext cx="9728200" cy="2200602"/>
          </a:xfrm>
          <a:prstGeom prst="rect">
            <a:avLst/>
          </a:prstGeom>
          <a:noFill/>
          <a:ln w="9525">
            <a:noFill/>
            <a:miter lim="800000"/>
            <a:headEnd/>
            <a:tailEnd/>
          </a:ln>
          <a:effectLst/>
        </p:spPr>
        <p:txBody>
          <a:bodyPr wrap="square">
            <a:spAutoFit/>
          </a:bodyPr>
          <a:lstStyle/>
          <a:p>
            <a:pPr algn="l" defTabSz="4389438">
              <a:spcBef>
                <a:spcPts val="600"/>
              </a:spcBef>
            </a:pPr>
            <a:r>
              <a:rPr lang="en-US" sz="3600" b="1" i="1" dirty="0" smtClean="0"/>
              <a:t>Measures</a:t>
            </a:r>
          </a:p>
          <a:p>
            <a:pPr algn="l" defTabSz="4389438">
              <a:spcBef>
                <a:spcPts val="600"/>
              </a:spcBef>
            </a:pPr>
            <a:endParaRPr lang="en-US" sz="1000" b="1" i="1" dirty="0" smtClean="0"/>
          </a:p>
          <a:p>
            <a:pPr algn="l">
              <a:spcBef>
                <a:spcPts val="600"/>
              </a:spcBef>
            </a:pPr>
            <a:r>
              <a:rPr lang="en-US" sz="2400" b="1" i="1" dirty="0"/>
              <a:t>Mental ability measures.</a:t>
            </a:r>
            <a:endParaRPr lang="en-US" sz="2400" dirty="0"/>
          </a:p>
          <a:p>
            <a:pPr marL="342900" indent="-342900" algn="l">
              <a:spcBef>
                <a:spcPts val="600"/>
              </a:spcBef>
              <a:buFont typeface="Arial" panose="020B0604020202020204" pitchFamily="34" charset="0"/>
              <a:buChar char="•"/>
            </a:pPr>
            <a:r>
              <a:rPr lang="en-US" sz="2400" i="1" dirty="0" smtClean="0"/>
              <a:t>The SAT.</a:t>
            </a:r>
            <a:r>
              <a:rPr lang="en-US" sz="2400" b="1" i="1" dirty="0" smtClean="0"/>
              <a:t> </a:t>
            </a:r>
            <a:r>
              <a:rPr lang="en-US" sz="2400" dirty="0" smtClean="0"/>
              <a:t>Most cadets (</a:t>
            </a:r>
            <a:r>
              <a:rPr lang="en-US" sz="2400" i="1" dirty="0" smtClean="0"/>
              <a:t>N </a:t>
            </a:r>
            <a:r>
              <a:rPr lang="en-US" sz="2400" dirty="0" smtClean="0"/>
              <a:t>= 932) had SAT scores in their files, with </a:t>
            </a:r>
            <a:r>
              <a:rPr lang="en-US" sz="2400" dirty="0" err="1" smtClean="0"/>
              <a:t>subscores</a:t>
            </a:r>
            <a:r>
              <a:rPr lang="en-US" sz="2400" dirty="0" smtClean="0"/>
              <a:t> for verbal, mathematical and writing abilities. </a:t>
            </a:r>
            <a:endParaRPr lang="en-US" sz="2400" dirty="0"/>
          </a:p>
        </p:txBody>
      </p:sp>
      <p:sp>
        <p:nvSpPr>
          <p:cNvPr id="65" name="Text Box 19"/>
          <p:cNvSpPr txBox="1">
            <a:spLocks noChangeArrowheads="1"/>
          </p:cNvSpPr>
          <p:nvPr/>
        </p:nvSpPr>
        <p:spPr bwMode="auto">
          <a:xfrm>
            <a:off x="22497301" y="12630712"/>
            <a:ext cx="9829800" cy="4154984"/>
          </a:xfrm>
          <a:prstGeom prst="rect">
            <a:avLst/>
          </a:prstGeom>
          <a:noFill/>
          <a:ln w="9525">
            <a:noFill/>
            <a:miter lim="800000"/>
            <a:headEnd/>
            <a:tailEnd/>
          </a:ln>
          <a:effectLst/>
        </p:spPr>
        <p:txBody>
          <a:bodyPr wrap="square">
            <a:spAutoFit/>
          </a:bodyPr>
          <a:lstStyle/>
          <a:p>
            <a:pPr algn="l"/>
            <a:r>
              <a:rPr lang="en-US" sz="2400" b="1" i="1" dirty="0" smtClean="0"/>
              <a:t>General Outcome Criteria</a:t>
            </a:r>
            <a:endParaRPr lang="en-US" sz="2400" dirty="0"/>
          </a:p>
          <a:p>
            <a:pPr marL="342900" indent="-342900" algn="l">
              <a:buFont typeface="Arial" panose="020B0604020202020204" pitchFamily="34" charset="0"/>
              <a:buChar char="•"/>
            </a:pPr>
            <a:r>
              <a:rPr lang="en-US" sz="2400" i="1" dirty="0" smtClean="0"/>
              <a:t>GPAs. </a:t>
            </a:r>
            <a:r>
              <a:rPr lang="en-US" sz="2400" dirty="0" smtClean="0"/>
              <a:t>Overall Academic Scale (college GPA), Military Point Scale (performance of military tasks), Physical Point Scale (physical fitness and performance), </a:t>
            </a:r>
          </a:p>
          <a:p>
            <a:pPr marL="342900" indent="-342900" algn="l">
              <a:buFont typeface="Arial" panose="020B0604020202020204" pitchFamily="34" charset="0"/>
              <a:buChar char="•"/>
            </a:pPr>
            <a:r>
              <a:rPr lang="en-US" sz="2400" i="1" dirty="0" smtClean="0"/>
              <a:t>Talent Rating. </a:t>
            </a:r>
            <a:r>
              <a:rPr lang="en-US" sz="2400" dirty="0"/>
              <a:t>The </a:t>
            </a:r>
            <a:r>
              <a:rPr lang="en-US" sz="2400" dirty="0" smtClean="0"/>
              <a:t>cadets’ </a:t>
            </a:r>
            <a:r>
              <a:rPr lang="en-US" sz="2400" dirty="0"/>
              <a:t>tactical officers </a:t>
            </a:r>
            <a:r>
              <a:rPr lang="en-US" sz="2400" dirty="0" smtClean="0"/>
              <a:t>rated </a:t>
            </a:r>
            <a:r>
              <a:rPr lang="en-US" sz="2400" dirty="0"/>
              <a:t>them on a group of </a:t>
            </a:r>
            <a:r>
              <a:rPr lang="en-US" sz="2400" dirty="0" smtClean="0"/>
              <a:t>20 talents; this is the average rating.</a:t>
            </a:r>
          </a:p>
          <a:p>
            <a:pPr algn="l"/>
            <a:r>
              <a:rPr lang="en-US" sz="2400" b="1" i="1" dirty="0" smtClean="0"/>
              <a:t>Tailored Outcome Criteria</a:t>
            </a:r>
          </a:p>
          <a:p>
            <a:pPr marL="342900" indent="-342900" algn="l">
              <a:buFont typeface="Arial" panose="020B0604020202020204" pitchFamily="34" charset="0"/>
              <a:buChar char="•"/>
            </a:pPr>
            <a:r>
              <a:rPr lang="en-US" sz="2400" dirty="0" smtClean="0"/>
              <a:t>Grade point averages for clusters of 3-5 required courses in the areas of Verbal, Math, Spatial and Personal Intelligence. </a:t>
            </a:r>
          </a:p>
          <a:p>
            <a:pPr algn="l"/>
            <a:r>
              <a:rPr lang="en-US" sz="2400" b="1" i="1" dirty="0" smtClean="0"/>
              <a:t>Specific Talent Ratings</a:t>
            </a:r>
          </a:p>
          <a:p>
            <a:pPr marL="342900" indent="-342900" algn="l">
              <a:buFont typeface="Arial" panose="020B0604020202020204" pitchFamily="34" charset="0"/>
              <a:buChar char="•"/>
            </a:pPr>
            <a:r>
              <a:rPr lang="en-US" sz="2400" dirty="0" smtClean="0"/>
              <a:t>Ratings for personal intelligence and spatial talents.</a:t>
            </a:r>
            <a:endParaRPr lang="en-US" sz="2400" b="1" i="1" dirty="0"/>
          </a:p>
        </p:txBody>
      </p:sp>
      <p:sp>
        <p:nvSpPr>
          <p:cNvPr id="2" name="TextBox 1"/>
          <p:cNvSpPr txBox="1"/>
          <p:nvPr/>
        </p:nvSpPr>
        <p:spPr>
          <a:xfrm>
            <a:off x="33417133" y="26079245"/>
            <a:ext cx="9829800" cy="5909310"/>
          </a:xfrm>
          <a:prstGeom prst="rect">
            <a:avLst/>
          </a:prstGeom>
          <a:noFill/>
        </p:spPr>
        <p:txBody>
          <a:bodyPr wrap="square" rtlCol="0">
            <a:spAutoFit/>
          </a:bodyPr>
          <a:lstStyle/>
          <a:p>
            <a:pPr indent="-640080" algn="l" defTabSz="457200"/>
            <a:r>
              <a:rPr lang="en-US" sz="1800" dirty="0"/>
              <a:t>Ackerman, P. L. (2014). Adolescent and adult intellectual development.</a:t>
            </a:r>
            <a:r>
              <a:rPr lang="en-US" sz="1800" i="1" dirty="0"/>
              <a:t> Current </a:t>
            </a:r>
            <a:r>
              <a:rPr lang="en-US" sz="1800" i="1" dirty="0" smtClean="0"/>
              <a:t>Directions in    	Psychological </a:t>
            </a:r>
            <a:r>
              <a:rPr lang="en-US" sz="1800" i="1" dirty="0"/>
              <a:t>Science, 23</a:t>
            </a:r>
            <a:r>
              <a:rPr lang="en-US" sz="1800" dirty="0"/>
              <a:t>(4), 246-251. </a:t>
            </a:r>
            <a:endParaRPr lang="en-US" sz="1800" dirty="0" smtClean="0"/>
          </a:p>
          <a:p>
            <a:pPr indent="-640080" algn="l" defTabSz="457200"/>
            <a:r>
              <a:rPr lang="en-US" sz="1800" dirty="0" err="1" smtClean="0"/>
              <a:t>Deary</a:t>
            </a:r>
            <a:r>
              <a:rPr lang="en-US" sz="1800" dirty="0"/>
              <a:t>, I. J. (2012). Intelligence.</a:t>
            </a:r>
            <a:r>
              <a:rPr lang="en-US" sz="1800" i="1" dirty="0"/>
              <a:t> Annual Review of Psychology, 63</a:t>
            </a:r>
            <a:r>
              <a:rPr lang="en-US" sz="1800" dirty="0"/>
              <a:t>, 453-482. </a:t>
            </a:r>
            <a:r>
              <a:rPr lang="en-US" sz="1800" dirty="0" smtClean="0"/>
              <a:t> 	doi:10.1146/annurev-psych-120710-100353</a:t>
            </a:r>
            <a:endParaRPr lang="en-US" sz="1800" dirty="0"/>
          </a:p>
          <a:p>
            <a:pPr indent="-640080" algn="l" defTabSz="457200"/>
            <a:r>
              <a:rPr lang="en-US" sz="1800" dirty="0"/>
              <a:t>Duckworth, A. L., Peterson, C., Matthews, M. D., &amp; Kelly, D. R. (2007). Grit: Perseverance and </a:t>
            </a:r>
            <a:r>
              <a:rPr lang="en-US" sz="1800" dirty="0" smtClean="0"/>
              <a:t>	passion </a:t>
            </a:r>
            <a:r>
              <a:rPr lang="en-US" sz="1800" dirty="0"/>
              <a:t>for long-term goals.</a:t>
            </a:r>
            <a:r>
              <a:rPr lang="en-US" sz="1800" i="1" dirty="0"/>
              <a:t> Journal of Personality and Social Psychology, 92</a:t>
            </a:r>
            <a:r>
              <a:rPr lang="en-US" sz="1800" dirty="0"/>
              <a:t>(6), </a:t>
            </a:r>
            <a:r>
              <a:rPr lang="en-US" sz="1800" dirty="0" smtClean="0"/>
              <a:t>	1087-	1101.</a:t>
            </a:r>
          </a:p>
          <a:p>
            <a:pPr indent="-457200" algn="l" defTabSz="457200"/>
            <a:r>
              <a:rPr lang="en-US" sz="1800" dirty="0"/>
              <a:t>Goldberg, L. R., Johnson, J. A., Eber, H. W., Hogan, R., Ashton, M. C., </a:t>
            </a:r>
            <a:r>
              <a:rPr lang="en-US" sz="1800" dirty="0" err="1"/>
              <a:t>Cloninger</a:t>
            </a:r>
            <a:r>
              <a:rPr lang="en-US" sz="1800" dirty="0"/>
              <a:t>, C. R., </a:t>
            </a:r>
            <a:r>
              <a:rPr lang="en-US" sz="1800" dirty="0" smtClean="0"/>
              <a:t>&amp;</a:t>
            </a:r>
          </a:p>
          <a:p>
            <a:pPr marL="457200" algn="l" defTabSz="457200"/>
            <a:r>
              <a:rPr lang="en-US" sz="1800" dirty="0" smtClean="0"/>
              <a:t>Gough</a:t>
            </a:r>
            <a:r>
              <a:rPr lang="en-US" sz="1800" dirty="0"/>
              <a:t>, H. G. (2006). The international personality item pool and the future of public-domain personality measures. Journal of Research in Personality, 40(1), 84-96</a:t>
            </a:r>
            <a:r>
              <a:rPr lang="en-US" sz="1800" dirty="0" smtClean="0"/>
              <a:t>.</a:t>
            </a:r>
            <a:endParaRPr lang="en-US" sz="1800" dirty="0"/>
          </a:p>
          <a:p>
            <a:pPr indent="-640080" algn="l" defTabSz="457200"/>
            <a:r>
              <a:rPr lang="en-US" sz="1800" dirty="0" smtClean="0"/>
              <a:t>Mayer</a:t>
            </a:r>
            <a:r>
              <a:rPr lang="en-US" sz="1800" dirty="0"/>
              <a:t>, J. D., </a:t>
            </a:r>
            <a:r>
              <a:rPr lang="en-US" sz="1800" dirty="0" err="1"/>
              <a:t>Panter</a:t>
            </a:r>
            <a:r>
              <a:rPr lang="en-US" sz="1800" dirty="0"/>
              <a:t>, A. T., &amp; Caruso, D. R. (2012). Does personal intelligence exist? evidence </a:t>
            </a:r>
            <a:r>
              <a:rPr lang="en-US" sz="1800" dirty="0" smtClean="0"/>
              <a:t>	from </a:t>
            </a:r>
            <a:r>
              <a:rPr lang="en-US" sz="1800" dirty="0"/>
              <a:t>a new ability-based measure.</a:t>
            </a:r>
            <a:r>
              <a:rPr lang="en-US" sz="1800" i="1" dirty="0"/>
              <a:t> Journal of Personality Assessment, 94</a:t>
            </a:r>
            <a:r>
              <a:rPr lang="en-US" sz="1800" dirty="0"/>
              <a:t>, 124-140. </a:t>
            </a:r>
            <a:r>
              <a:rPr lang="en-US" sz="1800" dirty="0" smtClean="0"/>
              <a:t>	doi:10.1080/00223891.2011.646108</a:t>
            </a:r>
            <a:endParaRPr lang="en-US" sz="1800" dirty="0"/>
          </a:p>
          <a:p>
            <a:pPr indent="-640080" algn="l" defTabSz="457200"/>
            <a:r>
              <a:rPr lang="en-US" sz="1800" dirty="0"/>
              <a:t>McGrew, K. S. (2009). CHC theory and the human cognitive abilities project: Standing on the </a:t>
            </a:r>
            <a:r>
              <a:rPr lang="en-US" sz="1800" dirty="0" smtClean="0"/>
              <a:t>	shoulders </a:t>
            </a:r>
            <a:r>
              <a:rPr lang="en-US" sz="1800" dirty="0"/>
              <a:t>of the giants of psychometric intelligence research.</a:t>
            </a:r>
            <a:r>
              <a:rPr lang="en-US" sz="1800" i="1" dirty="0"/>
              <a:t> Intelligence, 37</a:t>
            </a:r>
            <a:r>
              <a:rPr lang="en-US" sz="1800" dirty="0"/>
              <a:t>(1), 1-10. </a:t>
            </a:r>
            <a:r>
              <a:rPr lang="en-US" sz="1800" dirty="0" smtClean="0"/>
              <a:t>	doi:10.1016/j.intell.2008.08.004</a:t>
            </a:r>
            <a:endParaRPr lang="en-US" sz="1800" dirty="0"/>
          </a:p>
          <a:p>
            <a:pPr indent="-640080" algn="l" defTabSz="457200"/>
            <a:r>
              <a:rPr lang="en-US" sz="1800" dirty="0"/>
              <a:t>National Center for O*NET Development. (2015). Ability profiler (AP). </a:t>
            </a:r>
            <a:r>
              <a:rPr lang="en-US" sz="1800" i="1" dirty="0"/>
              <a:t>O*NET resource center</a:t>
            </a:r>
            <a:r>
              <a:rPr lang="en-US" sz="1800" dirty="0"/>
              <a:t>. </a:t>
            </a:r>
            <a:r>
              <a:rPr lang="en-US" sz="1800" dirty="0" smtClean="0"/>
              <a:t>	Retrieved </a:t>
            </a:r>
            <a:r>
              <a:rPr lang="en-US" sz="1800" dirty="0"/>
              <a:t>from http://www.onetcenter.org/AP.html</a:t>
            </a:r>
          </a:p>
          <a:p>
            <a:pPr indent="-640080" algn="l" defTabSz="457200"/>
            <a:r>
              <a:rPr lang="en-US" sz="1800" dirty="0"/>
              <a:t>Schneider, W. J., &amp; Newman, D. A. (2015). Intelligence is multidimensional: Theoretical review </a:t>
            </a:r>
            <a:r>
              <a:rPr lang="en-US" sz="1800" dirty="0" smtClean="0"/>
              <a:t>	and </a:t>
            </a:r>
            <a:r>
              <a:rPr lang="en-US" sz="1800" dirty="0"/>
              <a:t>implications of specific cognitive abilities.</a:t>
            </a:r>
            <a:r>
              <a:rPr lang="en-US" sz="1800" i="1" dirty="0"/>
              <a:t> Human Resource Management Review, </a:t>
            </a:r>
            <a:r>
              <a:rPr lang="en-US" sz="1800" i="1" dirty="0" smtClean="0"/>
              <a:t>	25</a:t>
            </a:r>
            <a:r>
              <a:rPr lang="en-US" sz="1800" dirty="0" smtClean="0"/>
              <a:t>(1</a:t>
            </a:r>
            <a:r>
              <a:rPr lang="en-US" sz="1800" dirty="0"/>
              <a:t>), 12-27</a:t>
            </a:r>
            <a:r>
              <a:rPr lang="en-US" sz="1800" dirty="0" smtClean="0"/>
              <a:t>.</a:t>
            </a:r>
            <a:endParaRPr lang="en-US" sz="1800" dirty="0"/>
          </a:p>
        </p:txBody>
      </p:sp>
      <p:pic>
        <p:nvPicPr>
          <p:cNvPr id="2050" name="Picture 2" descr="http://2.bp.blogspot.com/_1jX14pY7WSM/TN335RvYOOI/AAAAAAAAErY/goch7CV_Ifk/s1600/IMG_329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387440" y="13834745"/>
            <a:ext cx="5798184" cy="434863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rotWithShape="1">
          <a:blip r:embed="rId6">
            <a:extLst>
              <a:ext uri="{28A0092B-C50C-407E-A947-70E740481C1C}">
                <a14:useLocalDpi xmlns:a14="http://schemas.microsoft.com/office/drawing/2010/main" val="0"/>
              </a:ext>
            </a:extLst>
          </a:blip>
          <a:srcRect t="10430" b="20476"/>
          <a:stretch/>
        </p:blipFill>
        <p:spPr>
          <a:xfrm>
            <a:off x="995685" y="16528902"/>
            <a:ext cx="9418181" cy="4883636"/>
          </a:xfrm>
          <a:prstGeom prst="rect">
            <a:avLst/>
          </a:prstGeom>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506586" y="18302447"/>
            <a:ext cx="9791104" cy="4843749"/>
          </a:xfrm>
          <a:prstGeom prst="rect">
            <a:avLst/>
          </a:prstGeom>
        </p:spPr>
      </p:pic>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454646" y="23899875"/>
            <a:ext cx="9843044" cy="2660528"/>
          </a:xfrm>
          <a:prstGeom prst="rect">
            <a:avLst/>
          </a:prstGeom>
        </p:spPr>
      </p:pic>
      <p:pic>
        <p:nvPicPr>
          <p:cNvPr id="10" name="Picture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438604" y="27337739"/>
            <a:ext cx="9912096" cy="4466844"/>
          </a:xfrm>
          <a:prstGeom prst="rect">
            <a:avLst/>
          </a:prstGeom>
        </p:spPr>
      </p:pic>
      <p:pic>
        <p:nvPicPr>
          <p:cNvPr id="11" name="Picture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3470354" y="8399402"/>
            <a:ext cx="9583657" cy="4318834"/>
          </a:xfrm>
          <a:prstGeom prst="rect">
            <a:avLst/>
          </a:prstGeom>
        </p:spPr>
      </p:pic>
      <p:pic>
        <p:nvPicPr>
          <p:cNvPr id="12" name="Picture 1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638557" y="25086708"/>
            <a:ext cx="4769549" cy="3579416"/>
          </a:xfrm>
          <a:prstGeom prst="rect">
            <a:avLst/>
          </a:prstGeom>
        </p:spPr>
      </p:pic>
      <p:graphicFrame>
        <p:nvGraphicFramePr>
          <p:cNvPr id="21" name="Table 20"/>
          <p:cNvGraphicFramePr>
            <a:graphicFrameLocks noGrp="1"/>
          </p:cNvGraphicFramePr>
          <p:nvPr>
            <p:extLst>
              <p:ext uri="{D42A27DB-BD31-4B8C-83A1-F6EECF244321}">
                <p14:modId xmlns:p14="http://schemas.microsoft.com/office/powerpoint/2010/main" val="3250068404"/>
              </p:ext>
            </p:extLst>
          </p:nvPr>
        </p:nvGraphicFramePr>
        <p:xfrm>
          <a:off x="950565" y="31153361"/>
          <a:ext cx="9457541" cy="426720"/>
        </p:xfrm>
        <a:graphic>
          <a:graphicData uri="http://schemas.openxmlformats.org/drawingml/2006/table">
            <a:tbl>
              <a:tblPr firstRow="1" bandRow="1">
                <a:tableStyleId>{5C22544A-7EE6-4342-B048-85BDC9FD1C3A}</a:tableStyleId>
              </a:tblPr>
              <a:tblGrid>
                <a:gridCol w="9457541"/>
              </a:tblGrid>
              <a:tr h="300505">
                <a:tc>
                  <a:txBody>
                    <a:bodyPr/>
                    <a:lstStyle/>
                    <a:p>
                      <a:pPr marL="0" marR="0" indent="0" algn="l" defTabSz="3291840" rtl="0" eaLnBrk="1" fontAlgn="auto" latinLnBrk="0" hangingPunct="1">
                        <a:lnSpc>
                          <a:spcPct val="100000"/>
                        </a:lnSpc>
                        <a:spcBef>
                          <a:spcPts val="0"/>
                        </a:spcBef>
                        <a:spcAft>
                          <a:spcPts val="0"/>
                        </a:spcAft>
                        <a:buClrTx/>
                        <a:buSzTx/>
                        <a:buFontTx/>
                        <a:buNone/>
                        <a:tabLst/>
                        <a:defRPr/>
                      </a:pPr>
                      <a:r>
                        <a:rPr lang="en-US" sz="1100" b="0" i="1" dirty="0" smtClean="0"/>
                        <a:t>Reference</a:t>
                      </a:r>
                      <a:r>
                        <a:rPr lang="en-US" sz="1100" b="0" dirty="0" smtClean="0"/>
                        <a:t>: Mayer, J. D. &amp; </a:t>
                      </a:r>
                      <a:r>
                        <a:rPr lang="en-US" sz="1100" b="0" dirty="0" err="1" smtClean="0"/>
                        <a:t>Skimmyhorn</a:t>
                      </a:r>
                      <a:r>
                        <a:rPr lang="en-US" sz="1100" b="0" dirty="0" smtClean="0"/>
                        <a:t>, W.  (2015, June). </a:t>
                      </a:r>
                      <a:r>
                        <a:rPr lang="en-US" sz="1100" b="0" i="1" dirty="0" smtClean="0"/>
                        <a:t>Psychological predictors of cadet performance at West Point. </a:t>
                      </a:r>
                      <a:r>
                        <a:rPr lang="en-US" sz="1100" b="0" dirty="0" smtClean="0"/>
                        <a:t>Poster session presented at the Biennial Meeting of the Association for Research in Personality, St Louis, MO</a:t>
                      </a:r>
                      <a:endParaRPr lang="en-US" sz="1100" b="0" i="1" dirty="0" smtClean="0"/>
                    </a:p>
                  </a:txBody>
                  <a:tcPr>
                    <a:solidFill>
                      <a:schemeClr val="bg2">
                        <a:lumMod val="50000"/>
                      </a:schemeClr>
                    </a:solidFill>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1729</TotalTime>
  <Words>1378</Words>
  <Application>Microsoft Office PowerPoint</Application>
  <PresentationFormat>Custom</PresentationFormat>
  <Paragraphs>75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MegaPrint Inc.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36x48 Horizontal Poster</dc:title>
  <dc:creator>Ethan Shulda;www.postersession.com</dc:creator>
  <cp:keywords>www.postersession.com</cp:keywords>
  <dc:description>©MegaPrint Inc. 2009-2015</dc:description>
  <cp:lastModifiedBy>jack</cp:lastModifiedBy>
  <cp:revision>134</cp:revision>
  <cp:lastPrinted>2011-03-08T18:07:35Z</cp:lastPrinted>
  <dcterms:created xsi:type="dcterms:W3CDTF">2008-12-04T00:20:37Z</dcterms:created>
  <dcterms:modified xsi:type="dcterms:W3CDTF">2015-06-08T17:42:39Z</dcterms:modified>
  <cp:category>Research Poster</cp:category>
</cp:coreProperties>
</file>