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2918400" cy="43891200"/>
  <p:notesSz cx="6858000" cy="9296400"/>
  <p:defaultTextStyle>
    <a:defPPr>
      <a:defRPr lang="en-GB"/>
    </a:defPPr>
    <a:lvl1pPr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7200" userDrawn="1">
          <p15:clr>
            <a:srgbClr val="A4A3A4"/>
          </p15:clr>
        </p15:guide>
        <p15:guide id="2" pos="10839" userDrawn="1">
          <p15:clr>
            <a:srgbClr val="A4A3A4"/>
          </p15:clr>
        </p15:guide>
      </p15:sldGuideLst>
    </p:ext>
    <p:ext uri="{2D200454-40CA-4A62-9FC3-DE9A4176ACB9}">
      <p15:notesGuideLst xmlns:p15="http://schemas.microsoft.com/office/powerpoint/2012/main">
        <p15:guide id="1" orient="horz" pos="2903">
          <p15:clr>
            <a:srgbClr val="A4A3A4"/>
          </p15:clr>
        </p15:guide>
        <p15:guide id="2" pos="211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4D00"/>
    <a:srgbClr val="3333CC"/>
    <a:srgbClr val="4169E1"/>
    <a:srgbClr val="003591"/>
    <a:srgbClr val="00CC66"/>
    <a:srgbClr val="CACAFF"/>
    <a:srgbClr val="5F5F5F"/>
    <a:srgbClr val="33CC33"/>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099" autoAdjust="0"/>
  </p:normalViewPr>
  <p:slideViewPr>
    <p:cSldViewPr>
      <p:cViewPr>
        <p:scale>
          <a:sx n="20" d="100"/>
          <a:sy n="20" d="100"/>
        </p:scale>
        <p:origin x="1781" y="10"/>
      </p:cViewPr>
      <p:guideLst>
        <p:guide orient="horz" pos="27200"/>
        <p:guide pos="10839"/>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903"/>
        <p:guide pos="211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10" charset="0"/>
                <a:ea typeface="+mn-ea"/>
              </a:defRPr>
            </a:lvl1pPr>
          </a:lstStyle>
          <a:p>
            <a:pPr>
              <a:defRPr/>
            </a:pPr>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smtClean="0"/>
            </a:lvl1pPr>
          </a:lstStyle>
          <a:p>
            <a:pPr>
              <a:defRPr/>
            </a:pPr>
            <a:fld id="{4F50D16D-BE7D-4F58-A3F7-63AD960ED818}" type="slidenum">
              <a:rPr lang="en-US" altLang="en-US"/>
              <a:pPr>
                <a:defRPr/>
              </a:pPr>
              <a:t>‹#›</a:t>
            </a:fld>
            <a:endParaRPr lang="en-US" altLang="en-US"/>
          </a:p>
        </p:txBody>
      </p:sp>
    </p:spTree>
    <p:extLst>
      <p:ext uri="{BB962C8B-B14F-4D97-AF65-F5344CB8AC3E}">
        <p14:creationId xmlns:p14="http://schemas.microsoft.com/office/powerpoint/2010/main" val="31688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1"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2"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3"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4"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5"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6" name="Rectangle 7"/>
          <p:cNvSpPr>
            <a:spLocks noGrp="1" noRot="1" noChangeAspect="1" noChangeArrowheads="1" noTextEdit="1"/>
          </p:cNvSpPr>
          <p:nvPr>
            <p:ph type="sldImg"/>
          </p:nvPr>
        </p:nvSpPr>
        <p:spPr bwMode="auto">
          <a:xfrm>
            <a:off x="-5351463" y="-9261475"/>
            <a:ext cx="17557751" cy="23409275"/>
          </a:xfrm>
          <a:prstGeom prst="rect">
            <a:avLst/>
          </a:prstGeom>
          <a:solidFill>
            <a:srgbClr val="FFFFFF"/>
          </a:solidFill>
          <a:ln w="9525">
            <a:solidFill>
              <a:srgbClr val="000000"/>
            </a:solidFill>
            <a:miter lim="800000"/>
            <a:headEnd/>
            <a:tailEnd/>
          </a:ln>
        </p:spPr>
      </p:sp>
      <p:sp>
        <p:nvSpPr>
          <p:cNvPr id="2" name="Text Box 8"/>
          <p:cNvSpPr txBox="1">
            <a:spLocks noGrp="1" noChangeArrowheads="1"/>
          </p:cNvSpPr>
          <p:nvPr>
            <p:ph type="body" idx="1"/>
          </p:nvPr>
        </p:nvSpPr>
        <p:spPr bwMode="auto">
          <a:xfrm>
            <a:off x="915988" y="4416425"/>
            <a:ext cx="5024437" cy="41814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noProof="0"/>
          </a:p>
        </p:txBody>
      </p:sp>
      <p:sp>
        <p:nvSpPr>
          <p:cNvPr id="2058"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1pPr>
            <a:lvl2pPr marL="742950" indent="-28575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9pPr>
          </a:lstStyle>
          <a:p>
            <a:pPr algn="r" eaLnBrk="1" hangingPunct="1">
              <a:buClr>
                <a:srgbClr val="000000"/>
              </a:buClr>
              <a:buFont typeface="Times New Roman" panose="02020603050405020304" pitchFamily="18" charset="0"/>
              <a:buNone/>
            </a:pPr>
            <a:r>
              <a:rPr lang="en-GB" altLang="en-US" sz="1200">
                <a:solidFill>
                  <a:schemeClr val="tx1"/>
                </a:solidFill>
              </a:rPr>
              <a:t>1</a:t>
            </a:r>
          </a:p>
        </p:txBody>
      </p:sp>
    </p:spTree>
    <p:extLst>
      <p:ext uri="{BB962C8B-B14F-4D97-AF65-F5344CB8AC3E}">
        <p14:creationId xmlns:p14="http://schemas.microsoft.com/office/powerpoint/2010/main" val="1770858837"/>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ＭＳ Ｐゴシック" pitchFamily="-110" charset="-128"/>
      </a:defRPr>
    </a:lvl1pPr>
    <a:lvl2pPr marL="37931725" indent="-37474525"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Rot="1" noChangeAspect="1" noChangeArrowheads="1" noTextEdit="1"/>
          </p:cNvSpPr>
          <p:nvPr>
            <p:ph type="sldImg"/>
          </p:nvPr>
        </p:nvSpPr>
        <p:spPr>
          <a:xfrm>
            <a:off x="-5351463" y="-9261475"/>
            <a:ext cx="17557751" cy="23409275"/>
          </a:xfrm>
          <a:ln/>
        </p:spPr>
      </p:sp>
      <p:sp>
        <p:nvSpPr>
          <p:cNvPr id="5123" name="Text Box 2"/>
          <p:cNvSpPr txBox="1">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altLang="en-US" dirty="0" smtClean="0">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255772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5567"/>
            <a:ext cx="27980640" cy="9406467"/>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0834"/>
            <a:ext cx="23042880" cy="11218333"/>
          </a:xfr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82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461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845" y="28204586"/>
            <a:ext cx="27980640" cy="8716433"/>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2600845" y="18603384"/>
            <a:ext cx="27980640" cy="9601200"/>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n-US" smtClean="0"/>
              <a:t>Click to edit Master text styles</a:t>
            </a:r>
          </a:p>
        </p:txBody>
      </p:sp>
    </p:spTree>
    <p:extLst>
      <p:ext uri="{BB962C8B-B14F-4D97-AF65-F5344CB8AC3E}">
        <p14:creationId xmlns:p14="http://schemas.microsoft.com/office/powerpoint/2010/main" val="157931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468880" y="12678833"/>
            <a:ext cx="13937327" cy="26322867"/>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505961" y="12678833"/>
            <a:ext cx="13937326" cy="26322867"/>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49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6833"/>
            <a:ext cx="2962656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825569"/>
            <a:ext cx="14545195" cy="409363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1645920" y="13919202"/>
            <a:ext cx="14545195" cy="25287817"/>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0" y="9825569"/>
            <a:ext cx="14550390" cy="409363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16722090" y="13919202"/>
            <a:ext cx="14550390" cy="25287817"/>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4263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49698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1186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1" y="1748367"/>
            <a:ext cx="10830445" cy="74358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12870180" y="1748367"/>
            <a:ext cx="18402300" cy="37458651"/>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1" y="9184217"/>
            <a:ext cx="10830445" cy="30022800"/>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Tree>
    <p:extLst>
      <p:ext uri="{BB962C8B-B14F-4D97-AF65-F5344CB8AC3E}">
        <p14:creationId xmlns:p14="http://schemas.microsoft.com/office/powerpoint/2010/main" val="2955816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755" y="30723419"/>
            <a:ext cx="19751040" cy="3627967"/>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6452755" y="3922186"/>
            <a:ext cx="19751040" cy="26333449"/>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US" noProof="0" smtClean="0"/>
          </a:p>
        </p:txBody>
      </p:sp>
      <p:sp>
        <p:nvSpPr>
          <p:cNvPr id="4" name="Text Placeholder 3"/>
          <p:cNvSpPr>
            <a:spLocks noGrp="1"/>
          </p:cNvSpPr>
          <p:nvPr>
            <p:ph type="body" sz="half" idx="2"/>
          </p:nvPr>
        </p:nvSpPr>
        <p:spPr>
          <a:xfrm>
            <a:off x="6452755" y="34351386"/>
            <a:ext cx="19751040" cy="5149849"/>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Tree>
    <p:extLst>
      <p:ext uri="{BB962C8B-B14F-4D97-AF65-F5344CB8AC3E}">
        <p14:creationId xmlns:p14="http://schemas.microsoft.com/office/powerpoint/2010/main" val="202697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9453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50205" y="3901017"/>
            <a:ext cx="6993082" cy="351006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468881" y="3901017"/>
            <a:ext cx="20881571" cy="351006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65973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468881" y="3901017"/>
            <a:ext cx="27974405" cy="351006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4368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2468881" y="3901019"/>
            <a:ext cx="27974405" cy="730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en-US" smtClean="0"/>
              <a:t>Click to edit Master title style</a:t>
            </a:r>
          </a:p>
        </p:txBody>
      </p:sp>
      <p:sp>
        <p:nvSpPr>
          <p:cNvPr id="1027" name="Rectangle 2"/>
          <p:cNvSpPr>
            <a:spLocks noGrp="1" noChangeArrowheads="1"/>
          </p:cNvSpPr>
          <p:nvPr>
            <p:ph type="body" idx="1"/>
          </p:nvPr>
        </p:nvSpPr>
        <p:spPr bwMode="auto">
          <a:xfrm>
            <a:off x="2468881" y="12678833"/>
            <a:ext cx="27974405" cy="263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599002" rtl="0" eaLnBrk="0" fontAlgn="base" hangingPunct="0">
        <a:spcBef>
          <a:spcPct val="0"/>
        </a:spcBef>
        <a:spcAft>
          <a:spcPct val="0"/>
        </a:spcAft>
        <a:buClr>
          <a:srgbClr val="000000"/>
        </a:buClr>
        <a:buSzPct val="100000"/>
        <a:buFont typeface="Times New Roman" panose="02020603050405020304" pitchFamily="18" charset="0"/>
        <a:defRPr sz="28799">
          <a:solidFill>
            <a:srgbClr val="000000"/>
          </a:solidFill>
          <a:latin typeface="+mj-lt"/>
          <a:ea typeface="ＭＳ Ｐゴシック" pitchFamily="-110" charset="-128"/>
          <a:cs typeface="ＭＳ Ｐゴシック" pitchFamily="-110" charset="-128"/>
        </a:defRPr>
      </a:lvl1pPr>
      <a:lvl2pPr algn="ctr" defTabSz="599002" rtl="0" eaLnBrk="0" fontAlgn="base" hangingPunct="0">
        <a:spcBef>
          <a:spcPct val="0"/>
        </a:spcBef>
        <a:spcAft>
          <a:spcPct val="0"/>
        </a:spcAft>
        <a:buClr>
          <a:srgbClr val="000000"/>
        </a:buClr>
        <a:buSzPct val="100000"/>
        <a:buFont typeface="Times New Roman" panose="02020603050405020304" pitchFamily="18" charset="0"/>
        <a:defRPr sz="28799">
          <a:solidFill>
            <a:srgbClr val="000000"/>
          </a:solidFill>
          <a:latin typeface="Times New Roman" pitchFamily="-110" charset="0"/>
          <a:ea typeface="ＭＳ Ｐゴシック" pitchFamily="-110" charset="-128"/>
          <a:cs typeface="ＭＳ Ｐゴシック" pitchFamily="-110" charset="-128"/>
        </a:defRPr>
      </a:lvl2pPr>
      <a:lvl3pPr algn="ctr" defTabSz="599002" rtl="0" eaLnBrk="0" fontAlgn="base" hangingPunct="0">
        <a:spcBef>
          <a:spcPct val="0"/>
        </a:spcBef>
        <a:spcAft>
          <a:spcPct val="0"/>
        </a:spcAft>
        <a:buClr>
          <a:srgbClr val="000000"/>
        </a:buClr>
        <a:buSzPct val="100000"/>
        <a:buFont typeface="Times New Roman" panose="02020603050405020304" pitchFamily="18" charset="0"/>
        <a:defRPr sz="28799">
          <a:solidFill>
            <a:srgbClr val="000000"/>
          </a:solidFill>
          <a:latin typeface="Times New Roman" pitchFamily="-110" charset="0"/>
          <a:ea typeface="ＭＳ Ｐゴシック" pitchFamily="-110" charset="-128"/>
          <a:cs typeface="ＭＳ Ｐゴシック" pitchFamily="-110" charset="-128"/>
        </a:defRPr>
      </a:lvl3pPr>
      <a:lvl4pPr algn="ctr" defTabSz="599002" rtl="0" eaLnBrk="0" fontAlgn="base" hangingPunct="0">
        <a:spcBef>
          <a:spcPct val="0"/>
        </a:spcBef>
        <a:spcAft>
          <a:spcPct val="0"/>
        </a:spcAft>
        <a:buClr>
          <a:srgbClr val="000000"/>
        </a:buClr>
        <a:buSzPct val="100000"/>
        <a:buFont typeface="Times New Roman" panose="02020603050405020304" pitchFamily="18" charset="0"/>
        <a:defRPr sz="28799">
          <a:solidFill>
            <a:srgbClr val="000000"/>
          </a:solidFill>
          <a:latin typeface="Times New Roman" pitchFamily="-110" charset="0"/>
          <a:ea typeface="ＭＳ Ｐゴシック" pitchFamily="-110" charset="-128"/>
          <a:cs typeface="ＭＳ Ｐゴシック" pitchFamily="-110" charset="-128"/>
        </a:defRPr>
      </a:lvl4pPr>
      <a:lvl5pPr algn="ctr" defTabSz="599002" rtl="0" eaLnBrk="0" fontAlgn="base" hangingPunct="0">
        <a:spcBef>
          <a:spcPct val="0"/>
        </a:spcBef>
        <a:spcAft>
          <a:spcPct val="0"/>
        </a:spcAft>
        <a:buClr>
          <a:srgbClr val="000000"/>
        </a:buClr>
        <a:buSzPct val="100000"/>
        <a:buFont typeface="Times New Roman" panose="02020603050405020304" pitchFamily="18" charset="0"/>
        <a:defRPr sz="28799">
          <a:solidFill>
            <a:srgbClr val="000000"/>
          </a:solidFill>
          <a:latin typeface="Times New Roman" pitchFamily="-110" charset="0"/>
          <a:ea typeface="ＭＳ Ｐゴシック" pitchFamily="-110" charset="-128"/>
          <a:cs typeface="ＭＳ Ｐゴシック" pitchFamily="-110" charset="-128"/>
        </a:defRPr>
      </a:lvl5pPr>
      <a:lvl6pPr marL="609585" algn="l" defTabSz="599002" rtl="0" fontAlgn="base">
        <a:spcBef>
          <a:spcPct val="0"/>
        </a:spcBef>
        <a:spcAft>
          <a:spcPct val="0"/>
        </a:spcAft>
        <a:buClr>
          <a:srgbClr val="000000"/>
        </a:buClr>
        <a:buSzPct val="100000"/>
        <a:buFont typeface="Times New Roman" pitchFamily="-110" charset="0"/>
        <a:defRPr sz="5867">
          <a:solidFill>
            <a:srgbClr val="000000"/>
          </a:solidFill>
          <a:latin typeface="Times New Roman" pitchFamily="-110" charset="0"/>
          <a:ea typeface="ＭＳ Ｐゴシック" pitchFamily="-110" charset="-128"/>
        </a:defRPr>
      </a:lvl6pPr>
      <a:lvl7pPr marL="1219170" algn="l" defTabSz="599002" rtl="0" fontAlgn="base">
        <a:spcBef>
          <a:spcPct val="0"/>
        </a:spcBef>
        <a:spcAft>
          <a:spcPct val="0"/>
        </a:spcAft>
        <a:buClr>
          <a:srgbClr val="000000"/>
        </a:buClr>
        <a:buSzPct val="100000"/>
        <a:buFont typeface="Times New Roman" pitchFamily="-110" charset="0"/>
        <a:defRPr sz="5867">
          <a:solidFill>
            <a:srgbClr val="000000"/>
          </a:solidFill>
          <a:latin typeface="Times New Roman" pitchFamily="-110" charset="0"/>
          <a:ea typeface="ＭＳ Ｐゴシック" pitchFamily="-110" charset="-128"/>
        </a:defRPr>
      </a:lvl7pPr>
      <a:lvl8pPr marL="1828754" algn="l" defTabSz="599002" rtl="0" fontAlgn="base">
        <a:spcBef>
          <a:spcPct val="0"/>
        </a:spcBef>
        <a:spcAft>
          <a:spcPct val="0"/>
        </a:spcAft>
        <a:buClr>
          <a:srgbClr val="000000"/>
        </a:buClr>
        <a:buSzPct val="100000"/>
        <a:buFont typeface="Times New Roman" pitchFamily="-110" charset="0"/>
        <a:defRPr sz="5867">
          <a:solidFill>
            <a:srgbClr val="000000"/>
          </a:solidFill>
          <a:latin typeface="Times New Roman" pitchFamily="-110" charset="0"/>
          <a:ea typeface="ＭＳ Ｐゴシック" pitchFamily="-110" charset="-128"/>
        </a:defRPr>
      </a:lvl8pPr>
      <a:lvl9pPr marL="2438339" algn="l" defTabSz="599002" rtl="0" fontAlgn="base">
        <a:spcBef>
          <a:spcPct val="0"/>
        </a:spcBef>
        <a:spcAft>
          <a:spcPct val="0"/>
        </a:spcAft>
        <a:buClr>
          <a:srgbClr val="000000"/>
        </a:buClr>
        <a:buSzPct val="100000"/>
        <a:buFont typeface="Times New Roman" pitchFamily="-110" charset="0"/>
        <a:defRPr sz="5867">
          <a:solidFill>
            <a:srgbClr val="000000"/>
          </a:solidFill>
          <a:latin typeface="Times New Roman" pitchFamily="-110" charset="0"/>
          <a:ea typeface="ＭＳ Ｐゴシック" pitchFamily="-110" charset="-128"/>
        </a:defRPr>
      </a:lvl9pPr>
    </p:titleStyle>
    <p:bodyStyle>
      <a:lvl1pPr marL="2233028" indent="-2233028" algn="l" defTabSz="599002" rtl="0" eaLnBrk="0" fontAlgn="base" hangingPunct="0">
        <a:spcBef>
          <a:spcPts val="5133"/>
        </a:spcBef>
        <a:spcAft>
          <a:spcPct val="0"/>
        </a:spcAft>
        <a:buClr>
          <a:srgbClr val="000000"/>
        </a:buClr>
        <a:buSzPct val="100000"/>
        <a:buFont typeface="Times New Roman" panose="02020603050405020304" pitchFamily="18" charset="0"/>
        <a:buChar char="•"/>
        <a:defRPr sz="20933">
          <a:solidFill>
            <a:srgbClr val="000000"/>
          </a:solidFill>
          <a:latin typeface="+mn-lt"/>
          <a:ea typeface="ＭＳ Ｐゴシック" pitchFamily="-110" charset="-128"/>
          <a:cs typeface="ＭＳ Ｐゴシック" pitchFamily="-110" charset="-128"/>
        </a:defRPr>
      </a:lvl1pPr>
      <a:lvl2pPr marL="4855512" indent="-1868971" algn="l" defTabSz="599002" rtl="0" eaLnBrk="0" fontAlgn="base" hangingPunct="0">
        <a:spcBef>
          <a:spcPts val="4500"/>
        </a:spcBef>
        <a:spcAft>
          <a:spcPct val="0"/>
        </a:spcAft>
        <a:buClr>
          <a:srgbClr val="000000"/>
        </a:buClr>
        <a:buSzPct val="100000"/>
        <a:buFont typeface="Times New Roman" panose="02020603050405020304" pitchFamily="18" charset="0"/>
        <a:buChar char="–"/>
        <a:defRPr sz="18400">
          <a:solidFill>
            <a:srgbClr val="000000"/>
          </a:solidFill>
          <a:latin typeface="+mn-lt"/>
          <a:ea typeface="ＭＳ Ｐゴシック" pitchFamily="-110" charset="-128"/>
        </a:defRPr>
      </a:lvl2pPr>
      <a:lvl3pPr marL="7475880" indent="-1487980" algn="l" defTabSz="599002" rtl="0" eaLnBrk="0" fontAlgn="base" hangingPunct="0">
        <a:spcBef>
          <a:spcPts val="3833"/>
        </a:spcBef>
        <a:spcAft>
          <a:spcPct val="0"/>
        </a:spcAft>
        <a:buClr>
          <a:srgbClr val="000000"/>
        </a:buClr>
        <a:buSzPct val="100000"/>
        <a:buFont typeface="Times New Roman" panose="02020603050405020304" pitchFamily="18" charset="0"/>
        <a:buChar char="•"/>
        <a:defRPr sz="15733">
          <a:solidFill>
            <a:srgbClr val="000000"/>
          </a:solidFill>
          <a:latin typeface="+mn-lt"/>
          <a:ea typeface="ＭＳ Ｐゴシック" pitchFamily="-110" charset="-128"/>
        </a:defRPr>
      </a:lvl3pPr>
      <a:lvl4pPr marL="10473005" indent="-1492213" algn="l" defTabSz="599002" rtl="0" eaLnBrk="0" fontAlgn="base" hangingPunct="0">
        <a:spcBef>
          <a:spcPts val="3167"/>
        </a:spcBef>
        <a:spcAft>
          <a:spcPct val="0"/>
        </a:spcAft>
        <a:buClr>
          <a:srgbClr val="000000"/>
        </a:buClr>
        <a:buSzPct val="100000"/>
        <a:buFont typeface="Times New Roman" panose="02020603050405020304" pitchFamily="18" charset="0"/>
        <a:buChar char="–"/>
        <a:defRPr sz="13066">
          <a:solidFill>
            <a:srgbClr val="000000"/>
          </a:solidFill>
          <a:latin typeface="+mn-lt"/>
          <a:ea typeface="ＭＳ Ｐゴシック" pitchFamily="-110" charset="-128"/>
        </a:defRPr>
      </a:lvl4pPr>
      <a:lvl5pPr marL="13468014" indent="-1487980" algn="l" defTabSz="599002" rtl="0" eaLnBrk="0" fontAlgn="base" hangingPunct="0">
        <a:spcBef>
          <a:spcPts val="3167"/>
        </a:spcBef>
        <a:spcAft>
          <a:spcPct val="0"/>
        </a:spcAft>
        <a:buClr>
          <a:srgbClr val="000000"/>
        </a:buClr>
        <a:buSzPct val="100000"/>
        <a:buFont typeface="Times New Roman" panose="02020603050405020304" pitchFamily="18" charset="0"/>
        <a:buChar char="»"/>
        <a:defRPr sz="13066">
          <a:solidFill>
            <a:srgbClr val="000000"/>
          </a:solidFill>
          <a:latin typeface="+mn-lt"/>
          <a:ea typeface="ＭＳ Ｐゴシック" pitchFamily="-110" charset="-128"/>
        </a:defRPr>
      </a:lvl5pPr>
      <a:lvl6pPr marL="14077599" indent="-1487980" algn="l" defTabSz="599002" rtl="0" fontAlgn="base">
        <a:spcBef>
          <a:spcPts val="3167"/>
        </a:spcBef>
        <a:spcAft>
          <a:spcPct val="0"/>
        </a:spcAft>
        <a:buClr>
          <a:srgbClr val="000000"/>
        </a:buClr>
        <a:buSzPct val="100000"/>
        <a:buFont typeface="Times New Roman" pitchFamily="-110" charset="0"/>
        <a:buChar char="»"/>
        <a:defRPr sz="13066">
          <a:solidFill>
            <a:srgbClr val="000000"/>
          </a:solidFill>
          <a:latin typeface="+mn-lt"/>
          <a:ea typeface="ＭＳ Ｐゴシック" pitchFamily="-110" charset="-128"/>
        </a:defRPr>
      </a:lvl6pPr>
      <a:lvl7pPr marL="14687183" indent="-1487980" algn="l" defTabSz="599002" rtl="0" fontAlgn="base">
        <a:spcBef>
          <a:spcPts val="3167"/>
        </a:spcBef>
        <a:spcAft>
          <a:spcPct val="0"/>
        </a:spcAft>
        <a:buClr>
          <a:srgbClr val="000000"/>
        </a:buClr>
        <a:buSzPct val="100000"/>
        <a:buFont typeface="Times New Roman" pitchFamily="-110" charset="0"/>
        <a:buChar char="»"/>
        <a:defRPr sz="13066">
          <a:solidFill>
            <a:srgbClr val="000000"/>
          </a:solidFill>
          <a:latin typeface="+mn-lt"/>
          <a:ea typeface="ＭＳ Ｐゴシック" pitchFamily="-110" charset="-128"/>
        </a:defRPr>
      </a:lvl7pPr>
      <a:lvl8pPr marL="15296768" indent="-1487980" algn="l" defTabSz="599002" rtl="0" fontAlgn="base">
        <a:spcBef>
          <a:spcPts val="3167"/>
        </a:spcBef>
        <a:spcAft>
          <a:spcPct val="0"/>
        </a:spcAft>
        <a:buClr>
          <a:srgbClr val="000000"/>
        </a:buClr>
        <a:buSzPct val="100000"/>
        <a:buFont typeface="Times New Roman" pitchFamily="-110" charset="0"/>
        <a:buChar char="»"/>
        <a:defRPr sz="13066">
          <a:solidFill>
            <a:srgbClr val="000000"/>
          </a:solidFill>
          <a:latin typeface="+mn-lt"/>
          <a:ea typeface="ＭＳ Ｐゴシック" pitchFamily="-110" charset="-128"/>
        </a:defRPr>
      </a:lvl8pPr>
      <a:lvl9pPr marL="15906353" indent="-1487980" algn="l" defTabSz="599002" rtl="0" fontAlgn="base">
        <a:spcBef>
          <a:spcPts val="3167"/>
        </a:spcBef>
        <a:spcAft>
          <a:spcPct val="0"/>
        </a:spcAft>
        <a:buClr>
          <a:srgbClr val="000000"/>
        </a:buClr>
        <a:buSzPct val="100000"/>
        <a:buFont typeface="Times New Roman" pitchFamily="-110" charset="0"/>
        <a:buChar char="»"/>
        <a:defRPr sz="13066">
          <a:solidFill>
            <a:srgbClr val="000000"/>
          </a:solidFill>
          <a:latin typeface="+mn-lt"/>
          <a:ea typeface="ＭＳ Ｐゴシック" pitchFamily="-110" charset="-128"/>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9" Type="http://schemas.openxmlformats.org/officeDocument/2006/relationships/image" Target="../media/image37.png"/><Relationship Id="rId21" Type="http://schemas.openxmlformats.org/officeDocument/2006/relationships/image" Target="../media/image19.png"/><Relationship Id="rId34" Type="http://schemas.openxmlformats.org/officeDocument/2006/relationships/image" Target="../media/image32.png"/><Relationship Id="rId42" Type="http://schemas.openxmlformats.org/officeDocument/2006/relationships/image" Target="../media/image40.png"/><Relationship Id="rId47" Type="http://schemas.openxmlformats.org/officeDocument/2006/relationships/image" Target="../media/image45.png"/><Relationship Id="rId50" Type="http://schemas.openxmlformats.org/officeDocument/2006/relationships/image" Target="../media/image48.png"/><Relationship Id="rId55" Type="http://schemas.openxmlformats.org/officeDocument/2006/relationships/image" Target="../media/image53.jpg"/><Relationship Id="rId63" Type="http://schemas.openxmlformats.org/officeDocument/2006/relationships/image" Target="../media/image61.png"/><Relationship Id="rId68" Type="http://schemas.openxmlformats.org/officeDocument/2006/relationships/image" Target="../media/image66.png"/><Relationship Id="rId7" Type="http://schemas.openxmlformats.org/officeDocument/2006/relationships/image" Target="../media/image5.PNG"/><Relationship Id="rId71" Type="http://schemas.openxmlformats.org/officeDocument/2006/relationships/image" Target="../media/image69.PNG"/><Relationship Id="rId2" Type="http://schemas.openxmlformats.org/officeDocument/2006/relationships/notesSlide" Target="../notesSlides/notesSlide1.xml"/><Relationship Id="rId16" Type="http://schemas.openxmlformats.org/officeDocument/2006/relationships/image" Target="../media/image14.png"/><Relationship Id="rId29" Type="http://schemas.openxmlformats.org/officeDocument/2006/relationships/image" Target="../media/image27.png"/><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32" Type="http://schemas.openxmlformats.org/officeDocument/2006/relationships/image" Target="../media/image30.png"/><Relationship Id="rId37" Type="http://schemas.openxmlformats.org/officeDocument/2006/relationships/image" Target="../media/image35.png"/><Relationship Id="rId40" Type="http://schemas.openxmlformats.org/officeDocument/2006/relationships/image" Target="../media/image38.png"/><Relationship Id="rId45" Type="http://schemas.openxmlformats.org/officeDocument/2006/relationships/image" Target="../media/image43.png"/><Relationship Id="rId53" Type="http://schemas.openxmlformats.org/officeDocument/2006/relationships/image" Target="../media/image51.PNG"/><Relationship Id="rId58" Type="http://schemas.openxmlformats.org/officeDocument/2006/relationships/image" Target="../media/image56.png"/><Relationship Id="rId66" Type="http://schemas.openxmlformats.org/officeDocument/2006/relationships/image" Target="../media/image64.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png"/><Relationship Id="rId36" Type="http://schemas.openxmlformats.org/officeDocument/2006/relationships/image" Target="../media/image34.png"/><Relationship Id="rId49" Type="http://schemas.openxmlformats.org/officeDocument/2006/relationships/image" Target="../media/image47.png"/><Relationship Id="rId57" Type="http://schemas.openxmlformats.org/officeDocument/2006/relationships/image" Target="../media/image55.jpeg"/><Relationship Id="rId61" Type="http://schemas.openxmlformats.org/officeDocument/2006/relationships/image" Target="../media/image59.png"/><Relationship Id="rId10" Type="http://schemas.openxmlformats.org/officeDocument/2006/relationships/image" Target="../media/image8.png"/><Relationship Id="rId19" Type="http://schemas.openxmlformats.org/officeDocument/2006/relationships/image" Target="../media/image17.png"/><Relationship Id="rId31" Type="http://schemas.openxmlformats.org/officeDocument/2006/relationships/image" Target="../media/image29.png"/><Relationship Id="rId44" Type="http://schemas.openxmlformats.org/officeDocument/2006/relationships/image" Target="../media/image42.png"/><Relationship Id="rId52" Type="http://schemas.openxmlformats.org/officeDocument/2006/relationships/image" Target="../media/image50.png"/><Relationship Id="rId60" Type="http://schemas.openxmlformats.org/officeDocument/2006/relationships/image" Target="../media/image58.png"/><Relationship Id="rId65" Type="http://schemas.openxmlformats.org/officeDocument/2006/relationships/image" Target="../media/image63.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 Id="rId30" Type="http://schemas.openxmlformats.org/officeDocument/2006/relationships/image" Target="../media/image28.png"/><Relationship Id="rId35" Type="http://schemas.openxmlformats.org/officeDocument/2006/relationships/image" Target="../media/image33.png"/><Relationship Id="rId43" Type="http://schemas.openxmlformats.org/officeDocument/2006/relationships/image" Target="../media/image41.png"/><Relationship Id="rId48" Type="http://schemas.openxmlformats.org/officeDocument/2006/relationships/image" Target="../media/image46.png"/><Relationship Id="rId56" Type="http://schemas.openxmlformats.org/officeDocument/2006/relationships/image" Target="../media/image54.jpeg"/><Relationship Id="rId64" Type="http://schemas.openxmlformats.org/officeDocument/2006/relationships/image" Target="../media/image62.png"/><Relationship Id="rId69" Type="http://schemas.openxmlformats.org/officeDocument/2006/relationships/image" Target="../media/image67.png"/><Relationship Id="rId8" Type="http://schemas.openxmlformats.org/officeDocument/2006/relationships/image" Target="../media/image6.PNG"/><Relationship Id="rId51" Type="http://schemas.openxmlformats.org/officeDocument/2006/relationships/image" Target="../media/image49.png"/><Relationship Id="rId3" Type="http://schemas.openxmlformats.org/officeDocument/2006/relationships/image" Target="../media/image1.jp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33" Type="http://schemas.openxmlformats.org/officeDocument/2006/relationships/image" Target="../media/image31.png"/><Relationship Id="rId38" Type="http://schemas.openxmlformats.org/officeDocument/2006/relationships/image" Target="../media/image36.png"/><Relationship Id="rId46" Type="http://schemas.openxmlformats.org/officeDocument/2006/relationships/image" Target="../media/image44.png"/><Relationship Id="rId59" Type="http://schemas.openxmlformats.org/officeDocument/2006/relationships/image" Target="../media/image57.png"/><Relationship Id="rId67" Type="http://schemas.openxmlformats.org/officeDocument/2006/relationships/image" Target="../media/image65.png"/><Relationship Id="rId20" Type="http://schemas.openxmlformats.org/officeDocument/2006/relationships/image" Target="../media/image18.png"/><Relationship Id="rId41" Type="http://schemas.openxmlformats.org/officeDocument/2006/relationships/image" Target="../media/image39.png"/><Relationship Id="rId54" Type="http://schemas.openxmlformats.org/officeDocument/2006/relationships/image" Target="../media/image52.PNG"/><Relationship Id="rId62" Type="http://schemas.openxmlformats.org/officeDocument/2006/relationships/image" Target="../media/image60.png"/><Relationship Id="rId70"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574799" y="21443040"/>
            <a:ext cx="5454999" cy="4083960"/>
          </a:xfrm>
          <a:prstGeom prst="rect">
            <a:avLst/>
          </a:prstGeom>
        </p:spPr>
      </p:pic>
      <p:sp>
        <p:nvSpPr>
          <p:cNvPr id="4098" name="Rectangle 344"/>
          <p:cNvSpPr>
            <a:spLocks noChangeArrowheads="1"/>
          </p:cNvSpPr>
          <p:nvPr/>
        </p:nvSpPr>
        <p:spPr bwMode="auto">
          <a:xfrm>
            <a:off x="8214442" y="15846585"/>
            <a:ext cx="24471696" cy="9655017"/>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grpSp>
        <p:nvGrpSpPr>
          <p:cNvPr id="4099" name="Group 16"/>
          <p:cNvGrpSpPr>
            <a:grpSpLocks/>
          </p:cNvGrpSpPr>
          <p:nvPr/>
        </p:nvGrpSpPr>
        <p:grpSpPr bwMode="auto">
          <a:xfrm>
            <a:off x="147620" y="3803744"/>
            <a:ext cx="5472903" cy="1097280"/>
            <a:chOff x="576" y="2928"/>
            <a:chExt cx="7253" cy="506"/>
          </a:xfrm>
        </p:grpSpPr>
        <p:sp>
          <p:nvSpPr>
            <p:cNvPr id="3089"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3090" name="Text Box 18"/>
            <p:cNvSpPr txBox="1">
              <a:spLocks noChangeArrowheads="1"/>
            </p:cNvSpPr>
            <p:nvPr/>
          </p:nvSpPr>
          <p:spPr bwMode="auto">
            <a:xfrm>
              <a:off x="576" y="3091"/>
              <a:ext cx="7253" cy="211"/>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Abstract</a:t>
              </a:r>
            </a:p>
          </p:txBody>
        </p:sp>
      </p:grpSp>
      <p:sp>
        <p:nvSpPr>
          <p:cNvPr id="4102" name="Text Box 409"/>
          <p:cNvSpPr txBox="1">
            <a:spLocks noChangeArrowheads="1"/>
          </p:cNvSpPr>
          <p:nvPr/>
        </p:nvSpPr>
        <p:spPr bwMode="auto">
          <a:xfrm>
            <a:off x="25268185" y="42097628"/>
            <a:ext cx="7472877" cy="1323439"/>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spcBef>
                <a:spcPts val="0"/>
              </a:spcBef>
            </a:pPr>
            <a:r>
              <a:rPr lang="en-US" altLang="en-US" sz="2000" b="1" dirty="0">
                <a:solidFill>
                  <a:schemeClr val="bg1"/>
                </a:solidFill>
                <a:latin typeface="Arial" panose="020B0604020202020204" pitchFamily="34" charset="0"/>
              </a:rPr>
              <a:t>Acknowledgement</a:t>
            </a:r>
            <a:r>
              <a:rPr lang="en-US" altLang="en-US" sz="2000" dirty="0">
                <a:solidFill>
                  <a:schemeClr val="bg1"/>
                </a:solidFill>
                <a:latin typeface="Arial" panose="020B0604020202020204" pitchFamily="34" charset="0"/>
              </a:rPr>
              <a:t>: Research at the University of </a:t>
            </a:r>
            <a:r>
              <a:rPr lang="en-US" altLang="en-US" sz="2000" dirty="0" smtClean="0">
                <a:solidFill>
                  <a:schemeClr val="bg1"/>
                </a:solidFill>
                <a:latin typeface="Arial" panose="020B0604020202020204" pitchFamily="34" charset="0"/>
              </a:rPr>
              <a:t>New 			Hamps</a:t>
            </a:r>
            <a:r>
              <a:rPr lang="en-US" altLang="en-US" sz="2000" dirty="0" smtClean="0">
                <a:solidFill>
                  <a:schemeClr val="bg1"/>
                </a:solidFill>
                <a:latin typeface="Arial" panose="020B0604020202020204" pitchFamily="34" charset="0"/>
                <a:cs typeface="Arial" panose="020B0604020202020204" pitchFamily="34" charset="0"/>
              </a:rPr>
              <a:t>hire was </a:t>
            </a:r>
            <a:r>
              <a:rPr lang="en-US" altLang="en-US" sz="2000" dirty="0">
                <a:solidFill>
                  <a:schemeClr val="bg1"/>
                </a:solidFill>
                <a:latin typeface="Arial" panose="020B0604020202020204" pitchFamily="34" charset="0"/>
                <a:cs typeface="Arial" panose="020B0604020202020204" pitchFamily="34" charset="0"/>
              </a:rPr>
              <a:t>supported by NASA and NSF </a:t>
            </a:r>
            <a:r>
              <a:rPr lang="en-US" altLang="en-US" sz="2000" dirty="0" smtClean="0">
                <a:solidFill>
                  <a:schemeClr val="bg1"/>
                </a:solidFill>
                <a:latin typeface="Arial" panose="020B0604020202020204" pitchFamily="34" charset="0"/>
                <a:cs typeface="Arial" panose="020B0604020202020204" pitchFamily="34" charset="0"/>
              </a:rPr>
              <a:t>		grants.  Background </a:t>
            </a:r>
            <a:r>
              <a:rPr lang="en-US" altLang="en-US" sz="2000" dirty="0">
                <a:solidFill>
                  <a:schemeClr val="bg1"/>
                </a:solidFill>
                <a:latin typeface="Arial" panose="020B0604020202020204" pitchFamily="34" charset="0"/>
                <a:cs typeface="Arial" panose="020B0604020202020204" pitchFamily="34" charset="0"/>
              </a:rPr>
              <a:t>image of ROPA launch, </a:t>
            </a:r>
            <a:r>
              <a:rPr lang="en-US" altLang="en-US" sz="2000" dirty="0" smtClean="0">
                <a:solidFill>
                  <a:schemeClr val="bg1"/>
                </a:solidFill>
                <a:latin typeface="Arial" panose="020B0604020202020204" pitchFamily="34" charset="0"/>
                <a:cs typeface="Arial" panose="020B0604020202020204" pitchFamily="34" charset="0"/>
              </a:rPr>
              <a:t>		2007 </a:t>
            </a:r>
            <a:r>
              <a:rPr lang="en-US" altLang="en-US" sz="2000" dirty="0" smtClean="0">
                <a:solidFill>
                  <a:schemeClr val="bg1"/>
                </a:solidFill>
                <a:latin typeface="Arial" panose="020B0604020202020204" pitchFamily="34" charset="0"/>
                <a:cs typeface="Arial" panose="020B0604020202020204" pitchFamily="34" charset="0"/>
              </a:rPr>
              <a:t>(</a:t>
            </a:r>
            <a:r>
              <a:rPr lang="en-US" altLang="en-US" sz="2000" dirty="0">
                <a:solidFill>
                  <a:schemeClr val="bg1"/>
                </a:solidFill>
                <a:latin typeface="Arial" panose="020B0604020202020204" pitchFamily="34" charset="0"/>
                <a:cs typeface="Arial" panose="020B0604020202020204" pitchFamily="34" charset="0"/>
              </a:rPr>
              <a:t>credit: </a:t>
            </a:r>
            <a:r>
              <a:rPr lang="en-US" altLang="en-US" sz="2000" dirty="0" smtClean="0">
                <a:solidFill>
                  <a:schemeClr val="bg1"/>
                </a:solidFill>
                <a:latin typeface="Arial" panose="020B0604020202020204" pitchFamily="34" charset="0"/>
                <a:cs typeface="Arial" panose="020B0604020202020204" pitchFamily="34" charset="0"/>
              </a:rPr>
              <a:t>Todd </a:t>
            </a:r>
            <a:r>
              <a:rPr lang="en-US" altLang="en-US" sz="2000" dirty="0" err="1">
                <a:solidFill>
                  <a:schemeClr val="bg1"/>
                </a:solidFill>
                <a:latin typeface="Arial" panose="020B0604020202020204" pitchFamily="34" charset="0"/>
                <a:cs typeface="Arial" panose="020B0604020202020204" pitchFamily="34" charset="0"/>
              </a:rPr>
              <a:t>Valentis</a:t>
            </a:r>
            <a:r>
              <a:rPr lang="en-US" altLang="en-US" sz="2000" dirty="0">
                <a:solidFill>
                  <a:schemeClr val="bg1"/>
                </a:solidFill>
                <a:latin typeface="Arial" panose="020B0604020202020204" pitchFamily="34" charset="0"/>
                <a:cs typeface="Arial" panose="020B0604020202020204" pitchFamily="34" charset="0"/>
              </a:rPr>
              <a:t>, SRI)</a:t>
            </a:r>
          </a:p>
        </p:txBody>
      </p:sp>
      <p:sp>
        <p:nvSpPr>
          <p:cNvPr id="4103" name="Rectangle 529"/>
          <p:cNvSpPr>
            <a:spLocks noChangeArrowheads="1"/>
          </p:cNvSpPr>
          <p:nvPr/>
        </p:nvSpPr>
        <p:spPr bwMode="auto">
          <a:xfrm>
            <a:off x="191029" y="4920541"/>
            <a:ext cx="5623861" cy="9839044"/>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grpSp>
        <p:nvGrpSpPr>
          <p:cNvPr id="4105" name="Group 2"/>
          <p:cNvGrpSpPr>
            <a:grpSpLocks/>
          </p:cNvGrpSpPr>
          <p:nvPr/>
        </p:nvGrpSpPr>
        <p:grpSpPr bwMode="auto">
          <a:xfrm>
            <a:off x="147620" y="241723"/>
            <a:ext cx="32461200" cy="3383280"/>
            <a:chOff x="500" y="421"/>
            <a:chExt cx="30465" cy="1998"/>
          </a:xfrm>
        </p:grpSpPr>
        <p:sp>
          <p:nvSpPr>
            <p:cNvPr id="43011" name="AutoShape 3"/>
            <p:cNvSpPr>
              <a:spLocks noChangeArrowheads="1"/>
            </p:cNvSpPr>
            <p:nvPr/>
          </p:nvSpPr>
          <p:spPr bwMode="auto">
            <a:xfrm>
              <a:off x="500" y="421"/>
              <a:ext cx="30465" cy="1998"/>
            </a:xfrm>
            <a:prstGeom prst="roundRect">
              <a:avLst>
                <a:gd name="adj" fmla="val 46"/>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43012" name="Text Box 4"/>
            <p:cNvSpPr txBox="1">
              <a:spLocks noChangeArrowheads="1"/>
            </p:cNvSpPr>
            <p:nvPr/>
          </p:nvSpPr>
          <p:spPr bwMode="auto">
            <a:xfrm>
              <a:off x="576" y="779"/>
              <a:ext cx="30389" cy="1257"/>
            </a:xfrm>
            <a:prstGeom prst="rect">
              <a:avLst/>
            </a:prstGeom>
            <a:solidFill>
              <a:srgbClr val="FFFFFF"/>
            </a:solidFill>
            <a:ln w="9525">
              <a:noFill/>
              <a:miter lim="800000"/>
              <a:headEnd/>
              <a:tailEnd/>
            </a:ln>
          </p:spPr>
          <p:txBody>
            <a:bodyPr wrap="square" lIns="431520" tIns="216000" rIns="431520" bIns="216000"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9pPr>
            </a:lstStyle>
            <a:p>
              <a:pPr algn="ctr" eaLnBrk="1" hangingPunct="1">
                <a:buClr>
                  <a:srgbClr val="000000"/>
                </a:buClr>
                <a:buFont typeface="Times New Roman" panose="02020603050405020304" pitchFamily="18" charset="0"/>
                <a:buNone/>
                <a:defRPr/>
              </a:pPr>
              <a:r>
                <a:rPr lang="en-US" altLang="en-US" sz="5400" dirty="0">
                  <a:latin typeface="Arial" panose="020B0604020202020204" pitchFamily="34" charset="0"/>
                  <a:cs typeface="Arial" panose="020B0604020202020204" pitchFamily="34" charset="0"/>
                </a:rPr>
                <a:t>Structure of Black Aurora Associated With Pulsating Aurora</a:t>
              </a:r>
              <a:endParaRPr lang="en-US" altLang="en-US" sz="5400" dirty="0">
                <a:solidFill>
                  <a:schemeClr val="tx1"/>
                </a:solidFill>
                <a:latin typeface="Arial" panose="020B0604020202020204" pitchFamily="34" charset="0"/>
                <a:cs typeface="Arial" panose="020B0604020202020204" pitchFamily="34" charset="0"/>
              </a:endParaRPr>
            </a:p>
            <a:p>
              <a:pPr algn="ctr" eaLnBrk="1" hangingPunct="1">
                <a:buClr>
                  <a:srgbClr val="000000"/>
                </a:buClr>
                <a:buFont typeface="Times New Roman" panose="02020603050405020304" pitchFamily="18" charset="0"/>
                <a:buNone/>
                <a:defRPr/>
              </a:pPr>
              <a:r>
                <a:rPr lang="en-US" altLang="en-US" sz="2800" dirty="0">
                  <a:latin typeface="Arial" panose="020B0604020202020204" pitchFamily="34" charset="0"/>
                  <a:cs typeface="Arial" panose="020B0604020202020204" pitchFamily="34" charset="0"/>
                </a:rPr>
                <a:t>Bruce Fritz</a:t>
              </a:r>
              <a:r>
                <a:rPr lang="en-US" altLang="en-US" sz="2800" baseline="30000" dirty="0">
                  <a:latin typeface="Arial" panose="020B0604020202020204" pitchFamily="34" charset="0"/>
                  <a:cs typeface="Arial" panose="020B0604020202020204" pitchFamily="34" charset="0"/>
                </a:rPr>
                <a:t>1</a:t>
              </a:r>
              <a:r>
                <a:rPr lang="en-US" altLang="en-US" sz="2800" dirty="0">
                  <a:latin typeface="Arial" panose="020B0604020202020204" pitchFamily="34" charset="0"/>
                  <a:cs typeface="Arial" panose="020B0604020202020204" pitchFamily="34" charset="0"/>
                </a:rPr>
                <a:t>, Marc Lessard</a:t>
              </a:r>
              <a:r>
                <a:rPr lang="en-US" altLang="en-US" sz="2800" baseline="30000" dirty="0">
                  <a:latin typeface="Arial" panose="020B0604020202020204" pitchFamily="34" charset="0"/>
                  <a:cs typeface="Arial" panose="020B0604020202020204" pitchFamily="34" charset="0"/>
                </a:rPr>
                <a:t>1</a:t>
              </a:r>
              <a:r>
                <a:rPr lang="en-US" altLang="en-US" sz="2800" dirty="0">
                  <a:latin typeface="Arial" panose="020B0604020202020204" pitchFamily="34" charset="0"/>
                  <a:cs typeface="Arial" panose="020B0604020202020204" pitchFamily="34" charset="0"/>
                </a:rPr>
                <a:t>, Matthew Blandin</a:t>
              </a:r>
              <a:r>
                <a:rPr lang="en-US" altLang="en-US" sz="2800" baseline="30000" dirty="0">
                  <a:latin typeface="Arial" panose="020B0604020202020204" pitchFamily="34" charset="0"/>
                  <a:cs typeface="Arial" panose="020B0604020202020204" pitchFamily="34" charset="0"/>
                </a:rPr>
                <a:t>1</a:t>
              </a:r>
              <a:r>
                <a:rPr lang="en-US" altLang="en-US" sz="2800" dirty="0">
                  <a:latin typeface="Arial" panose="020B0604020202020204" pitchFamily="34" charset="0"/>
                  <a:cs typeface="Arial" panose="020B0604020202020204" pitchFamily="34" charset="0"/>
                </a:rPr>
                <a:t>, Philip Fernandes</a:t>
              </a:r>
              <a:r>
                <a:rPr lang="en-US" altLang="en-US" sz="2800" baseline="30000" dirty="0">
                  <a:latin typeface="Arial" panose="020B0604020202020204" pitchFamily="34" charset="0"/>
                  <a:cs typeface="Arial" panose="020B0604020202020204" pitchFamily="34" charset="0"/>
                </a:rPr>
                <a:t>2</a:t>
              </a:r>
            </a:p>
            <a:p>
              <a:pPr algn="ctr" eaLnBrk="1" hangingPunct="1">
                <a:buClr>
                  <a:srgbClr val="000000"/>
                </a:buClr>
                <a:buFont typeface="Times New Roman" panose="02020603050405020304" pitchFamily="18" charset="0"/>
                <a:buNone/>
                <a:defRPr/>
              </a:pPr>
              <a:r>
                <a:rPr lang="en-US" altLang="ko-KR" sz="2800" dirty="0">
                  <a:solidFill>
                    <a:schemeClr val="tx1"/>
                  </a:solidFill>
                  <a:latin typeface="Arial" panose="020B0604020202020204" pitchFamily="34" charset="0"/>
                  <a:ea typeface="굴림" panose="020B0600000101010101" pitchFamily="34" charset="-127"/>
                </a:rPr>
                <a:t> </a:t>
              </a:r>
              <a:r>
                <a:rPr lang="en-US" altLang="ko-KR" sz="2000" dirty="0">
                  <a:solidFill>
                    <a:schemeClr val="tx1"/>
                  </a:solidFill>
                  <a:latin typeface="Arial" panose="020B0604020202020204" pitchFamily="34" charset="0"/>
                  <a:ea typeface="굴림" panose="020B0600000101010101" pitchFamily="34" charset="-127"/>
                </a:rPr>
                <a:t>1. University of New Hampshire, Space Science Center, Durham, NH, USA; 2. Dept. of Physics and Astronomy, Dartmouth College, Hanover, NH, USA</a:t>
              </a:r>
              <a:endParaRPr lang="en-US" altLang="ko-KR" sz="2000" dirty="0">
                <a:solidFill>
                  <a:schemeClr val="tx1"/>
                </a:solidFill>
                <a:latin typeface="Arial" panose="020B0604020202020204" pitchFamily="34" charset="0"/>
                <a:cs typeface="Arial" panose="020B0604020202020204" pitchFamily="34" charset="0"/>
              </a:endParaRPr>
            </a:p>
          </p:txBody>
        </p:sp>
      </p:grpSp>
      <p:pic>
        <p:nvPicPr>
          <p:cNvPr id="4106" name="Picture 8" descr="2005-09-14_National_Science_Foundation_Se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93686" y="1133069"/>
            <a:ext cx="1621359" cy="1621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7" name="Text Box 9"/>
          <p:cNvSpPr txBox="1">
            <a:spLocks noChangeArrowheads="1"/>
          </p:cNvSpPr>
          <p:nvPr/>
        </p:nvSpPr>
        <p:spPr bwMode="auto">
          <a:xfrm>
            <a:off x="27238000" y="3030533"/>
            <a:ext cx="5557805"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spcBef>
                <a:spcPct val="50000"/>
              </a:spcBef>
            </a:pPr>
            <a:r>
              <a:rPr lang="en-US" altLang="ko-KR" sz="2667" b="1" dirty="0">
                <a:solidFill>
                  <a:schemeClr val="bg1"/>
                </a:solidFill>
                <a:latin typeface="Arial" panose="020B0604020202020204" pitchFamily="34" charset="0"/>
                <a:ea typeface="굴림" panose="020B0600000101010101" pitchFamily="34" charset="-127"/>
              </a:rPr>
              <a:t>Sponsored by NASA and NSF</a:t>
            </a:r>
            <a:endParaRPr lang="en-US" altLang="en-US" sz="2667" b="1" dirty="0">
              <a:solidFill>
                <a:schemeClr val="bg1"/>
              </a:solidFill>
              <a:latin typeface="Arial" panose="020B0604020202020204" pitchFamily="34" charset="0"/>
              <a:ea typeface="굴림" panose="020B0600000101010101" pitchFamily="34" charset="-127"/>
            </a:endParaRPr>
          </a:p>
        </p:txBody>
      </p:sp>
      <p:sp>
        <p:nvSpPr>
          <p:cNvPr id="4117" name="TextBox 115"/>
          <p:cNvSpPr txBox="1">
            <a:spLocks noChangeArrowheads="1"/>
          </p:cNvSpPr>
          <p:nvPr/>
        </p:nvSpPr>
        <p:spPr bwMode="auto">
          <a:xfrm>
            <a:off x="306268" y="4995826"/>
            <a:ext cx="5275361" cy="858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a:solidFill>
                  <a:schemeClr val="bg1"/>
                </a:solidFill>
                <a:latin typeface="Arial" panose="020B0604020202020204" pitchFamily="34" charset="0"/>
                <a:cs typeface="Arial" panose="020B0604020202020204" pitchFamily="34" charset="0"/>
              </a:rPr>
              <a:t>Black aurora are a common feature of the post-midnight </a:t>
            </a:r>
            <a:r>
              <a:rPr lang="en-US" dirty="0" err="1">
                <a:solidFill>
                  <a:schemeClr val="bg1"/>
                </a:solidFill>
                <a:latin typeface="Arial" panose="020B0604020202020204" pitchFamily="34" charset="0"/>
                <a:cs typeface="Arial" panose="020B0604020202020204" pitchFamily="34" charset="0"/>
              </a:rPr>
              <a:t>substorm</a:t>
            </a:r>
            <a:r>
              <a:rPr lang="en-US" dirty="0">
                <a:solidFill>
                  <a:schemeClr val="bg1"/>
                </a:solidFill>
                <a:latin typeface="Arial" panose="020B0604020202020204" pitchFamily="34" charset="0"/>
                <a:cs typeface="Arial" panose="020B0604020202020204" pitchFamily="34" charset="0"/>
              </a:rPr>
              <a:t> recovery phase. Popular definitions of black aurora tie them to diffuse aurora and the intermediate space between diffuse and discrete aurora, yet little attention has been devoted to the interaction between black aurora and pulsating aurora. The observations of black aurora presented here include black aurora in diffuse aurora to demonstrate behavior that in many cases has been reported before which provides a solid level of consistency for the data set. </a:t>
            </a:r>
            <a:r>
              <a:rPr lang="en-US" dirty="0" smtClean="0">
                <a:solidFill>
                  <a:schemeClr val="bg1"/>
                </a:solidFill>
                <a:latin typeface="Arial" panose="020B0604020202020204" pitchFamily="34" charset="0"/>
                <a:cs typeface="Arial" panose="020B0604020202020204" pitchFamily="34" charset="0"/>
              </a:rPr>
              <a:t>However, </a:t>
            </a:r>
            <a:r>
              <a:rPr lang="en-US" dirty="0">
                <a:solidFill>
                  <a:schemeClr val="bg1"/>
                </a:solidFill>
                <a:latin typeface="Arial" panose="020B0604020202020204" pitchFamily="34" charset="0"/>
                <a:cs typeface="Arial" panose="020B0604020202020204" pitchFamily="34" charset="0"/>
              </a:rPr>
              <a:t>t</a:t>
            </a:r>
            <a:r>
              <a:rPr lang="en-US" dirty="0" smtClean="0">
                <a:solidFill>
                  <a:schemeClr val="bg1"/>
                </a:solidFill>
                <a:latin typeface="Arial" panose="020B0604020202020204" pitchFamily="34" charset="0"/>
                <a:cs typeface="Arial" panose="020B0604020202020204" pitchFamily="34" charset="0"/>
              </a:rPr>
              <a:t>he </a:t>
            </a:r>
            <a:r>
              <a:rPr lang="en-US" dirty="0">
                <a:solidFill>
                  <a:schemeClr val="bg1"/>
                </a:solidFill>
                <a:latin typeface="Arial" panose="020B0604020202020204" pitchFamily="34" charset="0"/>
                <a:cs typeface="Arial" panose="020B0604020202020204" pitchFamily="34" charset="0"/>
              </a:rPr>
              <a:t>observed interactions between black aurora and pulsating </a:t>
            </a:r>
            <a:r>
              <a:rPr lang="en-US" dirty="0" smtClean="0">
                <a:solidFill>
                  <a:schemeClr val="bg1"/>
                </a:solidFill>
                <a:latin typeface="Arial" panose="020B0604020202020204" pitchFamily="34" charset="0"/>
                <a:cs typeface="Arial" panose="020B0604020202020204" pitchFamily="34" charset="0"/>
              </a:rPr>
              <a:t>aurora </a:t>
            </a:r>
            <a:r>
              <a:rPr lang="en-US" dirty="0">
                <a:solidFill>
                  <a:schemeClr val="bg1"/>
                </a:solidFill>
                <a:latin typeface="Arial" panose="020B0604020202020204" pitchFamily="34" charset="0"/>
                <a:cs typeface="Arial" panose="020B0604020202020204" pitchFamily="34" charset="0"/>
              </a:rPr>
              <a:t>suggest a direct relationship between the two. This relationship implies that the ionosphere may play a more direct role in the morphological connection between the two.</a:t>
            </a:r>
            <a:endParaRPr lang="en-US" altLang="en-US" dirty="0">
              <a:solidFill>
                <a:schemeClr val="bg1"/>
              </a:solidFill>
              <a:latin typeface="Arial" panose="020B0604020202020204" pitchFamily="34" charset="0"/>
              <a:cs typeface="Arial" panose="020B0604020202020204" pitchFamily="34" charset="0"/>
            </a:endParaRPr>
          </a:p>
        </p:txBody>
      </p:sp>
      <p:pic>
        <p:nvPicPr>
          <p:cNvPr id="4119" name="Picture 6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28600" y="1402558"/>
            <a:ext cx="4191001" cy="1129565"/>
          </a:xfrm>
          <a:prstGeom prst="rect">
            <a:avLst/>
          </a:prstGeom>
          <a:noFill/>
          <a:ln>
            <a:noFill/>
          </a:ln>
          <a:extLst>
            <a:ext uri="{909E8E84-426E-40DD-AFC4-6F175D3DCCD1}">
              <a14:hiddenFill xmlns:a14="http://schemas.microsoft.com/office/drawing/2010/main">
                <a:solidFill>
                  <a:srgbClr val="FFFFFF">
                    <a:alpha val="83920"/>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34" name="TextBox 55"/>
          <p:cNvSpPr txBox="1">
            <a:spLocks noChangeArrowheads="1"/>
          </p:cNvSpPr>
          <p:nvPr/>
        </p:nvSpPr>
        <p:spPr bwMode="auto">
          <a:xfrm>
            <a:off x="410465" y="26931651"/>
            <a:ext cx="1136562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The </a:t>
            </a:r>
            <a:r>
              <a:rPr lang="en-US" dirty="0">
                <a:solidFill>
                  <a:schemeClr val="bg1"/>
                </a:solidFill>
                <a:latin typeface="Arial" panose="020B0604020202020204" pitchFamily="34" charset="0"/>
                <a:cs typeface="Arial" panose="020B0604020202020204" pitchFamily="34" charset="0"/>
              </a:rPr>
              <a:t>majority of the frame is filled by diffuse aurora that stays constant for roughly 150 </a:t>
            </a:r>
            <a:r>
              <a:rPr lang="en-US" dirty="0" smtClean="0">
                <a:solidFill>
                  <a:schemeClr val="bg1"/>
                </a:solidFill>
                <a:latin typeface="Arial" panose="020B0604020202020204" pitchFamily="34" charset="0"/>
                <a:cs typeface="Arial" panose="020B0604020202020204" pitchFamily="34" charset="0"/>
              </a:rPr>
              <a:t>seconds. The </a:t>
            </a:r>
            <a:r>
              <a:rPr lang="en-US" dirty="0">
                <a:solidFill>
                  <a:schemeClr val="bg1"/>
                </a:solidFill>
                <a:latin typeface="Arial" panose="020B0604020202020204" pitchFamily="34" charset="0"/>
                <a:cs typeface="Arial" panose="020B0604020202020204" pitchFamily="34" charset="0"/>
              </a:rPr>
              <a:t>boundary </a:t>
            </a:r>
            <a:r>
              <a:rPr lang="en-US" dirty="0" smtClean="0">
                <a:solidFill>
                  <a:schemeClr val="bg1"/>
                </a:solidFill>
                <a:latin typeface="Arial" panose="020B0604020202020204" pitchFamily="34" charset="0"/>
                <a:cs typeface="Arial" panose="020B0604020202020204" pitchFamily="34" charset="0"/>
              </a:rPr>
              <a:t>here is </a:t>
            </a:r>
            <a:r>
              <a:rPr lang="en-US" dirty="0">
                <a:solidFill>
                  <a:schemeClr val="bg1"/>
                </a:solidFill>
                <a:latin typeface="Arial" panose="020B0604020202020204" pitchFamily="34" charset="0"/>
                <a:cs typeface="Arial" panose="020B0604020202020204" pitchFamily="34" charset="0"/>
              </a:rPr>
              <a:t>clearly defined and maintained throughout the </a:t>
            </a:r>
            <a:r>
              <a:rPr lang="en-US" dirty="0">
                <a:solidFill>
                  <a:schemeClr val="bg1"/>
                </a:solidFill>
                <a:latin typeface="Arial" panose="020B0604020202020204" pitchFamily="34" charset="0"/>
                <a:cs typeface="Arial" panose="020B0604020202020204" pitchFamily="34" charset="0"/>
              </a:rPr>
              <a:t>observation from 18 January 2007, 02:44:28 </a:t>
            </a:r>
            <a:r>
              <a:rPr lang="en-US" dirty="0" smtClean="0">
                <a:solidFill>
                  <a:schemeClr val="bg1"/>
                </a:solidFill>
                <a:latin typeface="Arial" panose="020B0604020202020204" pitchFamily="34" charset="0"/>
                <a:cs typeface="Arial" panose="020B0604020202020204" pitchFamily="34" charset="0"/>
              </a:rPr>
              <a:t>MLT</a:t>
            </a:r>
            <a:endParaRPr lang="en-US" dirty="0"/>
          </a:p>
        </p:txBody>
      </p:sp>
      <p:sp>
        <p:nvSpPr>
          <p:cNvPr id="61" name="Rectangle 529"/>
          <p:cNvSpPr>
            <a:spLocks noChangeArrowheads="1"/>
          </p:cNvSpPr>
          <p:nvPr/>
        </p:nvSpPr>
        <p:spPr bwMode="auto">
          <a:xfrm>
            <a:off x="147621" y="15919903"/>
            <a:ext cx="7905644" cy="9581699"/>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sp>
        <p:nvSpPr>
          <p:cNvPr id="62" name="Rectangle 344"/>
          <p:cNvSpPr>
            <a:spLocks noChangeArrowheads="1"/>
          </p:cNvSpPr>
          <p:nvPr/>
        </p:nvSpPr>
        <p:spPr bwMode="auto">
          <a:xfrm>
            <a:off x="12039600" y="26832430"/>
            <a:ext cx="13030866" cy="16609215"/>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sp>
        <p:nvSpPr>
          <p:cNvPr id="76" name="TextBox 57"/>
          <p:cNvSpPr txBox="1">
            <a:spLocks noChangeArrowheads="1"/>
          </p:cNvSpPr>
          <p:nvPr/>
        </p:nvSpPr>
        <p:spPr bwMode="auto">
          <a:xfrm>
            <a:off x="25268185" y="39274807"/>
            <a:ext cx="7491429" cy="2677656"/>
          </a:xfrm>
          <a:prstGeom prst="rect">
            <a:avLst/>
          </a:prstGeom>
          <a:noFill/>
          <a:ln w="9525">
            <a:solidFill>
              <a:srgbClr val="3333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sz="1200" dirty="0" smtClean="0">
                <a:solidFill>
                  <a:schemeClr val="bg1"/>
                </a:solidFill>
                <a:latin typeface="Arial" panose="020B0604020202020204" pitchFamily="34" charset="0"/>
                <a:cs typeface="Arial" panose="020B0604020202020204" pitchFamily="34" charset="0"/>
              </a:rPr>
              <a:t>References:</a:t>
            </a:r>
          </a:p>
          <a:p>
            <a:r>
              <a:rPr lang="en-US" sz="1200" dirty="0" smtClean="0">
                <a:solidFill>
                  <a:schemeClr val="bg1"/>
                </a:solidFill>
                <a:latin typeface="Arial" panose="020B0604020202020204" pitchFamily="34" charset="0"/>
                <a:cs typeface="Arial" panose="020B0604020202020204" pitchFamily="34" charset="0"/>
              </a:rPr>
              <a:t>Brown</a:t>
            </a:r>
            <a:r>
              <a:rPr lang="en-US" sz="1200" dirty="0">
                <a:solidFill>
                  <a:schemeClr val="bg1"/>
                </a:solidFill>
                <a:latin typeface="Arial" panose="020B0604020202020204" pitchFamily="34" charset="0"/>
                <a:cs typeface="Arial" panose="020B0604020202020204" pitchFamily="34" charset="0"/>
              </a:rPr>
              <a:t>, N. B., T. N. Davis, T. J. Hallinan, and H. C. </a:t>
            </a:r>
            <a:r>
              <a:rPr lang="en-US" sz="1200" dirty="0" err="1">
                <a:solidFill>
                  <a:schemeClr val="bg1"/>
                </a:solidFill>
                <a:latin typeface="Arial" panose="020B0604020202020204" pitchFamily="34" charset="0"/>
                <a:cs typeface="Arial" panose="020B0604020202020204" pitchFamily="34" charset="0"/>
              </a:rPr>
              <a:t>Stenbaek</a:t>
            </a:r>
            <a:r>
              <a:rPr lang="en-US" sz="1200" dirty="0">
                <a:solidFill>
                  <a:schemeClr val="bg1"/>
                </a:solidFill>
                <a:latin typeface="Arial" panose="020B0604020202020204" pitchFamily="34" charset="0"/>
                <a:cs typeface="Arial" panose="020B0604020202020204" pitchFamily="34" charset="0"/>
              </a:rPr>
              <a:t>-Nielsen (1976), Altitude of pulsating aurora determined by a new instrumental technique, Geophysical Research Letters, 3 (7), 403{404, doi:10.1029/GL003i007p00403.</a:t>
            </a:r>
          </a:p>
          <a:p>
            <a:r>
              <a:rPr lang="en-US" sz="1200" dirty="0">
                <a:solidFill>
                  <a:schemeClr val="bg1"/>
                </a:solidFill>
                <a:latin typeface="Arial" panose="020B0604020202020204" pitchFamily="34" charset="0"/>
                <a:cs typeface="Arial" panose="020B0604020202020204" pitchFamily="34" charset="0"/>
              </a:rPr>
              <a:t>Davis, T. N. (1978), Observed microstructure of </a:t>
            </a:r>
            <a:r>
              <a:rPr lang="en-US" sz="1200" dirty="0" err="1">
                <a:solidFill>
                  <a:schemeClr val="bg1"/>
                </a:solidFill>
                <a:latin typeface="Arial" panose="020B0604020202020204" pitchFamily="34" charset="0"/>
                <a:cs typeface="Arial" panose="020B0604020202020204" pitchFamily="34" charset="0"/>
              </a:rPr>
              <a:t>auroral</a:t>
            </a:r>
            <a:r>
              <a:rPr lang="en-US" sz="1200" dirty="0">
                <a:solidFill>
                  <a:schemeClr val="bg1"/>
                </a:solidFill>
                <a:latin typeface="Arial" panose="020B0604020202020204" pitchFamily="34" charset="0"/>
                <a:cs typeface="Arial" panose="020B0604020202020204" pitchFamily="34" charset="0"/>
              </a:rPr>
              <a:t> forms, Journal of Geomagnetism and </a:t>
            </a:r>
            <a:r>
              <a:rPr lang="en-US" sz="1200" dirty="0" err="1">
                <a:solidFill>
                  <a:schemeClr val="bg1"/>
                </a:solidFill>
                <a:latin typeface="Arial" panose="020B0604020202020204" pitchFamily="34" charset="0"/>
                <a:cs typeface="Arial" panose="020B0604020202020204" pitchFamily="34" charset="0"/>
              </a:rPr>
              <a:t>Geoelectricity</a:t>
            </a:r>
            <a:r>
              <a:rPr lang="en-US" sz="1200" dirty="0">
                <a:solidFill>
                  <a:schemeClr val="bg1"/>
                </a:solidFill>
                <a:latin typeface="Arial" panose="020B0604020202020204" pitchFamily="34" charset="0"/>
                <a:cs typeface="Arial" panose="020B0604020202020204" pitchFamily="34" charset="0"/>
              </a:rPr>
              <a:t>, 30 (4), 371{380, doi:10.5636/jgg.30.371.</a:t>
            </a:r>
          </a:p>
          <a:p>
            <a:r>
              <a:rPr lang="en-US" sz="1200" dirty="0" err="1">
                <a:solidFill>
                  <a:schemeClr val="bg1"/>
                </a:solidFill>
                <a:latin typeface="Arial" panose="020B0604020202020204" pitchFamily="34" charset="0"/>
                <a:cs typeface="Arial" panose="020B0604020202020204" pitchFamily="34" charset="0"/>
              </a:rPr>
              <a:t>Marklund</a:t>
            </a:r>
            <a:r>
              <a:rPr lang="en-US" sz="1200" dirty="0">
                <a:solidFill>
                  <a:schemeClr val="bg1"/>
                </a:solidFill>
                <a:latin typeface="Arial" panose="020B0604020202020204" pitchFamily="34" charset="0"/>
                <a:cs typeface="Arial" panose="020B0604020202020204" pitchFamily="34" charset="0"/>
              </a:rPr>
              <a:t>, G., T. </a:t>
            </a:r>
            <a:r>
              <a:rPr lang="en-US" sz="1200" dirty="0" err="1">
                <a:solidFill>
                  <a:schemeClr val="bg1"/>
                </a:solidFill>
                <a:latin typeface="Arial" panose="020B0604020202020204" pitchFamily="34" charset="0"/>
                <a:cs typeface="Arial" panose="020B0604020202020204" pitchFamily="34" charset="0"/>
              </a:rPr>
              <a:t>Karlsson</a:t>
            </a:r>
            <a:r>
              <a:rPr lang="en-US" sz="1200" dirty="0">
                <a:solidFill>
                  <a:schemeClr val="bg1"/>
                </a:solidFill>
                <a:latin typeface="Arial" panose="020B0604020202020204" pitchFamily="34" charset="0"/>
                <a:cs typeface="Arial" panose="020B0604020202020204" pitchFamily="34" charset="0"/>
              </a:rPr>
              <a:t>, and J. Clemmons (1997), On low-altitude particle acceleration and intense electric fields and their relationship to black aurora, J. </a:t>
            </a:r>
            <a:r>
              <a:rPr lang="en-US" sz="1200" dirty="0" err="1">
                <a:solidFill>
                  <a:schemeClr val="bg1"/>
                </a:solidFill>
                <a:latin typeface="Arial" panose="020B0604020202020204" pitchFamily="34" charset="0"/>
                <a:cs typeface="Arial" panose="020B0604020202020204" pitchFamily="34" charset="0"/>
              </a:rPr>
              <a:t>Geophys</a:t>
            </a:r>
            <a:r>
              <a:rPr lang="en-US" sz="1200" dirty="0">
                <a:solidFill>
                  <a:schemeClr val="bg1"/>
                </a:solidFill>
                <a:latin typeface="Arial" panose="020B0604020202020204" pitchFamily="34" charset="0"/>
                <a:cs typeface="Arial" panose="020B0604020202020204" pitchFamily="34" charset="0"/>
              </a:rPr>
              <a:t>. Res., 102(A8), 17509–17522, doi:10.1029/97JA00334</a:t>
            </a:r>
            <a:r>
              <a:rPr lang="en-US" sz="1200" dirty="0" smtClean="0">
                <a:solidFill>
                  <a:schemeClr val="bg1"/>
                </a:solidFill>
                <a:latin typeface="Arial" panose="020B0604020202020204" pitchFamily="34" charset="0"/>
                <a:cs typeface="Arial" panose="020B0604020202020204" pitchFamily="34" charset="0"/>
              </a:rPr>
              <a:t>.</a:t>
            </a:r>
            <a:endParaRPr lang="en-US" sz="1200" dirty="0">
              <a:solidFill>
                <a:schemeClr val="bg1"/>
              </a:solidFill>
              <a:latin typeface="Arial" panose="020B0604020202020204" pitchFamily="34" charset="0"/>
              <a:cs typeface="Arial" panose="020B0604020202020204" pitchFamily="34" charset="0"/>
            </a:endParaRPr>
          </a:p>
          <a:p>
            <a:r>
              <a:rPr lang="en-US" sz="1200" dirty="0" err="1">
                <a:solidFill>
                  <a:schemeClr val="bg1"/>
                </a:solidFill>
                <a:latin typeface="Arial" panose="020B0604020202020204" pitchFamily="34" charset="0"/>
                <a:cs typeface="Arial" panose="020B0604020202020204" pitchFamily="34" charset="0"/>
              </a:rPr>
              <a:t>Peticolas</a:t>
            </a:r>
            <a:r>
              <a:rPr lang="en-US" sz="1200" dirty="0">
                <a:solidFill>
                  <a:schemeClr val="bg1"/>
                </a:solidFill>
                <a:latin typeface="Arial" panose="020B0604020202020204" pitchFamily="34" charset="0"/>
                <a:cs typeface="Arial" panose="020B0604020202020204" pitchFamily="34" charset="0"/>
              </a:rPr>
              <a:t>, L. M., T. J. Hallinan, H. C. </a:t>
            </a:r>
            <a:r>
              <a:rPr lang="en-US" sz="1200" dirty="0" err="1">
                <a:solidFill>
                  <a:schemeClr val="bg1"/>
                </a:solidFill>
                <a:latin typeface="Arial" panose="020B0604020202020204" pitchFamily="34" charset="0"/>
                <a:cs typeface="Arial" panose="020B0604020202020204" pitchFamily="34" charset="0"/>
              </a:rPr>
              <a:t>Stenbaek</a:t>
            </a:r>
            <a:r>
              <a:rPr lang="en-US" sz="1200" dirty="0">
                <a:solidFill>
                  <a:schemeClr val="bg1"/>
                </a:solidFill>
                <a:latin typeface="Arial" panose="020B0604020202020204" pitchFamily="34" charset="0"/>
                <a:cs typeface="Arial" panose="020B0604020202020204" pitchFamily="34" charset="0"/>
              </a:rPr>
              <a:t>-Nielsen, J. W. </a:t>
            </a:r>
            <a:r>
              <a:rPr lang="en-US" sz="1200" dirty="0" err="1">
                <a:solidFill>
                  <a:schemeClr val="bg1"/>
                </a:solidFill>
                <a:latin typeface="Arial" panose="020B0604020202020204" pitchFamily="34" charset="0"/>
                <a:cs typeface="Arial" panose="020B0604020202020204" pitchFamily="34" charset="0"/>
              </a:rPr>
              <a:t>Bonnell</a:t>
            </a:r>
            <a:r>
              <a:rPr lang="en-US" sz="1200" dirty="0">
                <a:solidFill>
                  <a:schemeClr val="bg1"/>
                </a:solidFill>
                <a:latin typeface="Arial" panose="020B0604020202020204" pitchFamily="34" charset="0"/>
                <a:cs typeface="Arial" panose="020B0604020202020204" pitchFamily="34" charset="0"/>
              </a:rPr>
              <a:t>, and C. W. Carlson, A study of black aurora from aircraft-based optical observations and plasma measurements on FAST, J. </a:t>
            </a:r>
            <a:r>
              <a:rPr lang="en-US" sz="1200" dirty="0" err="1">
                <a:solidFill>
                  <a:schemeClr val="bg1"/>
                </a:solidFill>
                <a:latin typeface="Arial" panose="020B0604020202020204" pitchFamily="34" charset="0"/>
                <a:cs typeface="Arial" panose="020B0604020202020204" pitchFamily="34" charset="0"/>
              </a:rPr>
              <a:t>Geophys</a:t>
            </a:r>
            <a:r>
              <a:rPr lang="en-US" sz="1200" dirty="0">
                <a:solidFill>
                  <a:schemeClr val="bg1"/>
                </a:solidFill>
                <a:latin typeface="Arial" panose="020B0604020202020204" pitchFamily="34" charset="0"/>
                <a:cs typeface="Arial" panose="020B0604020202020204" pitchFamily="34" charset="0"/>
              </a:rPr>
              <a:t>. Res., 107(A8), doi:10.1029/2001JA900157, 2002</a:t>
            </a:r>
            <a:r>
              <a:rPr lang="en-US" sz="1200" dirty="0" smtClean="0">
                <a:solidFill>
                  <a:schemeClr val="bg1"/>
                </a:solidFill>
                <a:latin typeface="Arial" panose="020B0604020202020204" pitchFamily="34" charset="0"/>
                <a:cs typeface="Arial" panose="020B0604020202020204" pitchFamily="34" charset="0"/>
              </a:rPr>
              <a:t>.</a:t>
            </a:r>
          </a:p>
          <a:p>
            <a:r>
              <a:rPr lang="en-US" altLang="en-US" sz="1200" dirty="0" err="1">
                <a:solidFill>
                  <a:schemeClr val="bg1"/>
                </a:solidFill>
                <a:latin typeface="Arial" panose="020B0604020202020204" pitchFamily="34" charset="0"/>
                <a:cs typeface="Arial" panose="020B0604020202020204" pitchFamily="34" charset="0"/>
              </a:rPr>
              <a:t>Schoute-Vanneck</a:t>
            </a:r>
            <a:r>
              <a:rPr lang="en-US" altLang="en-US" sz="1200" dirty="0">
                <a:solidFill>
                  <a:schemeClr val="bg1"/>
                </a:solidFill>
                <a:latin typeface="Arial" panose="020B0604020202020204" pitchFamily="34" charset="0"/>
                <a:cs typeface="Arial" panose="020B0604020202020204" pitchFamily="34" charset="0"/>
              </a:rPr>
              <a:t>, H., M. W. J. </a:t>
            </a:r>
            <a:r>
              <a:rPr lang="en-US" altLang="en-US" sz="1200" dirty="0" err="1">
                <a:solidFill>
                  <a:schemeClr val="bg1"/>
                </a:solidFill>
                <a:latin typeface="Arial" panose="020B0604020202020204" pitchFamily="34" charset="0"/>
                <a:cs typeface="Arial" panose="020B0604020202020204" pitchFamily="34" charset="0"/>
              </a:rPr>
              <a:t>Scourfield</a:t>
            </a:r>
            <a:r>
              <a:rPr lang="en-US" altLang="en-US" sz="1200" dirty="0">
                <a:solidFill>
                  <a:schemeClr val="bg1"/>
                </a:solidFill>
                <a:latin typeface="Arial" panose="020B0604020202020204" pitchFamily="34" charset="0"/>
                <a:cs typeface="Arial" panose="020B0604020202020204" pitchFamily="34" charset="0"/>
              </a:rPr>
              <a:t>, and E. Nielsen (1990), Drifting black aurorae?, Journal of Geophysical Research: Space Physics, 95 (A1), 241{246, doi:10.1029/JA095iA01p00241</a:t>
            </a:r>
            <a:r>
              <a:rPr lang="en-US" altLang="en-US" sz="1200" dirty="0" smtClean="0">
                <a:solidFill>
                  <a:schemeClr val="bg1"/>
                </a:solidFill>
                <a:latin typeface="Arial" panose="020B0604020202020204" pitchFamily="34" charset="0"/>
                <a:cs typeface="Arial" panose="020B0604020202020204" pitchFamily="34" charset="0"/>
              </a:rPr>
              <a:t>.</a:t>
            </a:r>
            <a:endParaRPr lang="en-US" altLang="en-US" sz="1200" dirty="0">
              <a:solidFill>
                <a:schemeClr val="bg1"/>
              </a:solidFill>
              <a:latin typeface="Arial" panose="020B0604020202020204" pitchFamily="34" charset="0"/>
              <a:cs typeface="Arial" panose="020B0604020202020204" pitchFamily="34" charset="0"/>
            </a:endParaRPr>
          </a:p>
        </p:txBody>
      </p:sp>
      <p:sp>
        <p:nvSpPr>
          <p:cNvPr id="124" name="TextBox 57"/>
          <p:cNvSpPr txBox="1">
            <a:spLocks noChangeArrowheads="1"/>
          </p:cNvSpPr>
          <p:nvPr/>
        </p:nvSpPr>
        <p:spPr bwMode="auto">
          <a:xfrm>
            <a:off x="166749" y="17859016"/>
            <a:ext cx="3155331" cy="710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457189" indent="-457189">
              <a:buFont typeface="Wingdings" panose="05000000000000000000" pitchFamily="2" charset="2"/>
              <a:buChar char="Ø"/>
            </a:pPr>
            <a:r>
              <a:rPr lang="en-US" dirty="0">
                <a:solidFill>
                  <a:schemeClr val="bg1"/>
                </a:solidFill>
                <a:latin typeface="Arial" panose="020B0604020202020204" pitchFamily="34" charset="0"/>
                <a:cs typeface="Arial" panose="020B0604020202020204" pitchFamily="34" charset="0"/>
              </a:rPr>
              <a:t>f/1.4, 25 mm lens</a:t>
            </a:r>
          </a:p>
          <a:p>
            <a:pPr marL="457189" indent="-457189">
              <a:buFont typeface="Wingdings" panose="05000000000000000000" pitchFamily="2" charset="2"/>
              <a:buChar char="Ø"/>
            </a:pPr>
            <a:r>
              <a:rPr lang="en-US" dirty="0">
                <a:solidFill>
                  <a:schemeClr val="bg1"/>
                </a:solidFill>
                <a:latin typeface="Arial" panose="020B0604020202020204" pitchFamily="34" charset="0"/>
                <a:cs typeface="Arial" panose="020B0604020202020204" pitchFamily="34" charset="0"/>
              </a:rPr>
              <a:t>45.0º x 33.6º FOV</a:t>
            </a:r>
          </a:p>
          <a:p>
            <a:pPr marL="457189" indent="-457189">
              <a:buFont typeface="Wingdings" panose="05000000000000000000" pitchFamily="2" charset="2"/>
              <a:buChar char="Ø"/>
            </a:pPr>
            <a:r>
              <a:rPr lang="en-US" dirty="0">
                <a:solidFill>
                  <a:schemeClr val="bg1"/>
                </a:solidFill>
                <a:latin typeface="Arial" panose="020B0604020202020204" pitchFamily="34" charset="0"/>
                <a:cs typeface="Arial" panose="020B0604020202020204" pitchFamily="34" charset="0"/>
              </a:rPr>
              <a:t>Images converted to  .bmp format (640 x 480 pixels)</a:t>
            </a:r>
          </a:p>
          <a:p>
            <a:pPr marL="457189" indent="-457189">
              <a:buFont typeface="Wingdings" panose="05000000000000000000" pitchFamily="2" charset="2"/>
              <a:buChar char="Ø"/>
            </a:pPr>
            <a:r>
              <a:rPr lang="en-US" dirty="0">
                <a:solidFill>
                  <a:schemeClr val="bg1"/>
                </a:solidFill>
                <a:latin typeface="Arial" panose="020B0604020202020204" pitchFamily="34" charset="0"/>
                <a:cs typeface="Arial" panose="020B0604020202020204" pitchFamily="34" charset="0"/>
              </a:rPr>
              <a:t>~83 km x ~60 km  frame size assuming 100 km observed altitude</a:t>
            </a:r>
          </a:p>
          <a:p>
            <a:pPr marL="457189" indent="-457189">
              <a:buFont typeface="Wingdings" panose="05000000000000000000" pitchFamily="2" charset="2"/>
              <a:buChar char="Ø"/>
            </a:pPr>
            <a:r>
              <a:rPr lang="en-US" dirty="0">
                <a:solidFill>
                  <a:schemeClr val="bg1"/>
                </a:solidFill>
                <a:latin typeface="Arial" panose="020B0604020202020204" pitchFamily="34" charset="0"/>
                <a:cs typeface="Arial" panose="020B0604020202020204" pitchFamily="34" charset="0"/>
              </a:rPr>
              <a:t>~130 m resolution</a:t>
            </a:r>
          </a:p>
          <a:p>
            <a:pPr marL="457189" indent="-457189">
              <a:buFont typeface="Wingdings" panose="05000000000000000000" pitchFamily="2" charset="2"/>
              <a:buChar char="Ø"/>
            </a:pPr>
            <a:r>
              <a:rPr lang="en-US" altLang="en-US" dirty="0">
                <a:solidFill>
                  <a:schemeClr val="bg1"/>
                </a:solidFill>
                <a:latin typeface="Arial" panose="020B0604020202020204" pitchFamily="34" charset="0"/>
                <a:cs typeface="Arial" panose="020B0604020202020204" pitchFamily="34" charset="0"/>
              </a:rPr>
              <a:t>Kodak-</a:t>
            </a:r>
            <a:r>
              <a:rPr lang="en-US" altLang="en-US" dirty="0" err="1">
                <a:solidFill>
                  <a:schemeClr val="bg1"/>
                </a:solidFill>
                <a:latin typeface="Arial" panose="020B0604020202020204" pitchFamily="34" charset="0"/>
                <a:cs typeface="Arial" panose="020B0604020202020204" pitchFamily="34" charset="0"/>
              </a:rPr>
              <a:t>Wratten</a:t>
            </a:r>
            <a:r>
              <a:rPr lang="en-US" altLang="en-US" dirty="0">
                <a:solidFill>
                  <a:schemeClr val="bg1"/>
                </a:solidFill>
                <a:latin typeface="Arial" panose="020B0604020202020204" pitchFamily="34" charset="0"/>
                <a:cs typeface="Arial" panose="020B0604020202020204" pitchFamily="34" charset="0"/>
              </a:rPr>
              <a:t> 89B filter is opaque to wavelengths below 700 nm</a:t>
            </a:r>
          </a:p>
          <a:p>
            <a:pPr marL="457189" indent="-457189">
              <a:buFont typeface="Wingdings" panose="05000000000000000000" pitchFamily="2" charset="2"/>
              <a:buChar char="Ø"/>
            </a:pPr>
            <a:r>
              <a:rPr lang="en-US" altLang="en-US" dirty="0" err="1">
                <a:solidFill>
                  <a:schemeClr val="bg1"/>
                </a:solidFill>
                <a:latin typeface="Arial" panose="020B0604020202020204" pitchFamily="34" charset="0"/>
                <a:cs typeface="Arial" panose="020B0604020202020204" pitchFamily="34" charset="0"/>
              </a:rPr>
              <a:t>Xybion</a:t>
            </a:r>
            <a:r>
              <a:rPr lang="en-US" altLang="en-US" dirty="0">
                <a:solidFill>
                  <a:schemeClr val="bg1"/>
                </a:solidFill>
                <a:latin typeface="Arial" panose="020B0604020202020204" pitchFamily="34" charset="0"/>
                <a:cs typeface="Arial" panose="020B0604020202020204" pitchFamily="34" charset="0"/>
              </a:rPr>
              <a:t> camera is optimized for wavelengths up to over 850 </a:t>
            </a:r>
            <a:r>
              <a:rPr lang="en-US" altLang="en-US" dirty="0" smtClean="0">
                <a:solidFill>
                  <a:schemeClr val="bg1"/>
                </a:solidFill>
                <a:latin typeface="Arial" panose="020B0604020202020204" pitchFamily="34" charset="0"/>
                <a:cs typeface="Arial" panose="020B0604020202020204" pitchFamily="34" charset="0"/>
              </a:rPr>
              <a:t>nm</a:t>
            </a:r>
            <a:endParaRPr lang="en-US" altLang="en-US" dirty="0">
              <a:solidFill>
                <a:schemeClr val="bg1"/>
              </a:solidFill>
              <a:latin typeface="Arial" panose="020B0604020202020204" pitchFamily="34" charset="0"/>
              <a:cs typeface="Arial" panose="020B0604020202020204" pitchFamily="34" charset="0"/>
            </a:endParaRPr>
          </a:p>
        </p:txBody>
      </p:sp>
      <p:sp>
        <p:nvSpPr>
          <p:cNvPr id="106" name="TextBox 67"/>
          <p:cNvSpPr txBox="1">
            <a:spLocks noChangeArrowheads="1"/>
          </p:cNvSpPr>
          <p:nvPr/>
        </p:nvSpPr>
        <p:spPr bwMode="auto">
          <a:xfrm>
            <a:off x="12194698" y="40963556"/>
            <a:ext cx="1237439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This </a:t>
            </a:r>
            <a:r>
              <a:rPr lang="en-US" dirty="0">
                <a:solidFill>
                  <a:schemeClr val="bg1"/>
                </a:solidFill>
                <a:latin typeface="Arial" panose="020B0604020202020204" pitchFamily="34" charset="0"/>
                <a:cs typeface="Arial" panose="020B0604020202020204" pitchFamily="34" charset="0"/>
              </a:rPr>
              <a:t>event is significant because it shows two patches that are pulsating with different periods of pulsation. As the event goes on, the patches evolve in shape but the black aurora maintains the border between patches. Rather than one patch moving and either saturating the black aurora or joining with the other pulsating patch, the two patches remain separated. This implies a direct relationship between the pulsating patches and the black aurora.</a:t>
            </a:r>
          </a:p>
        </p:txBody>
      </p:sp>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219033" y="10642214"/>
            <a:ext cx="4771163" cy="3915517"/>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249004" y="7004203"/>
            <a:ext cx="4411734" cy="3609780"/>
          </a:xfrm>
          <a:prstGeom prst="rect">
            <a:avLst/>
          </a:prstGeom>
        </p:spPr>
      </p:pic>
      <p:grpSp>
        <p:nvGrpSpPr>
          <p:cNvPr id="86" name="Group 16"/>
          <p:cNvGrpSpPr>
            <a:grpSpLocks/>
          </p:cNvGrpSpPr>
          <p:nvPr/>
        </p:nvGrpSpPr>
        <p:grpSpPr bwMode="auto">
          <a:xfrm>
            <a:off x="154732" y="14854387"/>
            <a:ext cx="7911553" cy="1097280"/>
            <a:chOff x="576" y="2928"/>
            <a:chExt cx="7253" cy="506"/>
          </a:xfrm>
        </p:grpSpPr>
        <p:sp>
          <p:nvSpPr>
            <p:cNvPr id="87"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88" name="Text Box 18"/>
            <p:cNvSpPr txBox="1">
              <a:spLocks noChangeArrowheads="1"/>
            </p:cNvSpPr>
            <p:nvPr/>
          </p:nvSpPr>
          <p:spPr bwMode="auto">
            <a:xfrm>
              <a:off x="576" y="3101"/>
              <a:ext cx="7253" cy="192"/>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Instrumentation</a:t>
              </a:r>
            </a:p>
          </p:txBody>
        </p:sp>
      </p:grpSp>
      <p:grpSp>
        <p:nvGrpSpPr>
          <p:cNvPr id="43010" name="Group 43009"/>
          <p:cNvGrpSpPr/>
          <p:nvPr/>
        </p:nvGrpSpPr>
        <p:grpSpPr>
          <a:xfrm>
            <a:off x="4492885" y="28306112"/>
            <a:ext cx="7283200" cy="2402488"/>
            <a:chOff x="12275237" y="7802277"/>
            <a:chExt cx="8223688" cy="2083120"/>
          </a:xfrm>
        </p:grpSpPr>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012523" y="7802277"/>
              <a:ext cx="2743200" cy="2083118"/>
            </a:xfrm>
            <a:prstGeom prst="rect">
              <a:avLst/>
            </a:prstGeom>
          </p:spPr>
        </p:pic>
        <p:pic>
          <p:nvPicPr>
            <p:cNvPr id="43008" name="Picture 4300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275237" y="7802277"/>
              <a:ext cx="2743200" cy="2083118"/>
            </a:xfrm>
            <a:prstGeom prst="rect">
              <a:avLst/>
            </a:prstGeom>
          </p:spPr>
        </p:pic>
        <p:pic>
          <p:nvPicPr>
            <p:cNvPr id="43009" name="Picture 4300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755724" y="7802279"/>
              <a:ext cx="2743201" cy="2083118"/>
            </a:xfrm>
            <a:prstGeom prst="rect">
              <a:avLst/>
            </a:prstGeom>
          </p:spPr>
        </p:pic>
      </p:grpSp>
      <p:sp>
        <p:nvSpPr>
          <p:cNvPr id="108" name="TextBox 55"/>
          <p:cNvSpPr txBox="1">
            <a:spLocks noChangeArrowheads="1"/>
          </p:cNvSpPr>
          <p:nvPr/>
        </p:nvSpPr>
        <p:spPr bwMode="auto">
          <a:xfrm>
            <a:off x="5753956" y="29809424"/>
            <a:ext cx="50259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Pulsating </a:t>
            </a:r>
            <a:r>
              <a:rPr lang="en-US" dirty="0">
                <a:solidFill>
                  <a:schemeClr val="bg1"/>
                </a:solidFill>
                <a:latin typeface="Arial" panose="020B0604020202020204" pitchFamily="34" charset="0"/>
                <a:cs typeface="Arial" panose="020B0604020202020204" pitchFamily="34" charset="0"/>
              </a:rPr>
              <a:t>aurora just getting </a:t>
            </a:r>
            <a:r>
              <a:rPr lang="en-US" dirty="0" smtClean="0">
                <a:solidFill>
                  <a:schemeClr val="bg1"/>
                </a:solidFill>
                <a:latin typeface="Arial" panose="020B0604020202020204" pitchFamily="34" charset="0"/>
                <a:cs typeface="Arial" panose="020B0604020202020204" pitchFamily="34" charset="0"/>
              </a:rPr>
              <a:t>started</a:t>
            </a:r>
            <a:endParaRPr lang="en-US" dirty="0">
              <a:solidFill>
                <a:schemeClr val="bg1"/>
              </a:solidFill>
              <a:latin typeface="Arial" panose="020B0604020202020204" pitchFamily="34" charset="0"/>
              <a:cs typeface="Arial" panose="020B0604020202020204" pitchFamily="34" charset="0"/>
            </a:endParaRPr>
          </a:p>
        </p:txBody>
      </p:sp>
      <p:grpSp>
        <p:nvGrpSpPr>
          <p:cNvPr id="81" name="Group 80"/>
          <p:cNvGrpSpPr/>
          <p:nvPr/>
        </p:nvGrpSpPr>
        <p:grpSpPr>
          <a:xfrm>
            <a:off x="334713" y="31014277"/>
            <a:ext cx="11459634" cy="4974160"/>
            <a:chOff x="710441" y="31156985"/>
            <a:chExt cx="9957559" cy="3980835"/>
          </a:xfrm>
        </p:grpSpPr>
        <p:pic>
          <p:nvPicPr>
            <p:cNvPr id="43013" name="Picture 430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10441" y="31156985"/>
              <a:ext cx="2032759" cy="1990015"/>
            </a:xfrm>
            <a:prstGeom prst="rect">
              <a:avLst/>
            </a:prstGeom>
          </p:spPr>
        </p:pic>
        <p:pic>
          <p:nvPicPr>
            <p:cNvPr id="43014" name="Picture 430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691641" y="31156985"/>
              <a:ext cx="2032759" cy="1990015"/>
            </a:xfrm>
            <a:prstGeom prst="rect">
              <a:avLst/>
            </a:prstGeom>
          </p:spPr>
        </p:pic>
        <p:pic>
          <p:nvPicPr>
            <p:cNvPr id="43015" name="Picture 430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672841" y="31156985"/>
              <a:ext cx="2032759" cy="1990015"/>
            </a:xfrm>
            <a:prstGeom prst="rect">
              <a:avLst/>
            </a:prstGeom>
          </p:spPr>
        </p:pic>
        <p:pic>
          <p:nvPicPr>
            <p:cNvPr id="43016" name="Picture 4301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654041" y="31156985"/>
              <a:ext cx="2032759" cy="1990015"/>
            </a:xfrm>
            <a:prstGeom prst="rect">
              <a:avLst/>
            </a:prstGeom>
          </p:spPr>
        </p:pic>
        <p:pic>
          <p:nvPicPr>
            <p:cNvPr id="43017" name="Picture 4301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635241" y="31156985"/>
              <a:ext cx="2032759" cy="1990015"/>
            </a:xfrm>
            <a:prstGeom prst="rect">
              <a:avLst/>
            </a:prstGeom>
          </p:spPr>
        </p:pic>
        <p:pic>
          <p:nvPicPr>
            <p:cNvPr id="43019" name="Picture 43018"/>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10441" y="33147805"/>
              <a:ext cx="2032759" cy="1990015"/>
            </a:xfrm>
            <a:prstGeom prst="rect">
              <a:avLst/>
            </a:prstGeom>
          </p:spPr>
        </p:pic>
        <p:pic>
          <p:nvPicPr>
            <p:cNvPr id="43020" name="Picture 4301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691641" y="33145543"/>
              <a:ext cx="2032759" cy="1990015"/>
            </a:xfrm>
            <a:prstGeom prst="rect">
              <a:avLst/>
            </a:prstGeom>
          </p:spPr>
        </p:pic>
        <p:pic>
          <p:nvPicPr>
            <p:cNvPr id="43021" name="Picture 43020"/>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672841" y="33147000"/>
              <a:ext cx="2032759" cy="1990015"/>
            </a:xfrm>
            <a:prstGeom prst="rect">
              <a:avLst/>
            </a:prstGeom>
          </p:spPr>
        </p:pic>
        <p:pic>
          <p:nvPicPr>
            <p:cNvPr id="43022" name="Picture 43021"/>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6654041" y="33147000"/>
              <a:ext cx="2032759" cy="1990015"/>
            </a:xfrm>
            <a:prstGeom prst="rect">
              <a:avLst/>
            </a:prstGeom>
          </p:spPr>
        </p:pic>
        <p:pic>
          <p:nvPicPr>
            <p:cNvPr id="43024" name="Picture 43023"/>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635241" y="33147000"/>
              <a:ext cx="2032759" cy="1990015"/>
            </a:xfrm>
            <a:prstGeom prst="rect">
              <a:avLst/>
            </a:prstGeom>
          </p:spPr>
        </p:pic>
      </p:grpSp>
      <p:grpSp>
        <p:nvGrpSpPr>
          <p:cNvPr id="85" name="Group 84"/>
          <p:cNvGrpSpPr/>
          <p:nvPr/>
        </p:nvGrpSpPr>
        <p:grpSpPr>
          <a:xfrm>
            <a:off x="754525" y="36556085"/>
            <a:ext cx="10532208" cy="4613774"/>
            <a:chOff x="1066800" y="35609082"/>
            <a:chExt cx="8290194" cy="3305436"/>
          </a:xfrm>
        </p:grpSpPr>
        <p:pic>
          <p:nvPicPr>
            <p:cNvPr id="43025" name="Picture 43024"/>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066800" y="35609082"/>
              <a:ext cx="2117994" cy="1652718"/>
            </a:xfrm>
            <a:prstGeom prst="rect">
              <a:avLst/>
            </a:prstGeom>
          </p:spPr>
        </p:pic>
        <p:pic>
          <p:nvPicPr>
            <p:cNvPr id="43034" name="Picture 43033"/>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124200" y="35609082"/>
              <a:ext cx="2117994" cy="1652718"/>
            </a:xfrm>
            <a:prstGeom prst="rect">
              <a:avLst/>
            </a:prstGeom>
          </p:spPr>
        </p:pic>
        <p:pic>
          <p:nvPicPr>
            <p:cNvPr id="43035" name="Picture 43034"/>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181600" y="35609082"/>
              <a:ext cx="2117994" cy="1652718"/>
            </a:xfrm>
            <a:prstGeom prst="rect">
              <a:avLst/>
            </a:prstGeom>
          </p:spPr>
        </p:pic>
        <p:pic>
          <p:nvPicPr>
            <p:cNvPr id="43036" name="Picture 43035"/>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239000" y="35609082"/>
              <a:ext cx="2117994" cy="1652718"/>
            </a:xfrm>
            <a:prstGeom prst="rect">
              <a:avLst/>
            </a:prstGeom>
          </p:spPr>
        </p:pic>
        <p:pic>
          <p:nvPicPr>
            <p:cNvPr id="43037" name="Picture 43036"/>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066800" y="37261800"/>
              <a:ext cx="2117994" cy="1652718"/>
            </a:xfrm>
            <a:prstGeom prst="rect">
              <a:avLst/>
            </a:prstGeom>
          </p:spPr>
        </p:pic>
        <p:pic>
          <p:nvPicPr>
            <p:cNvPr id="43038" name="Picture 43037"/>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3124200" y="37261800"/>
              <a:ext cx="2117994" cy="1652718"/>
            </a:xfrm>
            <a:prstGeom prst="rect">
              <a:avLst/>
            </a:prstGeom>
          </p:spPr>
        </p:pic>
        <p:pic>
          <p:nvPicPr>
            <p:cNvPr id="43039" name="Picture 43038"/>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5181600" y="37261800"/>
              <a:ext cx="2117994" cy="1652718"/>
            </a:xfrm>
            <a:prstGeom prst="rect">
              <a:avLst/>
            </a:prstGeom>
          </p:spPr>
        </p:pic>
        <p:pic>
          <p:nvPicPr>
            <p:cNvPr id="32" name="Picture 31"/>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7239000" y="37261800"/>
              <a:ext cx="2117994" cy="1652718"/>
            </a:xfrm>
            <a:prstGeom prst="rect">
              <a:avLst/>
            </a:prstGeom>
          </p:spPr>
        </p:pic>
      </p:grpSp>
      <p:grpSp>
        <p:nvGrpSpPr>
          <p:cNvPr id="132" name="Group 16"/>
          <p:cNvGrpSpPr>
            <a:grpSpLocks/>
          </p:cNvGrpSpPr>
          <p:nvPr/>
        </p:nvGrpSpPr>
        <p:grpSpPr bwMode="auto">
          <a:xfrm>
            <a:off x="12039601" y="25735150"/>
            <a:ext cx="13030866" cy="1097280"/>
            <a:chOff x="576" y="2928"/>
            <a:chExt cx="7253" cy="506"/>
          </a:xfrm>
        </p:grpSpPr>
        <p:sp>
          <p:nvSpPr>
            <p:cNvPr id="133"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134" name="Text Box 18"/>
            <p:cNvSpPr txBox="1">
              <a:spLocks noChangeArrowheads="1"/>
            </p:cNvSpPr>
            <p:nvPr/>
          </p:nvSpPr>
          <p:spPr bwMode="auto">
            <a:xfrm>
              <a:off x="576" y="3087"/>
              <a:ext cx="7253" cy="217"/>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Black Aurora Between Pulsating Patches</a:t>
              </a:r>
            </a:p>
          </p:txBody>
        </p:sp>
      </p:grpSp>
      <p:grpSp>
        <p:nvGrpSpPr>
          <p:cNvPr id="3168" name="Group 3167"/>
          <p:cNvGrpSpPr/>
          <p:nvPr/>
        </p:nvGrpSpPr>
        <p:grpSpPr>
          <a:xfrm>
            <a:off x="12186292" y="27913409"/>
            <a:ext cx="12672223" cy="13718009"/>
            <a:chOff x="18669000" y="21767482"/>
            <a:chExt cx="10972800" cy="10934305"/>
          </a:xfrm>
        </p:grpSpPr>
        <p:sp>
          <p:nvSpPr>
            <p:cNvPr id="4101" name="Text Box 408"/>
            <p:cNvSpPr txBox="1">
              <a:spLocks noChangeArrowheads="1"/>
            </p:cNvSpPr>
            <p:nvPr/>
          </p:nvSpPr>
          <p:spPr bwMode="auto">
            <a:xfrm>
              <a:off x="27687588" y="32385000"/>
              <a:ext cx="53" cy="3167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9pPr>
            </a:lstStyle>
            <a:p>
              <a:pPr eaLnBrk="1">
                <a:buClr>
                  <a:srgbClr val="000000"/>
                </a:buClr>
                <a:buFont typeface="StarSymbol" charset="0"/>
                <a:buNone/>
              </a:pPr>
              <a:endParaRPr lang="en-US" altLang="en-US" sz="2667">
                <a:solidFill>
                  <a:schemeClr val="tx1"/>
                </a:solidFill>
                <a:latin typeface="Arial" panose="020B0604020202020204" pitchFamily="34" charset="0"/>
              </a:endParaRPr>
            </a:p>
          </p:txBody>
        </p:sp>
        <p:pic>
          <p:nvPicPr>
            <p:cNvPr id="35" name="Picture 34"/>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1412200" y="21767482"/>
              <a:ext cx="2743200" cy="2083118"/>
            </a:xfrm>
            <a:prstGeom prst="rect">
              <a:avLst/>
            </a:prstGeom>
          </p:spPr>
        </p:pic>
        <p:pic>
          <p:nvPicPr>
            <p:cNvPr id="36" name="Picture 35"/>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4155400" y="21767482"/>
              <a:ext cx="2743200" cy="2083118"/>
            </a:xfrm>
            <a:prstGeom prst="rect">
              <a:avLst/>
            </a:prstGeom>
          </p:spPr>
        </p:pic>
        <p:pic>
          <p:nvPicPr>
            <p:cNvPr id="37" name="Picture 36"/>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26898600" y="21767482"/>
              <a:ext cx="2743200" cy="2083118"/>
            </a:xfrm>
            <a:prstGeom prst="rect">
              <a:avLst/>
            </a:prstGeom>
          </p:spPr>
        </p:pic>
        <p:pic>
          <p:nvPicPr>
            <p:cNvPr id="38" name="Picture 37"/>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18669000" y="23824882"/>
              <a:ext cx="2743200" cy="2083118"/>
            </a:xfrm>
            <a:prstGeom prst="rect">
              <a:avLst/>
            </a:prstGeom>
          </p:spPr>
        </p:pic>
        <p:pic>
          <p:nvPicPr>
            <p:cNvPr id="39" name="Picture 38"/>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1412200" y="23824882"/>
              <a:ext cx="2743200" cy="2083118"/>
            </a:xfrm>
            <a:prstGeom prst="rect">
              <a:avLst/>
            </a:prstGeom>
          </p:spPr>
        </p:pic>
        <p:pic>
          <p:nvPicPr>
            <p:cNvPr id="40" name="Picture 39"/>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24155400" y="23824882"/>
              <a:ext cx="2743200" cy="2083118"/>
            </a:xfrm>
            <a:prstGeom prst="rect">
              <a:avLst/>
            </a:prstGeom>
          </p:spPr>
        </p:pic>
        <p:pic>
          <p:nvPicPr>
            <p:cNvPr id="41" name="Picture 40"/>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26898600" y="23824882"/>
              <a:ext cx="2743200" cy="2083118"/>
            </a:xfrm>
            <a:prstGeom prst="rect">
              <a:avLst/>
            </a:prstGeom>
          </p:spPr>
        </p:pic>
        <p:pic>
          <p:nvPicPr>
            <p:cNvPr id="42" name="Picture 41"/>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18669000" y="25882282"/>
              <a:ext cx="2743200" cy="2083118"/>
            </a:xfrm>
            <a:prstGeom prst="rect">
              <a:avLst/>
            </a:prstGeom>
          </p:spPr>
        </p:pic>
        <p:pic>
          <p:nvPicPr>
            <p:cNvPr id="43" name="Picture 42"/>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21412200" y="25882282"/>
              <a:ext cx="2743200" cy="2083118"/>
            </a:xfrm>
            <a:prstGeom prst="rect">
              <a:avLst/>
            </a:prstGeom>
          </p:spPr>
        </p:pic>
        <p:pic>
          <p:nvPicPr>
            <p:cNvPr id="46" name="Picture 45"/>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24155400" y="25882282"/>
              <a:ext cx="2743200" cy="2083118"/>
            </a:xfrm>
            <a:prstGeom prst="rect">
              <a:avLst/>
            </a:prstGeom>
          </p:spPr>
        </p:pic>
        <p:pic>
          <p:nvPicPr>
            <p:cNvPr id="47" name="Picture 46"/>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26898600" y="25882282"/>
              <a:ext cx="2743200" cy="2083118"/>
            </a:xfrm>
            <a:prstGeom prst="rect">
              <a:avLst/>
            </a:prstGeom>
          </p:spPr>
        </p:pic>
        <p:pic>
          <p:nvPicPr>
            <p:cNvPr id="48" name="Picture 47"/>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18669000" y="27939682"/>
              <a:ext cx="2743200" cy="2083118"/>
            </a:xfrm>
            <a:prstGeom prst="rect">
              <a:avLst/>
            </a:prstGeom>
          </p:spPr>
        </p:pic>
        <p:pic>
          <p:nvPicPr>
            <p:cNvPr id="50" name="Picture 49"/>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21412200" y="27939682"/>
              <a:ext cx="2743200" cy="2083118"/>
            </a:xfrm>
            <a:prstGeom prst="rect">
              <a:avLst/>
            </a:prstGeom>
          </p:spPr>
        </p:pic>
        <p:pic>
          <p:nvPicPr>
            <p:cNvPr id="52" name="Picture 51"/>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24155400" y="27939682"/>
              <a:ext cx="2743200" cy="2083118"/>
            </a:xfrm>
            <a:prstGeom prst="rect">
              <a:avLst/>
            </a:prstGeom>
          </p:spPr>
        </p:pic>
        <p:pic>
          <p:nvPicPr>
            <p:cNvPr id="54" name="Picture 53"/>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26898600" y="27939682"/>
              <a:ext cx="2743200" cy="2083118"/>
            </a:xfrm>
            <a:prstGeom prst="rect">
              <a:avLst/>
            </a:prstGeom>
          </p:spPr>
        </p:pic>
        <p:pic>
          <p:nvPicPr>
            <p:cNvPr id="55" name="Picture 54"/>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18669000" y="29997082"/>
              <a:ext cx="2743200" cy="2083118"/>
            </a:xfrm>
            <a:prstGeom prst="rect">
              <a:avLst/>
            </a:prstGeom>
          </p:spPr>
        </p:pic>
        <p:pic>
          <p:nvPicPr>
            <p:cNvPr id="57" name="Picture 56"/>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21412200" y="29997082"/>
              <a:ext cx="2743200" cy="2083118"/>
            </a:xfrm>
            <a:prstGeom prst="rect">
              <a:avLst/>
            </a:prstGeom>
          </p:spPr>
        </p:pic>
        <p:pic>
          <p:nvPicPr>
            <p:cNvPr id="58" name="Picture 57"/>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24155400" y="29997082"/>
              <a:ext cx="2743200" cy="2083118"/>
            </a:xfrm>
            <a:prstGeom prst="rect">
              <a:avLst/>
            </a:prstGeom>
          </p:spPr>
        </p:pic>
        <p:pic>
          <p:nvPicPr>
            <p:cNvPr id="59" name="Picture 58"/>
            <p:cNvPicPr>
              <a:picLocks noChangeAspect="1"/>
            </p:cNvPicPr>
            <p:nvPr/>
          </p:nvPicPr>
          <p:blipFill>
            <a:blip r:embed="rId48">
              <a:extLst>
                <a:ext uri="{28A0092B-C50C-407E-A947-70E740481C1C}">
                  <a14:useLocalDpi xmlns:a14="http://schemas.microsoft.com/office/drawing/2010/main" val="0"/>
                </a:ext>
              </a:extLst>
            </a:blip>
            <a:stretch>
              <a:fillRect/>
            </a:stretch>
          </p:blipFill>
          <p:spPr>
            <a:xfrm>
              <a:off x="26898600" y="29997082"/>
              <a:ext cx="2743200" cy="2083118"/>
            </a:xfrm>
            <a:prstGeom prst="rect">
              <a:avLst/>
            </a:prstGeom>
          </p:spPr>
        </p:pic>
        <p:pic>
          <p:nvPicPr>
            <p:cNvPr id="63" name="Picture 62"/>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18669000" y="21767482"/>
              <a:ext cx="2743200" cy="2083118"/>
            </a:xfrm>
            <a:prstGeom prst="rect">
              <a:avLst/>
            </a:prstGeom>
          </p:spPr>
        </p:pic>
      </p:grpSp>
      <p:sp>
        <p:nvSpPr>
          <p:cNvPr id="156" name="Rectangle 344"/>
          <p:cNvSpPr>
            <a:spLocks noChangeArrowheads="1"/>
          </p:cNvSpPr>
          <p:nvPr/>
        </p:nvSpPr>
        <p:spPr bwMode="auto">
          <a:xfrm>
            <a:off x="244896" y="26811852"/>
            <a:ext cx="11578846" cy="16629793"/>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grpSp>
        <p:nvGrpSpPr>
          <p:cNvPr id="157" name="Group 16"/>
          <p:cNvGrpSpPr>
            <a:grpSpLocks/>
          </p:cNvGrpSpPr>
          <p:nvPr/>
        </p:nvGrpSpPr>
        <p:grpSpPr bwMode="auto">
          <a:xfrm>
            <a:off x="8214442" y="14837574"/>
            <a:ext cx="24471696" cy="1097280"/>
            <a:chOff x="576" y="2928"/>
            <a:chExt cx="7253" cy="506"/>
          </a:xfrm>
        </p:grpSpPr>
        <p:sp>
          <p:nvSpPr>
            <p:cNvPr id="158"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159" name="Text Box 18"/>
            <p:cNvSpPr txBox="1">
              <a:spLocks noChangeArrowheads="1"/>
            </p:cNvSpPr>
            <p:nvPr/>
          </p:nvSpPr>
          <p:spPr bwMode="auto">
            <a:xfrm>
              <a:off x="576" y="3092"/>
              <a:ext cx="7253" cy="210"/>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Previously Reported Black Aurora Examples</a:t>
              </a:r>
            </a:p>
          </p:txBody>
        </p:sp>
      </p:grpSp>
      <p:sp>
        <p:nvSpPr>
          <p:cNvPr id="3170" name="Rectangle 3169"/>
          <p:cNvSpPr/>
          <p:nvPr/>
        </p:nvSpPr>
        <p:spPr>
          <a:xfrm>
            <a:off x="134539" y="15919903"/>
            <a:ext cx="7658990" cy="2308324"/>
          </a:xfrm>
          <a:prstGeom prst="rect">
            <a:avLst/>
          </a:prstGeom>
        </p:spPr>
        <p:txBody>
          <a:bodyPr wrap="square">
            <a:spAutoFit/>
          </a:bodyPr>
          <a:lstStyle/>
          <a:p>
            <a:pPr algn="just"/>
            <a:r>
              <a:rPr lang="en-US" dirty="0">
                <a:solidFill>
                  <a:schemeClr val="bg1"/>
                </a:solidFill>
                <a:latin typeface="Arial" panose="020B0604020202020204" pitchFamily="34" charset="0"/>
                <a:cs typeface="Arial" panose="020B0604020202020204" pitchFamily="34" charset="0"/>
              </a:rPr>
              <a:t>Observations presented here were </a:t>
            </a:r>
            <a:r>
              <a:rPr lang="en-US" dirty="0" smtClean="0">
                <a:solidFill>
                  <a:schemeClr val="bg1"/>
                </a:solidFill>
                <a:latin typeface="Arial" panose="020B0604020202020204" pitchFamily="34" charset="0"/>
                <a:cs typeface="Arial" panose="020B0604020202020204" pitchFamily="34" charset="0"/>
              </a:rPr>
              <a:t>recorded </a:t>
            </a:r>
            <a:r>
              <a:rPr lang="en-US" dirty="0">
                <a:solidFill>
                  <a:schemeClr val="bg1"/>
                </a:solidFill>
                <a:latin typeface="Arial" panose="020B0604020202020204" pitchFamily="34" charset="0"/>
                <a:cs typeface="Arial" panose="020B0604020202020204" pitchFamily="34" charset="0"/>
              </a:rPr>
              <a:t>at Poker Flat Research Range in Alaska over the course of a month during the ROPA rocket launch campaign during January/February 2007. 350 minutes of pulsating aurora </a:t>
            </a:r>
            <a:r>
              <a:rPr lang="en-US" dirty="0" smtClean="0">
                <a:solidFill>
                  <a:schemeClr val="bg1"/>
                </a:solidFill>
                <a:latin typeface="Arial" panose="020B0604020202020204" pitchFamily="34" charset="0"/>
                <a:cs typeface="Arial" panose="020B0604020202020204" pitchFamily="34" charset="0"/>
              </a:rPr>
              <a:t>were recorded</a:t>
            </a:r>
            <a:endParaRPr lang="en-US" dirty="0">
              <a:solidFill>
                <a:schemeClr val="bg1"/>
              </a:solidFill>
              <a:latin typeface="Arial" panose="020B0604020202020204" pitchFamily="34" charset="0"/>
              <a:cs typeface="Arial" panose="020B0604020202020204" pitchFamily="34" charset="0"/>
            </a:endParaRPr>
          </a:p>
          <a:p>
            <a:pPr algn="just"/>
            <a:endParaRPr lang="en-US" dirty="0">
              <a:solidFill>
                <a:schemeClr val="bg1"/>
              </a:solidFill>
            </a:endParaRPr>
          </a:p>
        </p:txBody>
      </p:sp>
      <p:sp>
        <p:nvSpPr>
          <p:cNvPr id="3174" name="Rectangle 3173"/>
          <p:cNvSpPr/>
          <p:nvPr/>
        </p:nvSpPr>
        <p:spPr>
          <a:xfrm>
            <a:off x="9144000" y="15964098"/>
            <a:ext cx="9525000" cy="584775"/>
          </a:xfrm>
          <a:prstGeom prst="rect">
            <a:avLst/>
          </a:prstGeom>
        </p:spPr>
        <p:txBody>
          <a:bodyPr wrap="square">
            <a:spAutoFit/>
          </a:bodyPr>
          <a:lstStyle/>
          <a:p>
            <a:pPr algn="ctr"/>
            <a:r>
              <a:rPr lang="en-US" sz="3200" b="1" u="sng" dirty="0">
                <a:solidFill>
                  <a:schemeClr val="bg1"/>
                </a:solidFill>
                <a:latin typeface="Arial" panose="020B0604020202020204" pitchFamily="34" charset="0"/>
                <a:cs typeface="Arial" panose="020B0604020202020204" pitchFamily="34" charset="0"/>
              </a:rPr>
              <a:t>Black aurora in diffuse </a:t>
            </a:r>
            <a:r>
              <a:rPr lang="en-US" sz="3200" b="1" u="sng" dirty="0" smtClean="0">
                <a:solidFill>
                  <a:schemeClr val="bg1"/>
                </a:solidFill>
                <a:latin typeface="Arial" panose="020B0604020202020204" pitchFamily="34" charset="0"/>
                <a:cs typeface="Arial" panose="020B0604020202020204" pitchFamily="34" charset="0"/>
              </a:rPr>
              <a:t>background (veiling)</a:t>
            </a:r>
            <a:endParaRPr lang="en-US" sz="3200" b="1" u="sng" dirty="0">
              <a:solidFill>
                <a:schemeClr val="bg1"/>
              </a:solidFill>
              <a:latin typeface="Arial" panose="020B0604020202020204" pitchFamily="34" charset="0"/>
              <a:cs typeface="Arial" panose="020B0604020202020204" pitchFamily="34" charset="0"/>
            </a:endParaRPr>
          </a:p>
        </p:txBody>
      </p:sp>
      <p:sp>
        <p:nvSpPr>
          <p:cNvPr id="99" name="Rectangle 344"/>
          <p:cNvSpPr>
            <a:spLocks noChangeArrowheads="1"/>
          </p:cNvSpPr>
          <p:nvPr/>
        </p:nvSpPr>
        <p:spPr bwMode="auto">
          <a:xfrm>
            <a:off x="5867400" y="4856745"/>
            <a:ext cx="26818738" cy="9877929"/>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grpSp>
        <p:nvGrpSpPr>
          <p:cNvPr id="100" name="Group 16"/>
          <p:cNvGrpSpPr>
            <a:grpSpLocks/>
          </p:cNvGrpSpPr>
          <p:nvPr/>
        </p:nvGrpSpPr>
        <p:grpSpPr bwMode="auto">
          <a:xfrm>
            <a:off x="5867400" y="3810000"/>
            <a:ext cx="26818738" cy="1097280"/>
            <a:chOff x="576" y="2928"/>
            <a:chExt cx="7253" cy="506"/>
          </a:xfrm>
        </p:grpSpPr>
        <p:sp>
          <p:nvSpPr>
            <p:cNvPr id="101"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102" name="Text Box 18"/>
            <p:cNvSpPr txBox="1">
              <a:spLocks noChangeArrowheads="1"/>
            </p:cNvSpPr>
            <p:nvPr/>
          </p:nvSpPr>
          <p:spPr bwMode="auto">
            <a:xfrm>
              <a:off x="576" y="3038"/>
              <a:ext cx="7253" cy="314"/>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Background</a:t>
              </a:r>
            </a:p>
          </p:txBody>
        </p:sp>
      </p:grpSp>
      <p:sp>
        <p:nvSpPr>
          <p:cNvPr id="2" name="Rectangle 1"/>
          <p:cNvSpPr/>
          <p:nvPr/>
        </p:nvSpPr>
        <p:spPr>
          <a:xfrm>
            <a:off x="20326366" y="16025683"/>
            <a:ext cx="12359772" cy="584775"/>
          </a:xfrm>
          <a:prstGeom prst="rect">
            <a:avLst/>
          </a:prstGeom>
        </p:spPr>
        <p:txBody>
          <a:bodyPr wrap="square">
            <a:spAutoFit/>
          </a:bodyPr>
          <a:lstStyle/>
          <a:p>
            <a:pPr algn="ctr"/>
            <a:r>
              <a:rPr lang="en-US" sz="3200" b="1" u="sng" dirty="0">
                <a:solidFill>
                  <a:schemeClr val="bg1"/>
                </a:solidFill>
                <a:latin typeface="Arial" panose="020B0604020202020204" pitchFamily="34" charset="0"/>
                <a:cs typeface="Arial" panose="020B0604020202020204" pitchFamily="34" charset="0"/>
              </a:rPr>
              <a:t>Drifting Black Aurora Arc </a:t>
            </a:r>
            <a:r>
              <a:rPr lang="en-US" sz="3200" b="1" u="sng" dirty="0" smtClean="0">
                <a:solidFill>
                  <a:schemeClr val="bg1"/>
                </a:solidFill>
                <a:latin typeface="Arial" panose="020B0604020202020204" pitchFamily="34" charset="0"/>
                <a:cs typeface="Arial" panose="020B0604020202020204" pitchFamily="34" charset="0"/>
              </a:rPr>
              <a:t>Segments</a:t>
            </a:r>
            <a:endParaRPr lang="en-US" sz="3200" b="1" u="sng" dirty="0">
              <a:solidFill>
                <a:schemeClr val="bg1"/>
              </a:solidFill>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50">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531467" y="16553618"/>
            <a:ext cx="5454999" cy="4083960"/>
          </a:xfrm>
          <a:prstGeom prst="rect">
            <a:avLst/>
          </a:prstGeom>
        </p:spPr>
      </p:pic>
      <p:pic>
        <p:nvPicPr>
          <p:cNvPr id="17" name="Picture 16"/>
          <p:cNvPicPr>
            <a:picLocks noChangeAspect="1"/>
          </p:cNvPicPr>
          <p:nvPr/>
        </p:nvPicPr>
        <p:blipFill>
          <a:blip r:embed="rId5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51842" y="16535400"/>
            <a:ext cx="5454999" cy="4083960"/>
          </a:xfrm>
          <a:prstGeom prst="rect">
            <a:avLst/>
          </a:prstGeom>
        </p:spPr>
      </p:pic>
      <p:pic>
        <p:nvPicPr>
          <p:cNvPr id="18" name="Picture 17"/>
          <p:cNvPicPr>
            <a:picLocks noChangeAspect="1"/>
          </p:cNvPicPr>
          <p:nvPr/>
        </p:nvPicPr>
        <p:blipFill>
          <a:blip r:embed="rId5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51842" y="21414483"/>
            <a:ext cx="5454999" cy="4083960"/>
          </a:xfrm>
          <a:prstGeom prst="rect">
            <a:avLst/>
          </a:prstGeom>
        </p:spPr>
      </p:pic>
      <p:sp>
        <p:nvSpPr>
          <p:cNvPr id="109" name="TextBox 115"/>
          <p:cNvSpPr txBox="1">
            <a:spLocks noChangeArrowheads="1"/>
          </p:cNvSpPr>
          <p:nvPr/>
        </p:nvSpPr>
        <p:spPr bwMode="auto">
          <a:xfrm>
            <a:off x="5927339" y="13858505"/>
            <a:ext cx="78223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Right: A </a:t>
            </a:r>
            <a:r>
              <a:rPr lang="en-US" dirty="0">
                <a:solidFill>
                  <a:schemeClr val="bg1"/>
                </a:solidFill>
                <a:latin typeface="Arial" panose="020B0604020202020204" pitchFamily="34" charset="0"/>
                <a:cs typeface="Arial" panose="020B0604020202020204" pitchFamily="34" charset="0"/>
              </a:rPr>
              <a:t>second explanation for black </a:t>
            </a:r>
            <a:r>
              <a:rPr lang="en-US" dirty="0" smtClean="0">
                <a:solidFill>
                  <a:schemeClr val="bg1"/>
                </a:solidFill>
                <a:latin typeface="Arial" panose="020B0604020202020204" pitchFamily="34" charset="0"/>
                <a:cs typeface="Arial" panose="020B0604020202020204" pitchFamily="34" charset="0"/>
              </a:rPr>
              <a:t>aurora </a:t>
            </a:r>
            <a:r>
              <a:rPr lang="en-US" dirty="0">
                <a:solidFill>
                  <a:schemeClr val="bg1"/>
                </a:solidFill>
                <a:latin typeface="Arial" panose="020B0604020202020204" pitchFamily="34" charset="0"/>
                <a:cs typeface="Arial" panose="020B0604020202020204" pitchFamily="34" charset="0"/>
              </a:rPr>
              <a:t>offered </a:t>
            </a:r>
            <a:r>
              <a:rPr lang="en-US" dirty="0" smtClean="0">
                <a:solidFill>
                  <a:schemeClr val="bg1"/>
                </a:solidFill>
                <a:latin typeface="Arial" panose="020B0604020202020204" pitchFamily="34" charset="0"/>
                <a:cs typeface="Arial" panose="020B0604020202020204" pitchFamily="34" charset="0"/>
              </a:rPr>
              <a:t>by </a:t>
            </a:r>
            <a:r>
              <a:rPr lang="en-US" dirty="0" err="1">
                <a:solidFill>
                  <a:schemeClr val="bg1"/>
                </a:solidFill>
                <a:latin typeface="Arial" panose="020B0604020202020204" pitchFamily="34" charset="0"/>
                <a:cs typeface="Arial" panose="020B0604020202020204" pitchFamily="34" charset="0"/>
              </a:rPr>
              <a:t>Peticolas</a:t>
            </a:r>
            <a:r>
              <a:rPr lang="en-US" dirty="0">
                <a:solidFill>
                  <a:schemeClr val="bg1"/>
                </a:solidFill>
                <a:latin typeface="Arial" panose="020B0604020202020204" pitchFamily="34" charset="0"/>
                <a:cs typeface="Arial" panose="020B0604020202020204" pitchFamily="34" charset="0"/>
              </a:rPr>
              <a:t> et al [2002]. </a:t>
            </a:r>
          </a:p>
        </p:txBody>
      </p:sp>
      <p:sp>
        <p:nvSpPr>
          <p:cNvPr id="110" name="Rectangle 529"/>
          <p:cNvSpPr>
            <a:spLocks noChangeArrowheads="1"/>
          </p:cNvSpPr>
          <p:nvPr/>
        </p:nvSpPr>
        <p:spPr bwMode="auto">
          <a:xfrm>
            <a:off x="25296775" y="26811852"/>
            <a:ext cx="7514033" cy="12222825"/>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3200"/>
          </a:p>
        </p:txBody>
      </p:sp>
      <p:grpSp>
        <p:nvGrpSpPr>
          <p:cNvPr id="111" name="Group 16"/>
          <p:cNvGrpSpPr>
            <a:grpSpLocks/>
          </p:cNvGrpSpPr>
          <p:nvPr/>
        </p:nvGrpSpPr>
        <p:grpSpPr bwMode="auto">
          <a:xfrm>
            <a:off x="25298399" y="25714572"/>
            <a:ext cx="7543693" cy="1097280"/>
            <a:chOff x="576" y="2928"/>
            <a:chExt cx="7253" cy="506"/>
          </a:xfrm>
        </p:grpSpPr>
        <p:sp>
          <p:nvSpPr>
            <p:cNvPr id="112"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113" name="Text Box 18"/>
            <p:cNvSpPr txBox="1">
              <a:spLocks noChangeArrowheads="1"/>
            </p:cNvSpPr>
            <p:nvPr/>
          </p:nvSpPr>
          <p:spPr bwMode="auto">
            <a:xfrm>
              <a:off x="576" y="3101"/>
              <a:ext cx="7253" cy="192"/>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Conclusions</a:t>
              </a:r>
            </a:p>
          </p:txBody>
        </p:sp>
      </p:grpSp>
      <p:sp>
        <p:nvSpPr>
          <p:cNvPr id="114" name="TextBox 115"/>
          <p:cNvSpPr txBox="1">
            <a:spLocks noChangeArrowheads="1"/>
          </p:cNvSpPr>
          <p:nvPr/>
        </p:nvSpPr>
        <p:spPr bwMode="auto">
          <a:xfrm>
            <a:off x="25369933" y="26903444"/>
            <a:ext cx="7371128" cy="12280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a:solidFill>
                  <a:schemeClr val="bg1"/>
                </a:solidFill>
                <a:latin typeface="Arial" panose="020B0604020202020204" pitchFamily="34" charset="0"/>
                <a:cs typeface="Arial" panose="020B0604020202020204" pitchFamily="34" charset="0"/>
              </a:rPr>
              <a:t>Noteworthy observations in this data set show black aurora that form the boundary of pulsating aurora.  In particular:</a:t>
            </a:r>
          </a:p>
          <a:p>
            <a:pPr algn="just"/>
            <a:endParaRPr lang="en-US" dirty="0">
              <a:solidFill>
                <a:schemeClr val="bg1"/>
              </a:solidFill>
              <a:latin typeface="Arial" panose="020B0604020202020204" pitchFamily="34" charset="0"/>
              <a:cs typeface="Arial" panose="020B0604020202020204" pitchFamily="34" charset="0"/>
            </a:endParaRPr>
          </a:p>
          <a:p>
            <a:pPr marL="457189" indent="-457189" algn="just">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Boundaries between patches that pulsate with different periods</a:t>
            </a:r>
          </a:p>
          <a:p>
            <a:pPr marL="457189" indent="-457189" algn="just">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Boundaries between diffuse and pulsating aurora. </a:t>
            </a:r>
          </a:p>
          <a:p>
            <a:pPr algn="just"/>
            <a:endParaRPr lang="en-US" dirty="0">
              <a:solidFill>
                <a:schemeClr val="bg1"/>
              </a:solidFill>
              <a:latin typeface="Arial" panose="020B0604020202020204" pitchFamily="34" charset="0"/>
              <a:cs typeface="Arial" panose="020B0604020202020204" pitchFamily="34" charset="0"/>
            </a:endParaRPr>
          </a:p>
          <a:p>
            <a:pPr algn="just"/>
            <a:r>
              <a:rPr lang="en-US" dirty="0">
                <a:solidFill>
                  <a:schemeClr val="bg1"/>
                </a:solidFill>
                <a:latin typeface="Arial" panose="020B0604020202020204" pitchFamily="34" charset="0"/>
                <a:cs typeface="Arial" panose="020B0604020202020204" pitchFamily="34" charset="0"/>
              </a:rPr>
              <a:t>Discussions about the generating mechanism of black aurora have typically relegated the ionosphere to a passive role. The observations show here suggest instead that </a:t>
            </a:r>
            <a:r>
              <a:rPr lang="en-US" i="1" u="sng" dirty="0">
                <a:solidFill>
                  <a:schemeClr val="bg1"/>
                </a:solidFill>
                <a:latin typeface="Arial" panose="020B0604020202020204" pitchFamily="34" charset="0"/>
                <a:cs typeface="Arial" panose="020B0604020202020204" pitchFamily="34" charset="0"/>
              </a:rPr>
              <a:t>the ionosphere may have more of an active role in defining the behavior of black aurora.</a:t>
            </a:r>
          </a:p>
          <a:p>
            <a:pPr algn="just"/>
            <a:endParaRPr lang="en-US" dirty="0">
              <a:solidFill>
                <a:schemeClr val="bg1"/>
              </a:solidFill>
              <a:latin typeface="Arial" panose="020B0604020202020204" pitchFamily="34" charset="0"/>
              <a:cs typeface="Arial" panose="020B0604020202020204" pitchFamily="34" charset="0"/>
            </a:endParaRPr>
          </a:p>
          <a:p>
            <a:pPr algn="just"/>
            <a:r>
              <a:rPr lang="en-US" dirty="0">
                <a:solidFill>
                  <a:schemeClr val="bg1"/>
                </a:solidFill>
                <a:latin typeface="Arial" panose="020B0604020202020204" pitchFamily="34" charset="0"/>
                <a:cs typeface="Arial" panose="020B0604020202020204" pitchFamily="34" charset="0"/>
              </a:rPr>
              <a:t>Where black aurora separates diffuse aurora and pulsating aurora, this indicates that the black aurora separates two different events occurring at different altitudes caused by different source particle populations. This implies that </a:t>
            </a:r>
            <a:r>
              <a:rPr lang="en-US" i="1" u="sng" dirty="0">
                <a:solidFill>
                  <a:schemeClr val="bg1"/>
                </a:solidFill>
                <a:latin typeface="Arial" panose="020B0604020202020204" pitchFamily="34" charset="0"/>
                <a:cs typeface="Arial" panose="020B0604020202020204" pitchFamily="34" charset="0"/>
              </a:rPr>
              <a:t>black aurora may actually be a spatially forbidden region that pulsating and/or diffuse aurora are unable to enter.</a:t>
            </a:r>
          </a:p>
          <a:p>
            <a:pPr algn="just"/>
            <a:endParaRPr lang="en-US" dirty="0">
              <a:solidFill>
                <a:schemeClr val="bg1"/>
              </a:solidFill>
              <a:latin typeface="Arial" panose="020B0604020202020204" pitchFamily="34" charset="0"/>
              <a:cs typeface="Arial" panose="020B0604020202020204" pitchFamily="34" charset="0"/>
            </a:endParaRPr>
          </a:p>
          <a:p>
            <a:pPr algn="just"/>
            <a:r>
              <a:rPr lang="en-US" dirty="0">
                <a:solidFill>
                  <a:schemeClr val="bg1"/>
                </a:solidFill>
                <a:latin typeface="Arial" panose="020B0604020202020204" pitchFamily="34" charset="0"/>
                <a:cs typeface="Arial" panose="020B0604020202020204" pitchFamily="34" charset="0"/>
              </a:rPr>
              <a:t>Where black aurora separates pulsating patches with different periods of pulsation this implies that the precipitating particles may come from a different generating source. Given the typical energy range of pulsating aurora, the pulsating patches likely occur at the same altitude but are clearly separation by the black aurora. Some sort of interaction occurring at the source region with enough shear separation to show the local behavior of the black aurora seems unlikely at such relatively fine scales.</a:t>
            </a:r>
          </a:p>
        </p:txBody>
      </p:sp>
      <p:pic>
        <p:nvPicPr>
          <p:cNvPr id="3" name="Picture 2"/>
          <p:cNvPicPr>
            <a:picLocks noChangeAspect="1"/>
          </p:cNvPicPr>
          <p:nvPr/>
        </p:nvPicPr>
        <p:blipFill>
          <a:blip r:embed="rId53">
            <a:extLst>
              <a:ext uri="{28A0092B-C50C-407E-A947-70E740481C1C}">
                <a14:useLocalDpi xmlns:a14="http://schemas.microsoft.com/office/drawing/2010/main" val="0"/>
              </a:ext>
            </a:extLst>
          </a:blip>
          <a:stretch>
            <a:fillRect/>
          </a:stretch>
        </p:blipFill>
        <p:spPr>
          <a:xfrm>
            <a:off x="14525194" y="4836220"/>
            <a:ext cx="8532637" cy="9895490"/>
          </a:xfrm>
          <a:prstGeom prst="rect">
            <a:avLst/>
          </a:prstGeom>
        </p:spPr>
      </p:pic>
      <p:sp>
        <p:nvSpPr>
          <p:cNvPr id="20" name="Rectangle 19"/>
          <p:cNvSpPr/>
          <p:nvPr/>
        </p:nvSpPr>
        <p:spPr>
          <a:xfrm>
            <a:off x="3574728" y="23925275"/>
            <a:ext cx="4378234" cy="1200329"/>
          </a:xfrm>
          <a:prstGeom prst="rect">
            <a:avLst/>
          </a:prstGeom>
        </p:spPr>
        <p:txBody>
          <a:bodyPr wrap="square">
            <a:spAutoFit/>
          </a:bodyPr>
          <a:lstStyle/>
          <a:p>
            <a:pPr algn="ctr"/>
            <a:r>
              <a:rPr lang="en-US" dirty="0" err="1" smtClean="0">
                <a:solidFill>
                  <a:schemeClr val="bg1"/>
                </a:solidFill>
                <a:latin typeface="Arial" panose="020B0604020202020204" pitchFamily="34" charset="0"/>
                <a:cs typeface="Arial" panose="020B0604020202020204" pitchFamily="34" charset="0"/>
              </a:rPr>
              <a:t>Xybion</a:t>
            </a:r>
            <a:r>
              <a:rPr lang="en-US" dirty="0" smtClean="0">
                <a:solidFill>
                  <a:schemeClr val="bg1"/>
                </a:solidFill>
                <a:latin typeface="Arial" panose="020B0604020202020204" pitchFamily="34" charset="0"/>
                <a:cs typeface="Arial" panose="020B0604020202020204" pitchFamily="34" charset="0"/>
              </a:rPr>
              <a:t> </a:t>
            </a:r>
            <a:r>
              <a:rPr lang="en-US" dirty="0">
                <a:solidFill>
                  <a:schemeClr val="bg1"/>
                </a:solidFill>
                <a:latin typeface="Arial" panose="020B0604020202020204" pitchFamily="34" charset="0"/>
                <a:cs typeface="Arial" panose="020B0604020202020204" pitchFamily="34" charset="0"/>
              </a:rPr>
              <a:t>ISS-750-R3 intensified CCD video </a:t>
            </a:r>
            <a:r>
              <a:rPr lang="en-US" dirty="0" smtClean="0">
                <a:solidFill>
                  <a:schemeClr val="bg1"/>
                </a:solidFill>
                <a:latin typeface="Arial" panose="020B0604020202020204" pitchFamily="34" charset="0"/>
                <a:cs typeface="Arial" panose="020B0604020202020204" pitchFamily="34" charset="0"/>
              </a:rPr>
              <a:t>camera (s</a:t>
            </a:r>
            <a:r>
              <a:rPr lang="en-US" altLang="en-US" dirty="0" smtClean="0">
                <a:solidFill>
                  <a:schemeClr val="bg1"/>
                </a:solidFill>
                <a:latin typeface="Arial" panose="020B0604020202020204" pitchFamily="34" charset="0"/>
                <a:cs typeface="Arial" panose="020B0604020202020204" pitchFamily="34" charset="0"/>
              </a:rPr>
              <a:t>ensitive </a:t>
            </a:r>
            <a:r>
              <a:rPr lang="en-US" altLang="en-US" dirty="0">
                <a:solidFill>
                  <a:schemeClr val="bg1"/>
                </a:solidFill>
                <a:latin typeface="Arial" panose="020B0604020202020204" pitchFamily="34" charset="0"/>
                <a:cs typeface="Arial" panose="020B0604020202020204" pitchFamily="34" charset="0"/>
              </a:rPr>
              <a:t>to signals as low as 100 </a:t>
            </a:r>
            <a:r>
              <a:rPr lang="en-US" altLang="en-US" dirty="0" smtClean="0">
                <a:solidFill>
                  <a:schemeClr val="bg1"/>
                </a:solidFill>
                <a:latin typeface="Arial" panose="020B0604020202020204" pitchFamily="34" charset="0"/>
                <a:cs typeface="Arial" panose="020B0604020202020204" pitchFamily="34" charset="0"/>
              </a:rPr>
              <a:t>R)</a:t>
            </a:r>
            <a:endParaRPr lang="en-US" dirty="0">
              <a:solidFill>
                <a:schemeClr val="bg1"/>
              </a:solidFill>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54">
            <a:extLst>
              <a:ext uri="{28A0092B-C50C-407E-A947-70E740481C1C}">
                <a14:useLocalDpi xmlns:a14="http://schemas.microsoft.com/office/drawing/2010/main" val="0"/>
              </a:ext>
            </a:extLst>
          </a:blip>
          <a:stretch>
            <a:fillRect/>
          </a:stretch>
        </p:blipFill>
        <p:spPr>
          <a:xfrm>
            <a:off x="6121877" y="7182940"/>
            <a:ext cx="7570634" cy="5995199"/>
          </a:xfrm>
          <a:prstGeom prst="rect">
            <a:avLst/>
          </a:prstGeom>
        </p:spPr>
      </p:pic>
      <p:sp>
        <p:nvSpPr>
          <p:cNvPr id="22" name="Rectangle 21"/>
          <p:cNvSpPr/>
          <p:nvPr/>
        </p:nvSpPr>
        <p:spPr>
          <a:xfrm>
            <a:off x="23545800" y="7172708"/>
            <a:ext cx="4236666" cy="3046988"/>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There is a distinct </a:t>
            </a:r>
            <a:r>
              <a:rPr lang="en-US" dirty="0">
                <a:solidFill>
                  <a:schemeClr val="bg1"/>
                </a:solidFill>
                <a:latin typeface="Arial" panose="020B0604020202020204" pitchFamily="34" charset="0"/>
                <a:cs typeface="Arial" panose="020B0604020202020204" pitchFamily="34" charset="0"/>
              </a:rPr>
              <a:t>difference between diffuse and pulsating aurora due to the significant energy difference between the precipitating particle populations that cause diffuse ( ~1 </a:t>
            </a:r>
            <a:r>
              <a:rPr lang="en-US" dirty="0" err="1">
                <a:solidFill>
                  <a:schemeClr val="bg1"/>
                </a:solidFill>
                <a:latin typeface="Arial" panose="020B0604020202020204" pitchFamily="34" charset="0"/>
                <a:cs typeface="Arial" panose="020B0604020202020204" pitchFamily="34" charset="0"/>
              </a:rPr>
              <a:t>keV</a:t>
            </a:r>
            <a:r>
              <a:rPr lang="en-US" dirty="0">
                <a:solidFill>
                  <a:schemeClr val="bg1"/>
                </a:solidFill>
                <a:latin typeface="Arial" panose="020B0604020202020204" pitchFamily="34" charset="0"/>
                <a:cs typeface="Arial" panose="020B0604020202020204" pitchFamily="34" charset="0"/>
              </a:rPr>
              <a:t>) and pulsating aurora (typically &gt;10 </a:t>
            </a:r>
            <a:r>
              <a:rPr lang="en-US" dirty="0" err="1">
                <a:solidFill>
                  <a:schemeClr val="bg1"/>
                </a:solidFill>
                <a:latin typeface="Arial" panose="020B0604020202020204" pitchFamily="34" charset="0"/>
                <a:cs typeface="Arial" panose="020B0604020202020204" pitchFamily="34" charset="0"/>
              </a:rPr>
              <a:t>keV</a:t>
            </a:r>
            <a:r>
              <a:rPr lang="en-US" dirty="0">
                <a:solidFill>
                  <a:schemeClr val="bg1"/>
                </a:solidFill>
                <a:latin typeface="Arial" panose="020B0604020202020204" pitchFamily="34" charset="0"/>
                <a:cs typeface="Arial" panose="020B0604020202020204" pitchFamily="34" charset="0"/>
              </a:rPr>
              <a:t>). </a:t>
            </a:r>
            <a:endParaRPr lang="en-US" dirty="0" smtClean="0">
              <a:solidFill>
                <a:schemeClr val="bg1"/>
              </a:solidFill>
              <a:latin typeface="Arial" panose="020B0604020202020204" pitchFamily="34" charset="0"/>
              <a:cs typeface="Arial" panose="020B0604020202020204" pitchFamily="34" charset="0"/>
            </a:endParaRPr>
          </a:p>
        </p:txBody>
      </p:sp>
      <p:sp>
        <p:nvSpPr>
          <p:cNvPr id="123" name="TextBox 115"/>
          <p:cNvSpPr txBox="1">
            <a:spLocks noChangeArrowheads="1"/>
          </p:cNvSpPr>
          <p:nvPr/>
        </p:nvSpPr>
        <p:spPr bwMode="auto">
          <a:xfrm>
            <a:off x="6012020" y="4941093"/>
            <a:ext cx="835197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a:solidFill>
                  <a:schemeClr val="bg1"/>
                </a:solidFill>
                <a:latin typeface="Arial" panose="020B0604020202020204" pitchFamily="34" charset="0"/>
                <a:cs typeface="Arial" panose="020B0604020202020204" pitchFamily="34" charset="0"/>
              </a:rPr>
              <a:t>Black aurora is fine structure within diffuse or pulsating aurora that is characterized by a distinct lack of visible emission. An early explanation about what causes black aurora comes from </a:t>
            </a:r>
            <a:r>
              <a:rPr lang="en-US" dirty="0" err="1">
                <a:solidFill>
                  <a:schemeClr val="bg1"/>
                </a:solidFill>
                <a:latin typeface="Arial" panose="020B0604020202020204" pitchFamily="34" charset="0"/>
                <a:cs typeface="Arial" panose="020B0604020202020204" pitchFamily="34" charset="0"/>
              </a:rPr>
              <a:t>Marklund</a:t>
            </a:r>
            <a:r>
              <a:rPr lang="en-US" dirty="0">
                <a:solidFill>
                  <a:schemeClr val="bg1"/>
                </a:solidFill>
                <a:latin typeface="Arial" panose="020B0604020202020204" pitchFamily="34" charset="0"/>
                <a:cs typeface="Arial" panose="020B0604020202020204" pitchFamily="34" charset="0"/>
              </a:rPr>
              <a:t> </a:t>
            </a:r>
            <a:r>
              <a:rPr lang="en-US" i="1" dirty="0">
                <a:solidFill>
                  <a:schemeClr val="bg1"/>
                </a:solidFill>
                <a:latin typeface="Arial" panose="020B0604020202020204" pitchFamily="34" charset="0"/>
                <a:cs typeface="Arial" panose="020B0604020202020204" pitchFamily="34" charset="0"/>
              </a:rPr>
              <a:t>et al</a:t>
            </a:r>
            <a:r>
              <a:rPr lang="en-US" dirty="0">
                <a:solidFill>
                  <a:schemeClr val="bg1"/>
                </a:solidFill>
                <a:latin typeface="Arial" panose="020B0604020202020204" pitchFamily="34" charset="0"/>
                <a:cs typeface="Arial" panose="020B0604020202020204" pitchFamily="34" charset="0"/>
              </a:rPr>
              <a:t> [1997].  Intense field aligned structures form and accelerate electrons upward in a downward current region</a:t>
            </a:r>
            <a:r>
              <a:rPr lang="en-US" dirty="0" smtClean="0">
                <a:solidFill>
                  <a:schemeClr val="bg1"/>
                </a:solidFill>
                <a:latin typeface="Arial" panose="020B0604020202020204" pitchFamily="34" charset="0"/>
                <a:cs typeface="Arial" panose="020B0604020202020204" pitchFamily="34" charset="0"/>
              </a:rPr>
              <a:t>.</a:t>
            </a:r>
          </a:p>
        </p:txBody>
      </p:sp>
      <p:grpSp>
        <p:nvGrpSpPr>
          <p:cNvPr id="27" name="Group 26"/>
          <p:cNvGrpSpPr/>
          <p:nvPr/>
        </p:nvGrpSpPr>
        <p:grpSpPr>
          <a:xfrm>
            <a:off x="1068744" y="28160730"/>
            <a:ext cx="2209402" cy="2430349"/>
            <a:chOff x="31359837" y="15339153"/>
            <a:chExt cx="2924850" cy="3205977"/>
          </a:xfrm>
        </p:grpSpPr>
        <p:pic>
          <p:nvPicPr>
            <p:cNvPr id="26" name="Picture 25"/>
            <p:cNvPicPr>
              <a:picLocks noChangeAspect="1"/>
            </p:cNvPicPr>
            <p:nvPr/>
          </p:nvPicPr>
          <p:blipFill>
            <a:blip r:embed="rId5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808238" y="15920150"/>
              <a:ext cx="2228850" cy="2162176"/>
            </a:xfrm>
            <a:prstGeom prst="rect">
              <a:avLst/>
            </a:prstGeom>
          </p:spPr>
        </p:pic>
        <p:sp>
          <p:nvSpPr>
            <p:cNvPr id="127" name="TextBox 55"/>
            <p:cNvSpPr txBox="1">
              <a:spLocks noChangeArrowheads="1"/>
            </p:cNvSpPr>
            <p:nvPr/>
          </p:nvSpPr>
          <p:spPr bwMode="auto">
            <a:xfrm>
              <a:off x="32690532" y="17959840"/>
              <a:ext cx="424364" cy="585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sz="3200" dirty="0">
                  <a:latin typeface="Arial" panose="020B0604020202020204" pitchFamily="34" charset="0"/>
                  <a:cs typeface="Arial" panose="020B0604020202020204" pitchFamily="34" charset="0"/>
                </a:rPr>
                <a:t>S</a:t>
              </a:r>
              <a:endParaRPr lang="en-US" altLang="en-US" sz="3200" dirty="0">
                <a:latin typeface="Arial" panose="020B0604020202020204" pitchFamily="34" charset="0"/>
                <a:cs typeface="Arial" panose="020B0604020202020204" pitchFamily="34" charset="0"/>
              </a:endParaRPr>
            </a:p>
          </p:txBody>
        </p:sp>
        <p:sp>
          <p:nvSpPr>
            <p:cNvPr id="128" name="TextBox 55"/>
            <p:cNvSpPr txBox="1">
              <a:spLocks noChangeArrowheads="1"/>
            </p:cNvSpPr>
            <p:nvPr/>
          </p:nvSpPr>
          <p:spPr bwMode="auto">
            <a:xfrm>
              <a:off x="32561249" y="15339153"/>
              <a:ext cx="424364" cy="58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sz="3200" dirty="0">
                  <a:latin typeface="Arial" panose="020B0604020202020204" pitchFamily="34" charset="0"/>
                  <a:cs typeface="Arial" panose="020B0604020202020204" pitchFamily="34" charset="0"/>
                </a:rPr>
                <a:t>N</a:t>
              </a:r>
              <a:endParaRPr lang="en-US" altLang="en-US" sz="3200" dirty="0">
                <a:latin typeface="Arial" panose="020B0604020202020204" pitchFamily="34" charset="0"/>
                <a:cs typeface="Arial" panose="020B0604020202020204" pitchFamily="34" charset="0"/>
              </a:endParaRPr>
            </a:p>
          </p:txBody>
        </p:sp>
        <p:sp>
          <p:nvSpPr>
            <p:cNvPr id="129" name="TextBox 55"/>
            <p:cNvSpPr txBox="1">
              <a:spLocks noChangeArrowheads="1"/>
            </p:cNvSpPr>
            <p:nvPr/>
          </p:nvSpPr>
          <p:spPr bwMode="auto">
            <a:xfrm>
              <a:off x="33860323" y="16630038"/>
              <a:ext cx="424364" cy="585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sz="3200" dirty="0">
                  <a:latin typeface="Arial" panose="020B0604020202020204" pitchFamily="34" charset="0"/>
                  <a:cs typeface="Arial" panose="020B0604020202020204" pitchFamily="34" charset="0"/>
                </a:rPr>
                <a:t>W</a:t>
              </a:r>
              <a:endParaRPr lang="en-US" altLang="en-US" sz="3200" dirty="0">
                <a:latin typeface="Arial" panose="020B0604020202020204" pitchFamily="34" charset="0"/>
                <a:cs typeface="Arial" panose="020B0604020202020204" pitchFamily="34" charset="0"/>
              </a:endParaRPr>
            </a:p>
          </p:txBody>
        </p:sp>
        <p:sp>
          <p:nvSpPr>
            <p:cNvPr id="130" name="TextBox 55"/>
            <p:cNvSpPr txBox="1">
              <a:spLocks noChangeArrowheads="1"/>
            </p:cNvSpPr>
            <p:nvPr/>
          </p:nvSpPr>
          <p:spPr bwMode="auto">
            <a:xfrm>
              <a:off x="31359837" y="16626110"/>
              <a:ext cx="424364" cy="585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sz="3200" dirty="0">
                  <a:latin typeface="Arial" panose="020B0604020202020204" pitchFamily="34" charset="0"/>
                  <a:cs typeface="Arial" panose="020B0604020202020204" pitchFamily="34" charset="0"/>
                </a:rPr>
                <a:t>E</a:t>
              </a:r>
              <a:endParaRPr lang="en-US" altLang="en-US" sz="3200" dirty="0">
                <a:latin typeface="Arial" panose="020B0604020202020204" pitchFamily="34" charset="0"/>
                <a:cs typeface="Arial" panose="020B0604020202020204" pitchFamily="34" charset="0"/>
              </a:endParaRPr>
            </a:p>
          </p:txBody>
        </p:sp>
      </p:grpSp>
      <p:sp>
        <p:nvSpPr>
          <p:cNvPr id="136" name="TextBox 55"/>
          <p:cNvSpPr txBox="1">
            <a:spLocks noChangeArrowheads="1"/>
          </p:cNvSpPr>
          <p:nvPr/>
        </p:nvSpPr>
        <p:spPr bwMode="auto">
          <a:xfrm>
            <a:off x="364224" y="41432700"/>
            <a:ext cx="1112622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The </a:t>
            </a:r>
            <a:r>
              <a:rPr lang="en-US" dirty="0">
                <a:solidFill>
                  <a:schemeClr val="bg1"/>
                </a:solidFill>
                <a:latin typeface="Arial" panose="020B0604020202020204" pitchFamily="34" charset="0"/>
                <a:cs typeface="Arial" panose="020B0604020202020204" pitchFamily="34" charset="0"/>
              </a:rPr>
              <a:t>pulsating patch turns on and moves up against the black boundary throughout this process, seemingly distorting the diffuse region as it does so.  The pulsating patch closes the black gap very narrowly at times but never crosses over into the diffuse region.</a:t>
            </a:r>
          </a:p>
        </p:txBody>
      </p:sp>
      <p:pic>
        <p:nvPicPr>
          <p:cNvPr id="1026" name="Picture 2" descr="http://www.stce.be/solarorbiter5/images/nasa.jpg"/>
          <p:cNvPicPr>
            <a:picLocks noChangeAspect="1" noChangeArrowheads="1"/>
          </p:cNvPicPr>
          <p:nvPr/>
        </p:nvPicPr>
        <p:blipFill>
          <a:blip r:embed="rId56">
            <a:extLst>
              <a:ext uri="{28A0092B-C50C-407E-A947-70E740481C1C}">
                <a14:useLocalDpi xmlns:a14="http://schemas.microsoft.com/office/drawing/2010/main" val="0"/>
              </a:ext>
            </a:extLst>
          </a:blip>
          <a:srcRect/>
          <a:stretch>
            <a:fillRect/>
          </a:stretch>
        </p:blipFill>
        <p:spPr bwMode="auto">
          <a:xfrm>
            <a:off x="28755883" y="1106476"/>
            <a:ext cx="1825716" cy="168447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mirl.sr.unh.edu/index_images/title2.jpg"/>
          <p:cNvPicPr>
            <a:picLocks noChangeAspect="1" noChangeArrowheads="1"/>
          </p:cNvPicPr>
          <p:nvPr/>
        </p:nvPicPr>
        <p:blipFill rotWithShape="1">
          <a:blip r:embed="rId57">
            <a:extLst>
              <a:ext uri="{28A0092B-C50C-407E-A947-70E740481C1C}">
                <a14:useLocalDpi xmlns:a14="http://schemas.microsoft.com/office/drawing/2010/main" val="0"/>
              </a:ext>
            </a:extLst>
          </a:blip>
          <a:srcRect l="1538" r="87686" b="15463"/>
          <a:stretch/>
        </p:blipFill>
        <p:spPr bwMode="auto">
          <a:xfrm>
            <a:off x="4797955" y="1217222"/>
            <a:ext cx="1526645" cy="1357282"/>
          </a:xfrm>
          <a:prstGeom prst="rect">
            <a:avLst/>
          </a:prstGeom>
          <a:noFill/>
          <a:extLst>
            <a:ext uri="{909E8E84-426E-40DD-AFC4-6F175D3DCCD1}">
              <a14:hiddenFill xmlns:a14="http://schemas.microsoft.com/office/drawing/2010/main">
                <a:solidFill>
                  <a:srgbClr val="FFFFFF"/>
                </a:solidFill>
              </a14:hiddenFill>
            </a:ext>
          </a:extLst>
        </p:spPr>
      </p:pic>
      <p:cxnSp>
        <p:nvCxnSpPr>
          <p:cNvPr id="137" name="Straight Arrow Connector 136"/>
          <p:cNvCxnSpPr/>
          <p:nvPr/>
        </p:nvCxnSpPr>
        <p:spPr bwMode="auto">
          <a:xfrm flipH="1" flipV="1">
            <a:off x="12383215" y="18132866"/>
            <a:ext cx="775788" cy="215421"/>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grpSp>
        <p:nvGrpSpPr>
          <p:cNvPr id="56" name="Group 55"/>
          <p:cNvGrpSpPr/>
          <p:nvPr/>
        </p:nvGrpSpPr>
        <p:grpSpPr>
          <a:xfrm>
            <a:off x="19037953" y="17777299"/>
            <a:ext cx="13511619" cy="7508794"/>
            <a:chOff x="19340689" y="26212800"/>
            <a:chExt cx="10072511" cy="5730240"/>
          </a:xfrm>
        </p:grpSpPr>
        <p:pic>
          <p:nvPicPr>
            <p:cNvPr id="43026" name="Picture 43025"/>
            <p:cNvPicPr>
              <a:picLocks noChangeAspect="1"/>
            </p:cNvPicPr>
            <p:nvPr/>
          </p:nvPicPr>
          <p:blipFill>
            <a:blip r:embed="rId58">
              <a:extLst>
                <a:ext uri="{28A0092B-C50C-407E-A947-70E740481C1C}">
                  <a14:useLocalDpi xmlns:a14="http://schemas.microsoft.com/office/drawing/2010/main" val="0"/>
                </a:ext>
              </a:extLst>
            </a:blip>
            <a:stretch>
              <a:fillRect/>
            </a:stretch>
          </p:blipFill>
          <p:spPr>
            <a:xfrm>
              <a:off x="19340689" y="26212800"/>
              <a:ext cx="2528711" cy="1920240"/>
            </a:xfrm>
            <a:prstGeom prst="rect">
              <a:avLst/>
            </a:prstGeom>
          </p:spPr>
        </p:pic>
        <p:pic>
          <p:nvPicPr>
            <p:cNvPr id="43028" name="Picture 43027"/>
            <p:cNvPicPr>
              <a:picLocks noChangeAspect="1"/>
            </p:cNvPicPr>
            <p:nvPr/>
          </p:nvPicPr>
          <p:blipFill>
            <a:blip r:embed="rId59">
              <a:extLst>
                <a:ext uri="{28A0092B-C50C-407E-A947-70E740481C1C}">
                  <a14:useLocalDpi xmlns:a14="http://schemas.microsoft.com/office/drawing/2010/main" val="0"/>
                </a:ext>
              </a:extLst>
            </a:blip>
            <a:stretch>
              <a:fillRect/>
            </a:stretch>
          </p:blipFill>
          <p:spPr>
            <a:xfrm>
              <a:off x="21855289" y="26212800"/>
              <a:ext cx="2528711" cy="1920240"/>
            </a:xfrm>
            <a:prstGeom prst="rect">
              <a:avLst/>
            </a:prstGeom>
          </p:spPr>
        </p:pic>
        <p:pic>
          <p:nvPicPr>
            <p:cNvPr id="43029" name="Picture 43028"/>
            <p:cNvPicPr>
              <a:picLocks noChangeAspect="1"/>
            </p:cNvPicPr>
            <p:nvPr/>
          </p:nvPicPr>
          <p:blipFill>
            <a:blip r:embed="rId60">
              <a:extLst>
                <a:ext uri="{28A0092B-C50C-407E-A947-70E740481C1C}">
                  <a14:useLocalDpi xmlns:a14="http://schemas.microsoft.com/office/drawing/2010/main" val="0"/>
                </a:ext>
              </a:extLst>
            </a:blip>
            <a:stretch>
              <a:fillRect/>
            </a:stretch>
          </p:blipFill>
          <p:spPr>
            <a:xfrm>
              <a:off x="24369889" y="26212800"/>
              <a:ext cx="2528711" cy="1920240"/>
            </a:xfrm>
            <a:prstGeom prst="rect">
              <a:avLst/>
            </a:prstGeom>
          </p:spPr>
        </p:pic>
        <p:pic>
          <p:nvPicPr>
            <p:cNvPr id="43030" name="Picture 43029"/>
            <p:cNvPicPr>
              <a:picLocks noChangeAspect="1"/>
            </p:cNvPicPr>
            <p:nvPr/>
          </p:nvPicPr>
          <p:blipFill>
            <a:blip r:embed="rId61">
              <a:extLst>
                <a:ext uri="{28A0092B-C50C-407E-A947-70E740481C1C}">
                  <a14:useLocalDpi xmlns:a14="http://schemas.microsoft.com/office/drawing/2010/main" val="0"/>
                </a:ext>
              </a:extLst>
            </a:blip>
            <a:stretch>
              <a:fillRect/>
            </a:stretch>
          </p:blipFill>
          <p:spPr>
            <a:xfrm>
              <a:off x="26884489" y="26212800"/>
              <a:ext cx="2528711" cy="1920240"/>
            </a:xfrm>
            <a:prstGeom prst="rect">
              <a:avLst/>
            </a:prstGeom>
          </p:spPr>
        </p:pic>
        <p:pic>
          <p:nvPicPr>
            <p:cNvPr id="43031" name="Picture 43030"/>
            <p:cNvPicPr>
              <a:picLocks noChangeAspect="1"/>
            </p:cNvPicPr>
            <p:nvPr/>
          </p:nvPicPr>
          <p:blipFill>
            <a:blip r:embed="rId62">
              <a:extLst>
                <a:ext uri="{28A0092B-C50C-407E-A947-70E740481C1C}">
                  <a14:useLocalDpi xmlns:a14="http://schemas.microsoft.com/office/drawing/2010/main" val="0"/>
                </a:ext>
              </a:extLst>
            </a:blip>
            <a:stretch>
              <a:fillRect/>
            </a:stretch>
          </p:blipFill>
          <p:spPr>
            <a:xfrm>
              <a:off x="19340689" y="28117800"/>
              <a:ext cx="2528711" cy="1920240"/>
            </a:xfrm>
            <a:prstGeom prst="rect">
              <a:avLst/>
            </a:prstGeom>
          </p:spPr>
        </p:pic>
        <p:pic>
          <p:nvPicPr>
            <p:cNvPr id="43032" name="Picture 43031"/>
            <p:cNvPicPr>
              <a:picLocks noChangeAspect="1"/>
            </p:cNvPicPr>
            <p:nvPr/>
          </p:nvPicPr>
          <p:blipFill>
            <a:blip r:embed="rId63">
              <a:extLst>
                <a:ext uri="{28A0092B-C50C-407E-A947-70E740481C1C}">
                  <a14:useLocalDpi xmlns:a14="http://schemas.microsoft.com/office/drawing/2010/main" val="0"/>
                </a:ext>
              </a:extLst>
            </a:blip>
            <a:stretch>
              <a:fillRect/>
            </a:stretch>
          </p:blipFill>
          <p:spPr>
            <a:xfrm>
              <a:off x="21855289" y="28117800"/>
              <a:ext cx="2528711" cy="1920240"/>
            </a:xfrm>
            <a:prstGeom prst="rect">
              <a:avLst/>
            </a:prstGeom>
          </p:spPr>
        </p:pic>
        <p:pic>
          <p:nvPicPr>
            <p:cNvPr id="43033" name="Picture 43032"/>
            <p:cNvPicPr>
              <a:picLocks noChangeAspect="1"/>
            </p:cNvPicPr>
            <p:nvPr/>
          </p:nvPicPr>
          <p:blipFill>
            <a:blip r:embed="rId64">
              <a:extLst>
                <a:ext uri="{28A0092B-C50C-407E-A947-70E740481C1C}">
                  <a14:useLocalDpi xmlns:a14="http://schemas.microsoft.com/office/drawing/2010/main" val="0"/>
                </a:ext>
              </a:extLst>
            </a:blip>
            <a:stretch>
              <a:fillRect/>
            </a:stretch>
          </p:blipFill>
          <p:spPr>
            <a:xfrm>
              <a:off x="24369889" y="28117800"/>
              <a:ext cx="2528711" cy="1920240"/>
            </a:xfrm>
            <a:prstGeom prst="rect">
              <a:avLst/>
            </a:prstGeom>
          </p:spPr>
        </p:pic>
        <p:pic>
          <p:nvPicPr>
            <p:cNvPr id="44" name="Picture 43"/>
            <p:cNvPicPr>
              <a:picLocks noChangeAspect="1"/>
            </p:cNvPicPr>
            <p:nvPr/>
          </p:nvPicPr>
          <p:blipFill>
            <a:blip r:embed="rId65">
              <a:extLst>
                <a:ext uri="{28A0092B-C50C-407E-A947-70E740481C1C}">
                  <a14:useLocalDpi xmlns:a14="http://schemas.microsoft.com/office/drawing/2010/main" val="0"/>
                </a:ext>
              </a:extLst>
            </a:blip>
            <a:stretch>
              <a:fillRect/>
            </a:stretch>
          </p:blipFill>
          <p:spPr>
            <a:xfrm>
              <a:off x="26884489" y="28117800"/>
              <a:ext cx="2528711" cy="1920240"/>
            </a:xfrm>
            <a:prstGeom prst="rect">
              <a:avLst/>
            </a:prstGeom>
          </p:spPr>
        </p:pic>
        <p:pic>
          <p:nvPicPr>
            <p:cNvPr id="45" name="Picture 44"/>
            <p:cNvPicPr>
              <a:picLocks noChangeAspect="1"/>
            </p:cNvPicPr>
            <p:nvPr/>
          </p:nvPicPr>
          <p:blipFill>
            <a:blip r:embed="rId66">
              <a:extLst>
                <a:ext uri="{28A0092B-C50C-407E-A947-70E740481C1C}">
                  <a14:useLocalDpi xmlns:a14="http://schemas.microsoft.com/office/drawing/2010/main" val="0"/>
                </a:ext>
              </a:extLst>
            </a:blip>
            <a:stretch>
              <a:fillRect/>
            </a:stretch>
          </p:blipFill>
          <p:spPr>
            <a:xfrm>
              <a:off x="19340689" y="30022800"/>
              <a:ext cx="2528711" cy="1920240"/>
            </a:xfrm>
            <a:prstGeom prst="rect">
              <a:avLst/>
            </a:prstGeom>
          </p:spPr>
        </p:pic>
        <p:pic>
          <p:nvPicPr>
            <p:cNvPr id="49" name="Picture 48"/>
            <p:cNvPicPr>
              <a:picLocks noChangeAspect="1"/>
            </p:cNvPicPr>
            <p:nvPr/>
          </p:nvPicPr>
          <p:blipFill>
            <a:blip r:embed="rId67">
              <a:extLst>
                <a:ext uri="{28A0092B-C50C-407E-A947-70E740481C1C}">
                  <a14:useLocalDpi xmlns:a14="http://schemas.microsoft.com/office/drawing/2010/main" val="0"/>
                </a:ext>
              </a:extLst>
            </a:blip>
            <a:stretch>
              <a:fillRect/>
            </a:stretch>
          </p:blipFill>
          <p:spPr>
            <a:xfrm>
              <a:off x="21855289" y="30022800"/>
              <a:ext cx="2528711" cy="1920240"/>
            </a:xfrm>
            <a:prstGeom prst="rect">
              <a:avLst/>
            </a:prstGeom>
          </p:spPr>
        </p:pic>
        <p:pic>
          <p:nvPicPr>
            <p:cNvPr id="51" name="Picture 50"/>
            <p:cNvPicPr>
              <a:picLocks noChangeAspect="1"/>
            </p:cNvPicPr>
            <p:nvPr/>
          </p:nvPicPr>
          <p:blipFill>
            <a:blip r:embed="rId68">
              <a:extLst>
                <a:ext uri="{28A0092B-C50C-407E-A947-70E740481C1C}">
                  <a14:useLocalDpi xmlns:a14="http://schemas.microsoft.com/office/drawing/2010/main" val="0"/>
                </a:ext>
              </a:extLst>
            </a:blip>
            <a:stretch>
              <a:fillRect/>
            </a:stretch>
          </p:blipFill>
          <p:spPr>
            <a:xfrm>
              <a:off x="24369889" y="30022800"/>
              <a:ext cx="2528711" cy="1920240"/>
            </a:xfrm>
            <a:prstGeom prst="rect">
              <a:avLst/>
            </a:prstGeom>
          </p:spPr>
        </p:pic>
        <p:pic>
          <p:nvPicPr>
            <p:cNvPr id="53" name="Picture 52"/>
            <p:cNvPicPr>
              <a:picLocks noChangeAspect="1"/>
            </p:cNvPicPr>
            <p:nvPr/>
          </p:nvPicPr>
          <p:blipFill>
            <a:blip r:embed="rId69">
              <a:extLst>
                <a:ext uri="{28A0092B-C50C-407E-A947-70E740481C1C}">
                  <a14:useLocalDpi xmlns:a14="http://schemas.microsoft.com/office/drawing/2010/main" val="0"/>
                </a:ext>
              </a:extLst>
            </a:blip>
            <a:stretch>
              <a:fillRect/>
            </a:stretch>
          </p:blipFill>
          <p:spPr>
            <a:xfrm>
              <a:off x="26884489" y="30022800"/>
              <a:ext cx="2528711" cy="1920240"/>
            </a:xfrm>
            <a:prstGeom prst="rect">
              <a:avLst/>
            </a:prstGeom>
          </p:spPr>
        </p:pic>
      </p:grpSp>
      <p:grpSp>
        <p:nvGrpSpPr>
          <p:cNvPr id="140" name="Group 16"/>
          <p:cNvGrpSpPr>
            <a:grpSpLocks/>
          </p:cNvGrpSpPr>
          <p:nvPr/>
        </p:nvGrpSpPr>
        <p:grpSpPr bwMode="auto">
          <a:xfrm>
            <a:off x="211790" y="25739225"/>
            <a:ext cx="11673759" cy="1097280"/>
            <a:chOff x="576" y="2928"/>
            <a:chExt cx="7253" cy="506"/>
          </a:xfrm>
        </p:grpSpPr>
        <p:sp>
          <p:nvSpPr>
            <p:cNvPr id="141"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3200">
                <a:latin typeface="Times New Roman" pitchFamily="-110" charset="0"/>
                <a:ea typeface="+mn-ea"/>
              </a:endParaRPr>
            </a:p>
          </p:txBody>
        </p:sp>
        <p:sp>
          <p:nvSpPr>
            <p:cNvPr id="142" name="Text Box 18"/>
            <p:cNvSpPr txBox="1">
              <a:spLocks noChangeArrowheads="1"/>
            </p:cNvSpPr>
            <p:nvPr/>
          </p:nvSpPr>
          <p:spPr bwMode="auto">
            <a:xfrm>
              <a:off x="576" y="3038"/>
              <a:ext cx="7253" cy="314"/>
            </a:xfrm>
            <a:prstGeom prst="rect">
              <a:avLst/>
            </a:prstGeom>
            <a:noFill/>
            <a:ln w="9525">
              <a:noFill/>
              <a:miter lim="800000"/>
              <a:headEnd/>
              <a:tailEnd/>
            </a:ln>
          </p:spPr>
          <p:txBody>
            <a:bodyPr lIns="120000" tIns="62400" rIns="120000" bIns="62400" anchor="ctr" anchorCtr="1">
              <a:spAutoFit/>
            </a:bodyPr>
            <a:lstStyle/>
            <a:p>
              <a:pPr eaLnBrk="1" hangingPunct="1">
                <a:buClr>
                  <a:srgbClr val="000000"/>
                </a:buClr>
                <a:tabLst>
                  <a:tab pos="0" algn="l"/>
                  <a:tab pos="596885" algn="l"/>
                  <a:tab pos="1195887" algn="l"/>
                  <a:tab pos="1794888" algn="l"/>
                  <a:tab pos="2393891" algn="l"/>
                  <a:tab pos="2992892" algn="l"/>
                  <a:tab pos="3591894" algn="l"/>
                  <a:tab pos="4190895" algn="l"/>
                  <a:tab pos="4789898" algn="l"/>
                  <a:tab pos="5388899" algn="l"/>
                  <a:tab pos="5987901" algn="l"/>
                  <a:tab pos="6586902" algn="l"/>
                  <a:tab pos="7185904" algn="l"/>
                  <a:tab pos="7784905" algn="l"/>
                  <a:tab pos="8383908" algn="l"/>
                  <a:tab pos="8982909" algn="l"/>
                  <a:tab pos="9581911" algn="l"/>
                  <a:tab pos="10180912" algn="l"/>
                  <a:tab pos="10779914" algn="l"/>
                  <a:tab pos="11378916" algn="l"/>
                  <a:tab pos="11977918" algn="l"/>
                  <a:tab pos="12547286" algn="l"/>
                  <a:tab pos="13512462" algn="l"/>
                  <a:tab pos="14477638" algn="l"/>
                </a:tabLst>
                <a:defRPr/>
              </a:pPr>
              <a:r>
                <a:rPr lang="en-GB" sz="3600" b="1" dirty="0" smtClean="0">
                  <a:effectLst>
                    <a:outerShdw blurRad="38100" dist="38100" dir="2700000" algn="tl">
                      <a:srgbClr val="DDDDDD"/>
                    </a:outerShdw>
                  </a:effectLst>
                  <a:latin typeface="Arial" pitchFamily="-110" charset="0"/>
                  <a:ea typeface="굴림" pitchFamily="-110" charset="-127"/>
                  <a:cs typeface="굴림" pitchFamily="-110" charset="-127"/>
                </a:rPr>
                <a:t>Black Aurora Between Pulsating and Diffuse Aurora</a:t>
              </a:r>
              <a:endParaRPr lang="en-GB" sz="3600" b="1" dirty="0">
                <a:effectLst>
                  <a:outerShdw blurRad="38100" dist="38100" dir="2700000" algn="tl">
                    <a:srgbClr val="DDDDDD"/>
                  </a:outerShdw>
                </a:effectLst>
                <a:latin typeface="Arial" pitchFamily="-110" charset="0"/>
                <a:ea typeface="굴림" pitchFamily="-110" charset="-127"/>
                <a:cs typeface="굴림" pitchFamily="-110" charset="-127"/>
              </a:endParaRPr>
            </a:p>
          </p:txBody>
        </p:sp>
      </p:grpSp>
      <p:cxnSp>
        <p:nvCxnSpPr>
          <p:cNvPr id="145" name="Straight Arrow Connector 144"/>
          <p:cNvCxnSpPr/>
          <p:nvPr/>
        </p:nvCxnSpPr>
        <p:spPr bwMode="auto">
          <a:xfrm>
            <a:off x="10109208" y="17350292"/>
            <a:ext cx="844123" cy="318435"/>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3" name="Rectangle 12"/>
          <p:cNvSpPr/>
          <p:nvPr/>
        </p:nvSpPr>
        <p:spPr>
          <a:xfrm>
            <a:off x="1432632" y="32647804"/>
            <a:ext cx="5244853" cy="461665"/>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Pulsating </a:t>
            </a:r>
            <a:r>
              <a:rPr lang="en-US" dirty="0">
                <a:solidFill>
                  <a:schemeClr val="bg1"/>
                </a:solidFill>
                <a:latin typeface="Arial" panose="020B0604020202020204" pitchFamily="34" charset="0"/>
                <a:cs typeface="Arial" panose="020B0604020202020204" pitchFamily="34" charset="0"/>
              </a:rPr>
              <a:t>region getting </a:t>
            </a:r>
            <a:r>
              <a:rPr lang="en-US" dirty="0" smtClean="0">
                <a:solidFill>
                  <a:schemeClr val="bg1"/>
                </a:solidFill>
                <a:latin typeface="Arial" panose="020B0604020202020204" pitchFamily="34" charset="0"/>
                <a:cs typeface="Arial" panose="020B0604020202020204" pitchFamily="34" charset="0"/>
              </a:rPr>
              <a:t>brighter  </a:t>
            </a:r>
            <a:endParaRPr lang="en-US" dirty="0">
              <a:solidFill>
                <a:schemeClr val="bg1"/>
              </a:solidFill>
              <a:latin typeface="Arial" panose="020B0604020202020204" pitchFamily="34" charset="0"/>
              <a:cs typeface="Arial" panose="020B0604020202020204" pitchFamily="34" charset="0"/>
            </a:endParaRPr>
          </a:p>
        </p:txBody>
      </p:sp>
      <p:sp>
        <p:nvSpPr>
          <p:cNvPr id="14" name="Rectangle 13"/>
          <p:cNvSpPr/>
          <p:nvPr/>
        </p:nvSpPr>
        <p:spPr>
          <a:xfrm>
            <a:off x="12081692" y="26860987"/>
            <a:ext cx="12546052" cy="830997"/>
          </a:xfrm>
          <a:prstGeom prst="rect">
            <a:avLst/>
          </a:prstGeom>
        </p:spPr>
        <p:txBody>
          <a:bodyPr wrap="square">
            <a:spAutoFit/>
          </a:bodyPr>
          <a:lstStyle/>
          <a:p>
            <a:pPr algn="just"/>
            <a:r>
              <a:rPr lang="en-US" dirty="0">
                <a:solidFill>
                  <a:schemeClr val="bg1"/>
                </a:solidFill>
                <a:latin typeface="Arial" panose="020B0604020202020204" pitchFamily="34" charset="0"/>
                <a:cs typeface="Arial" panose="020B0604020202020204" pitchFamily="34" charset="0"/>
              </a:rPr>
              <a:t>In this </a:t>
            </a:r>
            <a:r>
              <a:rPr lang="en-US" dirty="0">
                <a:solidFill>
                  <a:schemeClr val="bg1"/>
                </a:solidFill>
                <a:latin typeface="Arial" panose="020B0604020202020204" pitchFamily="34" charset="0"/>
                <a:cs typeface="Arial" panose="020B0604020202020204" pitchFamily="34" charset="0"/>
              </a:rPr>
              <a:t>event from 18 January 2007,12:21:11 </a:t>
            </a:r>
            <a:r>
              <a:rPr lang="en-US" dirty="0" smtClean="0">
                <a:solidFill>
                  <a:schemeClr val="bg1"/>
                </a:solidFill>
                <a:latin typeface="Arial" panose="020B0604020202020204" pitchFamily="34" charset="0"/>
                <a:cs typeface="Arial" panose="020B0604020202020204" pitchFamily="34" charset="0"/>
              </a:rPr>
              <a:t>MLT</a:t>
            </a:r>
            <a:r>
              <a:rPr lang="en-US" dirty="0" smtClean="0">
                <a:solidFill>
                  <a:schemeClr val="bg1"/>
                </a:solidFill>
                <a:latin typeface="Arial" panose="020B0604020202020204" pitchFamily="34" charset="0"/>
                <a:cs typeface="Arial" panose="020B0604020202020204" pitchFamily="34" charset="0"/>
              </a:rPr>
              <a:t>, </a:t>
            </a:r>
            <a:r>
              <a:rPr lang="en-US" dirty="0">
                <a:solidFill>
                  <a:schemeClr val="bg1"/>
                </a:solidFill>
                <a:latin typeface="Arial" panose="020B0604020202020204" pitchFamily="34" charset="0"/>
                <a:cs typeface="Arial" panose="020B0604020202020204" pitchFamily="34" charset="0"/>
              </a:rPr>
              <a:t>two separate, slowly drifting pulsating patches are spatially defined by black aurora. </a:t>
            </a:r>
          </a:p>
        </p:txBody>
      </p:sp>
      <p:grpSp>
        <p:nvGrpSpPr>
          <p:cNvPr id="3175" name="Group 3174"/>
          <p:cNvGrpSpPr/>
          <p:nvPr/>
        </p:nvGrpSpPr>
        <p:grpSpPr>
          <a:xfrm>
            <a:off x="3501121" y="18080325"/>
            <a:ext cx="4525449" cy="5802445"/>
            <a:chOff x="631070" y="21254541"/>
            <a:chExt cx="4106892" cy="5491710"/>
          </a:xfrm>
        </p:grpSpPr>
        <p:grpSp>
          <p:nvGrpSpPr>
            <p:cNvPr id="24" name="Group 23"/>
            <p:cNvGrpSpPr/>
            <p:nvPr/>
          </p:nvGrpSpPr>
          <p:grpSpPr>
            <a:xfrm>
              <a:off x="631070" y="21254541"/>
              <a:ext cx="4106892" cy="5491710"/>
              <a:chOff x="958080" y="26746201"/>
              <a:chExt cx="4187569" cy="5322748"/>
            </a:xfrm>
          </p:grpSpPr>
          <p:pic>
            <p:nvPicPr>
              <p:cNvPr id="11" name="Picture 10"/>
              <p:cNvPicPr>
                <a:picLocks noChangeAspect="1"/>
              </p:cNvPicPr>
              <p:nvPr/>
            </p:nvPicPr>
            <p:blipFill>
              <a:blip r:embed="rId70">
                <a:extLst>
                  <a:ext uri="{28A0092B-C50C-407E-A947-70E740481C1C}">
                    <a14:useLocalDpi xmlns:a14="http://schemas.microsoft.com/office/drawing/2010/main" val="0"/>
                  </a:ext>
                </a:extLst>
              </a:blip>
              <a:stretch>
                <a:fillRect/>
              </a:stretch>
            </p:blipFill>
            <p:spPr>
              <a:xfrm>
                <a:off x="1650699" y="26746201"/>
                <a:ext cx="2666960" cy="2065114"/>
              </a:xfrm>
              <a:prstGeom prst="rect">
                <a:avLst/>
              </a:prstGeom>
            </p:spPr>
          </p:pic>
          <p:pic>
            <p:nvPicPr>
              <p:cNvPr id="12" name="Picture 11"/>
              <p:cNvPicPr>
                <a:picLocks noChangeAspect="1"/>
              </p:cNvPicPr>
              <p:nvPr/>
            </p:nvPicPr>
            <p:blipFill>
              <a:blip r:embed="rId71">
                <a:extLst>
                  <a:ext uri="{28A0092B-C50C-407E-A947-70E740481C1C}">
                    <a14:useLocalDpi xmlns:a14="http://schemas.microsoft.com/office/drawing/2010/main" val="0"/>
                  </a:ext>
                </a:extLst>
              </a:blip>
              <a:stretch>
                <a:fillRect/>
              </a:stretch>
            </p:blipFill>
            <p:spPr>
              <a:xfrm>
                <a:off x="958080" y="28973156"/>
                <a:ext cx="4187569" cy="3095793"/>
              </a:xfrm>
              <a:prstGeom prst="rect">
                <a:avLst/>
              </a:prstGeom>
            </p:spPr>
          </p:pic>
          <p:sp>
            <p:nvSpPr>
              <p:cNvPr id="23" name="Rectangle 22"/>
              <p:cNvSpPr/>
              <p:nvPr/>
            </p:nvSpPr>
            <p:spPr bwMode="auto">
              <a:xfrm>
                <a:off x="3418970" y="26988661"/>
                <a:ext cx="695830" cy="4703146"/>
              </a:xfrm>
              <a:prstGeom prst="rect">
                <a:avLst/>
              </a:prstGeom>
              <a:solidFill>
                <a:srgbClr val="3333CC">
                  <a:alpha val="24000"/>
                </a:srgbClr>
              </a:solidFill>
              <a:ln w="9525" cap="flat" cmpd="sng" algn="ctr">
                <a:solidFill>
                  <a:srgbClr val="FF0000"/>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endParaRPr lang="en-US" sz="3200">
                  <a:latin typeface="Times New Roman" pitchFamily="-110" charset="0"/>
                </a:endParaRPr>
              </a:p>
            </p:txBody>
          </p:sp>
        </p:grpSp>
        <p:sp>
          <p:nvSpPr>
            <p:cNvPr id="7" name="Rectangle 6"/>
            <p:cNvSpPr/>
            <p:nvPr/>
          </p:nvSpPr>
          <p:spPr>
            <a:xfrm>
              <a:off x="1525632" y="22336390"/>
              <a:ext cx="1548836" cy="738664"/>
            </a:xfrm>
            <a:prstGeom prst="rect">
              <a:avLst/>
            </a:prstGeom>
          </p:spPr>
          <p:txBody>
            <a:bodyPr wrap="square">
              <a:spAutoFit/>
            </a:bodyPr>
            <a:lstStyle/>
            <a:p>
              <a:pPr algn="just"/>
              <a:r>
                <a:rPr lang="en-US" altLang="en-US" sz="1400" dirty="0" smtClean="0">
                  <a:solidFill>
                    <a:schemeClr val="tx1"/>
                  </a:solidFill>
                  <a:latin typeface="Arial" panose="020B0604020202020204" pitchFamily="34" charset="0"/>
                  <a:cs typeface="Arial" panose="020B0604020202020204" pitchFamily="34" charset="0"/>
                </a:rPr>
                <a:t>Pass-band </a:t>
              </a:r>
              <a:r>
                <a:rPr lang="en-US" altLang="en-US" sz="1400" dirty="0">
                  <a:solidFill>
                    <a:schemeClr val="tx1"/>
                  </a:solidFill>
                  <a:latin typeface="Arial" panose="020B0604020202020204" pitchFamily="34" charset="0"/>
                  <a:cs typeface="Arial" panose="020B0604020202020204" pitchFamily="34" charset="0"/>
                </a:rPr>
                <a:t>created by the camera and </a:t>
              </a:r>
              <a:r>
                <a:rPr lang="en-US" altLang="en-US" sz="1400" dirty="0" smtClean="0">
                  <a:solidFill>
                    <a:schemeClr val="tx1"/>
                  </a:solidFill>
                  <a:latin typeface="Arial" panose="020B0604020202020204" pitchFamily="34" charset="0"/>
                  <a:cs typeface="Arial" panose="020B0604020202020204" pitchFamily="34" charset="0"/>
                </a:rPr>
                <a:t>filter</a:t>
              </a:r>
              <a:endParaRPr lang="en-US" altLang="en-US" sz="1400" dirty="0">
                <a:solidFill>
                  <a:schemeClr val="tx1"/>
                </a:solidFill>
                <a:latin typeface="Arial" panose="020B0604020202020204" pitchFamily="34" charset="0"/>
                <a:cs typeface="Arial" panose="020B0604020202020204" pitchFamily="34" charset="0"/>
              </a:endParaRPr>
            </a:p>
          </p:txBody>
        </p:sp>
        <p:cxnSp>
          <p:nvCxnSpPr>
            <p:cNvPr id="3173" name="Straight Arrow Connector 3172"/>
            <p:cNvCxnSpPr/>
            <p:nvPr/>
          </p:nvCxnSpPr>
          <p:spPr bwMode="auto">
            <a:xfrm flipV="1">
              <a:off x="2780201" y="22243564"/>
              <a:ext cx="685800" cy="76200"/>
            </a:xfrm>
            <a:prstGeom prst="straightConnector1">
              <a:avLst/>
            </a:prstGeom>
            <a:solidFill>
              <a:srgbClr val="00B8FF"/>
            </a:solidFill>
            <a:ln w="41275" cap="flat" cmpd="sng" algn="ctr">
              <a:solidFill>
                <a:srgbClr val="FF0000"/>
              </a:solidFill>
              <a:prstDash val="solid"/>
              <a:round/>
              <a:headEnd type="none" w="med" len="med"/>
              <a:tailEnd type="triangle"/>
            </a:ln>
            <a:effectLst/>
          </p:spPr>
        </p:cxnSp>
      </p:grpSp>
      <p:sp>
        <p:nvSpPr>
          <p:cNvPr id="160" name="TextBox 115"/>
          <p:cNvSpPr txBox="1">
            <a:spLocks noChangeArrowheads="1"/>
          </p:cNvSpPr>
          <p:nvPr/>
        </p:nvSpPr>
        <p:spPr bwMode="auto">
          <a:xfrm>
            <a:off x="8252542" y="13365594"/>
            <a:ext cx="4040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dirty="0" smtClean="0">
                <a:solidFill>
                  <a:schemeClr val="bg1"/>
                </a:solidFill>
                <a:latin typeface="Arial" panose="020B0604020202020204" pitchFamily="34" charset="0"/>
                <a:cs typeface="Arial" panose="020B0604020202020204" pitchFamily="34" charset="0"/>
              </a:rPr>
              <a:t>Discrete </a:t>
            </a:r>
            <a:r>
              <a:rPr lang="en-US" dirty="0" err="1">
                <a:solidFill>
                  <a:schemeClr val="bg1"/>
                </a:solidFill>
                <a:latin typeface="Arial" panose="020B0604020202020204" pitchFamily="34" charset="0"/>
                <a:cs typeface="Arial" panose="020B0604020202020204" pitchFamily="34" charset="0"/>
              </a:rPr>
              <a:t>auroral</a:t>
            </a:r>
            <a:r>
              <a:rPr lang="en-US" dirty="0">
                <a:solidFill>
                  <a:schemeClr val="bg1"/>
                </a:solidFill>
                <a:latin typeface="Arial" panose="020B0604020202020204" pitchFamily="34" charset="0"/>
                <a:cs typeface="Arial" panose="020B0604020202020204" pitchFamily="34" charset="0"/>
              </a:rPr>
              <a:t> </a:t>
            </a:r>
            <a:r>
              <a:rPr lang="en-US" dirty="0" smtClean="0">
                <a:solidFill>
                  <a:schemeClr val="bg1"/>
                </a:solidFill>
                <a:latin typeface="Arial" panose="020B0604020202020204" pitchFamily="34" charset="0"/>
                <a:cs typeface="Arial" panose="020B0604020202020204" pitchFamily="34" charset="0"/>
              </a:rPr>
              <a:t>arcs</a:t>
            </a:r>
            <a:endParaRPr lang="en-US" dirty="0">
              <a:solidFill>
                <a:schemeClr val="bg1"/>
              </a:solidFill>
              <a:latin typeface="Arial" panose="020B0604020202020204" pitchFamily="34" charset="0"/>
              <a:cs typeface="Arial" panose="020B0604020202020204" pitchFamily="34" charset="0"/>
            </a:endParaRPr>
          </a:p>
        </p:txBody>
      </p:sp>
      <p:cxnSp>
        <p:nvCxnSpPr>
          <p:cNvPr id="161" name="Straight Arrow Connector 160"/>
          <p:cNvCxnSpPr/>
          <p:nvPr/>
        </p:nvCxnSpPr>
        <p:spPr bwMode="auto">
          <a:xfrm flipV="1">
            <a:off x="10260294" y="12942832"/>
            <a:ext cx="270976" cy="483858"/>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163" name="Straight Arrow Connector 162"/>
          <p:cNvCxnSpPr/>
          <p:nvPr/>
        </p:nvCxnSpPr>
        <p:spPr bwMode="auto">
          <a:xfrm flipH="1" flipV="1">
            <a:off x="8681476" y="12907514"/>
            <a:ext cx="259654" cy="468604"/>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66" name="Rectangle 165"/>
          <p:cNvSpPr/>
          <p:nvPr/>
        </p:nvSpPr>
        <p:spPr>
          <a:xfrm>
            <a:off x="28098887" y="10825531"/>
            <a:ext cx="4010856" cy="830997"/>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Above: Figure from Davis </a:t>
            </a:r>
            <a:r>
              <a:rPr lang="en-US" dirty="0">
                <a:solidFill>
                  <a:schemeClr val="bg1"/>
                </a:solidFill>
                <a:latin typeface="Arial" panose="020B0604020202020204" pitchFamily="34" charset="0"/>
                <a:cs typeface="Arial" panose="020B0604020202020204" pitchFamily="34" charset="0"/>
              </a:rPr>
              <a:t>[1978</a:t>
            </a:r>
            <a:r>
              <a:rPr lang="en-US" dirty="0" smtClean="0">
                <a:solidFill>
                  <a:schemeClr val="bg1"/>
                </a:solidFill>
                <a:latin typeface="Arial" panose="020B0604020202020204" pitchFamily="34" charset="0"/>
                <a:cs typeface="Arial" panose="020B0604020202020204" pitchFamily="34" charset="0"/>
              </a:rPr>
              <a:t>]</a:t>
            </a:r>
            <a:endParaRPr lang="en-US" dirty="0">
              <a:solidFill>
                <a:schemeClr val="bg1"/>
              </a:solidFill>
              <a:latin typeface="Arial" panose="020B0604020202020204" pitchFamily="34" charset="0"/>
              <a:cs typeface="Arial" panose="020B0604020202020204" pitchFamily="34" charset="0"/>
            </a:endParaRPr>
          </a:p>
        </p:txBody>
      </p:sp>
      <p:sp>
        <p:nvSpPr>
          <p:cNvPr id="169" name="Rectangle 168"/>
          <p:cNvSpPr/>
          <p:nvPr/>
        </p:nvSpPr>
        <p:spPr>
          <a:xfrm>
            <a:off x="28102644" y="11863153"/>
            <a:ext cx="4486943" cy="2677656"/>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Left: Figure from Brown </a:t>
            </a:r>
            <a:r>
              <a:rPr lang="en-US" dirty="0">
                <a:solidFill>
                  <a:schemeClr val="bg1"/>
                </a:solidFill>
                <a:latin typeface="Arial" panose="020B0604020202020204" pitchFamily="34" charset="0"/>
                <a:cs typeface="Arial" panose="020B0604020202020204" pitchFamily="34" charset="0"/>
              </a:rPr>
              <a:t>et al [1976</a:t>
            </a:r>
            <a:r>
              <a:rPr lang="en-US" dirty="0" smtClean="0">
                <a:solidFill>
                  <a:schemeClr val="bg1"/>
                </a:solidFill>
                <a:latin typeface="Arial" panose="020B0604020202020204" pitchFamily="34" charset="0"/>
                <a:cs typeface="Arial" panose="020B0604020202020204" pitchFamily="34" charset="0"/>
              </a:rPr>
              <a:t>]</a:t>
            </a:r>
          </a:p>
          <a:p>
            <a:pPr algn="just"/>
            <a:endParaRPr lang="en-US" dirty="0">
              <a:solidFill>
                <a:schemeClr val="bg1"/>
              </a:solidFill>
              <a:latin typeface="Arial" panose="020B0604020202020204" pitchFamily="34" charset="0"/>
              <a:cs typeface="Arial" panose="020B0604020202020204" pitchFamily="34" charset="0"/>
            </a:endParaRPr>
          </a:p>
          <a:p>
            <a:pPr algn="just"/>
            <a:r>
              <a:rPr lang="en-US" dirty="0" smtClean="0">
                <a:solidFill>
                  <a:schemeClr val="bg1"/>
                </a:solidFill>
                <a:latin typeface="Arial" panose="020B0604020202020204" pitchFamily="34" charset="0"/>
                <a:cs typeface="Arial" panose="020B0604020202020204" pitchFamily="34" charset="0"/>
              </a:rPr>
              <a:t>The </a:t>
            </a:r>
            <a:r>
              <a:rPr lang="en-US" dirty="0">
                <a:solidFill>
                  <a:schemeClr val="bg1"/>
                </a:solidFill>
                <a:latin typeface="Arial" panose="020B0604020202020204" pitchFamily="34" charset="0"/>
                <a:cs typeface="Arial" panose="020B0604020202020204" pitchFamily="34" charset="0"/>
              </a:rPr>
              <a:t>observations shown here imply that pulsating aurora may indeed have a more direct relation to black aurora</a:t>
            </a:r>
            <a:r>
              <a:rPr lang="en-US" dirty="0" smtClean="0">
                <a:solidFill>
                  <a:schemeClr val="bg1"/>
                </a:solidFill>
                <a:latin typeface="Arial" panose="020B0604020202020204" pitchFamily="34" charset="0"/>
                <a:cs typeface="Arial" panose="020B0604020202020204" pitchFamily="34" charset="0"/>
              </a:rPr>
              <a:t>.</a:t>
            </a:r>
            <a:endParaRPr lang="en-US" dirty="0">
              <a:solidFill>
                <a:schemeClr val="bg1"/>
              </a:solidFill>
              <a:latin typeface="Arial" panose="020B0604020202020204" pitchFamily="34" charset="0"/>
              <a:cs typeface="Arial" panose="020B0604020202020204" pitchFamily="34" charset="0"/>
            </a:endParaRPr>
          </a:p>
        </p:txBody>
      </p:sp>
      <p:sp>
        <p:nvSpPr>
          <p:cNvPr id="151" name="Rectangle 150"/>
          <p:cNvSpPr/>
          <p:nvPr/>
        </p:nvSpPr>
        <p:spPr>
          <a:xfrm>
            <a:off x="23304708" y="4978049"/>
            <a:ext cx="9356030" cy="1569660"/>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Localized suppression of waves modes in the magnetosphere is an explanation for black aurora in diffuse/pulsating aurora.</a:t>
            </a:r>
          </a:p>
          <a:p>
            <a:pPr marL="800100" lvl="1" indent="-342900" algn="just">
              <a:buFont typeface="Wingdings" panose="05000000000000000000" pitchFamily="2" charset="2"/>
              <a:buChar char="v"/>
            </a:pPr>
            <a:r>
              <a:rPr lang="en-US" dirty="0" smtClean="0">
                <a:solidFill>
                  <a:schemeClr val="bg1"/>
                </a:solidFill>
                <a:latin typeface="Arial" panose="020B0604020202020204" pitchFamily="34" charset="0"/>
                <a:cs typeface="Arial" panose="020B0604020202020204" pitchFamily="34" charset="0"/>
              </a:rPr>
              <a:t>LB Chorus waves cause pulsating aurora</a:t>
            </a:r>
          </a:p>
          <a:p>
            <a:pPr marL="800100" lvl="1" indent="-342900" algn="just">
              <a:buFont typeface="Wingdings" panose="05000000000000000000" pitchFamily="2" charset="2"/>
              <a:buChar char="v"/>
            </a:pPr>
            <a:r>
              <a:rPr lang="en-US" dirty="0" smtClean="0">
                <a:solidFill>
                  <a:schemeClr val="bg1"/>
                </a:solidFill>
                <a:latin typeface="Arial" panose="020B0604020202020204" pitchFamily="34" charset="0"/>
                <a:cs typeface="Arial" panose="020B0604020202020204" pitchFamily="34" charset="0"/>
              </a:rPr>
              <a:t>UB Chorus and ECH waves cause diffuse aurora</a:t>
            </a:r>
            <a:endParaRPr lang="en-US" dirty="0" smtClean="0">
              <a:solidFill>
                <a:schemeClr val="bg1"/>
              </a:solidFill>
              <a:latin typeface="Arial" panose="020B0604020202020204" pitchFamily="34" charset="0"/>
              <a:cs typeface="Arial" panose="020B0604020202020204" pitchFamily="34" charset="0"/>
            </a:endParaRPr>
          </a:p>
        </p:txBody>
      </p:sp>
      <p:sp>
        <p:nvSpPr>
          <p:cNvPr id="153" name="Rectangle 152"/>
          <p:cNvSpPr/>
          <p:nvPr/>
        </p:nvSpPr>
        <p:spPr>
          <a:xfrm>
            <a:off x="30223096" y="9587406"/>
            <a:ext cx="1274247" cy="461665"/>
          </a:xfrm>
          <a:prstGeom prst="rect">
            <a:avLst/>
          </a:prstGeom>
        </p:spPr>
        <p:txBody>
          <a:bodyPr wrap="square">
            <a:spAutoFit/>
          </a:bodyPr>
          <a:lstStyle/>
          <a:p>
            <a:pPr algn="just"/>
            <a:r>
              <a:rPr lang="en-US" b="1" dirty="0" smtClean="0">
                <a:solidFill>
                  <a:srgbClr val="FFC000"/>
                </a:solidFill>
                <a:latin typeface="Arial" panose="020B0604020202020204" pitchFamily="34" charset="0"/>
                <a:cs typeface="Arial" panose="020B0604020202020204" pitchFamily="34" charset="0"/>
              </a:rPr>
              <a:t>10 </a:t>
            </a:r>
            <a:r>
              <a:rPr lang="en-US" b="1" dirty="0" err="1" smtClean="0">
                <a:solidFill>
                  <a:srgbClr val="FFC000"/>
                </a:solidFill>
                <a:latin typeface="Arial" panose="020B0604020202020204" pitchFamily="34" charset="0"/>
                <a:cs typeface="Arial" panose="020B0604020202020204" pitchFamily="34" charset="0"/>
              </a:rPr>
              <a:t>keV</a:t>
            </a:r>
            <a:endParaRPr lang="en-US" b="1" dirty="0">
              <a:solidFill>
                <a:srgbClr val="FFC000"/>
              </a:solidFill>
              <a:latin typeface="Arial" panose="020B0604020202020204" pitchFamily="34" charset="0"/>
              <a:cs typeface="Arial" panose="020B0604020202020204" pitchFamily="34" charset="0"/>
            </a:endParaRPr>
          </a:p>
        </p:txBody>
      </p:sp>
      <p:sp>
        <p:nvSpPr>
          <p:cNvPr id="154" name="Rectangle 153"/>
          <p:cNvSpPr/>
          <p:nvPr/>
        </p:nvSpPr>
        <p:spPr>
          <a:xfrm>
            <a:off x="30289639" y="7795038"/>
            <a:ext cx="1274247" cy="461665"/>
          </a:xfrm>
          <a:prstGeom prst="rect">
            <a:avLst/>
          </a:prstGeom>
        </p:spPr>
        <p:txBody>
          <a:bodyPr wrap="square">
            <a:spAutoFit/>
          </a:bodyPr>
          <a:lstStyle/>
          <a:p>
            <a:pPr algn="just"/>
            <a:r>
              <a:rPr lang="en-US" b="1" dirty="0" smtClean="0">
                <a:solidFill>
                  <a:srgbClr val="FFC000"/>
                </a:solidFill>
                <a:latin typeface="Arial" panose="020B0604020202020204" pitchFamily="34" charset="0"/>
                <a:cs typeface="Arial" panose="020B0604020202020204" pitchFamily="34" charset="0"/>
              </a:rPr>
              <a:t>1 </a:t>
            </a:r>
            <a:r>
              <a:rPr lang="en-US" b="1" dirty="0" err="1" smtClean="0">
                <a:solidFill>
                  <a:srgbClr val="FFC000"/>
                </a:solidFill>
                <a:latin typeface="Arial" panose="020B0604020202020204" pitchFamily="34" charset="0"/>
                <a:cs typeface="Arial" panose="020B0604020202020204" pitchFamily="34" charset="0"/>
              </a:rPr>
              <a:t>keV</a:t>
            </a:r>
            <a:endParaRPr lang="en-US" b="1" dirty="0">
              <a:solidFill>
                <a:srgbClr val="FFC000"/>
              </a:solidFill>
              <a:latin typeface="Arial" panose="020B0604020202020204" pitchFamily="34" charset="0"/>
              <a:cs typeface="Arial" panose="020B0604020202020204" pitchFamily="34" charset="0"/>
            </a:endParaRPr>
          </a:p>
        </p:txBody>
      </p:sp>
      <p:cxnSp>
        <p:nvCxnSpPr>
          <p:cNvPr id="155" name="Straight Arrow Connector 154"/>
          <p:cNvCxnSpPr/>
          <p:nvPr/>
        </p:nvCxnSpPr>
        <p:spPr bwMode="auto">
          <a:xfrm flipH="1">
            <a:off x="20819709" y="5219208"/>
            <a:ext cx="2494403" cy="444925"/>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62" name="Rectangle 161"/>
          <p:cNvSpPr/>
          <p:nvPr/>
        </p:nvSpPr>
        <p:spPr>
          <a:xfrm>
            <a:off x="8566553" y="20615023"/>
            <a:ext cx="10348323" cy="1200329"/>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The </a:t>
            </a:r>
            <a:r>
              <a:rPr lang="en-US" dirty="0">
                <a:solidFill>
                  <a:schemeClr val="bg1"/>
                </a:solidFill>
                <a:latin typeface="Arial" panose="020B0604020202020204" pitchFamily="34" charset="0"/>
                <a:cs typeface="Arial" panose="020B0604020202020204" pitchFamily="34" charset="0"/>
              </a:rPr>
              <a:t>pulsating aurora interacts with the black aurora in </a:t>
            </a:r>
            <a:r>
              <a:rPr lang="en-US" dirty="0" smtClean="0">
                <a:solidFill>
                  <a:schemeClr val="bg1"/>
                </a:solidFill>
                <a:latin typeface="Arial" panose="020B0604020202020204" pitchFamily="34" charset="0"/>
                <a:cs typeface="Arial" panose="020B0604020202020204" pitchFamily="34" charset="0"/>
              </a:rPr>
              <a:t>a </a:t>
            </a:r>
            <a:r>
              <a:rPr lang="en-US" dirty="0">
                <a:solidFill>
                  <a:schemeClr val="bg1"/>
                </a:solidFill>
                <a:latin typeface="Arial" panose="020B0604020202020204" pitchFamily="34" charset="0"/>
                <a:cs typeface="Arial" panose="020B0604020202020204" pitchFamily="34" charset="0"/>
              </a:rPr>
              <a:t>"veiling" fashion </a:t>
            </a:r>
            <a:r>
              <a:rPr lang="en-US" dirty="0" smtClean="0">
                <a:solidFill>
                  <a:schemeClr val="bg1"/>
                </a:solidFill>
                <a:latin typeface="Arial" panose="020B0604020202020204" pitchFamily="34" charset="0"/>
                <a:cs typeface="Arial" panose="020B0604020202020204" pitchFamily="34" charset="0"/>
              </a:rPr>
              <a:t>[Kimball </a:t>
            </a:r>
            <a:r>
              <a:rPr lang="en-US" dirty="0">
                <a:solidFill>
                  <a:schemeClr val="bg1"/>
                </a:solidFill>
                <a:latin typeface="Arial" panose="020B0604020202020204" pitchFamily="34" charset="0"/>
                <a:cs typeface="Arial" panose="020B0604020202020204" pitchFamily="34" charset="0"/>
              </a:rPr>
              <a:t>and </a:t>
            </a:r>
            <a:r>
              <a:rPr lang="en-US" dirty="0" smtClean="0">
                <a:solidFill>
                  <a:schemeClr val="bg1"/>
                </a:solidFill>
                <a:latin typeface="Arial" panose="020B0604020202020204" pitchFamily="34" charset="0"/>
                <a:cs typeface="Arial" panose="020B0604020202020204" pitchFamily="34" charset="0"/>
              </a:rPr>
              <a:t>Hallinan,1998</a:t>
            </a:r>
            <a:r>
              <a:rPr lang="en-US" dirty="0">
                <a:solidFill>
                  <a:schemeClr val="bg1"/>
                </a:solidFill>
                <a:latin typeface="Arial" panose="020B0604020202020204" pitchFamily="34" charset="0"/>
                <a:cs typeface="Arial" panose="020B0604020202020204" pitchFamily="34" charset="0"/>
              </a:rPr>
              <a:t>]. </a:t>
            </a:r>
            <a:r>
              <a:rPr lang="en-US" dirty="0" smtClean="0">
                <a:solidFill>
                  <a:schemeClr val="bg1"/>
                </a:solidFill>
                <a:latin typeface="Arial" panose="020B0604020202020204" pitchFamily="34" charset="0"/>
                <a:cs typeface="Arial" panose="020B0604020202020204" pitchFamily="34" charset="0"/>
              </a:rPr>
              <a:t> </a:t>
            </a:r>
            <a:r>
              <a:rPr lang="en-US" dirty="0">
                <a:solidFill>
                  <a:schemeClr val="bg1"/>
                </a:solidFill>
                <a:latin typeface="Arial" panose="020B0604020202020204" pitchFamily="34" charset="0"/>
                <a:cs typeface="Arial" panose="020B0604020202020204" pitchFamily="34" charset="0"/>
              </a:rPr>
              <a:t>Images from 19 January 2007</a:t>
            </a:r>
          </a:p>
          <a:p>
            <a:pPr algn="just"/>
            <a:endParaRPr lang="en-US" dirty="0">
              <a:solidFill>
                <a:schemeClr val="bg1"/>
              </a:solidFill>
              <a:latin typeface="Arial" panose="020B0604020202020204" pitchFamily="34" charset="0"/>
              <a:cs typeface="Arial" panose="020B0604020202020204" pitchFamily="34" charset="0"/>
            </a:endParaRPr>
          </a:p>
        </p:txBody>
      </p:sp>
      <p:sp>
        <p:nvSpPr>
          <p:cNvPr id="67" name="Rectangle 66"/>
          <p:cNvSpPr/>
          <p:nvPr/>
        </p:nvSpPr>
        <p:spPr>
          <a:xfrm>
            <a:off x="14525194" y="18235437"/>
            <a:ext cx="1959783" cy="461665"/>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Black aurora</a:t>
            </a:r>
            <a:endParaRPr lang="en-US" dirty="0"/>
          </a:p>
        </p:txBody>
      </p:sp>
      <p:cxnSp>
        <p:nvCxnSpPr>
          <p:cNvPr id="165" name="Straight Arrow Connector 164"/>
          <p:cNvCxnSpPr/>
          <p:nvPr/>
        </p:nvCxnSpPr>
        <p:spPr bwMode="auto">
          <a:xfrm flipV="1">
            <a:off x="15564207" y="17879701"/>
            <a:ext cx="854503" cy="396383"/>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67" name="Rectangle 166"/>
          <p:cNvSpPr/>
          <p:nvPr/>
        </p:nvSpPr>
        <p:spPr>
          <a:xfrm>
            <a:off x="14625062" y="22951550"/>
            <a:ext cx="2524916" cy="1200329"/>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Pulsating aurora “veils” black aurora</a:t>
            </a:r>
            <a:endParaRPr lang="en-US" dirty="0"/>
          </a:p>
        </p:txBody>
      </p:sp>
      <p:cxnSp>
        <p:nvCxnSpPr>
          <p:cNvPr id="168" name="Straight Arrow Connector 167"/>
          <p:cNvCxnSpPr/>
          <p:nvPr/>
        </p:nvCxnSpPr>
        <p:spPr bwMode="auto">
          <a:xfrm flipV="1">
            <a:off x="16354813" y="22951550"/>
            <a:ext cx="1133476" cy="2842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70" name="Rectangle 169"/>
          <p:cNvSpPr/>
          <p:nvPr/>
        </p:nvSpPr>
        <p:spPr>
          <a:xfrm>
            <a:off x="11497605" y="17073532"/>
            <a:ext cx="1959783" cy="461665"/>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Black aurora</a:t>
            </a:r>
            <a:endParaRPr lang="en-US" dirty="0"/>
          </a:p>
        </p:txBody>
      </p:sp>
      <p:sp>
        <p:nvSpPr>
          <p:cNvPr id="171" name="Rectangle 170"/>
          <p:cNvSpPr/>
          <p:nvPr/>
        </p:nvSpPr>
        <p:spPr>
          <a:xfrm>
            <a:off x="9465740" y="23495240"/>
            <a:ext cx="1422520" cy="830997"/>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Pixels plotted</a:t>
            </a:r>
            <a:endParaRPr lang="en-US" dirty="0"/>
          </a:p>
        </p:txBody>
      </p:sp>
      <p:cxnSp>
        <p:nvCxnSpPr>
          <p:cNvPr id="172" name="Straight Arrow Connector 171"/>
          <p:cNvCxnSpPr/>
          <p:nvPr/>
        </p:nvCxnSpPr>
        <p:spPr bwMode="auto">
          <a:xfrm>
            <a:off x="10681416" y="23761496"/>
            <a:ext cx="848314" cy="12283"/>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74" name="Rectangle 173"/>
          <p:cNvSpPr/>
          <p:nvPr/>
        </p:nvSpPr>
        <p:spPr>
          <a:xfrm>
            <a:off x="9405527" y="21891936"/>
            <a:ext cx="1754005" cy="830997"/>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Pulsating patch “on”</a:t>
            </a:r>
            <a:endParaRPr lang="en-US" dirty="0"/>
          </a:p>
        </p:txBody>
      </p:sp>
      <p:sp>
        <p:nvSpPr>
          <p:cNvPr id="71" name="Rectangle 70"/>
          <p:cNvSpPr/>
          <p:nvPr/>
        </p:nvSpPr>
        <p:spPr>
          <a:xfrm>
            <a:off x="19564684" y="16610458"/>
            <a:ext cx="13044135" cy="830997"/>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Shown </a:t>
            </a:r>
            <a:r>
              <a:rPr lang="en-US" dirty="0">
                <a:solidFill>
                  <a:schemeClr val="bg1"/>
                </a:solidFill>
                <a:latin typeface="Arial" panose="020B0604020202020204" pitchFamily="34" charset="0"/>
                <a:cs typeface="Arial" panose="020B0604020202020204" pitchFamily="34" charset="0"/>
              </a:rPr>
              <a:t>here is an example that has been reported before of black arc segments drifting across the camera field of view. </a:t>
            </a:r>
            <a:r>
              <a:rPr lang="en-US" dirty="0" smtClean="0">
                <a:solidFill>
                  <a:schemeClr val="bg1"/>
                </a:solidFill>
                <a:latin typeface="Arial" panose="020B0604020202020204" pitchFamily="34" charset="0"/>
                <a:cs typeface="Arial" panose="020B0604020202020204" pitchFamily="34" charset="0"/>
              </a:rPr>
              <a:t>Images </a:t>
            </a:r>
            <a:r>
              <a:rPr lang="en-US" dirty="0">
                <a:solidFill>
                  <a:schemeClr val="bg1"/>
                </a:solidFill>
                <a:latin typeface="Arial" panose="020B0604020202020204" pitchFamily="34" charset="0"/>
                <a:cs typeface="Arial" panose="020B0604020202020204" pitchFamily="34" charset="0"/>
              </a:rPr>
              <a:t>are from 1/19/2007 starting at 3:31:05 MLT.</a:t>
            </a:r>
            <a:endParaRPr lang="en-US" dirty="0">
              <a:solidFill>
                <a:schemeClr val="bg1"/>
              </a:solidFill>
              <a:latin typeface="Arial" panose="020B0604020202020204" pitchFamily="34" charset="0"/>
              <a:cs typeface="Arial" panose="020B0604020202020204" pitchFamily="34" charset="0"/>
            </a:endParaRPr>
          </a:p>
        </p:txBody>
      </p:sp>
      <p:cxnSp>
        <p:nvCxnSpPr>
          <p:cNvPr id="177" name="Straight Arrow Connector 176"/>
          <p:cNvCxnSpPr/>
          <p:nvPr/>
        </p:nvCxnSpPr>
        <p:spPr bwMode="auto">
          <a:xfrm flipV="1">
            <a:off x="6484261" y="29042250"/>
            <a:ext cx="5206" cy="58308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187" name="Straight Arrow Connector 186"/>
          <p:cNvCxnSpPr/>
          <p:nvPr/>
        </p:nvCxnSpPr>
        <p:spPr bwMode="auto">
          <a:xfrm flipV="1">
            <a:off x="11232205" y="29036986"/>
            <a:ext cx="5206" cy="58308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188" name="Straight Arrow Connector 187"/>
          <p:cNvCxnSpPr/>
          <p:nvPr/>
        </p:nvCxnSpPr>
        <p:spPr bwMode="auto">
          <a:xfrm flipV="1">
            <a:off x="8861289" y="29042250"/>
            <a:ext cx="5206" cy="58308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192" name="Straight Arrow Connector 191"/>
          <p:cNvCxnSpPr/>
          <p:nvPr/>
        </p:nvCxnSpPr>
        <p:spPr bwMode="auto">
          <a:xfrm flipV="1">
            <a:off x="4143322" y="32047568"/>
            <a:ext cx="5206" cy="58308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193" name="Straight Arrow Connector 192"/>
          <p:cNvCxnSpPr/>
          <p:nvPr/>
        </p:nvCxnSpPr>
        <p:spPr bwMode="auto">
          <a:xfrm>
            <a:off x="4143322" y="33041908"/>
            <a:ext cx="0" cy="745416"/>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96" name="Rectangle 195"/>
          <p:cNvSpPr/>
          <p:nvPr/>
        </p:nvSpPr>
        <p:spPr>
          <a:xfrm>
            <a:off x="5294071" y="35163354"/>
            <a:ext cx="6205709" cy="461665"/>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Pulsating patch does not cross black aurora</a:t>
            </a:r>
            <a:endParaRPr lang="en-US" dirty="0">
              <a:solidFill>
                <a:schemeClr val="bg1"/>
              </a:solidFill>
              <a:latin typeface="Arial" panose="020B0604020202020204" pitchFamily="34" charset="0"/>
              <a:cs typeface="Arial" panose="020B0604020202020204" pitchFamily="34" charset="0"/>
            </a:endParaRPr>
          </a:p>
        </p:txBody>
      </p:sp>
      <p:cxnSp>
        <p:nvCxnSpPr>
          <p:cNvPr id="197" name="Straight Arrow Connector 196"/>
          <p:cNvCxnSpPr/>
          <p:nvPr/>
        </p:nvCxnSpPr>
        <p:spPr bwMode="auto">
          <a:xfrm flipH="1" flipV="1">
            <a:off x="6834988" y="34843877"/>
            <a:ext cx="744274" cy="403861"/>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200" name="Rectangle 199"/>
          <p:cNvSpPr/>
          <p:nvPr/>
        </p:nvSpPr>
        <p:spPr>
          <a:xfrm>
            <a:off x="2797243" y="38212747"/>
            <a:ext cx="6899772" cy="461665"/>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Black aurora persists even as it changes shape</a:t>
            </a:r>
            <a:endParaRPr lang="en-US" dirty="0">
              <a:solidFill>
                <a:schemeClr val="bg1"/>
              </a:solidFill>
              <a:latin typeface="Arial" panose="020B0604020202020204" pitchFamily="34" charset="0"/>
              <a:cs typeface="Arial" panose="020B0604020202020204" pitchFamily="34" charset="0"/>
            </a:endParaRPr>
          </a:p>
        </p:txBody>
      </p:sp>
      <p:sp>
        <p:nvSpPr>
          <p:cNvPr id="208" name="Rectangle 207"/>
          <p:cNvSpPr/>
          <p:nvPr/>
        </p:nvSpPr>
        <p:spPr>
          <a:xfrm>
            <a:off x="16675895" y="32013883"/>
            <a:ext cx="2888789" cy="461665"/>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Pulsating patch #1</a:t>
            </a:r>
            <a:endParaRPr lang="en-US" dirty="0">
              <a:solidFill>
                <a:schemeClr val="bg1"/>
              </a:solidFill>
              <a:latin typeface="Arial" panose="020B0604020202020204" pitchFamily="34" charset="0"/>
              <a:cs typeface="Arial" panose="020B0604020202020204" pitchFamily="34" charset="0"/>
            </a:endParaRPr>
          </a:p>
        </p:txBody>
      </p:sp>
      <p:cxnSp>
        <p:nvCxnSpPr>
          <p:cNvPr id="209" name="Straight Arrow Connector 208"/>
          <p:cNvCxnSpPr/>
          <p:nvPr/>
        </p:nvCxnSpPr>
        <p:spPr bwMode="auto">
          <a:xfrm flipH="1">
            <a:off x="16656113" y="32475548"/>
            <a:ext cx="683504" cy="744462"/>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210" name="Straight Arrow Connector 209"/>
          <p:cNvCxnSpPr/>
          <p:nvPr/>
        </p:nvCxnSpPr>
        <p:spPr bwMode="auto">
          <a:xfrm>
            <a:off x="18381897" y="32506723"/>
            <a:ext cx="647901" cy="713287"/>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216" name="Rectangle 215"/>
          <p:cNvSpPr/>
          <p:nvPr/>
        </p:nvSpPr>
        <p:spPr>
          <a:xfrm>
            <a:off x="13786908" y="37452123"/>
            <a:ext cx="2888789" cy="461665"/>
          </a:xfrm>
          <a:prstGeom prst="rect">
            <a:avLst/>
          </a:prstGeom>
        </p:spPr>
        <p:txBody>
          <a:bodyPr wrap="square">
            <a:spAutoFit/>
          </a:bodyPr>
          <a:lstStyle/>
          <a:p>
            <a:pPr algn="just"/>
            <a:r>
              <a:rPr lang="en-US" dirty="0" smtClean="0">
                <a:solidFill>
                  <a:schemeClr val="bg1"/>
                </a:solidFill>
                <a:latin typeface="Arial" panose="020B0604020202020204" pitchFamily="34" charset="0"/>
                <a:cs typeface="Arial" panose="020B0604020202020204" pitchFamily="34" charset="0"/>
              </a:rPr>
              <a:t>Pulsating patch #2</a:t>
            </a:r>
            <a:endParaRPr lang="en-US" dirty="0">
              <a:solidFill>
                <a:schemeClr val="bg1"/>
              </a:solidFill>
              <a:latin typeface="Arial" panose="020B0604020202020204" pitchFamily="34" charset="0"/>
              <a:cs typeface="Arial" panose="020B0604020202020204" pitchFamily="34" charset="0"/>
            </a:endParaRPr>
          </a:p>
        </p:txBody>
      </p:sp>
      <p:cxnSp>
        <p:nvCxnSpPr>
          <p:cNvPr id="217" name="Straight Arrow Connector 216"/>
          <p:cNvCxnSpPr/>
          <p:nvPr/>
        </p:nvCxnSpPr>
        <p:spPr bwMode="auto">
          <a:xfrm flipH="1" flipV="1">
            <a:off x="13066017" y="37200492"/>
            <a:ext cx="682072" cy="448652"/>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cxnSp>
        <p:nvCxnSpPr>
          <p:cNvPr id="218" name="Straight Arrow Connector 217"/>
          <p:cNvCxnSpPr/>
          <p:nvPr/>
        </p:nvCxnSpPr>
        <p:spPr bwMode="auto">
          <a:xfrm flipV="1">
            <a:off x="16485019" y="37035651"/>
            <a:ext cx="436532" cy="613493"/>
          </a:xfrm>
          <a:prstGeom prst="straightConnector1">
            <a:avLst/>
          </a:prstGeom>
          <a:ln>
            <a:solidFill>
              <a:srgbClr val="FF00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07" name="Rectangle 106"/>
          <p:cNvSpPr/>
          <p:nvPr/>
        </p:nvSpPr>
        <p:spPr bwMode="auto">
          <a:xfrm>
            <a:off x="27238000" y="23761496"/>
            <a:ext cx="1517883" cy="549309"/>
          </a:xfrm>
          <a:prstGeom prst="rect">
            <a:avLst/>
          </a:prstGeom>
          <a:noFill/>
          <a:ln w="50800" cap="flat" cmpd="sng" algn="ctr">
            <a:solidFill>
              <a:srgbClr val="FC4D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223" name="Rectangle 222"/>
          <p:cNvSpPr/>
          <p:nvPr/>
        </p:nvSpPr>
        <p:spPr bwMode="auto">
          <a:xfrm>
            <a:off x="30276580" y="23739540"/>
            <a:ext cx="1517883" cy="549309"/>
          </a:xfrm>
          <a:prstGeom prst="rect">
            <a:avLst/>
          </a:prstGeom>
          <a:noFill/>
          <a:ln w="50800" cap="flat" cmpd="sng" algn="ctr">
            <a:solidFill>
              <a:srgbClr val="FC4D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224" name="Rectangle 223"/>
          <p:cNvSpPr/>
          <p:nvPr/>
        </p:nvSpPr>
        <p:spPr bwMode="auto">
          <a:xfrm>
            <a:off x="24192336" y="23721617"/>
            <a:ext cx="1517883" cy="549309"/>
          </a:xfrm>
          <a:prstGeom prst="rect">
            <a:avLst/>
          </a:prstGeom>
          <a:noFill/>
          <a:ln w="50800" cap="flat" cmpd="sng" algn="ctr">
            <a:solidFill>
              <a:srgbClr val="FC4D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225" name="Rectangle 224"/>
          <p:cNvSpPr/>
          <p:nvPr/>
        </p:nvSpPr>
        <p:spPr bwMode="auto">
          <a:xfrm>
            <a:off x="21074867" y="23755168"/>
            <a:ext cx="1280215" cy="549309"/>
          </a:xfrm>
          <a:prstGeom prst="rect">
            <a:avLst/>
          </a:prstGeom>
          <a:noFill/>
          <a:ln w="50800" cap="flat" cmpd="sng" algn="ctr">
            <a:solidFill>
              <a:srgbClr val="FC4D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226" name="Rectangle 225"/>
          <p:cNvSpPr/>
          <p:nvPr/>
        </p:nvSpPr>
        <p:spPr>
          <a:xfrm>
            <a:off x="19152875" y="24369844"/>
            <a:ext cx="5680561" cy="461665"/>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Black arcs appear at west edge of frame</a:t>
            </a:r>
            <a:endParaRPr lang="en-US" dirty="0"/>
          </a:p>
        </p:txBody>
      </p:sp>
      <p:sp>
        <p:nvSpPr>
          <p:cNvPr id="227" name="Rectangle 226"/>
          <p:cNvSpPr/>
          <p:nvPr/>
        </p:nvSpPr>
        <p:spPr>
          <a:xfrm>
            <a:off x="26535748" y="24347189"/>
            <a:ext cx="5860643" cy="461665"/>
          </a:xfrm>
          <a:prstGeom prst="rect">
            <a:avLst/>
          </a:prstGeom>
        </p:spPr>
        <p:txBody>
          <a:bodyPr wrap="square">
            <a:spAutoFit/>
          </a:bodyPr>
          <a:lstStyle/>
          <a:p>
            <a:r>
              <a:rPr lang="en-US" dirty="0" smtClean="0">
                <a:solidFill>
                  <a:schemeClr val="bg1"/>
                </a:solidFill>
                <a:latin typeface="Arial" panose="020B0604020202020204" pitchFamily="34" charset="0"/>
                <a:cs typeface="Arial" panose="020B0604020202020204" pitchFamily="34" charset="0"/>
              </a:rPr>
              <a:t>Black arcs move eastward across frame</a:t>
            </a:r>
            <a:endParaRPr lang="en-US" dirty="0"/>
          </a:p>
        </p:txBody>
      </p:sp>
      <p:cxnSp>
        <p:nvCxnSpPr>
          <p:cNvPr id="116" name="Straight Arrow Connector 115"/>
          <p:cNvCxnSpPr/>
          <p:nvPr/>
        </p:nvCxnSpPr>
        <p:spPr bwMode="auto">
          <a:xfrm flipH="1">
            <a:off x="29565600" y="23925275"/>
            <a:ext cx="710980" cy="0"/>
          </a:xfrm>
          <a:prstGeom prst="straightConnector1">
            <a:avLst/>
          </a:prstGeom>
          <a:solidFill>
            <a:srgbClr val="00B8FF"/>
          </a:solidFill>
          <a:ln w="50800" cap="flat" cmpd="sng" algn="ctr">
            <a:solidFill>
              <a:srgbClr val="FC4D00"/>
            </a:solidFill>
            <a:prstDash val="solid"/>
            <a:round/>
            <a:headEnd type="none" w="med" len="med"/>
            <a:tailEnd type="triangle"/>
          </a:ln>
          <a:effectLst/>
        </p:spPr>
      </p:cxnSp>
      <p:cxnSp>
        <p:nvCxnSpPr>
          <p:cNvPr id="230" name="Straight Arrow Connector 229"/>
          <p:cNvCxnSpPr/>
          <p:nvPr/>
        </p:nvCxnSpPr>
        <p:spPr bwMode="auto">
          <a:xfrm flipH="1">
            <a:off x="26527020" y="23925275"/>
            <a:ext cx="710980" cy="0"/>
          </a:xfrm>
          <a:prstGeom prst="straightConnector1">
            <a:avLst/>
          </a:prstGeom>
          <a:solidFill>
            <a:srgbClr val="00B8FF"/>
          </a:solidFill>
          <a:ln w="50800" cap="flat" cmpd="sng" algn="ctr">
            <a:solidFill>
              <a:srgbClr val="FC4D00"/>
            </a:solidFill>
            <a:prstDash val="solid"/>
            <a:round/>
            <a:headEnd type="none" w="med" len="med"/>
            <a:tailEnd type="triangle"/>
          </a:ln>
          <a:effectLst/>
        </p:spPr>
      </p:cxnSp>
      <p:cxnSp>
        <p:nvCxnSpPr>
          <p:cNvPr id="231" name="Straight Arrow Connector 230"/>
          <p:cNvCxnSpPr/>
          <p:nvPr/>
        </p:nvCxnSpPr>
        <p:spPr bwMode="auto">
          <a:xfrm flipH="1">
            <a:off x="23481356" y="23925275"/>
            <a:ext cx="710980" cy="0"/>
          </a:xfrm>
          <a:prstGeom prst="straightConnector1">
            <a:avLst/>
          </a:prstGeom>
          <a:solidFill>
            <a:srgbClr val="00B8FF"/>
          </a:solidFill>
          <a:ln w="50800" cap="flat" cmpd="sng" algn="ctr">
            <a:solidFill>
              <a:srgbClr val="FC4D00"/>
            </a:solidFill>
            <a:prstDash val="solid"/>
            <a:round/>
            <a:headEnd type="none" w="med" len="med"/>
            <a:tailEnd type="triangle"/>
          </a:ln>
          <a:effectLst/>
        </p:spPr>
      </p:cxnSp>
      <p:cxnSp>
        <p:nvCxnSpPr>
          <p:cNvPr id="232" name="Straight Arrow Connector 231"/>
          <p:cNvCxnSpPr/>
          <p:nvPr/>
        </p:nvCxnSpPr>
        <p:spPr bwMode="auto">
          <a:xfrm flipH="1">
            <a:off x="20363887" y="23925275"/>
            <a:ext cx="710980" cy="0"/>
          </a:xfrm>
          <a:prstGeom prst="straightConnector1">
            <a:avLst/>
          </a:prstGeom>
          <a:solidFill>
            <a:srgbClr val="00B8FF"/>
          </a:solidFill>
          <a:ln w="50800" cap="flat" cmpd="sng" algn="ctr">
            <a:solidFill>
              <a:srgbClr val="FC4D00"/>
            </a:solidFill>
            <a:prstDash val="solid"/>
            <a:round/>
            <a:headEnd type="none" w="med" len="med"/>
            <a:tailEnd type="triangle"/>
          </a:ln>
          <a:effectLst/>
        </p:spPr>
      </p:cxn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39321</TotalTime>
  <Words>1228</Words>
  <Application>Microsoft Office PowerPoint</Application>
  <PresentationFormat>Custom</PresentationFormat>
  <Paragraphs>77</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굴림</vt:lpstr>
      <vt:lpstr>ＭＳ Ｐゴシック</vt:lpstr>
      <vt:lpstr>Arial</vt:lpstr>
      <vt:lpstr>StarSymbol</vt:lpstr>
      <vt:lpstr>Times New Roman</vt:lpstr>
      <vt:lpstr>Wingdings</vt:lpstr>
      <vt:lpstr>Blank Presentation</vt:lpstr>
      <vt:lpstr>PowerPoint Presentation</vt:lpstr>
    </vt:vector>
  </TitlesOfParts>
  <Company>Mark Lessard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Fritz</dc:creator>
  <cp:lastModifiedBy>Bruce Fritz</cp:lastModifiedBy>
  <cp:revision>529</cp:revision>
  <cp:lastPrinted>2014-12-10T16:05:04Z</cp:lastPrinted>
  <dcterms:created xsi:type="dcterms:W3CDTF">2014-12-12T12:18:32Z</dcterms:created>
  <dcterms:modified xsi:type="dcterms:W3CDTF">2015-06-08T20:26:04Z</dcterms:modified>
</cp:coreProperties>
</file>