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32918400" cy="43891200"/>
  <p:notesSz cx="6858000" cy="9296400"/>
  <p:defaultTextStyle>
    <a:defPPr>
      <a:defRPr lang="en-GB"/>
    </a:defPPr>
    <a:lvl1pPr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7200" userDrawn="1">
          <p15:clr>
            <a:srgbClr val="A4A3A4"/>
          </p15:clr>
        </p15:guide>
        <p15:guide id="2" pos="10839" userDrawn="1">
          <p15:clr>
            <a:srgbClr val="A4A3A4"/>
          </p15:clr>
        </p15:guide>
      </p15:sldGuideLst>
    </p:ext>
    <p:ext uri="{2D200454-40CA-4A62-9FC3-DE9A4176ACB9}">
      <p15:notesGuideLst xmlns:p15="http://schemas.microsoft.com/office/powerpoint/2012/main">
        <p15:guide id="1" orient="horz" pos="2903">
          <p15:clr>
            <a:srgbClr val="A4A3A4"/>
          </p15:clr>
        </p15:guide>
        <p15:guide id="2" pos="211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15CA6"/>
    <a:srgbClr val="3333CC"/>
    <a:srgbClr val="00CC66"/>
    <a:srgbClr val="FF0000"/>
    <a:srgbClr val="003591"/>
    <a:srgbClr val="4169E1"/>
    <a:srgbClr val="CACAFF"/>
    <a:srgbClr val="5F5F5F"/>
    <a:srgbClr val="33CC3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99" autoAdjust="0"/>
    <p:restoredTop sz="94416" autoAdjust="0"/>
  </p:normalViewPr>
  <p:slideViewPr>
    <p:cSldViewPr>
      <p:cViewPr>
        <p:scale>
          <a:sx n="30" d="100"/>
          <a:sy n="30" d="100"/>
        </p:scale>
        <p:origin x="902" y="-744"/>
      </p:cViewPr>
      <p:guideLst>
        <p:guide orient="horz" pos="27200"/>
        <p:guide pos="10839"/>
      </p:guideLst>
    </p:cSldViewPr>
  </p:slideViewPr>
  <p:outlineViewPr>
    <p:cViewPr varScale="1">
      <p:scale>
        <a:sx n="170" d="200"/>
        <a:sy n="170" d="200"/>
      </p:scale>
      <p:origin x="-784" y="-8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903"/>
        <p:guide pos="211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84500"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3" name="Rectangle 3"/>
          <p:cNvSpPr>
            <a:spLocks noGrp="1" noChangeArrowheads="1"/>
          </p:cNvSpPr>
          <p:nvPr>
            <p:ph type="dt" sz="quarter" idx="1"/>
          </p:nvPr>
        </p:nvSpPr>
        <p:spPr bwMode="auto">
          <a:xfrm>
            <a:off x="3879850" y="0"/>
            <a:ext cx="2982913"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algn="r" defTabSz="909638">
              <a:defRPr sz="1200">
                <a:latin typeface="Times New Roman" pitchFamily="-110" charset="0"/>
                <a:ea typeface="+mn-ea"/>
              </a:defRPr>
            </a:lvl1pPr>
          </a:lstStyle>
          <a:p>
            <a:pPr>
              <a:defRPr/>
            </a:pPr>
            <a:endParaRPr lang="en-US"/>
          </a:p>
        </p:txBody>
      </p:sp>
      <p:sp>
        <p:nvSpPr>
          <p:cNvPr id="10244" name="Rectangle 4"/>
          <p:cNvSpPr>
            <a:spLocks noGrp="1" noChangeArrowheads="1"/>
          </p:cNvSpPr>
          <p:nvPr>
            <p:ph type="ftr" sz="quarter" idx="2"/>
          </p:nvPr>
        </p:nvSpPr>
        <p:spPr bwMode="auto">
          <a:xfrm>
            <a:off x="0" y="8832850"/>
            <a:ext cx="2984500"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5" name="Rectangle 5"/>
          <p:cNvSpPr>
            <a:spLocks noGrp="1" noChangeArrowheads="1"/>
          </p:cNvSpPr>
          <p:nvPr>
            <p:ph type="sldNum" sz="quarter" idx="3"/>
          </p:nvPr>
        </p:nvSpPr>
        <p:spPr bwMode="auto">
          <a:xfrm>
            <a:off x="3879850" y="8832850"/>
            <a:ext cx="2982913"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algn="r" defTabSz="909638">
              <a:defRPr sz="1200" smtClean="0"/>
            </a:lvl1pPr>
          </a:lstStyle>
          <a:p>
            <a:pPr>
              <a:defRPr/>
            </a:pPr>
            <a:fld id="{4F50D16D-BE7D-4F58-A3F7-63AD960ED818}" type="slidenum">
              <a:rPr lang="en-US" altLang="en-US"/>
              <a:pPr>
                <a:defRPr/>
              </a:pPr>
              <a:t>‹#›</a:t>
            </a:fld>
            <a:endParaRPr lang="en-US" altLang="en-US"/>
          </a:p>
        </p:txBody>
      </p:sp>
    </p:spTree>
    <p:extLst>
      <p:ext uri="{BB962C8B-B14F-4D97-AF65-F5344CB8AC3E}">
        <p14:creationId xmlns:p14="http://schemas.microsoft.com/office/powerpoint/2010/main" val="31688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360">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1" name="AutoShape 2"/>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2" name="AutoShape 3"/>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3" name="AutoShape 4"/>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4" name="AutoShape 5"/>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5" name="AutoShape 6"/>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a:p>
        </p:txBody>
      </p:sp>
      <p:sp>
        <p:nvSpPr>
          <p:cNvPr id="2056" name="Rectangle 7"/>
          <p:cNvSpPr>
            <a:spLocks noGrp="1" noRot="1" noChangeAspect="1" noChangeArrowheads="1" noTextEdit="1"/>
          </p:cNvSpPr>
          <p:nvPr>
            <p:ph type="sldImg"/>
          </p:nvPr>
        </p:nvSpPr>
        <p:spPr bwMode="auto">
          <a:xfrm>
            <a:off x="-5351463" y="-9261475"/>
            <a:ext cx="17557751" cy="23409275"/>
          </a:xfrm>
          <a:prstGeom prst="rect">
            <a:avLst/>
          </a:prstGeom>
          <a:solidFill>
            <a:srgbClr val="FFFFFF"/>
          </a:solidFill>
          <a:ln w="9525">
            <a:solidFill>
              <a:srgbClr val="000000"/>
            </a:solidFill>
            <a:miter lim="800000"/>
            <a:headEnd/>
            <a:tailEnd/>
          </a:ln>
        </p:spPr>
      </p:sp>
      <p:sp>
        <p:nvSpPr>
          <p:cNvPr id="2" name="Text Box 8"/>
          <p:cNvSpPr txBox="1">
            <a:spLocks noGrp="1" noChangeArrowheads="1"/>
          </p:cNvSpPr>
          <p:nvPr>
            <p:ph type="body" idx="1"/>
          </p:nvPr>
        </p:nvSpPr>
        <p:spPr bwMode="auto">
          <a:xfrm>
            <a:off x="915988" y="4416425"/>
            <a:ext cx="5024437" cy="41814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endParaRPr lang="en-US" noProof="0"/>
          </a:p>
        </p:txBody>
      </p:sp>
      <p:sp>
        <p:nvSpPr>
          <p:cNvPr id="2058" name="Text Box 9"/>
          <p:cNvSpPr txBox="1">
            <a:spLocks noChangeArrowheads="1"/>
          </p:cNvSpPr>
          <p:nvPr/>
        </p:nvSpPr>
        <p:spPr bwMode="auto">
          <a:xfrm>
            <a:off x="3886200" y="8832850"/>
            <a:ext cx="297021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93" tIns="46175" rIns="91993" bIns="46175" anchor="b">
            <a:spAutoFit/>
          </a:bodyPr>
          <a:lstStyle>
            <a:lvl1pPr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1pPr>
            <a:lvl2pPr marL="742950" indent="-28575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2pPr>
            <a:lvl3pPr marL="11430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3pPr>
            <a:lvl4pPr marL="16002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4pPr>
            <a:lvl5pPr marL="20574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5pPr>
            <a:lvl6pPr marL="25146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6pPr>
            <a:lvl7pPr marL="29718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7pPr>
            <a:lvl8pPr marL="34290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8pPr>
            <a:lvl9pPr marL="38862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9pPr>
          </a:lstStyle>
          <a:p>
            <a:pPr algn="r" eaLnBrk="1" hangingPunct="1">
              <a:buClr>
                <a:srgbClr val="000000"/>
              </a:buClr>
              <a:buFont typeface="Times New Roman" panose="02020603050405020304" pitchFamily="18" charset="0"/>
              <a:buNone/>
            </a:pPr>
            <a:r>
              <a:rPr lang="en-GB" altLang="en-US" sz="1200">
                <a:solidFill>
                  <a:schemeClr val="tx1"/>
                </a:solidFill>
              </a:rPr>
              <a:t>1</a:t>
            </a:r>
          </a:p>
        </p:txBody>
      </p:sp>
    </p:spTree>
    <p:extLst>
      <p:ext uri="{BB962C8B-B14F-4D97-AF65-F5344CB8AC3E}">
        <p14:creationId xmlns:p14="http://schemas.microsoft.com/office/powerpoint/2010/main" val="1770858837"/>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ＭＳ Ｐゴシック" pitchFamily="-110" charset="-128"/>
      </a:defRPr>
    </a:lvl1pPr>
    <a:lvl2pPr marL="37931725" indent="-37474525"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10" charset="0"/>
        <a:ea typeface="ＭＳ Ｐゴシック" pitchFamily="-11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
          <p:cNvSpPr>
            <a:spLocks noGrp="1" noRot="1" noChangeAspect="1" noChangeArrowheads="1" noTextEdit="1"/>
          </p:cNvSpPr>
          <p:nvPr>
            <p:ph type="sldImg"/>
          </p:nvPr>
        </p:nvSpPr>
        <p:spPr>
          <a:xfrm>
            <a:off x="-5351463" y="-9261475"/>
            <a:ext cx="17557751" cy="23409275"/>
          </a:xfrm>
          <a:ln/>
        </p:spPr>
      </p:sp>
      <p:sp>
        <p:nvSpPr>
          <p:cNvPr id="5123" name="Text Box 2"/>
          <p:cNvSpPr txBox="1">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919" tIns="45459" rIns="90919" bIns="45459" anchor="ctr"/>
          <a:lstStyle/>
          <a:p>
            <a:endParaRPr lang="en-US" altLang="en-US" dirty="0" smtClean="0">
              <a:latin typeface="Times New Roman" panose="02020603050405020304" pitchFamily="18" charset="0"/>
              <a:ea typeface="ＭＳ Ｐゴシック" panose="020B0600070205080204" pitchFamily="34" charset="-128"/>
            </a:endParaRPr>
          </a:p>
        </p:txBody>
      </p:sp>
    </p:spTree>
    <p:extLst>
      <p:ext uri="{BB962C8B-B14F-4D97-AF65-F5344CB8AC3E}">
        <p14:creationId xmlns:p14="http://schemas.microsoft.com/office/powerpoint/2010/main" val="2557729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3635567"/>
            <a:ext cx="27980640" cy="9406467"/>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4870834"/>
            <a:ext cx="23042880" cy="11218333"/>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82813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84610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845" y="28204586"/>
            <a:ext cx="27980640" cy="8716433"/>
          </a:xfrm>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a:xfrm>
            <a:off x="2600845" y="18603384"/>
            <a:ext cx="27980640" cy="9601200"/>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Tree>
    <p:extLst>
      <p:ext uri="{BB962C8B-B14F-4D97-AF65-F5344CB8AC3E}">
        <p14:creationId xmlns:p14="http://schemas.microsoft.com/office/powerpoint/2010/main" val="1579314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468880" y="12678833"/>
            <a:ext cx="13937327" cy="2632286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505961" y="12678833"/>
            <a:ext cx="13937326" cy="2632286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492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756833"/>
            <a:ext cx="29626560" cy="7315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9825569"/>
            <a:ext cx="14545195" cy="409363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645920" y="13919202"/>
            <a:ext cx="14545195" cy="2528781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0" y="9825569"/>
            <a:ext cx="14550390" cy="409363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16722090" y="13919202"/>
            <a:ext cx="14550390" cy="25287817"/>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42630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496988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1186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1" y="1748367"/>
            <a:ext cx="10830445" cy="7435851"/>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12870180" y="1748367"/>
            <a:ext cx="18402300" cy="3745865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1" y="9184217"/>
            <a:ext cx="10830445" cy="30022800"/>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Tree>
    <p:extLst>
      <p:ext uri="{BB962C8B-B14F-4D97-AF65-F5344CB8AC3E}">
        <p14:creationId xmlns:p14="http://schemas.microsoft.com/office/powerpoint/2010/main" val="2955816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755" y="30723419"/>
            <a:ext cx="19751040" cy="3627967"/>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6452755" y="3922186"/>
            <a:ext cx="19751040" cy="2633344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6452755" y="34351386"/>
            <a:ext cx="19751040" cy="5149849"/>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Tree>
    <p:extLst>
      <p:ext uri="{BB962C8B-B14F-4D97-AF65-F5344CB8AC3E}">
        <p14:creationId xmlns:p14="http://schemas.microsoft.com/office/powerpoint/2010/main" val="202697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94537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450205" y="3901017"/>
            <a:ext cx="6993082" cy="3510068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468881" y="3901017"/>
            <a:ext cx="20881571" cy="3510068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65973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468881" y="3901017"/>
            <a:ext cx="27974405" cy="351006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54368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chemeClr val="bg1"/>
            </a:gs>
            <a:gs pos="97000">
              <a:schemeClr val="accent6">
                <a:lumMod val="70000"/>
                <a:lumOff val="3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2468881" y="3901019"/>
            <a:ext cx="27974405" cy="730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en-US" smtClean="0"/>
              <a:t>Click to edit Master title style</a:t>
            </a:r>
          </a:p>
        </p:txBody>
      </p:sp>
      <p:sp>
        <p:nvSpPr>
          <p:cNvPr id="1027" name="Rectangle 2"/>
          <p:cNvSpPr>
            <a:spLocks noGrp="1" noChangeArrowheads="1"/>
          </p:cNvSpPr>
          <p:nvPr>
            <p:ph type="body" idx="1"/>
          </p:nvPr>
        </p:nvSpPr>
        <p:spPr bwMode="auto">
          <a:xfrm>
            <a:off x="2468881" y="12678833"/>
            <a:ext cx="27974405" cy="263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36947" rtl="0" eaLnBrk="0" fontAlgn="base" hangingPunct="0">
        <a:spcBef>
          <a:spcPct val="0"/>
        </a:spcBef>
        <a:spcAft>
          <a:spcPct val="0"/>
        </a:spcAft>
        <a:buClr>
          <a:srgbClr val="000000"/>
        </a:buClr>
        <a:buSzPct val="100000"/>
        <a:buFont typeface="Times New Roman" panose="02020603050405020304" pitchFamily="18" charset="0"/>
        <a:defRPr sz="16200">
          <a:solidFill>
            <a:srgbClr val="000000"/>
          </a:solidFill>
          <a:latin typeface="+mj-lt"/>
          <a:ea typeface="ＭＳ Ｐゴシック" pitchFamily="-110" charset="-128"/>
          <a:cs typeface="ＭＳ Ｐゴシック" pitchFamily="-110" charset="-128"/>
        </a:defRPr>
      </a:lvl1pPr>
      <a:lvl2pPr algn="ctr" defTabSz="336947" rtl="0" eaLnBrk="0" fontAlgn="base" hangingPunct="0">
        <a:spcBef>
          <a:spcPct val="0"/>
        </a:spcBef>
        <a:spcAft>
          <a:spcPct val="0"/>
        </a:spcAft>
        <a:buClr>
          <a:srgbClr val="000000"/>
        </a:buClr>
        <a:buSzPct val="100000"/>
        <a:buFont typeface="Times New Roman" panose="02020603050405020304" pitchFamily="18" charset="0"/>
        <a:defRPr sz="16200">
          <a:solidFill>
            <a:srgbClr val="000000"/>
          </a:solidFill>
          <a:latin typeface="Times New Roman" pitchFamily="-110" charset="0"/>
          <a:ea typeface="ＭＳ Ｐゴシック" pitchFamily="-110" charset="-128"/>
          <a:cs typeface="ＭＳ Ｐゴシック" pitchFamily="-110" charset="-128"/>
        </a:defRPr>
      </a:lvl2pPr>
      <a:lvl3pPr algn="ctr" defTabSz="336947" rtl="0" eaLnBrk="0" fontAlgn="base" hangingPunct="0">
        <a:spcBef>
          <a:spcPct val="0"/>
        </a:spcBef>
        <a:spcAft>
          <a:spcPct val="0"/>
        </a:spcAft>
        <a:buClr>
          <a:srgbClr val="000000"/>
        </a:buClr>
        <a:buSzPct val="100000"/>
        <a:buFont typeface="Times New Roman" panose="02020603050405020304" pitchFamily="18" charset="0"/>
        <a:defRPr sz="16200">
          <a:solidFill>
            <a:srgbClr val="000000"/>
          </a:solidFill>
          <a:latin typeface="Times New Roman" pitchFamily="-110" charset="0"/>
          <a:ea typeface="ＭＳ Ｐゴシック" pitchFamily="-110" charset="-128"/>
          <a:cs typeface="ＭＳ Ｐゴシック" pitchFamily="-110" charset="-128"/>
        </a:defRPr>
      </a:lvl3pPr>
      <a:lvl4pPr algn="ctr" defTabSz="336947" rtl="0" eaLnBrk="0" fontAlgn="base" hangingPunct="0">
        <a:spcBef>
          <a:spcPct val="0"/>
        </a:spcBef>
        <a:spcAft>
          <a:spcPct val="0"/>
        </a:spcAft>
        <a:buClr>
          <a:srgbClr val="000000"/>
        </a:buClr>
        <a:buSzPct val="100000"/>
        <a:buFont typeface="Times New Roman" panose="02020603050405020304" pitchFamily="18" charset="0"/>
        <a:defRPr sz="16200">
          <a:solidFill>
            <a:srgbClr val="000000"/>
          </a:solidFill>
          <a:latin typeface="Times New Roman" pitchFamily="-110" charset="0"/>
          <a:ea typeface="ＭＳ Ｐゴシック" pitchFamily="-110" charset="-128"/>
          <a:cs typeface="ＭＳ Ｐゴシック" pitchFamily="-110" charset="-128"/>
        </a:defRPr>
      </a:lvl4pPr>
      <a:lvl5pPr algn="ctr" defTabSz="336947" rtl="0" eaLnBrk="0" fontAlgn="base" hangingPunct="0">
        <a:spcBef>
          <a:spcPct val="0"/>
        </a:spcBef>
        <a:spcAft>
          <a:spcPct val="0"/>
        </a:spcAft>
        <a:buClr>
          <a:srgbClr val="000000"/>
        </a:buClr>
        <a:buSzPct val="100000"/>
        <a:buFont typeface="Times New Roman" panose="02020603050405020304" pitchFamily="18" charset="0"/>
        <a:defRPr sz="16200">
          <a:solidFill>
            <a:srgbClr val="000000"/>
          </a:solidFill>
          <a:latin typeface="Times New Roman" pitchFamily="-110" charset="0"/>
          <a:ea typeface="ＭＳ Ｐゴシック" pitchFamily="-110" charset="-128"/>
          <a:cs typeface="ＭＳ Ｐゴシック" pitchFamily="-110" charset="-128"/>
        </a:defRPr>
      </a:lvl5pPr>
      <a:lvl6pPr marL="342900" algn="l" defTabSz="336947" rtl="0" fontAlgn="base">
        <a:spcBef>
          <a:spcPct val="0"/>
        </a:spcBef>
        <a:spcAft>
          <a:spcPct val="0"/>
        </a:spcAft>
        <a:buClr>
          <a:srgbClr val="000000"/>
        </a:buClr>
        <a:buSzPct val="100000"/>
        <a:buFont typeface="Times New Roman" pitchFamily="-110" charset="0"/>
        <a:defRPr sz="3300">
          <a:solidFill>
            <a:srgbClr val="000000"/>
          </a:solidFill>
          <a:latin typeface="Times New Roman" pitchFamily="-110" charset="0"/>
          <a:ea typeface="ＭＳ Ｐゴシック" pitchFamily="-110" charset="-128"/>
        </a:defRPr>
      </a:lvl6pPr>
      <a:lvl7pPr marL="685800" algn="l" defTabSz="336947" rtl="0" fontAlgn="base">
        <a:spcBef>
          <a:spcPct val="0"/>
        </a:spcBef>
        <a:spcAft>
          <a:spcPct val="0"/>
        </a:spcAft>
        <a:buClr>
          <a:srgbClr val="000000"/>
        </a:buClr>
        <a:buSzPct val="100000"/>
        <a:buFont typeface="Times New Roman" pitchFamily="-110" charset="0"/>
        <a:defRPr sz="3300">
          <a:solidFill>
            <a:srgbClr val="000000"/>
          </a:solidFill>
          <a:latin typeface="Times New Roman" pitchFamily="-110" charset="0"/>
          <a:ea typeface="ＭＳ Ｐゴシック" pitchFamily="-110" charset="-128"/>
        </a:defRPr>
      </a:lvl7pPr>
      <a:lvl8pPr marL="1028700" algn="l" defTabSz="336947" rtl="0" fontAlgn="base">
        <a:spcBef>
          <a:spcPct val="0"/>
        </a:spcBef>
        <a:spcAft>
          <a:spcPct val="0"/>
        </a:spcAft>
        <a:buClr>
          <a:srgbClr val="000000"/>
        </a:buClr>
        <a:buSzPct val="100000"/>
        <a:buFont typeface="Times New Roman" pitchFamily="-110" charset="0"/>
        <a:defRPr sz="3300">
          <a:solidFill>
            <a:srgbClr val="000000"/>
          </a:solidFill>
          <a:latin typeface="Times New Roman" pitchFamily="-110" charset="0"/>
          <a:ea typeface="ＭＳ Ｐゴシック" pitchFamily="-110" charset="-128"/>
        </a:defRPr>
      </a:lvl8pPr>
      <a:lvl9pPr marL="1371600" algn="l" defTabSz="336947" rtl="0" fontAlgn="base">
        <a:spcBef>
          <a:spcPct val="0"/>
        </a:spcBef>
        <a:spcAft>
          <a:spcPct val="0"/>
        </a:spcAft>
        <a:buClr>
          <a:srgbClr val="000000"/>
        </a:buClr>
        <a:buSzPct val="100000"/>
        <a:buFont typeface="Times New Roman" pitchFamily="-110" charset="0"/>
        <a:defRPr sz="3300">
          <a:solidFill>
            <a:srgbClr val="000000"/>
          </a:solidFill>
          <a:latin typeface="Times New Roman" pitchFamily="-110" charset="0"/>
          <a:ea typeface="ＭＳ Ｐゴシック" pitchFamily="-110" charset="-128"/>
        </a:defRPr>
      </a:lvl9pPr>
    </p:titleStyle>
    <p:bodyStyle>
      <a:lvl1pPr marL="1256110" indent="-1256110" algn="l" defTabSz="336947" rtl="0" eaLnBrk="0" fontAlgn="base" hangingPunct="0">
        <a:spcBef>
          <a:spcPts val="2888"/>
        </a:spcBef>
        <a:spcAft>
          <a:spcPct val="0"/>
        </a:spcAft>
        <a:buClr>
          <a:srgbClr val="000000"/>
        </a:buClr>
        <a:buSzPct val="100000"/>
        <a:buFont typeface="Times New Roman" panose="02020603050405020304" pitchFamily="18" charset="0"/>
        <a:buChar char="•"/>
        <a:defRPr sz="11775">
          <a:solidFill>
            <a:srgbClr val="000000"/>
          </a:solidFill>
          <a:latin typeface="+mn-lt"/>
          <a:ea typeface="ＭＳ Ｐゴシック" pitchFamily="-110" charset="-128"/>
          <a:cs typeface="ＭＳ Ｐゴシック" pitchFamily="-110" charset="-128"/>
        </a:defRPr>
      </a:lvl1pPr>
      <a:lvl2pPr marL="2731294" indent="-1051322" algn="l" defTabSz="336947" rtl="0" eaLnBrk="0" fontAlgn="base" hangingPunct="0">
        <a:spcBef>
          <a:spcPts val="2531"/>
        </a:spcBef>
        <a:spcAft>
          <a:spcPct val="0"/>
        </a:spcAft>
        <a:buClr>
          <a:srgbClr val="000000"/>
        </a:buClr>
        <a:buSzPct val="100000"/>
        <a:buFont typeface="Times New Roman" panose="02020603050405020304" pitchFamily="18" charset="0"/>
        <a:buChar char="–"/>
        <a:defRPr sz="10350">
          <a:solidFill>
            <a:srgbClr val="000000"/>
          </a:solidFill>
          <a:latin typeface="+mn-lt"/>
          <a:ea typeface="ＭＳ Ｐゴシック" pitchFamily="-110" charset="-128"/>
        </a:defRPr>
      </a:lvl2pPr>
      <a:lvl3pPr marL="4205288" indent="-837010" algn="l" defTabSz="336947" rtl="0" eaLnBrk="0" fontAlgn="base" hangingPunct="0">
        <a:spcBef>
          <a:spcPts val="2156"/>
        </a:spcBef>
        <a:spcAft>
          <a:spcPct val="0"/>
        </a:spcAft>
        <a:buClr>
          <a:srgbClr val="000000"/>
        </a:buClr>
        <a:buSzPct val="100000"/>
        <a:buFont typeface="Times New Roman" panose="02020603050405020304" pitchFamily="18" charset="0"/>
        <a:buChar char="•"/>
        <a:defRPr sz="8850">
          <a:solidFill>
            <a:srgbClr val="000000"/>
          </a:solidFill>
          <a:latin typeface="+mn-lt"/>
          <a:ea typeface="ＭＳ Ｐゴシック" pitchFamily="-110" charset="-128"/>
        </a:defRPr>
      </a:lvl3pPr>
      <a:lvl4pPr marL="5891213" indent="-839391" algn="l" defTabSz="336947" rtl="0" eaLnBrk="0" fontAlgn="base" hangingPunct="0">
        <a:spcBef>
          <a:spcPts val="1781"/>
        </a:spcBef>
        <a:spcAft>
          <a:spcPct val="0"/>
        </a:spcAft>
        <a:buClr>
          <a:srgbClr val="000000"/>
        </a:buClr>
        <a:buSzPct val="100000"/>
        <a:buFont typeface="Times New Roman" panose="02020603050405020304" pitchFamily="18" charset="0"/>
        <a:buChar char="–"/>
        <a:defRPr sz="7350">
          <a:solidFill>
            <a:srgbClr val="000000"/>
          </a:solidFill>
          <a:latin typeface="+mn-lt"/>
          <a:ea typeface="ＭＳ Ｐゴシック" pitchFamily="-110" charset="-128"/>
        </a:defRPr>
      </a:lvl4pPr>
      <a:lvl5pPr marL="7575947" indent="-837010" algn="l" defTabSz="336947" rtl="0" eaLnBrk="0" fontAlgn="base" hangingPunct="0">
        <a:spcBef>
          <a:spcPts val="1781"/>
        </a:spcBef>
        <a:spcAft>
          <a:spcPct val="0"/>
        </a:spcAft>
        <a:buClr>
          <a:srgbClr val="000000"/>
        </a:buClr>
        <a:buSzPct val="100000"/>
        <a:buFont typeface="Times New Roman" panose="02020603050405020304" pitchFamily="18" charset="0"/>
        <a:buChar char="»"/>
        <a:defRPr sz="7350">
          <a:solidFill>
            <a:srgbClr val="000000"/>
          </a:solidFill>
          <a:latin typeface="+mn-lt"/>
          <a:ea typeface="ＭＳ Ｐゴシック" pitchFamily="-110" charset="-128"/>
        </a:defRPr>
      </a:lvl5pPr>
      <a:lvl6pPr marL="7918847" indent="-837010" algn="l" defTabSz="336947" rtl="0" fontAlgn="base">
        <a:spcBef>
          <a:spcPts val="1781"/>
        </a:spcBef>
        <a:spcAft>
          <a:spcPct val="0"/>
        </a:spcAft>
        <a:buClr>
          <a:srgbClr val="000000"/>
        </a:buClr>
        <a:buSzPct val="100000"/>
        <a:buFont typeface="Times New Roman" pitchFamily="-110" charset="0"/>
        <a:buChar char="»"/>
        <a:defRPr sz="7350">
          <a:solidFill>
            <a:srgbClr val="000000"/>
          </a:solidFill>
          <a:latin typeface="+mn-lt"/>
          <a:ea typeface="ＭＳ Ｐゴシック" pitchFamily="-110" charset="-128"/>
        </a:defRPr>
      </a:lvl6pPr>
      <a:lvl7pPr marL="8261747" indent="-837010" algn="l" defTabSz="336947" rtl="0" fontAlgn="base">
        <a:spcBef>
          <a:spcPts val="1781"/>
        </a:spcBef>
        <a:spcAft>
          <a:spcPct val="0"/>
        </a:spcAft>
        <a:buClr>
          <a:srgbClr val="000000"/>
        </a:buClr>
        <a:buSzPct val="100000"/>
        <a:buFont typeface="Times New Roman" pitchFamily="-110" charset="0"/>
        <a:buChar char="»"/>
        <a:defRPr sz="7350">
          <a:solidFill>
            <a:srgbClr val="000000"/>
          </a:solidFill>
          <a:latin typeface="+mn-lt"/>
          <a:ea typeface="ＭＳ Ｐゴシック" pitchFamily="-110" charset="-128"/>
        </a:defRPr>
      </a:lvl7pPr>
      <a:lvl8pPr marL="8604647" indent="-837010" algn="l" defTabSz="336947" rtl="0" fontAlgn="base">
        <a:spcBef>
          <a:spcPts val="1781"/>
        </a:spcBef>
        <a:spcAft>
          <a:spcPct val="0"/>
        </a:spcAft>
        <a:buClr>
          <a:srgbClr val="000000"/>
        </a:buClr>
        <a:buSzPct val="100000"/>
        <a:buFont typeface="Times New Roman" pitchFamily="-110" charset="0"/>
        <a:buChar char="»"/>
        <a:defRPr sz="7350">
          <a:solidFill>
            <a:srgbClr val="000000"/>
          </a:solidFill>
          <a:latin typeface="+mn-lt"/>
          <a:ea typeface="ＭＳ Ｐゴシック" pitchFamily="-110" charset="-128"/>
        </a:defRPr>
      </a:lvl8pPr>
      <a:lvl9pPr marL="8947547" indent="-837010" algn="l" defTabSz="336947" rtl="0" fontAlgn="base">
        <a:spcBef>
          <a:spcPts val="1781"/>
        </a:spcBef>
        <a:spcAft>
          <a:spcPct val="0"/>
        </a:spcAft>
        <a:buClr>
          <a:srgbClr val="000000"/>
        </a:buClr>
        <a:buSzPct val="100000"/>
        <a:buFont typeface="Times New Roman" pitchFamily="-110" charset="0"/>
        <a:buChar char="»"/>
        <a:defRPr sz="7350">
          <a:solidFill>
            <a:srgbClr val="000000"/>
          </a:solidFill>
          <a:latin typeface="+mn-lt"/>
          <a:ea typeface="ＭＳ Ｐゴシック" pitchFamily="-110" charset="-128"/>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jpeg"/><Relationship Id="rId12" Type="http://schemas.openxmlformats.org/officeDocument/2006/relationships/image" Target="../media/image10.jpe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png"/><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jpe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jpeg"/><Relationship Id="rId23" Type="http://schemas.openxmlformats.org/officeDocument/2006/relationships/image" Target="../media/image21.PNG"/><Relationship Id="rId10" Type="http://schemas.openxmlformats.org/officeDocument/2006/relationships/image" Target="../media/image8.jpeg"/><Relationship Id="rId19" Type="http://schemas.openxmlformats.org/officeDocument/2006/relationships/image" Target="../media/image17.png"/><Relationship Id="rId4" Type="http://schemas.openxmlformats.org/officeDocument/2006/relationships/image" Target="../media/image2.jpg"/><Relationship Id="rId9" Type="http://schemas.openxmlformats.org/officeDocument/2006/relationships/image" Target="../media/image7.jpeg"/><Relationship Id="rId14" Type="http://schemas.openxmlformats.org/officeDocument/2006/relationships/image" Target="../media/image12.jpe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2082" y="24989368"/>
            <a:ext cx="6682378" cy="8246820"/>
          </a:xfrm>
          <a:prstGeom prst="rect">
            <a:avLst/>
          </a:prstGeom>
        </p:spPr>
      </p:pic>
      <p:sp>
        <p:nvSpPr>
          <p:cNvPr id="88" name="Rectangle 529"/>
          <p:cNvSpPr>
            <a:spLocks noChangeArrowheads="1"/>
          </p:cNvSpPr>
          <p:nvPr/>
        </p:nvSpPr>
        <p:spPr bwMode="auto">
          <a:xfrm>
            <a:off x="394783" y="38058640"/>
            <a:ext cx="19493417" cy="5451559"/>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800"/>
          </a:p>
        </p:txBody>
      </p:sp>
      <p:sp>
        <p:nvSpPr>
          <p:cNvPr id="56" name="Rectangle 529"/>
          <p:cNvSpPr>
            <a:spLocks noChangeArrowheads="1"/>
          </p:cNvSpPr>
          <p:nvPr/>
        </p:nvSpPr>
        <p:spPr bwMode="auto">
          <a:xfrm>
            <a:off x="20234261" y="38022364"/>
            <a:ext cx="12404457" cy="5064219"/>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800"/>
          </a:p>
        </p:txBody>
      </p:sp>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3046" y="38192879"/>
            <a:ext cx="3145053" cy="2831484"/>
          </a:xfrm>
          <a:prstGeom prst="rect">
            <a:avLst/>
          </a:prstGeom>
        </p:spPr>
      </p:pic>
      <p:grpSp>
        <p:nvGrpSpPr>
          <p:cNvPr id="4099" name="Group 16"/>
          <p:cNvGrpSpPr>
            <a:grpSpLocks/>
          </p:cNvGrpSpPr>
          <p:nvPr/>
        </p:nvGrpSpPr>
        <p:grpSpPr bwMode="auto">
          <a:xfrm>
            <a:off x="304800" y="3203533"/>
            <a:ext cx="12080518" cy="1097280"/>
            <a:chOff x="576" y="2928"/>
            <a:chExt cx="7253" cy="506"/>
          </a:xfrm>
        </p:grpSpPr>
        <p:sp>
          <p:nvSpPr>
            <p:cNvPr id="3089"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1800">
                <a:latin typeface="Times New Roman" pitchFamily="-110" charset="0"/>
                <a:ea typeface="+mn-ea"/>
              </a:endParaRPr>
            </a:p>
          </p:txBody>
        </p:sp>
        <p:sp>
          <p:nvSpPr>
            <p:cNvPr id="3090" name="Text Box 18"/>
            <p:cNvSpPr txBox="1">
              <a:spLocks noChangeArrowheads="1"/>
            </p:cNvSpPr>
            <p:nvPr/>
          </p:nvSpPr>
          <p:spPr bwMode="auto">
            <a:xfrm>
              <a:off x="576" y="3052"/>
              <a:ext cx="7253" cy="288"/>
            </a:xfrm>
            <a:prstGeom prst="rect">
              <a:avLst/>
            </a:prstGeom>
            <a:noFill/>
            <a:ln w="9525">
              <a:noFill/>
              <a:miter lim="800000"/>
              <a:headEnd/>
              <a:tailEnd/>
            </a:ln>
          </p:spPr>
          <p:txBody>
            <a:bodyPr lIns="67500" tIns="35100" rIns="67500" bIns="35100" anchor="ctr" anchorCtr="1">
              <a:spAutoFit/>
            </a:bodyPr>
            <a:lstStyle/>
            <a:p>
              <a:pPr eaLnBrk="1" hangingPunct="1">
                <a:buClr>
                  <a:srgbClr val="000000"/>
                </a:buClr>
                <a:tabLst>
                  <a:tab pos="0" algn="l"/>
                  <a:tab pos="335756" algn="l"/>
                  <a:tab pos="672704" algn="l"/>
                  <a:tab pos="1009650" algn="l"/>
                  <a:tab pos="1346597" algn="l"/>
                  <a:tab pos="1683544" algn="l"/>
                  <a:tab pos="2020491" algn="l"/>
                  <a:tab pos="2357438" algn="l"/>
                  <a:tab pos="2694385" algn="l"/>
                  <a:tab pos="3031331" algn="l"/>
                  <a:tab pos="3368279" algn="l"/>
                  <a:tab pos="3705225" algn="l"/>
                  <a:tab pos="4042172" algn="l"/>
                  <a:tab pos="4379119" algn="l"/>
                  <a:tab pos="4716066" algn="l"/>
                  <a:tab pos="5053013" algn="l"/>
                  <a:tab pos="5389960" algn="l"/>
                  <a:tab pos="5726906" algn="l"/>
                  <a:tab pos="6063854" algn="l"/>
                  <a:tab pos="6400800" algn="l"/>
                  <a:tab pos="6737747" algn="l"/>
                  <a:tab pos="7058025" algn="l"/>
                  <a:tab pos="7600950" algn="l"/>
                  <a:tab pos="8143875" algn="l"/>
                </a:tabLst>
                <a:defRPr/>
              </a:pPr>
              <a:r>
                <a:rPr lang="en-GB" sz="3600" b="1" dirty="0">
                  <a:effectLst>
                    <a:outerShdw blurRad="38100" dist="38100" dir="2700000" algn="tl">
                      <a:srgbClr val="DDDDDD"/>
                    </a:outerShdw>
                  </a:effectLst>
                  <a:latin typeface="Arial" pitchFamily="-110" charset="0"/>
                  <a:ea typeface="굴림" pitchFamily="-110" charset="-127"/>
                  <a:cs typeface="굴림" pitchFamily="-110" charset="-127"/>
                </a:rPr>
                <a:t>Introduction</a:t>
              </a:r>
              <a:endParaRPr lang="en-GB" sz="2800" b="1" dirty="0">
                <a:effectLst>
                  <a:outerShdw blurRad="38100" dist="38100" dir="2700000" algn="tl">
                    <a:srgbClr val="DDDDDD"/>
                  </a:outerShdw>
                </a:effectLst>
                <a:latin typeface="Arial" pitchFamily="-110" charset="0"/>
                <a:ea typeface="굴림" pitchFamily="-110" charset="-127"/>
                <a:cs typeface="굴림" pitchFamily="-110" charset="-127"/>
              </a:endParaRPr>
            </a:p>
          </p:txBody>
        </p:sp>
      </p:grpSp>
      <p:sp>
        <p:nvSpPr>
          <p:cNvPr id="4102" name="Text Box 409"/>
          <p:cNvSpPr txBox="1">
            <a:spLocks noChangeArrowheads="1"/>
          </p:cNvSpPr>
          <p:nvPr/>
        </p:nvSpPr>
        <p:spPr bwMode="auto">
          <a:xfrm>
            <a:off x="20222705" y="43171645"/>
            <a:ext cx="12416013" cy="338554"/>
          </a:xfrm>
          <a:prstGeom prst="rect">
            <a:avLst/>
          </a:prstGeom>
          <a:noFill/>
          <a:ln w="254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spcBef>
                <a:spcPts val="0"/>
              </a:spcBef>
            </a:pPr>
            <a:r>
              <a:rPr lang="en-US" altLang="en-US" sz="1600" b="1" dirty="0">
                <a:solidFill>
                  <a:schemeClr val="tx1"/>
                </a:solidFill>
                <a:latin typeface="Arial" panose="020B0604020202020204" pitchFamily="34" charset="0"/>
              </a:rPr>
              <a:t>Acknowledgement</a:t>
            </a:r>
            <a:r>
              <a:rPr lang="en-US" altLang="en-US" sz="1600" dirty="0">
                <a:solidFill>
                  <a:schemeClr val="tx1"/>
                </a:solidFill>
                <a:latin typeface="Arial" panose="020B0604020202020204" pitchFamily="34" charset="0"/>
              </a:rPr>
              <a:t>: Research at the University of New Hamps</a:t>
            </a:r>
            <a:r>
              <a:rPr lang="en-US" altLang="en-US" sz="1600" dirty="0">
                <a:solidFill>
                  <a:schemeClr val="tx1"/>
                </a:solidFill>
                <a:latin typeface="Arial" panose="020B0604020202020204" pitchFamily="34" charset="0"/>
                <a:cs typeface="Arial" panose="020B0604020202020204" pitchFamily="34" charset="0"/>
              </a:rPr>
              <a:t>hire was supported by NSF grants</a:t>
            </a:r>
            <a:r>
              <a:rPr lang="en-US" altLang="en-US" sz="1600" dirty="0" smtClean="0">
                <a:solidFill>
                  <a:schemeClr val="tx1"/>
                </a:solidFill>
                <a:latin typeface="Arial" panose="020B0604020202020204" pitchFamily="34" charset="0"/>
                <a:cs typeface="Arial" panose="020B0604020202020204" pitchFamily="34" charset="0"/>
              </a:rPr>
              <a:t>.</a:t>
            </a:r>
            <a:r>
              <a:rPr lang="en-US" altLang="en-US" sz="1600" dirty="0">
                <a:solidFill>
                  <a:schemeClr val="tx1"/>
                </a:solidFill>
                <a:latin typeface="Arial" panose="020B0604020202020204" pitchFamily="34" charset="0"/>
                <a:cs typeface="Arial" panose="020B0604020202020204" pitchFamily="34" charset="0"/>
              </a:rPr>
              <a:t>		        </a:t>
            </a:r>
          </a:p>
        </p:txBody>
      </p:sp>
      <p:sp>
        <p:nvSpPr>
          <p:cNvPr id="4103" name="Rectangle 529"/>
          <p:cNvSpPr>
            <a:spLocks noChangeArrowheads="1"/>
          </p:cNvSpPr>
          <p:nvPr/>
        </p:nvSpPr>
        <p:spPr bwMode="auto">
          <a:xfrm>
            <a:off x="333744" y="4300813"/>
            <a:ext cx="12056721" cy="19613691"/>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800"/>
          </a:p>
        </p:txBody>
      </p:sp>
      <p:grpSp>
        <p:nvGrpSpPr>
          <p:cNvPr id="4105" name="Group 2"/>
          <p:cNvGrpSpPr>
            <a:grpSpLocks/>
          </p:cNvGrpSpPr>
          <p:nvPr/>
        </p:nvGrpSpPr>
        <p:grpSpPr bwMode="auto">
          <a:xfrm>
            <a:off x="438691" y="323850"/>
            <a:ext cx="32136810" cy="2571750"/>
            <a:chOff x="576" y="412"/>
            <a:chExt cx="30465" cy="2160"/>
          </a:xfrm>
        </p:grpSpPr>
        <p:sp>
          <p:nvSpPr>
            <p:cNvPr id="43011" name="AutoShape 3"/>
            <p:cNvSpPr>
              <a:spLocks noChangeArrowheads="1"/>
            </p:cNvSpPr>
            <p:nvPr/>
          </p:nvSpPr>
          <p:spPr bwMode="auto">
            <a:xfrm>
              <a:off x="576" y="412"/>
              <a:ext cx="30465" cy="2160"/>
            </a:xfrm>
            <a:prstGeom prst="roundRect">
              <a:avLst>
                <a:gd name="adj" fmla="val 46"/>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1800">
                <a:latin typeface="Times New Roman" pitchFamily="-110" charset="0"/>
                <a:ea typeface="+mn-ea"/>
              </a:endParaRPr>
            </a:p>
          </p:txBody>
        </p:sp>
        <p:sp>
          <p:nvSpPr>
            <p:cNvPr id="43012" name="Text Box 4"/>
            <p:cNvSpPr txBox="1">
              <a:spLocks noChangeArrowheads="1"/>
            </p:cNvSpPr>
            <p:nvPr/>
          </p:nvSpPr>
          <p:spPr bwMode="auto">
            <a:xfrm>
              <a:off x="576" y="817"/>
              <a:ext cx="30465" cy="1350"/>
            </a:xfrm>
            <a:prstGeom prst="rect">
              <a:avLst/>
            </a:prstGeom>
            <a:solidFill>
              <a:srgbClr val="FFFFFF"/>
            </a:solidFill>
            <a:ln w="9525">
              <a:noFill/>
              <a:miter lim="800000"/>
              <a:headEnd/>
              <a:tailEnd/>
            </a:ln>
          </p:spPr>
          <p:txBody>
            <a:bodyPr lIns="242730" tIns="121500" rIns="242730" bIns="121500" anchor="ctr" anchorCtr="1">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9pPr>
            </a:lstStyle>
            <a:p>
              <a:pPr lvl="0" algn="ctr" eaLnBrk="1" hangingPunct="1">
                <a:buClr>
                  <a:srgbClr val="000000"/>
                </a:buClr>
                <a:tabLst/>
              </a:pPr>
              <a:r>
                <a:rPr lang="en-US" altLang="en-US" sz="4800" dirty="0">
                  <a:latin typeface="Arial" panose="020B0604020202020204" pitchFamily="34" charset="0"/>
                  <a:cs typeface="Arial" panose="020B0604020202020204" pitchFamily="34" charset="0"/>
                </a:rPr>
                <a:t>E-POP Observations of Pulsating Aurora</a:t>
              </a:r>
            </a:p>
            <a:p>
              <a:pPr lvl="0" algn="ctr" eaLnBrk="1" hangingPunct="1">
                <a:buClr>
                  <a:srgbClr val="000000"/>
                </a:buClr>
                <a:tabLst/>
              </a:pPr>
              <a:r>
                <a:rPr lang="en-US" altLang="en-US" sz="2250" dirty="0">
                  <a:latin typeface="Arial" panose="020B0604020202020204" pitchFamily="34" charset="0"/>
                  <a:cs typeface="Arial" panose="020B0604020202020204" pitchFamily="34" charset="0"/>
                </a:rPr>
                <a:t>Bruce Fritz, Marc Lessard</a:t>
              </a:r>
              <a:r>
                <a:rPr lang="en-US" altLang="en-US" sz="2250" baseline="30000" dirty="0">
                  <a:latin typeface="Arial" panose="020B0604020202020204" pitchFamily="34" charset="0"/>
                  <a:cs typeface="Arial" panose="020B0604020202020204" pitchFamily="34" charset="0"/>
                </a:rPr>
                <a:t>1</a:t>
              </a:r>
              <a:r>
                <a:rPr lang="en-US" altLang="en-US" sz="2250" dirty="0">
                  <a:latin typeface="Arial" panose="020B0604020202020204" pitchFamily="34" charset="0"/>
                  <a:cs typeface="Arial" panose="020B0604020202020204" pitchFamily="34" charset="0"/>
                </a:rPr>
                <a:t>, Leroy Cogger</a:t>
              </a:r>
              <a:r>
                <a:rPr lang="en-US" altLang="en-US" baseline="30000" dirty="0">
                  <a:latin typeface="Arial" panose="020B0604020202020204" pitchFamily="34" charset="0"/>
                  <a:cs typeface="Arial" panose="020B0604020202020204" pitchFamily="34" charset="0"/>
                </a:rPr>
                <a:t>2</a:t>
              </a:r>
              <a:r>
                <a:rPr lang="en-US" altLang="en-US" sz="2250" dirty="0">
                  <a:latin typeface="Arial" panose="020B0604020202020204" pitchFamily="34" charset="0"/>
                  <a:cs typeface="Arial" panose="020B0604020202020204" pitchFamily="34" charset="0"/>
                </a:rPr>
                <a:t>, Andrew Yau</a:t>
              </a:r>
              <a:r>
                <a:rPr lang="en-US" altLang="en-US" baseline="30000" dirty="0">
                  <a:latin typeface="Arial" panose="020B0604020202020204" pitchFamily="34" charset="0"/>
                  <a:cs typeface="Arial" panose="020B0604020202020204" pitchFamily="34" charset="0"/>
                </a:rPr>
                <a:t>2</a:t>
              </a:r>
              <a:r>
                <a:rPr lang="en-US" altLang="en-US" sz="2250" dirty="0">
                  <a:latin typeface="Arial" panose="020B0604020202020204" pitchFamily="34" charset="0"/>
                  <a:cs typeface="Arial" panose="020B0604020202020204" pitchFamily="34" charset="0"/>
                </a:rPr>
                <a:t>, David Knudsen</a:t>
              </a:r>
              <a:r>
                <a:rPr lang="en-US" altLang="en-US" baseline="30000" dirty="0">
                  <a:latin typeface="Arial" panose="020B0604020202020204" pitchFamily="34" charset="0"/>
                  <a:cs typeface="Arial" panose="020B0604020202020204" pitchFamily="34" charset="0"/>
                </a:rPr>
                <a:t>2</a:t>
              </a:r>
              <a:r>
                <a:rPr lang="en-US" altLang="en-US" sz="2250" dirty="0">
                  <a:latin typeface="Arial" panose="020B0604020202020204" pitchFamily="34" charset="0"/>
                  <a:cs typeface="Arial" panose="020B0604020202020204" pitchFamily="34" charset="0"/>
                </a:rPr>
                <a:t>, Emma Spanswick</a:t>
              </a:r>
              <a:r>
                <a:rPr lang="en-US" altLang="en-US" baseline="30000" dirty="0">
                  <a:latin typeface="Arial" panose="020B0604020202020204" pitchFamily="34" charset="0"/>
                  <a:cs typeface="Arial" panose="020B0604020202020204" pitchFamily="34" charset="0"/>
                </a:rPr>
                <a:t>2,</a:t>
              </a:r>
              <a:r>
                <a:rPr lang="en-US" altLang="en-US" sz="2250" dirty="0">
                  <a:latin typeface="Arial" panose="020B0604020202020204" pitchFamily="34" charset="0"/>
                  <a:cs typeface="Arial" panose="020B0604020202020204" pitchFamily="34" charset="0"/>
                </a:rPr>
                <a:t> Eric Donovan</a:t>
              </a:r>
              <a:r>
                <a:rPr lang="en-US" altLang="en-US" sz="2100" baseline="30000" dirty="0">
                  <a:latin typeface="Arial" panose="020B0604020202020204" pitchFamily="34" charset="0"/>
                  <a:cs typeface="Arial" panose="020B0604020202020204" pitchFamily="34" charset="0"/>
                </a:rPr>
                <a:t>2</a:t>
              </a:r>
              <a:r>
                <a:rPr lang="en-US" altLang="en-US" sz="2100" dirty="0">
                  <a:latin typeface="Arial" panose="020B0604020202020204" pitchFamily="34" charset="0"/>
                  <a:cs typeface="Arial" panose="020B0604020202020204" pitchFamily="34" charset="0"/>
                </a:rPr>
                <a:t> and Andrew Howarth</a:t>
              </a:r>
              <a:r>
                <a:rPr lang="en-US" altLang="en-US" sz="2100" baseline="30000" dirty="0">
                  <a:latin typeface="Arial" panose="020B0604020202020204" pitchFamily="34" charset="0"/>
                  <a:cs typeface="Arial" panose="020B0604020202020204" pitchFamily="34" charset="0"/>
                </a:rPr>
                <a:t>2</a:t>
              </a:r>
              <a:endParaRPr lang="en-US" altLang="en-US" sz="2250" baseline="30000" dirty="0">
                <a:latin typeface="Arial" panose="020B0604020202020204" pitchFamily="34" charset="0"/>
                <a:cs typeface="Arial" panose="020B0604020202020204" pitchFamily="34" charset="0"/>
              </a:endParaRPr>
            </a:p>
            <a:p>
              <a:pPr lvl="0" algn="ctr" eaLnBrk="1" hangingPunct="1">
                <a:buClr>
                  <a:srgbClr val="000000"/>
                </a:buClr>
                <a:tabLst/>
              </a:pPr>
              <a:r>
                <a:rPr lang="en-US" altLang="ko-KR" sz="1800" dirty="0">
                  <a:latin typeface="Arial" panose="020B0604020202020204" pitchFamily="34" charset="0"/>
                  <a:ea typeface="굴림" panose="020B0600000101010101" pitchFamily="34" charset="-127"/>
                </a:rPr>
                <a:t> 1. University of New Hampshire, Space Science Center, Durham, NH, USA; 2. University of Calgary, Department of Physics, Calgary, AB, Canada</a:t>
              </a:r>
              <a:endParaRPr lang="en-US" altLang="ko-KR" sz="1800" dirty="0">
                <a:latin typeface="Arial" panose="020B0604020202020204" pitchFamily="34" charset="0"/>
                <a:cs typeface="Arial" panose="020B0604020202020204" pitchFamily="34" charset="0"/>
              </a:endParaRPr>
            </a:p>
          </p:txBody>
        </p:sp>
      </p:grpSp>
      <p:pic>
        <p:nvPicPr>
          <p:cNvPr id="4106" name="Picture 8" descr="2005-09-14_National_Science_Foundation_Se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46109" y="860380"/>
            <a:ext cx="1498667" cy="1498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7" name="Text Box 9"/>
          <p:cNvSpPr txBox="1">
            <a:spLocks noChangeArrowheads="1"/>
          </p:cNvSpPr>
          <p:nvPr/>
        </p:nvSpPr>
        <p:spPr bwMode="auto">
          <a:xfrm>
            <a:off x="29375099" y="2447069"/>
            <a:ext cx="31262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r">
              <a:spcBef>
                <a:spcPct val="50000"/>
              </a:spcBef>
            </a:pPr>
            <a:r>
              <a:rPr lang="en-US" altLang="ko-KR" sz="1500" b="1" dirty="0">
                <a:solidFill>
                  <a:schemeClr val="bg1"/>
                </a:solidFill>
                <a:latin typeface="Arial" panose="020B0604020202020204" pitchFamily="34" charset="0"/>
                <a:ea typeface="굴림" panose="020B0600000101010101" pitchFamily="34" charset="-127"/>
              </a:rPr>
              <a:t>Sponsored by NSF</a:t>
            </a:r>
            <a:endParaRPr lang="en-US" altLang="en-US" sz="1500" b="1" dirty="0">
              <a:solidFill>
                <a:schemeClr val="bg1"/>
              </a:solidFill>
              <a:latin typeface="Arial" panose="020B0604020202020204" pitchFamily="34" charset="0"/>
              <a:ea typeface="굴림" panose="020B0600000101010101" pitchFamily="34" charset="-127"/>
            </a:endParaRPr>
          </a:p>
        </p:txBody>
      </p:sp>
      <p:pic>
        <p:nvPicPr>
          <p:cNvPr id="4119" name="Picture 6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114550" y="1139054"/>
            <a:ext cx="3781425" cy="1019175"/>
          </a:xfrm>
          <a:prstGeom prst="rect">
            <a:avLst/>
          </a:prstGeom>
          <a:noFill/>
          <a:ln>
            <a:noFill/>
          </a:ln>
          <a:extLst>
            <a:ext uri="{909E8E84-426E-40DD-AFC4-6F175D3DCCD1}">
              <a14:hiddenFill xmlns:a14="http://schemas.microsoft.com/office/drawing/2010/main">
                <a:solidFill>
                  <a:srgbClr val="FFFFFF">
                    <a:alpha val="83920"/>
                  </a:srgbClr>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http://mirl.sr.unh.edu/index_images/title2.jpg"/>
          <p:cNvPicPr>
            <a:picLocks noChangeAspect="1" noChangeArrowheads="1"/>
          </p:cNvPicPr>
          <p:nvPr/>
        </p:nvPicPr>
        <p:blipFill rotWithShape="1">
          <a:blip r:embed="rId7">
            <a:extLst>
              <a:ext uri="{28A0092B-C50C-407E-A947-70E740481C1C}">
                <a14:useLocalDpi xmlns:a14="http://schemas.microsoft.com/office/drawing/2010/main" val="0"/>
              </a:ext>
            </a:extLst>
          </a:blip>
          <a:srcRect l="1538" r="87686" b="15463"/>
          <a:stretch/>
        </p:blipFill>
        <p:spPr bwMode="auto">
          <a:xfrm>
            <a:off x="457200" y="900231"/>
            <a:ext cx="1600200" cy="1422678"/>
          </a:xfrm>
          <a:prstGeom prst="rect">
            <a:avLst/>
          </a:prstGeom>
          <a:noFill/>
          <a:extLst>
            <a:ext uri="{909E8E84-426E-40DD-AFC4-6F175D3DCCD1}">
              <a14:hiddenFill xmlns:a14="http://schemas.microsoft.com/office/drawing/2010/main">
                <a:solidFill>
                  <a:srgbClr val="FFFFFF"/>
                </a:solidFill>
              </a14:hiddenFill>
            </a:ext>
          </a:extLst>
        </p:spPr>
      </p:pic>
      <p:sp>
        <p:nvSpPr>
          <p:cNvPr id="151" name="Rectangle 107"/>
          <p:cNvSpPr>
            <a:spLocks noChangeArrowheads="1"/>
          </p:cNvSpPr>
          <p:nvPr/>
        </p:nvSpPr>
        <p:spPr bwMode="auto">
          <a:xfrm>
            <a:off x="314326" y="25132449"/>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800"/>
          </a:p>
        </p:txBody>
      </p:sp>
      <p:sp>
        <p:nvSpPr>
          <p:cNvPr id="152" name="Rectangle 108"/>
          <p:cNvSpPr>
            <a:spLocks noChangeArrowheads="1"/>
          </p:cNvSpPr>
          <p:nvPr/>
        </p:nvSpPr>
        <p:spPr bwMode="auto">
          <a:xfrm>
            <a:off x="314326" y="25132449"/>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800"/>
          </a:p>
        </p:txBody>
      </p:sp>
      <p:sp>
        <p:nvSpPr>
          <p:cNvPr id="153" name="Rectangle 129"/>
          <p:cNvSpPr>
            <a:spLocks noChangeArrowheads="1"/>
          </p:cNvSpPr>
          <p:nvPr/>
        </p:nvSpPr>
        <p:spPr bwMode="auto">
          <a:xfrm>
            <a:off x="302419" y="25709903"/>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800"/>
          </a:p>
        </p:txBody>
      </p:sp>
      <p:sp>
        <p:nvSpPr>
          <p:cNvPr id="155" name="TextBox 154"/>
          <p:cNvSpPr txBox="1"/>
          <p:nvPr/>
        </p:nvSpPr>
        <p:spPr>
          <a:xfrm>
            <a:off x="457200" y="4419600"/>
            <a:ext cx="11922032" cy="4524315"/>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Arial" panose="020B0604020202020204" pitchFamily="34" charset="0"/>
                <a:cs typeface="Arial" panose="020B0604020202020204" pitchFamily="34" charset="0"/>
              </a:rPr>
              <a:t>Pulsating Aurora are patches often observed along the equatorward side of the </a:t>
            </a:r>
            <a:r>
              <a:rPr lang="en-US" altLang="en-US" dirty="0" err="1">
                <a:latin typeface="Arial" panose="020B0604020202020204" pitchFamily="34" charset="0"/>
                <a:cs typeface="Arial" panose="020B0604020202020204" pitchFamily="34" charset="0"/>
              </a:rPr>
              <a:t>auroral</a:t>
            </a:r>
            <a:r>
              <a:rPr lang="en-US" altLang="en-US" dirty="0">
                <a:latin typeface="Arial" panose="020B0604020202020204" pitchFamily="34" charset="0"/>
                <a:cs typeface="Arial" panose="020B0604020202020204" pitchFamily="34" charset="0"/>
              </a:rPr>
              <a:t> oval after </a:t>
            </a:r>
            <a:r>
              <a:rPr lang="en-US" altLang="en-US" dirty="0" err="1">
                <a:latin typeface="Arial" panose="020B0604020202020204" pitchFamily="34" charset="0"/>
                <a:cs typeface="Arial" panose="020B0604020202020204" pitchFamily="34" charset="0"/>
              </a:rPr>
              <a:t>substorm</a:t>
            </a:r>
            <a:r>
              <a:rPr lang="en-US" altLang="en-US" dirty="0">
                <a:latin typeface="Arial" panose="020B0604020202020204" pitchFamily="34" charset="0"/>
                <a:cs typeface="Arial" panose="020B0604020202020204" pitchFamily="34" charset="0"/>
              </a:rPr>
              <a:t> break up within a widespread region of diffuse aurora, which over time begin to pulsate.  Pulsating aurora is characterized by quasi-periodic brightness modulations with periods ranging from 2 to 20 seconds (or 8 seconds on average) [</a:t>
            </a:r>
            <a:r>
              <a:rPr lang="en-US" altLang="en-US" dirty="0" err="1">
                <a:latin typeface="Arial" panose="020B0604020202020204" pitchFamily="34" charset="0"/>
                <a:cs typeface="Arial" panose="020B0604020202020204" pitchFamily="34" charset="0"/>
              </a:rPr>
              <a:t>Royrvik</a:t>
            </a:r>
            <a:r>
              <a:rPr lang="en-US" altLang="en-US" dirty="0">
                <a:latin typeface="Arial" panose="020B0604020202020204" pitchFamily="34" charset="0"/>
                <a:cs typeface="Arial" panose="020B0604020202020204" pitchFamily="34" charset="0"/>
              </a:rPr>
              <a:t> and Davis]. Individual patches pulse out of phase with each other and may have slightly different periods. The patches, which can span 10s to 100s of kilometers, vary greatly in shape and size, with the shape changing on a timescale of minutes [</a:t>
            </a:r>
            <a:r>
              <a:rPr lang="en-US" altLang="en-US" dirty="0" err="1">
                <a:latin typeface="Arial" panose="020B0604020202020204" pitchFamily="34" charset="0"/>
                <a:cs typeface="Arial" panose="020B0604020202020204" pitchFamily="34" charset="0"/>
              </a:rPr>
              <a:t>Johnstone</a:t>
            </a:r>
            <a:r>
              <a:rPr lang="en-US" altLang="en-US" dirty="0">
                <a:latin typeface="Arial" panose="020B0604020202020204" pitchFamily="34" charset="0"/>
                <a:cs typeface="Arial" panose="020B0604020202020204" pitchFamily="34" charset="0"/>
              </a:rPr>
              <a:t>, 1978]. Streaming is often seen in the patches with brightening in one area that expands outward during the pulsation. Pulsating aurora is generally quite dim compared to discrete auroras, with a typical brightness in the range of 100s </a:t>
            </a:r>
            <a:r>
              <a:rPr lang="en-US" altLang="en-US" dirty="0" err="1">
                <a:latin typeface="Arial" panose="020B0604020202020204" pitchFamily="34" charset="0"/>
                <a:cs typeface="Arial" panose="020B0604020202020204" pitchFamily="34" charset="0"/>
              </a:rPr>
              <a:t>Rayleighs</a:t>
            </a:r>
            <a:r>
              <a:rPr lang="en-US" altLang="en-US" dirty="0">
                <a:latin typeface="Arial" panose="020B0604020202020204" pitchFamily="34" charset="0"/>
                <a:cs typeface="Arial" panose="020B0604020202020204" pitchFamily="34" charset="0"/>
              </a:rPr>
              <a:t> - a few </a:t>
            </a:r>
            <a:r>
              <a:rPr lang="en-US" altLang="en-US" dirty="0" err="1">
                <a:latin typeface="Arial" panose="020B0604020202020204" pitchFamily="34" charset="0"/>
                <a:cs typeface="Arial" panose="020B0604020202020204" pitchFamily="34" charset="0"/>
              </a:rPr>
              <a:t>kiloRayleighs</a:t>
            </a:r>
            <a:r>
              <a:rPr lang="en-US" altLang="en-US" dirty="0">
                <a:latin typeface="Arial" panose="020B0604020202020204" pitchFamily="34" charset="0"/>
                <a:cs typeface="Arial" panose="020B0604020202020204" pitchFamily="34" charset="0"/>
              </a:rPr>
              <a:t> in the 427.8 nm emission. Reviews of pulsating aurora are provided by </a:t>
            </a:r>
            <a:r>
              <a:rPr lang="en-US" altLang="en-US" dirty="0" err="1">
                <a:latin typeface="Arial" panose="020B0604020202020204" pitchFamily="34" charset="0"/>
                <a:cs typeface="Arial" panose="020B0604020202020204" pitchFamily="34" charset="0"/>
              </a:rPr>
              <a:t>Johnstone</a:t>
            </a:r>
            <a:r>
              <a:rPr lang="en-US" altLang="en-US" dirty="0">
                <a:latin typeface="Arial" panose="020B0604020202020204" pitchFamily="34" charset="0"/>
                <a:cs typeface="Arial" panose="020B0604020202020204" pitchFamily="34" charset="0"/>
              </a:rPr>
              <a:t> (1978), Davidson (1990) and </a:t>
            </a:r>
            <a:r>
              <a:rPr lang="en-US" altLang="en-US" dirty="0" err="1">
                <a:latin typeface="Arial" panose="020B0604020202020204" pitchFamily="34" charset="0"/>
                <a:cs typeface="Arial" panose="020B0604020202020204" pitchFamily="34" charset="0"/>
              </a:rPr>
              <a:t>Lessard</a:t>
            </a:r>
            <a:r>
              <a:rPr lang="en-US" altLang="en-US" dirty="0">
                <a:latin typeface="Arial" panose="020B0604020202020204" pitchFamily="34" charset="0"/>
                <a:cs typeface="Arial" panose="020B0604020202020204" pitchFamily="34" charset="0"/>
              </a:rPr>
              <a:t> (2012).</a:t>
            </a:r>
          </a:p>
        </p:txBody>
      </p:sp>
      <p:sp>
        <p:nvSpPr>
          <p:cNvPr id="160" name="TextBox 118"/>
          <p:cNvSpPr txBox="1">
            <a:spLocks noChangeArrowheads="1"/>
          </p:cNvSpPr>
          <p:nvPr/>
        </p:nvSpPr>
        <p:spPr bwMode="auto">
          <a:xfrm>
            <a:off x="757721" y="41291288"/>
            <a:ext cx="893109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Arial" panose="020B0604020202020204" pitchFamily="34" charset="0"/>
                <a:cs typeface="Arial" panose="020B0604020202020204" pitchFamily="34" charset="0"/>
              </a:rPr>
              <a:t>The e-POP mission focuses on quantitative in-situ measurements of small-scale plasma structures, waves, and fields, at the highest possible spatial-temporal resolution, and imaging and tomographic measurements of the </a:t>
            </a:r>
            <a:r>
              <a:rPr lang="en-US" altLang="en-US" dirty="0" err="1">
                <a:latin typeface="Arial" panose="020B0604020202020204" pitchFamily="34" charset="0"/>
                <a:cs typeface="Arial" panose="020B0604020202020204" pitchFamily="34" charset="0"/>
              </a:rPr>
              <a:t>meso</a:t>
            </a:r>
            <a:r>
              <a:rPr lang="en-US" altLang="en-US" dirty="0">
                <a:latin typeface="Arial" panose="020B0604020202020204" pitchFamily="34" charset="0"/>
                <a:cs typeface="Arial" panose="020B0604020202020204" pitchFamily="34" charset="0"/>
              </a:rPr>
              <a:t>- and large-scale </a:t>
            </a:r>
            <a:r>
              <a:rPr lang="en-US" altLang="en-US" dirty="0" err="1">
                <a:latin typeface="Arial" panose="020B0604020202020204" pitchFamily="34" charset="0"/>
                <a:cs typeface="Arial" panose="020B0604020202020204" pitchFamily="34" charset="0"/>
              </a:rPr>
              <a:t>auroral</a:t>
            </a:r>
            <a:r>
              <a:rPr lang="en-US" altLang="en-US" dirty="0">
                <a:latin typeface="Arial" panose="020B0604020202020204" pitchFamily="34" charset="0"/>
                <a:cs typeface="Arial" panose="020B0604020202020204" pitchFamily="34" charset="0"/>
              </a:rPr>
              <a:t> morphology and </a:t>
            </a:r>
            <a:r>
              <a:rPr lang="en-US" altLang="en-US" dirty="0" err="1">
                <a:latin typeface="Arial" panose="020B0604020202020204" pitchFamily="34" charset="0"/>
                <a:cs typeface="Arial" panose="020B0604020202020204" pitchFamily="34" charset="0"/>
              </a:rPr>
              <a:t>ionospheric</a:t>
            </a:r>
            <a:r>
              <a:rPr lang="en-US" altLang="en-US" dirty="0">
                <a:latin typeface="Arial" panose="020B0604020202020204" pitchFamily="34" charset="0"/>
                <a:cs typeface="Arial" panose="020B0604020202020204" pitchFamily="34" charset="0"/>
              </a:rPr>
              <a:t> topology.</a:t>
            </a:r>
          </a:p>
        </p:txBody>
      </p:sp>
      <p:sp>
        <p:nvSpPr>
          <p:cNvPr id="161" name="TextBox 69"/>
          <p:cNvSpPr txBox="1">
            <a:spLocks noChangeArrowheads="1"/>
          </p:cNvSpPr>
          <p:nvPr/>
        </p:nvSpPr>
        <p:spPr bwMode="auto">
          <a:xfrm>
            <a:off x="463061" y="12573000"/>
            <a:ext cx="11782206" cy="2677656"/>
          </a:xfrm>
          <a:prstGeom prst="rect">
            <a:avLst/>
          </a:prstGeom>
          <a:noFill/>
          <a:ln>
            <a:noFill/>
          </a:ln>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smtClean="0">
                <a:latin typeface="Arial" panose="020B0604020202020204" pitchFamily="34" charset="0"/>
                <a:cs typeface="Arial" panose="020B0604020202020204" pitchFamily="34" charset="0"/>
              </a:rPr>
              <a:t>Example of a black </a:t>
            </a:r>
            <a:r>
              <a:rPr lang="en-US" altLang="en-US" dirty="0" err="1" smtClean="0">
                <a:latin typeface="Arial" panose="020B0604020202020204" pitchFamily="34" charset="0"/>
                <a:cs typeface="Arial" panose="020B0604020202020204" pitchFamily="34" charset="0"/>
              </a:rPr>
              <a:t>auroral</a:t>
            </a:r>
            <a:r>
              <a:rPr lang="en-US" altLang="en-US" dirty="0" smtClean="0">
                <a:latin typeface="Arial" panose="020B0604020202020204" pitchFamily="34" charset="0"/>
                <a:cs typeface="Arial" panose="020B0604020202020204" pitchFamily="34" charset="0"/>
              </a:rPr>
              <a:t> form (black arrows) embedded within a pulsating patch.  Brightness and contrast have been modified.</a:t>
            </a:r>
          </a:p>
          <a:p>
            <a:pPr algn="just"/>
            <a:endParaRPr lang="en-US" altLang="en-US" dirty="0">
              <a:latin typeface="Arial" panose="020B0604020202020204" pitchFamily="34" charset="0"/>
              <a:cs typeface="Arial" panose="020B0604020202020204" pitchFamily="34" charset="0"/>
            </a:endParaRPr>
          </a:p>
          <a:p>
            <a:pPr algn="just"/>
            <a:r>
              <a:rPr lang="en-US" altLang="en-US" dirty="0">
                <a:latin typeface="Arial" panose="020B0604020202020204" pitchFamily="34" charset="0"/>
                <a:cs typeface="Arial" panose="020B0604020202020204" pitchFamily="34" charset="0"/>
              </a:rPr>
              <a:t>The image </a:t>
            </a:r>
            <a:r>
              <a:rPr lang="en-US" altLang="en-US" dirty="0" smtClean="0">
                <a:latin typeface="Arial" panose="020B0604020202020204" pitchFamily="34" charset="0"/>
                <a:cs typeface="Arial" panose="020B0604020202020204" pitchFamily="34" charset="0"/>
              </a:rPr>
              <a:t>above </a:t>
            </a:r>
            <a:r>
              <a:rPr lang="en-US" altLang="en-US" dirty="0">
                <a:latin typeface="Arial" panose="020B0604020202020204" pitchFamily="34" charset="0"/>
                <a:cs typeface="Arial" panose="020B0604020202020204" pitchFamily="34" charset="0"/>
              </a:rPr>
              <a:t>of pulsating </a:t>
            </a:r>
            <a:r>
              <a:rPr lang="en-US" altLang="en-US" dirty="0" err="1">
                <a:latin typeface="Arial" panose="020B0604020202020204" pitchFamily="34" charset="0"/>
                <a:cs typeface="Arial" panose="020B0604020202020204" pitchFamily="34" charset="0"/>
              </a:rPr>
              <a:t>auroral</a:t>
            </a:r>
            <a:r>
              <a:rPr lang="en-US" altLang="en-US" dirty="0">
                <a:latin typeface="Arial" panose="020B0604020202020204" pitchFamily="34" charset="0"/>
                <a:cs typeface="Arial" panose="020B0604020202020204" pitchFamily="34" charset="0"/>
              </a:rPr>
              <a:t> patches were taken with a white light </a:t>
            </a:r>
            <a:r>
              <a:rPr lang="en-US" altLang="en-US" dirty="0" smtClean="0">
                <a:latin typeface="Arial" panose="020B0604020202020204" pitchFamily="34" charset="0"/>
                <a:cs typeface="Arial" panose="020B0604020202020204" pitchFamily="34" charset="0"/>
              </a:rPr>
              <a:t>intensified</a:t>
            </a:r>
            <a:r>
              <a:rPr lang="en-US" altLang="en-US" dirty="0">
                <a:latin typeface="Arial" panose="020B0604020202020204" pitchFamily="34" charset="0"/>
                <a:cs typeface="Arial" panose="020B0604020202020204" pitchFamily="34" charset="0"/>
              </a:rPr>
              <a:t> camera</a:t>
            </a:r>
            <a:r>
              <a:rPr lang="en-US" altLang="en-US" dirty="0" smtClean="0">
                <a:latin typeface="Arial" panose="020B0604020202020204" pitchFamily="34" charset="0"/>
                <a:cs typeface="Arial" panose="020B0604020202020204" pitchFamily="34" charset="0"/>
              </a:rPr>
              <a:t>. </a:t>
            </a:r>
            <a:r>
              <a:rPr lang="en-US" altLang="en-US" dirty="0">
                <a:latin typeface="Arial" panose="020B0604020202020204" pitchFamily="34" charset="0"/>
                <a:cs typeface="Arial" panose="020B0604020202020204" pitchFamily="34" charset="0"/>
              </a:rPr>
              <a:t>Although the patches are fairly uniform in luminosity, evidence of structure is clear, begging the questions of what controls the structure and how such a process might form the basis for an </a:t>
            </a:r>
            <a:r>
              <a:rPr lang="en-US" altLang="en-US" dirty="0" err="1">
                <a:latin typeface="Arial" panose="020B0604020202020204" pitchFamily="34" charset="0"/>
                <a:cs typeface="Arial" panose="020B0604020202020204" pitchFamily="34" charset="0"/>
              </a:rPr>
              <a:t>ionospheric</a:t>
            </a:r>
            <a:r>
              <a:rPr lang="en-US" altLang="en-US" dirty="0">
                <a:latin typeface="Arial" panose="020B0604020202020204" pitchFamily="34" charset="0"/>
                <a:cs typeface="Arial" panose="020B0604020202020204" pitchFamily="34" charset="0"/>
              </a:rPr>
              <a:t> feedback mechanism</a:t>
            </a:r>
            <a:r>
              <a:rPr lang="en-US" altLang="en-US" dirty="0" smtClean="0">
                <a:latin typeface="Arial" panose="020B0604020202020204" pitchFamily="34" charset="0"/>
                <a:cs typeface="Arial" panose="020B0604020202020204" pitchFamily="34" charset="0"/>
              </a:rPr>
              <a:t>.</a:t>
            </a:r>
            <a:endParaRPr lang="en-US" altLang="en-US" dirty="0">
              <a:latin typeface="Arial" panose="020B0604020202020204" pitchFamily="34" charset="0"/>
              <a:cs typeface="Arial" panose="020B0604020202020204" pitchFamily="34" charset="0"/>
            </a:endParaRPr>
          </a:p>
        </p:txBody>
      </p:sp>
      <p:pic>
        <p:nvPicPr>
          <p:cNvPr id="162" name="Picture 44" descr="epop_characteristics.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0772699" y="38100000"/>
            <a:ext cx="9115501" cy="2483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 name="Picture 45" descr="epop_instruments.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73656" y="38156556"/>
            <a:ext cx="7062759" cy="2930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5" name="Picture 43" descr="FAI_map_image_0045.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0193000" y="8305800"/>
            <a:ext cx="4572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6" name="Picture 44" descr="FAI_map_image_0063.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4309322" y="8294478"/>
            <a:ext cx="4572000" cy="457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7" name="Picture 45" descr="FAI_map_image_0074.jp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28240645" y="8305800"/>
            <a:ext cx="4572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8" name="Picture 46" descr="footprint_0733.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2915239" y="4487247"/>
            <a:ext cx="5601361" cy="3361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9" name="Picture 47" descr="footprint_0734.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8785795" y="4456150"/>
            <a:ext cx="5674405" cy="340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0" name="TextBox 55"/>
          <p:cNvSpPr txBox="1">
            <a:spLocks noChangeArrowheads="1"/>
          </p:cNvSpPr>
          <p:nvPr/>
        </p:nvSpPr>
        <p:spPr bwMode="auto">
          <a:xfrm>
            <a:off x="24614084" y="4406212"/>
            <a:ext cx="8068654"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marL="342900" indent="-342900">
              <a:buFont typeface="Wingdings" panose="05000000000000000000" pitchFamily="2" charset="2"/>
              <a:buChar char="ß"/>
            </a:pPr>
            <a:r>
              <a:rPr lang="en-US" altLang="en-US" dirty="0" smtClean="0">
                <a:latin typeface="Arial" panose="020B0604020202020204" pitchFamily="34" charset="0"/>
                <a:cs typeface="Arial" panose="020B0604020202020204" pitchFamily="34" charset="0"/>
              </a:rPr>
              <a:t>THEMIS </a:t>
            </a:r>
            <a:r>
              <a:rPr lang="en-US" altLang="en-US" dirty="0">
                <a:latin typeface="Arial" panose="020B0604020202020204" pitchFamily="34" charset="0"/>
                <a:cs typeface="Arial" panose="020B0604020202020204" pitchFamily="34" charset="0"/>
              </a:rPr>
              <a:t>ground-based </a:t>
            </a:r>
            <a:r>
              <a:rPr lang="en-US" altLang="en-US" dirty="0" err="1">
                <a:latin typeface="Arial" panose="020B0604020202020204" pitchFamily="34" charset="0"/>
                <a:cs typeface="Arial" panose="020B0604020202020204" pitchFamily="34" charset="0"/>
              </a:rPr>
              <a:t>allsky</a:t>
            </a:r>
            <a:r>
              <a:rPr lang="en-US" altLang="en-US" dirty="0">
                <a:latin typeface="Arial" panose="020B0604020202020204" pitchFamily="34" charset="0"/>
                <a:cs typeface="Arial" panose="020B0604020202020204" pitchFamily="34" charset="0"/>
              </a:rPr>
              <a:t> camera </a:t>
            </a:r>
            <a:r>
              <a:rPr lang="en-US" altLang="en-US" dirty="0" smtClean="0">
                <a:latin typeface="Arial" panose="020B0604020202020204" pitchFamily="34" charset="0"/>
                <a:cs typeface="Arial" panose="020B0604020202020204" pitchFamily="34" charset="0"/>
              </a:rPr>
              <a:t>observations</a:t>
            </a:r>
          </a:p>
          <a:p>
            <a:endParaRPr lang="en-US" altLang="en-US" dirty="0" smtClean="0">
              <a:latin typeface="Arial" panose="020B0604020202020204" pitchFamily="34" charset="0"/>
              <a:cs typeface="Arial" panose="020B0604020202020204" pitchFamily="34" charset="0"/>
            </a:endParaRPr>
          </a:p>
          <a:p>
            <a:pPr marL="457200" indent="-457200">
              <a:buAutoNum type="arabicParenBoth"/>
            </a:pPr>
            <a:r>
              <a:rPr lang="en-US" altLang="en-US" dirty="0" smtClean="0">
                <a:latin typeface="Arial" panose="020B0604020202020204" pitchFamily="34" charset="0"/>
                <a:cs typeface="Arial" panose="020B0604020202020204" pitchFamily="34" charset="0"/>
              </a:rPr>
              <a:t>Image </a:t>
            </a:r>
            <a:r>
              <a:rPr lang="en-US" altLang="en-US" dirty="0">
                <a:latin typeface="Arial" panose="020B0604020202020204" pitchFamily="34" charset="0"/>
                <a:cs typeface="Arial" panose="020B0604020202020204" pitchFamily="34" charset="0"/>
              </a:rPr>
              <a:t>from </a:t>
            </a:r>
            <a:r>
              <a:rPr lang="en-US" altLang="en-US" dirty="0" smtClean="0">
                <a:latin typeface="Arial" panose="020B0604020202020204" pitchFamily="34" charset="0"/>
                <a:cs typeface="Arial" panose="020B0604020202020204" pitchFamily="34" charset="0"/>
              </a:rPr>
              <a:t>07:33:00 UT: e-POP IGRF </a:t>
            </a:r>
            <a:r>
              <a:rPr lang="en-US" altLang="en-US" dirty="0" err="1" smtClean="0">
                <a:latin typeface="Arial" panose="020B0604020202020204" pitchFamily="34" charset="0"/>
                <a:cs typeface="Arial" panose="020B0604020202020204" pitchFamily="34" charset="0"/>
              </a:rPr>
              <a:t>footpoint</a:t>
            </a:r>
            <a:r>
              <a:rPr lang="en-US" altLang="en-US" dirty="0" smtClean="0">
                <a:latin typeface="Arial" panose="020B0604020202020204" pitchFamily="34" charset="0"/>
                <a:cs typeface="Arial" panose="020B0604020202020204" pitchFamily="34" charset="0"/>
              </a:rPr>
              <a:t> projected to </a:t>
            </a:r>
            <a:r>
              <a:rPr lang="en-US" altLang="en-US" dirty="0">
                <a:latin typeface="Arial" panose="020B0604020202020204" pitchFamily="34" charset="0"/>
                <a:cs typeface="Arial" panose="020B0604020202020204" pitchFamily="34" charset="0"/>
              </a:rPr>
              <a:t>100 km </a:t>
            </a:r>
            <a:r>
              <a:rPr lang="en-US" altLang="en-US" dirty="0" smtClean="0">
                <a:latin typeface="Arial" panose="020B0604020202020204" pitchFamily="34" charset="0"/>
                <a:cs typeface="Arial" panose="020B0604020202020204" pitchFamily="34" charset="0"/>
              </a:rPr>
              <a:t>altitude using AACGM. e-POP </a:t>
            </a:r>
            <a:r>
              <a:rPr lang="en-US" altLang="en-US" dirty="0">
                <a:latin typeface="Arial" panose="020B0604020202020204" pitchFamily="34" charset="0"/>
                <a:cs typeface="Arial" panose="020B0604020202020204" pitchFamily="34" charset="0"/>
              </a:rPr>
              <a:t>passes over a region of pulsating aurora. </a:t>
            </a:r>
            <a:endParaRPr lang="en-US" altLang="en-US" dirty="0" smtClean="0">
              <a:latin typeface="Arial" panose="020B0604020202020204" pitchFamily="34" charset="0"/>
              <a:cs typeface="Arial" panose="020B0604020202020204" pitchFamily="34" charset="0"/>
            </a:endParaRPr>
          </a:p>
          <a:p>
            <a:pPr marL="457200" indent="-457200">
              <a:buAutoNum type="arabicParenBoth"/>
            </a:pPr>
            <a:r>
              <a:rPr lang="en-US" altLang="en-US" dirty="0" smtClean="0">
                <a:latin typeface="Arial" panose="020B0604020202020204" pitchFamily="34" charset="0"/>
                <a:cs typeface="Arial" panose="020B0604020202020204" pitchFamily="34" charset="0"/>
              </a:rPr>
              <a:t>Image from 07:34:00 UT: e-POP </a:t>
            </a:r>
            <a:r>
              <a:rPr lang="en-US" altLang="en-US" dirty="0">
                <a:latin typeface="Arial" panose="020B0604020202020204" pitchFamily="34" charset="0"/>
                <a:cs typeface="Arial" panose="020B0604020202020204" pitchFamily="34" charset="0"/>
              </a:rPr>
              <a:t>leaves the </a:t>
            </a:r>
            <a:r>
              <a:rPr lang="en-US" altLang="en-US" dirty="0" smtClean="0">
                <a:latin typeface="Arial" panose="020B0604020202020204" pitchFamily="34" charset="0"/>
                <a:cs typeface="Arial" panose="020B0604020202020204" pitchFamily="34" charset="0"/>
              </a:rPr>
              <a:t>region of interest </a:t>
            </a:r>
          </a:p>
          <a:p>
            <a:endParaRPr lang="en-US" altLang="en-US" dirty="0">
              <a:latin typeface="Arial" panose="020B0604020202020204" pitchFamily="34" charset="0"/>
              <a:cs typeface="Arial" panose="020B0604020202020204" pitchFamily="34" charset="0"/>
            </a:endParaRPr>
          </a:p>
          <a:p>
            <a:r>
              <a:rPr lang="en-US" altLang="en-US" dirty="0" smtClean="0">
                <a:latin typeface="Arial" panose="020B0604020202020204" pitchFamily="34" charset="0"/>
                <a:cs typeface="Arial" panose="020B0604020202020204" pitchFamily="34" charset="0"/>
              </a:rPr>
              <a:t>In </a:t>
            </a:r>
            <a:r>
              <a:rPr lang="en-US" altLang="en-US" dirty="0">
                <a:latin typeface="Arial" panose="020B0604020202020204" pitchFamily="34" charset="0"/>
                <a:cs typeface="Arial" panose="020B0604020202020204" pitchFamily="34" charset="0"/>
              </a:rPr>
              <a:t>between, near </a:t>
            </a:r>
            <a:r>
              <a:rPr lang="en-US" altLang="en-US" dirty="0" smtClean="0">
                <a:latin typeface="Arial" panose="020B0604020202020204" pitchFamily="34" charset="0"/>
                <a:cs typeface="Arial" panose="020B0604020202020204" pitchFamily="34" charset="0"/>
              </a:rPr>
              <a:t>07:33:21</a:t>
            </a:r>
            <a:r>
              <a:rPr lang="en-US" altLang="en-US" dirty="0">
                <a:latin typeface="Arial" panose="020B0604020202020204" pitchFamily="34" charset="0"/>
                <a:cs typeface="Arial" panose="020B0604020202020204" pitchFamily="34" charset="0"/>
              </a:rPr>
              <a:t>, e-POP passed over a small region of diffuse (perhaps pulsating) aurora.</a:t>
            </a:r>
          </a:p>
        </p:txBody>
      </p:sp>
      <p:sp>
        <p:nvSpPr>
          <p:cNvPr id="171" name="TextBox 56"/>
          <p:cNvSpPr txBox="1">
            <a:spLocks noChangeArrowheads="1"/>
          </p:cNvSpPr>
          <p:nvPr/>
        </p:nvSpPr>
        <p:spPr bwMode="auto">
          <a:xfrm>
            <a:off x="12877800" y="8085656"/>
            <a:ext cx="7524021"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smtClean="0">
                <a:latin typeface="Arial" panose="020B0604020202020204" pitchFamily="34" charset="0"/>
                <a:cs typeface="Arial" panose="020B0604020202020204" pitchFamily="34" charset="0"/>
              </a:rPr>
              <a:t>e-POP </a:t>
            </a:r>
            <a:r>
              <a:rPr lang="en-US" altLang="en-US" dirty="0" smtClean="0">
                <a:latin typeface="Arial" panose="020B0604020202020204" pitchFamily="34" charset="0"/>
                <a:cs typeface="Arial" panose="020B0604020202020204" pitchFamily="34" charset="0"/>
              </a:rPr>
              <a:t>FAI </a:t>
            </a:r>
            <a:r>
              <a:rPr lang="en-US" altLang="en-US" dirty="0" smtClean="0">
                <a:latin typeface="Arial" panose="020B0604020202020204" pitchFamily="34" charset="0"/>
                <a:cs typeface="Arial" panose="020B0604020202020204" pitchFamily="34" charset="0"/>
              </a:rPr>
              <a:t>observations </a:t>
            </a:r>
            <a:r>
              <a:rPr lang="en-US" altLang="en-US" dirty="0">
                <a:latin typeface="Arial" panose="020B0604020202020204" pitchFamily="34" charset="0"/>
                <a:cs typeface="Arial" panose="020B0604020202020204" pitchFamily="34" charset="0"/>
              </a:rPr>
              <a:t>are of 650-1100 nm wavelength emissions. </a:t>
            </a:r>
            <a:endParaRPr lang="en-US" altLang="en-US" dirty="0" smtClean="0">
              <a:latin typeface="Arial" panose="020B0604020202020204" pitchFamily="34" charset="0"/>
              <a:cs typeface="Arial" panose="020B0604020202020204" pitchFamily="34" charset="0"/>
            </a:endParaRPr>
          </a:p>
          <a:p>
            <a:pPr algn="just"/>
            <a:endParaRPr lang="en-US" altLang="en-US" dirty="0">
              <a:latin typeface="Arial" panose="020B0604020202020204" pitchFamily="34" charset="0"/>
              <a:cs typeface="Arial" panose="020B0604020202020204" pitchFamily="34" charset="0"/>
            </a:endParaRPr>
          </a:p>
          <a:p>
            <a:pPr marL="457200" indent="-457200" algn="just">
              <a:buAutoNum type="arabicParenR"/>
            </a:pPr>
            <a:r>
              <a:rPr lang="en-US" altLang="en-US" dirty="0" smtClean="0">
                <a:latin typeface="Arial" panose="020B0604020202020204" pitchFamily="34" charset="0"/>
                <a:cs typeface="Arial" panose="020B0604020202020204" pitchFamily="34" charset="0"/>
              </a:rPr>
              <a:t>Details </a:t>
            </a:r>
            <a:r>
              <a:rPr lang="en-US" altLang="en-US" dirty="0">
                <a:latin typeface="Arial" panose="020B0604020202020204" pitchFamily="34" charset="0"/>
                <a:cs typeface="Arial" panose="020B0604020202020204" pitchFamily="34" charset="0"/>
              </a:rPr>
              <a:t>of the pulsating </a:t>
            </a:r>
            <a:r>
              <a:rPr lang="en-US" altLang="en-US" dirty="0" err="1" smtClean="0">
                <a:latin typeface="Arial" panose="020B0604020202020204" pitchFamily="34" charset="0"/>
                <a:cs typeface="Arial" panose="020B0604020202020204" pitchFamily="34" charset="0"/>
              </a:rPr>
              <a:t>auroral</a:t>
            </a:r>
            <a:r>
              <a:rPr lang="en-US" altLang="en-US" dirty="0" smtClean="0">
                <a:latin typeface="Arial" panose="020B0604020202020204" pitchFamily="34" charset="0"/>
                <a:cs typeface="Arial" panose="020B0604020202020204" pitchFamily="34" charset="0"/>
              </a:rPr>
              <a:t> </a:t>
            </a:r>
            <a:r>
              <a:rPr lang="en-US" altLang="en-US" dirty="0">
                <a:latin typeface="Arial" panose="020B0604020202020204" pitchFamily="34" charset="0"/>
                <a:cs typeface="Arial" panose="020B0604020202020204" pitchFamily="34" charset="0"/>
              </a:rPr>
              <a:t>region can be </a:t>
            </a:r>
            <a:r>
              <a:rPr lang="en-US" altLang="en-US" dirty="0" smtClean="0">
                <a:latin typeface="Arial" panose="020B0604020202020204" pitchFamily="34" charset="0"/>
                <a:cs typeface="Arial" panose="020B0604020202020204" pitchFamily="34" charset="0"/>
              </a:rPr>
              <a:t>seen</a:t>
            </a:r>
          </a:p>
          <a:p>
            <a:pPr marL="457200" indent="-457200" algn="just">
              <a:buAutoNum type="arabicParenR"/>
            </a:pPr>
            <a:r>
              <a:rPr lang="en-US" altLang="en-US" dirty="0" smtClean="0">
                <a:latin typeface="Arial" panose="020B0604020202020204" pitchFamily="34" charset="0"/>
                <a:cs typeface="Arial" panose="020B0604020202020204" pitchFamily="34" charset="0"/>
              </a:rPr>
              <a:t>e-POP </a:t>
            </a:r>
            <a:r>
              <a:rPr lang="en-US" altLang="en-US" dirty="0">
                <a:latin typeface="Arial" panose="020B0604020202020204" pitchFamily="34" charset="0"/>
                <a:cs typeface="Arial" panose="020B0604020202020204" pitchFamily="34" charset="0"/>
              </a:rPr>
              <a:t>is just entering the region of </a:t>
            </a:r>
            <a:r>
              <a:rPr lang="en-US" altLang="en-US" dirty="0" smtClean="0">
                <a:latin typeface="Arial" panose="020B0604020202020204" pitchFamily="34" charset="0"/>
                <a:cs typeface="Arial" panose="020B0604020202020204" pitchFamily="34" charset="0"/>
              </a:rPr>
              <a:t>interest</a:t>
            </a:r>
          </a:p>
          <a:p>
            <a:pPr marL="457200" indent="-457200" algn="just">
              <a:buAutoNum type="arabicParenR"/>
            </a:pPr>
            <a:r>
              <a:rPr lang="en-US" altLang="en-US" dirty="0" smtClean="0">
                <a:latin typeface="Arial" panose="020B0604020202020204" pitchFamily="34" charset="0"/>
                <a:cs typeface="Arial" panose="020B0604020202020204" pitchFamily="34" charset="0"/>
              </a:rPr>
              <a:t>e-POP</a:t>
            </a:r>
            <a:r>
              <a:rPr lang="en-US" altLang="en-US" dirty="0" smtClean="0">
                <a:latin typeface="Arial" panose="020B0604020202020204" pitchFamily="34" charset="0"/>
                <a:cs typeface="Arial" panose="020B0604020202020204" pitchFamily="34" charset="0"/>
              </a:rPr>
              <a:t> is </a:t>
            </a:r>
            <a:r>
              <a:rPr lang="en-US" altLang="en-US" dirty="0">
                <a:latin typeface="Arial" panose="020B0604020202020204" pitchFamily="34" charset="0"/>
                <a:cs typeface="Arial" panose="020B0604020202020204" pitchFamily="34" charset="0"/>
              </a:rPr>
              <a:t>exiting the region. </a:t>
            </a:r>
            <a:endParaRPr lang="en-US" altLang="en-US" dirty="0" smtClean="0">
              <a:latin typeface="Arial" panose="020B0604020202020204" pitchFamily="34" charset="0"/>
              <a:cs typeface="Arial" panose="020B0604020202020204" pitchFamily="34" charset="0"/>
            </a:endParaRPr>
          </a:p>
          <a:p>
            <a:pPr marL="457200" indent="-457200" algn="just">
              <a:buAutoNum type="arabicParenR"/>
            </a:pPr>
            <a:endParaRPr lang="en-US" altLang="en-US" dirty="0">
              <a:latin typeface="Arial" panose="020B0604020202020204" pitchFamily="34" charset="0"/>
              <a:cs typeface="Arial" panose="020B0604020202020204" pitchFamily="34" charset="0"/>
            </a:endParaRPr>
          </a:p>
          <a:p>
            <a:pPr algn="just"/>
            <a:r>
              <a:rPr lang="en-US" altLang="en-US" dirty="0" smtClean="0">
                <a:latin typeface="Arial" panose="020B0604020202020204" pitchFamily="34" charset="0"/>
                <a:cs typeface="Arial" panose="020B0604020202020204" pitchFamily="34" charset="0"/>
              </a:rPr>
              <a:t>The </a:t>
            </a:r>
            <a:r>
              <a:rPr lang="en-US" altLang="en-US" dirty="0" err="1">
                <a:latin typeface="Arial" panose="020B0604020202020204" pitchFamily="34" charset="0"/>
                <a:cs typeface="Arial" panose="020B0604020202020204" pitchFamily="34" charset="0"/>
              </a:rPr>
              <a:t>auroral</a:t>
            </a:r>
            <a:r>
              <a:rPr lang="en-US" altLang="en-US" dirty="0">
                <a:latin typeface="Arial" panose="020B0604020202020204" pitchFamily="34" charset="0"/>
                <a:cs typeface="Arial" panose="020B0604020202020204" pitchFamily="34" charset="0"/>
              </a:rPr>
              <a:t> form may or may not have been pulsating but it clearly was not a discrete arc. </a:t>
            </a:r>
            <a:endParaRPr lang="en-US" altLang="en-US" dirty="0" smtClean="0">
              <a:latin typeface="Arial" panose="020B0604020202020204" pitchFamily="34" charset="0"/>
              <a:cs typeface="Arial" panose="020B0604020202020204" pitchFamily="34" charset="0"/>
            </a:endParaRPr>
          </a:p>
          <a:p>
            <a:pPr algn="just"/>
            <a:endParaRPr lang="en-US" altLang="en-US" dirty="0">
              <a:latin typeface="Arial" panose="020B0604020202020204" pitchFamily="34" charset="0"/>
              <a:cs typeface="Arial" panose="020B0604020202020204" pitchFamily="34" charset="0"/>
            </a:endParaRPr>
          </a:p>
          <a:p>
            <a:pPr algn="just"/>
            <a:r>
              <a:rPr lang="en-US" altLang="en-US" dirty="0" smtClean="0">
                <a:latin typeface="Arial" panose="020B0604020202020204" pitchFamily="34" charset="0"/>
                <a:cs typeface="Arial" panose="020B0604020202020204" pitchFamily="34" charset="0"/>
              </a:rPr>
              <a:t>We </a:t>
            </a:r>
            <a:r>
              <a:rPr lang="en-US" altLang="en-US" dirty="0">
                <a:latin typeface="Arial" panose="020B0604020202020204" pitchFamily="34" charset="0"/>
                <a:cs typeface="Arial" panose="020B0604020202020204" pitchFamily="34" charset="0"/>
              </a:rPr>
              <a:t>assume that the electrons were scattered plasma sheet electrons (2-3 </a:t>
            </a:r>
            <a:r>
              <a:rPr lang="en-US" altLang="en-US" dirty="0" err="1">
                <a:latin typeface="Arial" panose="020B0604020202020204" pitchFamily="34" charset="0"/>
                <a:cs typeface="Arial" panose="020B0604020202020204" pitchFamily="34" charset="0"/>
              </a:rPr>
              <a:t>keV</a:t>
            </a:r>
            <a:r>
              <a:rPr lang="en-US" altLang="en-US" dirty="0">
                <a:latin typeface="Arial" panose="020B0604020202020204" pitchFamily="34" charset="0"/>
                <a:cs typeface="Arial" panose="020B0604020202020204" pitchFamily="34" charset="0"/>
              </a:rPr>
              <a:t>, typical of diffuse aurora) or pulsating </a:t>
            </a:r>
            <a:r>
              <a:rPr lang="en-US" altLang="en-US" dirty="0" err="1">
                <a:latin typeface="Arial" panose="020B0604020202020204" pitchFamily="34" charset="0"/>
                <a:cs typeface="Arial" panose="020B0604020202020204" pitchFamily="34" charset="0"/>
              </a:rPr>
              <a:t>auroral</a:t>
            </a:r>
            <a:r>
              <a:rPr lang="en-US" altLang="en-US" dirty="0">
                <a:latin typeface="Arial" panose="020B0604020202020204" pitchFamily="34" charset="0"/>
                <a:cs typeface="Arial" panose="020B0604020202020204" pitchFamily="34" charset="0"/>
              </a:rPr>
              <a:t> electrons, with energies a few tens of </a:t>
            </a:r>
            <a:r>
              <a:rPr lang="en-US" altLang="en-US" dirty="0" err="1">
                <a:latin typeface="Arial" panose="020B0604020202020204" pitchFamily="34" charset="0"/>
                <a:cs typeface="Arial" panose="020B0604020202020204" pitchFamily="34" charset="0"/>
              </a:rPr>
              <a:t>keV</a:t>
            </a:r>
            <a:r>
              <a:rPr lang="en-US" altLang="en-US" dirty="0">
                <a:latin typeface="Arial" panose="020B0604020202020204" pitchFamily="34" charset="0"/>
                <a:cs typeface="Arial" panose="020B0604020202020204" pitchFamily="34" charset="0"/>
              </a:rPr>
              <a:t> (e-POP is not instrumented to make this measurement).</a:t>
            </a:r>
          </a:p>
        </p:txBody>
      </p:sp>
      <p:sp>
        <p:nvSpPr>
          <p:cNvPr id="172" name="TextBox 57"/>
          <p:cNvSpPr txBox="1">
            <a:spLocks noChangeArrowheads="1"/>
          </p:cNvSpPr>
          <p:nvPr/>
        </p:nvSpPr>
        <p:spPr bwMode="auto">
          <a:xfrm>
            <a:off x="25031804" y="18685041"/>
            <a:ext cx="591430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Arial" panose="020B0604020202020204" pitchFamily="34" charset="0"/>
                <a:cs typeface="Arial" panose="020B0604020202020204" pitchFamily="34" charset="0"/>
              </a:rPr>
              <a:t>The figure </a:t>
            </a:r>
            <a:r>
              <a:rPr lang="en-US" altLang="en-US" dirty="0" smtClean="0">
                <a:latin typeface="Arial" panose="020B0604020202020204" pitchFamily="34" charset="0"/>
                <a:cs typeface="Arial" panose="020B0604020202020204" pitchFamily="34" charset="0"/>
              </a:rPr>
              <a:t>above shows </a:t>
            </a:r>
            <a:r>
              <a:rPr lang="en-US" altLang="en-US" dirty="0">
                <a:latin typeface="Arial" panose="020B0604020202020204" pitchFamily="34" charset="0"/>
                <a:cs typeface="Arial" panose="020B0604020202020204" pitchFamily="34" charset="0"/>
              </a:rPr>
              <a:t>luminosity along the e-POP </a:t>
            </a:r>
            <a:r>
              <a:rPr lang="en-US" altLang="en-US" dirty="0" err="1">
                <a:latin typeface="Arial" panose="020B0604020202020204" pitchFamily="34" charset="0"/>
                <a:cs typeface="Arial" panose="020B0604020202020204" pitchFamily="34" charset="0"/>
              </a:rPr>
              <a:t>footpoint</a:t>
            </a:r>
            <a:r>
              <a:rPr lang="en-US" altLang="en-US" dirty="0">
                <a:latin typeface="Arial" panose="020B0604020202020204" pitchFamily="34" charset="0"/>
                <a:cs typeface="Arial" panose="020B0604020202020204" pitchFamily="34" charset="0"/>
              </a:rPr>
              <a:t> (at 100 km projections). </a:t>
            </a:r>
            <a:endParaRPr lang="en-US" altLang="en-US" dirty="0" smtClean="0">
              <a:latin typeface="Arial" panose="020B0604020202020204" pitchFamily="34" charset="0"/>
              <a:cs typeface="Arial" panose="020B0604020202020204" pitchFamily="34" charset="0"/>
            </a:endParaRPr>
          </a:p>
          <a:p>
            <a:pPr algn="just"/>
            <a:endParaRPr lang="en-US" altLang="en-US" dirty="0" smtClean="0">
              <a:latin typeface="Arial" panose="020B0604020202020204" pitchFamily="34" charset="0"/>
              <a:cs typeface="Arial" panose="020B0604020202020204" pitchFamily="34" charset="0"/>
            </a:endParaRPr>
          </a:p>
          <a:p>
            <a:pPr marL="342900" indent="-342900" algn="just">
              <a:buFontTx/>
              <a:buChar char="-"/>
            </a:pPr>
            <a:r>
              <a:rPr lang="en-US" altLang="en-US" dirty="0" smtClean="0">
                <a:latin typeface="Arial" panose="020B0604020202020204" pitchFamily="34" charset="0"/>
                <a:cs typeface="Arial" panose="020B0604020202020204" pitchFamily="34" charset="0"/>
              </a:rPr>
              <a:t>Brightness </a:t>
            </a:r>
            <a:r>
              <a:rPr lang="en-US" altLang="en-US" dirty="0">
                <a:latin typeface="Arial" panose="020B0604020202020204" pitchFamily="34" charset="0"/>
                <a:cs typeface="Arial" panose="020B0604020202020204" pitchFamily="34" charset="0"/>
              </a:rPr>
              <a:t>is shown in DN, which are approximately the same as </a:t>
            </a:r>
            <a:r>
              <a:rPr lang="en-US" altLang="en-US" dirty="0" err="1" smtClean="0">
                <a:latin typeface="Arial" panose="020B0604020202020204" pitchFamily="34" charset="0"/>
                <a:cs typeface="Arial" panose="020B0604020202020204" pitchFamily="34" charset="0"/>
              </a:rPr>
              <a:t>Rayleighs</a:t>
            </a:r>
            <a:endParaRPr lang="en-US" altLang="en-US" dirty="0" smtClean="0">
              <a:latin typeface="Arial" panose="020B0604020202020204" pitchFamily="34" charset="0"/>
              <a:cs typeface="Arial" panose="020B0604020202020204" pitchFamily="34" charset="0"/>
            </a:endParaRPr>
          </a:p>
          <a:p>
            <a:pPr marL="342900" indent="-342900" algn="just">
              <a:buFontTx/>
              <a:buChar char="-"/>
            </a:pPr>
            <a:r>
              <a:rPr lang="en-US" altLang="en-US" dirty="0" smtClean="0">
                <a:latin typeface="Arial" panose="020B0604020202020204" pitchFamily="34" charset="0"/>
                <a:cs typeface="Arial" panose="020B0604020202020204" pitchFamily="34" charset="0"/>
              </a:rPr>
              <a:t>The </a:t>
            </a:r>
            <a:r>
              <a:rPr lang="en-US" altLang="en-US" dirty="0">
                <a:latin typeface="Arial" panose="020B0604020202020204" pitchFamily="34" charset="0"/>
                <a:cs typeface="Arial" panose="020B0604020202020204" pitchFamily="34" charset="0"/>
              </a:rPr>
              <a:t>red line marks 7:33:20, which is when the electrons are detected (see below</a:t>
            </a:r>
            <a:r>
              <a:rPr lang="en-US" altLang="en-US" dirty="0" smtClean="0">
                <a:latin typeface="Arial" panose="020B0604020202020204" pitchFamily="34" charset="0"/>
                <a:cs typeface="Arial" panose="020B0604020202020204" pitchFamily="34" charset="0"/>
              </a:rPr>
              <a:t>)</a:t>
            </a:r>
            <a:endParaRPr lang="en-US" altLang="en-US" dirty="0">
              <a:latin typeface="Arial" panose="020B0604020202020204" pitchFamily="34" charset="0"/>
              <a:cs typeface="Arial" panose="020B0604020202020204" pitchFamily="34" charset="0"/>
            </a:endParaRPr>
          </a:p>
          <a:p>
            <a:pPr algn="just"/>
            <a:endParaRPr lang="en-US" altLang="en-US" dirty="0" smtClean="0">
              <a:latin typeface="Arial" panose="020B0604020202020204" pitchFamily="34" charset="0"/>
              <a:cs typeface="Arial" panose="020B0604020202020204" pitchFamily="34" charset="0"/>
            </a:endParaRPr>
          </a:p>
          <a:p>
            <a:pPr algn="just"/>
            <a:r>
              <a:rPr lang="en-US" altLang="en-US" dirty="0" smtClean="0">
                <a:latin typeface="Arial" panose="020B0604020202020204" pitchFamily="34" charset="0"/>
                <a:cs typeface="Arial" panose="020B0604020202020204" pitchFamily="34" charset="0"/>
              </a:rPr>
              <a:t>Note: Earth’s </a:t>
            </a:r>
            <a:r>
              <a:rPr lang="en-US" altLang="en-US" dirty="0">
                <a:latin typeface="Arial" panose="020B0604020202020204" pitchFamily="34" charset="0"/>
                <a:cs typeface="Arial" panose="020B0604020202020204" pitchFamily="34" charset="0"/>
              </a:rPr>
              <a:t>albedo likely contributed substantially to the </a:t>
            </a:r>
            <a:r>
              <a:rPr lang="en-US" altLang="en-US" dirty="0" smtClean="0">
                <a:latin typeface="Arial" panose="020B0604020202020204" pitchFamily="34" charset="0"/>
                <a:cs typeface="Arial" panose="020B0604020202020204" pitchFamily="34" charset="0"/>
              </a:rPr>
              <a:t>brightness</a:t>
            </a:r>
            <a:endParaRPr lang="en-US" altLang="en-US" dirty="0">
              <a:latin typeface="Arial" panose="020B0604020202020204" pitchFamily="34" charset="0"/>
              <a:cs typeface="Arial" panose="020B0604020202020204" pitchFamily="34" charset="0"/>
            </a:endParaRPr>
          </a:p>
        </p:txBody>
      </p:sp>
      <p:grpSp>
        <p:nvGrpSpPr>
          <p:cNvPr id="173" name="Group 60"/>
          <p:cNvGrpSpPr>
            <a:grpSpLocks/>
          </p:cNvGrpSpPr>
          <p:nvPr/>
        </p:nvGrpSpPr>
        <p:grpSpPr bwMode="auto">
          <a:xfrm>
            <a:off x="25120002" y="13669600"/>
            <a:ext cx="5718152" cy="4732595"/>
            <a:chOff x="18821400" y="22098000"/>
            <a:chExt cx="4419600" cy="3314700"/>
          </a:xfrm>
        </p:grpSpPr>
        <p:pic>
          <p:nvPicPr>
            <p:cNvPr id="174" name="Picture 49" descr="FAI_mag_footprint_dn_vs_time_2014-03-03.jpg"/>
            <p:cNvPicPr>
              <a:picLocks noChangeAspect="1"/>
            </p:cNvPicPr>
            <p:nvPr/>
          </p:nvPicPr>
          <p:blipFill>
            <a:blip r:embed="rId15">
              <a:lum bright="-12000"/>
              <a:grayscl/>
              <a:biLevel thresh="50000"/>
              <a:extLst>
                <a:ext uri="{28A0092B-C50C-407E-A947-70E740481C1C}">
                  <a14:useLocalDpi xmlns:a14="http://schemas.microsoft.com/office/drawing/2010/main" val="0"/>
                </a:ext>
              </a:extLst>
            </a:blip>
            <a:srcRect/>
            <a:stretch>
              <a:fillRect/>
            </a:stretch>
          </p:blipFill>
          <p:spPr bwMode="auto">
            <a:xfrm>
              <a:off x="18821400" y="22098000"/>
              <a:ext cx="4419600"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5" name="Straight Connector 59"/>
            <p:cNvCxnSpPr>
              <a:cxnSpLocks noChangeShapeType="1"/>
            </p:cNvCxnSpPr>
            <p:nvPr/>
          </p:nvCxnSpPr>
          <p:spPr bwMode="auto">
            <a:xfrm rot="5400000">
              <a:off x="18792561" y="23887906"/>
              <a:ext cx="2514600" cy="1588"/>
            </a:xfrm>
            <a:prstGeom prst="line">
              <a:avLst/>
            </a:prstGeom>
            <a:noFill/>
            <a:ln w="31750">
              <a:solidFill>
                <a:srgbClr val="FF0000"/>
              </a:solidFill>
              <a:round/>
              <a:headEnd/>
              <a:tailEnd/>
            </a:ln>
            <a:extLst>
              <a:ext uri="{909E8E84-426E-40DD-AFC4-6F175D3DCCD1}">
                <a14:hiddenFill xmlns:a14="http://schemas.microsoft.com/office/drawing/2010/main">
                  <a:noFill/>
                </a14:hiddenFill>
              </a:ext>
            </a:extLst>
          </p:spPr>
        </p:cxnSp>
      </p:grpSp>
      <p:sp>
        <p:nvSpPr>
          <p:cNvPr id="176" name="Rectangle 62"/>
          <p:cNvSpPr>
            <a:spLocks noChangeArrowheads="1"/>
          </p:cNvSpPr>
          <p:nvPr/>
        </p:nvSpPr>
        <p:spPr bwMode="auto">
          <a:xfrm>
            <a:off x="8292008" y="29593534"/>
            <a:ext cx="5747329"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Arial" panose="020B0604020202020204" pitchFamily="34" charset="0"/>
                <a:cs typeface="Arial" panose="020B0604020202020204" pitchFamily="34" charset="0"/>
              </a:rPr>
              <a:t>The plot </a:t>
            </a:r>
            <a:r>
              <a:rPr lang="en-US" altLang="en-US" dirty="0" smtClean="0">
                <a:latin typeface="Arial" panose="020B0604020202020204" pitchFamily="34" charset="0"/>
                <a:cs typeface="Arial" panose="020B0604020202020204" pitchFamily="34" charset="0"/>
              </a:rPr>
              <a:t>below shows </a:t>
            </a:r>
            <a:r>
              <a:rPr lang="en-US" altLang="en-US" dirty="0">
                <a:latin typeface="Arial" panose="020B0604020202020204" pitchFamily="34" charset="0"/>
                <a:cs typeface="Arial" panose="020B0604020202020204" pitchFamily="34" charset="0"/>
              </a:rPr>
              <a:t>electron measurements of the event, beginning at 07:33:20 and lasting roughly 10 </a:t>
            </a:r>
            <a:r>
              <a:rPr lang="en-US" altLang="en-US" dirty="0" smtClean="0">
                <a:latin typeface="Arial" panose="020B0604020202020204" pitchFamily="34" charset="0"/>
                <a:cs typeface="Arial" panose="020B0604020202020204" pitchFamily="34" charset="0"/>
              </a:rPr>
              <a:t>seconds (in the yellow box). </a:t>
            </a:r>
            <a:r>
              <a:rPr lang="en-US" altLang="en-US" dirty="0">
                <a:latin typeface="Arial" panose="020B0604020202020204" pitchFamily="34" charset="0"/>
                <a:cs typeface="Arial" panose="020B0604020202020204" pitchFamily="34" charset="0"/>
              </a:rPr>
              <a:t>The energy of these electrons is 50 eV or less and the distribution is isotropic. These are thought to be backscattered from the incident </a:t>
            </a:r>
            <a:r>
              <a:rPr lang="en-US" altLang="en-US" dirty="0" smtClean="0">
                <a:latin typeface="Arial" panose="020B0604020202020204" pitchFamily="34" charset="0"/>
                <a:cs typeface="Arial" panose="020B0604020202020204" pitchFamily="34" charset="0"/>
              </a:rPr>
              <a:t>population [Evans</a:t>
            </a:r>
            <a:r>
              <a:rPr lang="en-US" altLang="en-US" dirty="0">
                <a:latin typeface="Arial" panose="020B0604020202020204" pitchFamily="34" charset="0"/>
                <a:cs typeface="Arial" panose="020B0604020202020204" pitchFamily="34" charset="0"/>
              </a:rPr>
              <a:t>, </a:t>
            </a:r>
            <a:r>
              <a:rPr lang="en-US" altLang="en-US" dirty="0" smtClean="0">
                <a:latin typeface="Arial" panose="020B0604020202020204" pitchFamily="34" charset="0"/>
                <a:cs typeface="Arial" panose="020B0604020202020204" pitchFamily="34" charset="0"/>
              </a:rPr>
              <a:t>1987].</a:t>
            </a:r>
            <a:endParaRPr lang="en-US" altLang="en-US" dirty="0">
              <a:cs typeface="Arial" panose="020B0604020202020204" pitchFamily="34" charset="0"/>
            </a:endParaRPr>
          </a:p>
        </p:txBody>
      </p:sp>
      <p:grpSp>
        <p:nvGrpSpPr>
          <p:cNvPr id="177" name="Group 16"/>
          <p:cNvGrpSpPr>
            <a:grpSpLocks/>
          </p:cNvGrpSpPr>
          <p:nvPr/>
        </p:nvGrpSpPr>
        <p:grpSpPr bwMode="auto">
          <a:xfrm>
            <a:off x="12626292" y="3200400"/>
            <a:ext cx="19958003" cy="1097280"/>
            <a:chOff x="576" y="2928"/>
            <a:chExt cx="7253" cy="506"/>
          </a:xfrm>
        </p:grpSpPr>
        <p:sp>
          <p:nvSpPr>
            <p:cNvPr id="178"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1800">
                <a:latin typeface="Times New Roman" pitchFamily="-110" charset="0"/>
                <a:ea typeface="+mn-ea"/>
              </a:endParaRPr>
            </a:p>
          </p:txBody>
        </p:sp>
        <p:sp>
          <p:nvSpPr>
            <p:cNvPr id="179" name="Text Box 18"/>
            <p:cNvSpPr txBox="1">
              <a:spLocks noChangeArrowheads="1"/>
            </p:cNvSpPr>
            <p:nvPr/>
          </p:nvSpPr>
          <p:spPr bwMode="auto">
            <a:xfrm>
              <a:off x="576" y="3051"/>
              <a:ext cx="7253" cy="288"/>
            </a:xfrm>
            <a:prstGeom prst="rect">
              <a:avLst/>
            </a:prstGeom>
            <a:noFill/>
            <a:ln w="9525">
              <a:noFill/>
              <a:miter lim="800000"/>
              <a:headEnd/>
              <a:tailEnd/>
            </a:ln>
          </p:spPr>
          <p:txBody>
            <a:bodyPr lIns="67500" tIns="35100" rIns="67500" bIns="35100" anchor="ctr" anchorCtr="1">
              <a:spAutoFit/>
            </a:bodyPr>
            <a:lstStyle/>
            <a:p>
              <a:pPr eaLnBrk="1" hangingPunct="1">
                <a:buClr>
                  <a:srgbClr val="000000"/>
                </a:buClr>
                <a:tabLst>
                  <a:tab pos="0" algn="l"/>
                  <a:tab pos="335756" algn="l"/>
                  <a:tab pos="672704" algn="l"/>
                  <a:tab pos="1009650" algn="l"/>
                  <a:tab pos="1346597" algn="l"/>
                  <a:tab pos="1683544" algn="l"/>
                  <a:tab pos="2020491" algn="l"/>
                  <a:tab pos="2357438" algn="l"/>
                  <a:tab pos="2694385" algn="l"/>
                  <a:tab pos="3031331" algn="l"/>
                  <a:tab pos="3368279" algn="l"/>
                  <a:tab pos="3705225" algn="l"/>
                  <a:tab pos="4042172" algn="l"/>
                  <a:tab pos="4379119" algn="l"/>
                  <a:tab pos="4716066" algn="l"/>
                  <a:tab pos="5053013" algn="l"/>
                  <a:tab pos="5389960" algn="l"/>
                  <a:tab pos="5726906" algn="l"/>
                  <a:tab pos="6063854" algn="l"/>
                  <a:tab pos="6400800" algn="l"/>
                  <a:tab pos="6737747" algn="l"/>
                  <a:tab pos="7058025" algn="l"/>
                  <a:tab pos="7600950" algn="l"/>
                  <a:tab pos="8143875" algn="l"/>
                </a:tabLst>
                <a:defRPr/>
              </a:pPr>
              <a:r>
                <a:rPr lang="en-US" altLang="ko-KR" sz="3600" b="1" dirty="0">
                  <a:solidFill>
                    <a:schemeClr val="tx1"/>
                  </a:solidFill>
                  <a:effectLst>
                    <a:outerShdw blurRad="38100" dist="38100" dir="2700000" algn="tl">
                      <a:srgbClr val="DDDDDD"/>
                    </a:outerShdw>
                  </a:effectLst>
                  <a:latin typeface="Arial" pitchFamily="-105" charset="0"/>
                  <a:ea typeface="굴림" pitchFamily="-105" charset="-127"/>
                  <a:cs typeface="굴림" pitchFamily="-105" charset="-127"/>
                </a:rPr>
                <a:t>Pulsating aurora, March 3, 2014</a:t>
              </a:r>
            </a:p>
          </p:txBody>
        </p:sp>
      </p:grpSp>
      <p:sp>
        <p:nvSpPr>
          <p:cNvPr id="180" name="Rectangle 529"/>
          <p:cNvSpPr>
            <a:spLocks noChangeArrowheads="1"/>
          </p:cNvSpPr>
          <p:nvPr/>
        </p:nvSpPr>
        <p:spPr bwMode="auto">
          <a:xfrm>
            <a:off x="12649200" y="4277492"/>
            <a:ext cx="19996099" cy="19632164"/>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800"/>
          </a:p>
        </p:txBody>
      </p:sp>
      <p:grpSp>
        <p:nvGrpSpPr>
          <p:cNvPr id="181" name="Group 16"/>
          <p:cNvGrpSpPr>
            <a:grpSpLocks/>
          </p:cNvGrpSpPr>
          <p:nvPr/>
        </p:nvGrpSpPr>
        <p:grpSpPr bwMode="auto">
          <a:xfrm>
            <a:off x="333745" y="24079200"/>
            <a:ext cx="32185974" cy="1097280"/>
            <a:chOff x="576" y="2928"/>
            <a:chExt cx="7253" cy="506"/>
          </a:xfrm>
        </p:grpSpPr>
        <p:sp>
          <p:nvSpPr>
            <p:cNvPr id="182"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1800">
                <a:latin typeface="Times New Roman" pitchFamily="-110" charset="0"/>
                <a:ea typeface="+mn-ea"/>
              </a:endParaRPr>
            </a:p>
          </p:txBody>
        </p:sp>
        <p:sp>
          <p:nvSpPr>
            <p:cNvPr id="183" name="Text Box 18"/>
            <p:cNvSpPr txBox="1">
              <a:spLocks noChangeArrowheads="1"/>
            </p:cNvSpPr>
            <p:nvPr/>
          </p:nvSpPr>
          <p:spPr bwMode="auto">
            <a:xfrm>
              <a:off x="576" y="3051"/>
              <a:ext cx="7253" cy="288"/>
            </a:xfrm>
            <a:prstGeom prst="rect">
              <a:avLst/>
            </a:prstGeom>
            <a:noFill/>
            <a:ln w="9525">
              <a:noFill/>
              <a:miter lim="800000"/>
              <a:headEnd/>
              <a:tailEnd/>
            </a:ln>
          </p:spPr>
          <p:txBody>
            <a:bodyPr lIns="67500" tIns="35100" rIns="67500" bIns="35100" anchor="ctr" anchorCtr="1">
              <a:spAutoFit/>
            </a:bodyPr>
            <a:lstStyle/>
            <a:p>
              <a:pPr eaLnBrk="1" hangingPunct="1">
                <a:buClr>
                  <a:srgbClr val="000000"/>
                </a:buClr>
                <a:buFont typeface="Times New Roman" panose="02020603050405020304" pitchFamily="18" charset="0"/>
                <a:buNone/>
              </a:pPr>
              <a:r>
                <a:rPr lang="en-US" altLang="ko-KR" sz="3600" b="1" dirty="0">
                  <a:solidFill>
                    <a:schemeClr val="tx1"/>
                  </a:solidFill>
                  <a:effectLst>
                    <a:outerShdw blurRad="38100" dist="38100" dir="2700000" algn="tl">
                      <a:srgbClr val="C0C0C0"/>
                    </a:outerShdw>
                  </a:effectLst>
                  <a:latin typeface="Arial" panose="020B0604020202020204" pitchFamily="34" charset="0"/>
                  <a:ea typeface="굴림" panose="020B0600000101010101" pitchFamily="34" charset="-127"/>
                </a:rPr>
                <a:t>The role of the ionosphere</a:t>
              </a:r>
              <a:endParaRPr lang="en-GB" altLang="en-US" sz="3600" b="1" dirty="0">
                <a:solidFill>
                  <a:schemeClr val="tx1"/>
                </a:solidFill>
                <a:effectLst>
                  <a:outerShdw blurRad="38100" dist="38100" dir="2700000" algn="tl">
                    <a:srgbClr val="C0C0C0"/>
                  </a:outerShdw>
                </a:effectLst>
                <a:latin typeface="Arial" panose="020B0604020202020204" pitchFamily="34" charset="0"/>
                <a:ea typeface="Batang" panose="02030600000101010101" pitchFamily="18" charset="-127"/>
              </a:endParaRPr>
            </a:p>
          </p:txBody>
        </p:sp>
      </p:grpSp>
      <p:sp>
        <p:nvSpPr>
          <p:cNvPr id="184" name="Rectangle 529"/>
          <p:cNvSpPr>
            <a:spLocks noChangeArrowheads="1"/>
          </p:cNvSpPr>
          <p:nvPr/>
        </p:nvSpPr>
        <p:spPr bwMode="auto">
          <a:xfrm>
            <a:off x="333745" y="25118307"/>
            <a:ext cx="32185974" cy="11688350"/>
          </a:xfrm>
          <a:prstGeom prst="rect">
            <a:avLst/>
          </a:prstGeom>
          <a:noFill/>
          <a:ln w="25400">
            <a:solidFill>
              <a:srgbClr val="00359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800"/>
          </a:p>
        </p:txBody>
      </p:sp>
      <p:sp>
        <p:nvSpPr>
          <p:cNvPr id="50" name="TextBox 55"/>
          <p:cNvSpPr txBox="1">
            <a:spLocks noChangeArrowheads="1"/>
          </p:cNvSpPr>
          <p:nvPr/>
        </p:nvSpPr>
        <p:spPr bwMode="auto">
          <a:xfrm>
            <a:off x="8805604" y="25855617"/>
            <a:ext cx="428347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Arial" panose="020B0604020202020204" pitchFamily="34" charset="0"/>
                <a:cs typeface="Arial" panose="020B0604020202020204" pitchFamily="34" charset="0"/>
              </a:rPr>
              <a:t>The figure </a:t>
            </a:r>
            <a:r>
              <a:rPr lang="en-US" altLang="en-US" dirty="0" smtClean="0">
                <a:latin typeface="Arial" panose="020B0604020202020204" pitchFamily="34" charset="0"/>
                <a:cs typeface="Arial" panose="020B0604020202020204" pitchFamily="34" charset="0"/>
              </a:rPr>
              <a:t>to the left </a:t>
            </a:r>
            <a:r>
              <a:rPr lang="en-US" altLang="en-US" dirty="0">
                <a:latin typeface="Arial" panose="020B0604020202020204" pitchFamily="34" charset="0"/>
                <a:cs typeface="Arial" panose="020B0604020202020204" pitchFamily="34" charset="0"/>
              </a:rPr>
              <a:t>shows ion observations. The bottom panel shows a ratio of the detector channels in the yellow box </a:t>
            </a:r>
            <a:r>
              <a:rPr lang="en-US" altLang="en-US" dirty="0" smtClean="0">
                <a:latin typeface="Arial" panose="020B0604020202020204" pitchFamily="34" charset="0"/>
                <a:cs typeface="Arial" panose="020B0604020202020204" pitchFamily="34" charset="0"/>
              </a:rPr>
              <a:t>in the figure above</a:t>
            </a:r>
            <a:endParaRPr lang="en-US" altLang="en-US" dirty="0">
              <a:latin typeface="Arial" panose="020B0604020202020204" pitchFamily="34" charset="0"/>
              <a:cs typeface="Arial" panose="020B0604020202020204" pitchFamily="34" charset="0"/>
            </a:endParaRPr>
          </a:p>
        </p:txBody>
      </p:sp>
      <p:grpSp>
        <p:nvGrpSpPr>
          <p:cNvPr id="20" name="Group 19"/>
          <p:cNvGrpSpPr/>
          <p:nvPr/>
        </p:nvGrpSpPr>
        <p:grpSpPr>
          <a:xfrm>
            <a:off x="13965152" y="14338294"/>
            <a:ext cx="7829516" cy="6263261"/>
            <a:chOff x="6030183" y="26107195"/>
            <a:chExt cx="7829516" cy="6263261"/>
          </a:xfrm>
        </p:grpSpPr>
        <p:pic>
          <p:nvPicPr>
            <p:cNvPr id="48" name="Picture 53" descr="irmql_100.jp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6030183" y="26107195"/>
              <a:ext cx="7829516" cy="6263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Frame 50"/>
            <p:cNvSpPr/>
            <p:nvPr/>
          </p:nvSpPr>
          <p:spPr bwMode="auto">
            <a:xfrm>
              <a:off x="7772400" y="26886468"/>
              <a:ext cx="1470615" cy="1569683"/>
            </a:xfrm>
            <a:prstGeom prst="frame">
              <a:avLst>
                <a:gd name="adj1" fmla="val 5254"/>
              </a:avLst>
            </a:prstGeom>
            <a:solidFill>
              <a:srgbClr val="FFFF00"/>
            </a:solidFill>
            <a:ln w="9525" cap="flat" cmpd="sng" algn="ctr">
              <a:solidFill>
                <a:schemeClr val="tx1"/>
              </a:solidFill>
              <a:prstDash val="solid"/>
              <a:round/>
              <a:headEnd type="none" w="med" len="med"/>
              <a:tailEnd type="none" w="med" len="med"/>
            </a:ln>
            <a:effectLst/>
          </p:spPr>
          <p:txBody>
            <a:bodyPr/>
            <a:lstStyle/>
            <a:p>
              <a:pPr>
                <a:defRPr/>
              </a:pPr>
              <a:endParaRPr lang="en-US" sz="1800">
                <a:solidFill>
                  <a:srgbClr val="FFFF00"/>
                </a:solidFill>
                <a:latin typeface="Times New Roman" pitchFamily="-110" charset="0"/>
                <a:ea typeface="+mn-ea"/>
              </a:endParaRPr>
            </a:p>
          </p:txBody>
        </p:sp>
      </p:grpSp>
      <p:sp>
        <p:nvSpPr>
          <p:cNvPr id="52" name="TextBox 57"/>
          <p:cNvSpPr txBox="1">
            <a:spLocks noChangeArrowheads="1"/>
          </p:cNvSpPr>
          <p:nvPr/>
        </p:nvSpPr>
        <p:spPr bwMode="auto">
          <a:xfrm>
            <a:off x="24673522" y="34213800"/>
            <a:ext cx="7673598"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smtClean="0">
                <a:latin typeface="Arial" panose="020B0604020202020204" pitchFamily="34" charset="0"/>
                <a:cs typeface="Arial" panose="020B0604020202020204" pitchFamily="34" charset="0"/>
              </a:rPr>
              <a:t>De-trended </a:t>
            </a:r>
            <a:r>
              <a:rPr lang="en-US" altLang="en-US" dirty="0">
                <a:latin typeface="Arial" panose="020B0604020202020204" pitchFamily="34" charset="0"/>
                <a:cs typeface="Arial" panose="020B0604020202020204" pitchFamily="34" charset="0"/>
              </a:rPr>
              <a:t>magnetic field data and the correlated current </a:t>
            </a:r>
            <a:r>
              <a:rPr lang="en-US" altLang="en-US" dirty="0" smtClean="0">
                <a:latin typeface="Arial" panose="020B0604020202020204" pitchFamily="34" charset="0"/>
                <a:cs typeface="Arial" panose="020B0604020202020204" pitchFamily="34" charset="0"/>
              </a:rPr>
              <a:t>density as </a:t>
            </a:r>
            <a:r>
              <a:rPr lang="en-US" altLang="en-US" dirty="0">
                <a:latin typeface="Arial" panose="020B0604020202020204" pitchFamily="34" charset="0"/>
                <a:cs typeface="Arial" panose="020B0604020202020204" pitchFamily="34" charset="0"/>
              </a:rPr>
              <a:t>e-POP </a:t>
            </a:r>
            <a:r>
              <a:rPr lang="en-US" altLang="en-US" dirty="0" smtClean="0">
                <a:latin typeface="Arial" panose="020B0604020202020204" pitchFamily="34" charset="0"/>
                <a:cs typeface="Arial" panose="020B0604020202020204" pitchFamily="34" charset="0"/>
              </a:rPr>
              <a:t>passes over </a:t>
            </a:r>
            <a:r>
              <a:rPr lang="en-US" altLang="en-US" dirty="0">
                <a:latin typeface="Arial" panose="020B0604020202020204" pitchFamily="34" charset="0"/>
                <a:cs typeface="Arial" panose="020B0604020202020204" pitchFamily="34" charset="0"/>
              </a:rPr>
              <a:t>the </a:t>
            </a:r>
            <a:r>
              <a:rPr lang="en-US" altLang="en-US" dirty="0" err="1">
                <a:latin typeface="Arial" panose="020B0604020202020204" pitchFamily="34" charset="0"/>
                <a:cs typeface="Arial" panose="020B0604020202020204" pitchFamily="34" charset="0"/>
              </a:rPr>
              <a:t>auroral</a:t>
            </a:r>
            <a:r>
              <a:rPr lang="en-US" altLang="en-US" dirty="0">
                <a:latin typeface="Arial" panose="020B0604020202020204" pitchFamily="34" charset="0"/>
                <a:cs typeface="Arial" panose="020B0604020202020204" pitchFamily="34" charset="0"/>
              </a:rPr>
              <a:t> zone.  The strongest FAC near the end </a:t>
            </a:r>
            <a:r>
              <a:rPr lang="en-US" altLang="en-US" dirty="0" smtClean="0">
                <a:latin typeface="Arial" panose="020B0604020202020204" pitchFamily="34" charset="0"/>
                <a:cs typeface="Arial" panose="020B0604020202020204" pitchFamily="34" charset="0"/>
              </a:rPr>
              <a:t>coincide </a:t>
            </a:r>
            <a:r>
              <a:rPr lang="en-US" altLang="en-US" dirty="0">
                <a:latin typeface="Arial" panose="020B0604020202020204" pitchFamily="34" charset="0"/>
                <a:cs typeface="Arial" panose="020B0604020202020204" pitchFamily="34" charset="0"/>
              </a:rPr>
              <a:t>with bright arcs. </a:t>
            </a:r>
            <a:r>
              <a:rPr lang="en-US" altLang="en-US" dirty="0" smtClean="0">
                <a:latin typeface="Arial" panose="020B0604020202020204" pitchFamily="34" charset="0"/>
                <a:cs typeface="Arial" panose="020B0604020202020204" pitchFamily="34" charset="0"/>
              </a:rPr>
              <a:t>In the </a:t>
            </a:r>
            <a:r>
              <a:rPr lang="en-US" altLang="en-US" dirty="0">
                <a:latin typeface="Arial" panose="020B0604020202020204" pitchFamily="34" charset="0"/>
                <a:cs typeface="Arial" panose="020B0604020202020204" pitchFamily="34" charset="0"/>
              </a:rPr>
              <a:t>region of diffuse/pulsating </a:t>
            </a:r>
            <a:r>
              <a:rPr lang="en-US" altLang="en-US" dirty="0" smtClean="0">
                <a:latin typeface="Arial" panose="020B0604020202020204" pitchFamily="34" charset="0"/>
                <a:cs typeface="Arial" panose="020B0604020202020204" pitchFamily="34" charset="0"/>
              </a:rPr>
              <a:t>aurora </a:t>
            </a:r>
            <a:r>
              <a:rPr lang="en-US" altLang="en-US" dirty="0">
                <a:latin typeface="Arial" panose="020B0604020202020204" pitchFamily="34" charset="0"/>
                <a:cs typeface="Arial" panose="020B0604020202020204" pitchFamily="34" charset="0"/>
              </a:rPr>
              <a:t>we see weak, small-scale (~1 km) FAC. Requirements for current closure suggest a complex pattern of conductivity and electric field within the patch.</a:t>
            </a:r>
          </a:p>
        </p:txBody>
      </p:sp>
      <p:grpSp>
        <p:nvGrpSpPr>
          <p:cNvPr id="53" name="Group 16"/>
          <p:cNvGrpSpPr>
            <a:grpSpLocks/>
          </p:cNvGrpSpPr>
          <p:nvPr/>
        </p:nvGrpSpPr>
        <p:grpSpPr bwMode="auto">
          <a:xfrm>
            <a:off x="20234261" y="37002720"/>
            <a:ext cx="12404457" cy="1097280"/>
            <a:chOff x="576" y="2928"/>
            <a:chExt cx="7253" cy="506"/>
          </a:xfrm>
        </p:grpSpPr>
        <p:sp>
          <p:nvSpPr>
            <p:cNvPr id="54"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1800">
                <a:latin typeface="Times New Roman" pitchFamily="-110" charset="0"/>
                <a:ea typeface="+mn-ea"/>
              </a:endParaRPr>
            </a:p>
          </p:txBody>
        </p:sp>
        <p:sp>
          <p:nvSpPr>
            <p:cNvPr id="55" name="Text Box 18"/>
            <p:cNvSpPr txBox="1">
              <a:spLocks noChangeArrowheads="1"/>
            </p:cNvSpPr>
            <p:nvPr/>
          </p:nvSpPr>
          <p:spPr bwMode="auto">
            <a:xfrm>
              <a:off x="576" y="3051"/>
              <a:ext cx="7253" cy="288"/>
            </a:xfrm>
            <a:prstGeom prst="rect">
              <a:avLst/>
            </a:prstGeom>
            <a:noFill/>
            <a:ln w="9525">
              <a:noFill/>
              <a:miter lim="800000"/>
              <a:headEnd/>
              <a:tailEnd/>
            </a:ln>
          </p:spPr>
          <p:txBody>
            <a:bodyPr lIns="67500" tIns="35100" rIns="67500" bIns="35100" anchor="ctr" anchorCtr="1">
              <a:spAutoFit/>
            </a:bodyPr>
            <a:lstStyle/>
            <a:p>
              <a:pPr eaLnBrk="1" hangingPunct="1">
                <a:buClr>
                  <a:srgbClr val="000000"/>
                </a:buClr>
                <a:buFont typeface="Times New Roman" panose="02020603050405020304" pitchFamily="18" charset="0"/>
                <a:buNone/>
              </a:pPr>
              <a:r>
                <a:rPr lang="en-US" altLang="ko-KR" sz="3600" b="1" dirty="0">
                  <a:solidFill>
                    <a:schemeClr val="tx1"/>
                  </a:solidFill>
                  <a:effectLst>
                    <a:outerShdw blurRad="38100" dist="38100" dir="2700000" algn="tl">
                      <a:srgbClr val="C0C0C0"/>
                    </a:outerShdw>
                  </a:effectLst>
                  <a:latin typeface="Arial" panose="020B0604020202020204" pitchFamily="34" charset="0"/>
                  <a:ea typeface="굴림" panose="020B0600000101010101" pitchFamily="34" charset="-127"/>
                </a:rPr>
                <a:t>Conclusion</a:t>
              </a:r>
              <a:endParaRPr lang="en-GB" altLang="en-US" sz="3200" b="1" dirty="0">
                <a:solidFill>
                  <a:schemeClr val="tx1"/>
                </a:solidFill>
                <a:effectLst>
                  <a:outerShdw blurRad="38100" dist="38100" dir="2700000" algn="tl">
                    <a:srgbClr val="C0C0C0"/>
                  </a:outerShdw>
                </a:effectLst>
                <a:latin typeface="Arial" panose="020B0604020202020204" pitchFamily="34" charset="0"/>
                <a:ea typeface="Batang" panose="02030600000101010101" pitchFamily="18" charset="-127"/>
              </a:endParaRPr>
            </a:p>
          </p:txBody>
        </p:sp>
      </p:grpSp>
      <p:sp>
        <p:nvSpPr>
          <p:cNvPr id="57" name="TextBox 56"/>
          <p:cNvSpPr txBox="1"/>
          <p:nvPr/>
        </p:nvSpPr>
        <p:spPr>
          <a:xfrm>
            <a:off x="20279032" y="38124734"/>
            <a:ext cx="12222334" cy="4893647"/>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smtClean="0">
                <a:latin typeface="Arial" panose="020B0604020202020204" pitchFamily="34" charset="0"/>
                <a:cs typeface="Arial" panose="020B0604020202020204" pitchFamily="34" charset="0"/>
              </a:rPr>
              <a:t>e-POP observations of </a:t>
            </a:r>
            <a:r>
              <a:rPr lang="en-US" altLang="en-US" dirty="0">
                <a:latin typeface="Arial" panose="020B0604020202020204" pitchFamily="34" charset="0"/>
                <a:cs typeface="Arial" panose="020B0604020202020204" pitchFamily="34" charset="0"/>
              </a:rPr>
              <a:t>diffuse/pulsating aurora lead to the following conclusion:</a:t>
            </a:r>
          </a:p>
          <a:p>
            <a:pPr algn="just"/>
            <a:endParaRPr lang="en-US" altLang="en-US" dirty="0">
              <a:latin typeface="Arial" panose="020B0604020202020204" pitchFamily="34" charset="0"/>
              <a:cs typeface="Arial" panose="020B0604020202020204" pitchFamily="34" charset="0"/>
            </a:endParaRPr>
          </a:p>
          <a:p>
            <a:pPr algn="just">
              <a:buFontTx/>
              <a:buAutoNum type="arabicPeriod"/>
            </a:pPr>
            <a:r>
              <a:rPr lang="en-US" altLang="en-US" dirty="0">
                <a:latin typeface="Arial" panose="020B0604020202020204" pitchFamily="34" charset="0"/>
                <a:cs typeface="Arial" panose="020B0604020202020204" pitchFamily="34" charset="0"/>
              </a:rPr>
              <a:t>We observe a </a:t>
            </a:r>
            <a:r>
              <a:rPr lang="en-US" altLang="en-US" dirty="0" err="1">
                <a:latin typeface="Arial" panose="020B0604020202020204" pitchFamily="34" charset="0"/>
                <a:cs typeface="Arial" panose="020B0604020202020204" pitchFamily="34" charset="0"/>
              </a:rPr>
              <a:t>backscatterred</a:t>
            </a:r>
            <a:r>
              <a:rPr lang="en-US" altLang="en-US" dirty="0">
                <a:latin typeface="Arial" panose="020B0604020202020204" pitchFamily="34" charset="0"/>
                <a:cs typeface="Arial" panose="020B0604020202020204" pitchFamily="34" charset="0"/>
              </a:rPr>
              <a:t>/secondary population of </a:t>
            </a:r>
            <a:r>
              <a:rPr lang="en-US" altLang="en-US" dirty="0" err="1">
                <a:latin typeface="Arial" panose="020B0604020202020204" pitchFamily="34" charset="0"/>
                <a:cs typeface="Arial" panose="020B0604020202020204" pitchFamily="34" charset="0"/>
              </a:rPr>
              <a:t>suprathermal</a:t>
            </a:r>
            <a:r>
              <a:rPr lang="en-US" altLang="en-US" dirty="0">
                <a:latin typeface="Arial" panose="020B0604020202020204" pitchFamily="34" charset="0"/>
                <a:cs typeface="Arial" panose="020B0604020202020204" pitchFamily="34" charset="0"/>
              </a:rPr>
              <a:t> electrons having an isotropic distribution function. At the same time, we observe ions that have been accelerated upwards, quite similar to ion conics that have been observed in the cusp region and in active arcs on the </a:t>
            </a:r>
            <a:r>
              <a:rPr lang="en-US" altLang="en-US" dirty="0" err="1">
                <a:latin typeface="Arial" panose="020B0604020202020204" pitchFamily="34" charset="0"/>
                <a:cs typeface="Arial" panose="020B0604020202020204" pitchFamily="34" charset="0"/>
              </a:rPr>
              <a:t>nightside</a:t>
            </a:r>
            <a:r>
              <a:rPr lang="en-US" altLang="en-US" dirty="0">
                <a:latin typeface="Arial" panose="020B0604020202020204" pitchFamily="34" charset="0"/>
                <a:cs typeface="Arial" panose="020B0604020202020204" pitchFamily="34" charset="0"/>
              </a:rPr>
              <a:t>. In this case, however, the assumed more energetic primary  population suggests that the </a:t>
            </a:r>
            <a:r>
              <a:rPr lang="en-US" altLang="en-US" dirty="0" err="1">
                <a:latin typeface="Arial" panose="020B0604020202020204" pitchFamily="34" charset="0"/>
                <a:cs typeface="Arial" panose="020B0604020202020204" pitchFamily="34" charset="0"/>
              </a:rPr>
              <a:t>ambipolar</a:t>
            </a:r>
            <a:r>
              <a:rPr lang="en-US" altLang="en-US" dirty="0">
                <a:latin typeface="Arial" panose="020B0604020202020204" pitchFamily="34" charset="0"/>
                <a:cs typeface="Arial" panose="020B0604020202020204" pitchFamily="34" charset="0"/>
              </a:rPr>
              <a:t> (vertical) electric field must be established by these backscattered electrons, as opposed to heated electron populations, as observed in the cusp.</a:t>
            </a:r>
          </a:p>
          <a:p>
            <a:pPr algn="just">
              <a:buFontTx/>
              <a:buAutoNum type="arabicPeriod"/>
            </a:pPr>
            <a:endParaRPr lang="en-US" altLang="en-US" dirty="0">
              <a:latin typeface="Arial" panose="020B0604020202020204" pitchFamily="34" charset="0"/>
              <a:cs typeface="Arial" panose="020B0604020202020204" pitchFamily="34" charset="0"/>
            </a:endParaRPr>
          </a:p>
          <a:p>
            <a:pPr algn="just">
              <a:buFontTx/>
              <a:buAutoNum type="arabicPeriod"/>
            </a:pPr>
            <a:r>
              <a:rPr lang="en-US" altLang="en-US" dirty="0">
                <a:latin typeface="Arial" panose="020B0604020202020204" pitchFamily="34" charset="0"/>
                <a:cs typeface="Arial" panose="020B0604020202020204" pitchFamily="34" charset="0"/>
              </a:rPr>
              <a:t>We observe weak small-scale field-aligned currents above this aurora. Since these currents must close in the patch itself. The implication is that  significant structure exists in the patch, in spite of its uniform appearance.</a:t>
            </a:r>
          </a:p>
        </p:txBody>
      </p:sp>
      <p:pic>
        <p:nvPicPr>
          <p:cNvPr id="154" name="Picture 114"/>
          <p:cNvPicPr>
            <a:picLocks noChangeAspect="1"/>
          </p:cNvPicPr>
          <p:nvPr/>
        </p:nvPicPr>
        <p:blipFill rotWithShape="1">
          <a:blip r:embed="rId17">
            <a:extLst>
              <a:ext uri="{28A0092B-C50C-407E-A947-70E740481C1C}">
                <a14:useLocalDpi xmlns:a14="http://schemas.microsoft.com/office/drawing/2010/main" val="0"/>
              </a:ext>
            </a:extLst>
          </a:blip>
          <a:srcRect b="15635"/>
          <a:stretch/>
        </p:blipFill>
        <p:spPr bwMode="auto">
          <a:xfrm>
            <a:off x="1661286" y="8968106"/>
            <a:ext cx="9286058" cy="36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600200" y="23317200"/>
            <a:ext cx="9266681" cy="461665"/>
          </a:xfrm>
          <a:prstGeom prst="rect">
            <a:avLst/>
          </a:prstGeom>
          <a:ln>
            <a:solidFill>
              <a:srgbClr val="FF0000"/>
            </a:solidFill>
          </a:ln>
        </p:spPr>
        <p:txBody>
          <a:bodyPr wrap="square">
            <a:spAutoFit/>
          </a:bodyPr>
          <a:lstStyle/>
          <a:p>
            <a:pPr algn="ctr"/>
            <a:r>
              <a:rPr lang="en-US" altLang="en-US" b="1" i="1" dirty="0">
                <a:latin typeface="Arial" panose="020B0604020202020204" pitchFamily="34" charset="0"/>
                <a:cs typeface="Arial" panose="020B0604020202020204" pitchFamily="34" charset="0"/>
              </a:rPr>
              <a:t>What is the role of the ionosphere in pulsating aurora?</a:t>
            </a:r>
          </a:p>
        </p:txBody>
      </p:sp>
      <p:pic>
        <p:nvPicPr>
          <p:cNvPr id="5" name="Picture 4"/>
          <p:cNvPicPr>
            <a:picLocks noChangeAspect="1"/>
          </p:cNvPicPr>
          <p:nvPr/>
        </p:nvPicPr>
        <p:blipFill>
          <a:blip r:embed="rId18"/>
          <a:stretch>
            <a:fillRect/>
          </a:stretch>
        </p:blipFill>
        <p:spPr>
          <a:xfrm>
            <a:off x="14505418" y="25298400"/>
            <a:ext cx="8214496" cy="4572000"/>
          </a:xfrm>
          <a:prstGeom prst="rect">
            <a:avLst/>
          </a:prstGeom>
        </p:spPr>
      </p:pic>
      <p:pic>
        <p:nvPicPr>
          <p:cNvPr id="6" name="Picture 5"/>
          <p:cNvPicPr>
            <a:picLocks noChangeAspect="1"/>
          </p:cNvPicPr>
          <p:nvPr/>
        </p:nvPicPr>
        <p:blipFill>
          <a:blip r:embed="rId19"/>
          <a:stretch>
            <a:fillRect/>
          </a:stretch>
        </p:blipFill>
        <p:spPr>
          <a:xfrm>
            <a:off x="23990082" y="25313368"/>
            <a:ext cx="8348650" cy="4572000"/>
          </a:xfrm>
          <a:prstGeom prst="rect">
            <a:avLst/>
          </a:prstGeom>
        </p:spPr>
      </p:pic>
      <p:grpSp>
        <p:nvGrpSpPr>
          <p:cNvPr id="9" name="Group 8"/>
          <p:cNvGrpSpPr/>
          <p:nvPr/>
        </p:nvGrpSpPr>
        <p:grpSpPr>
          <a:xfrm>
            <a:off x="14630400" y="34594800"/>
            <a:ext cx="4216955" cy="2074921"/>
            <a:chOff x="13070672" y="12420598"/>
            <a:chExt cx="5622606" cy="2766560"/>
          </a:xfrm>
        </p:grpSpPr>
        <p:pic>
          <p:nvPicPr>
            <p:cNvPr id="7" name="Picture 6"/>
            <p:cNvPicPr>
              <a:picLocks noChangeAspect="1"/>
            </p:cNvPicPr>
            <p:nvPr/>
          </p:nvPicPr>
          <p:blipFill>
            <a:blip r:embed="rId20"/>
            <a:stretch>
              <a:fillRect/>
            </a:stretch>
          </p:blipFill>
          <p:spPr>
            <a:xfrm>
              <a:off x="13070672" y="12420598"/>
              <a:ext cx="5622606" cy="2766560"/>
            </a:xfrm>
            <a:prstGeom prst="rect">
              <a:avLst/>
            </a:prstGeom>
          </p:spPr>
        </p:pic>
        <p:sp>
          <p:nvSpPr>
            <p:cNvPr id="8" name="TextBox 7"/>
            <p:cNvSpPr txBox="1"/>
            <p:nvPr/>
          </p:nvSpPr>
          <p:spPr>
            <a:xfrm>
              <a:off x="13108771" y="12468112"/>
              <a:ext cx="2590800" cy="492443"/>
            </a:xfrm>
            <a:prstGeom prst="rect">
              <a:avLst/>
            </a:prstGeom>
            <a:noFill/>
          </p:spPr>
          <p:txBody>
            <a:bodyPr wrap="square" rtlCol="0">
              <a:spAutoFit/>
            </a:bodyPr>
            <a:lstStyle/>
            <a:p>
              <a:r>
                <a:rPr lang="en-US" sz="1800" dirty="0">
                  <a:solidFill>
                    <a:schemeClr val="bg1"/>
                  </a:solidFill>
                </a:rPr>
                <a:t>GEI Coordinates</a:t>
              </a:r>
            </a:p>
          </p:txBody>
        </p:sp>
      </p:grpSp>
      <p:sp>
        <p:nvSpPr>
          <p:cNvPr id="131" name="TextBox 130"/>
          <p:cNvSpPr txBox="1"/>
          <p:nvPr/>
        </p:nvSpPr>
        <p:spPr>
          <a:xfrm>
            <a:off x="23032852" y="34942308"/>
            <a:ext cx="1580032" cy="1569660"/>
          </a:xfrm>
          <a:prstGeom prst="rect">
            <a:avLst/>
          </a:prstGeom>
          <a:noFill/>
        </p:spPr>
        <p:txBody>
          <a:bodyPr wrap="square" rtlCol="0">
            <a:spAutoFit/>
          </a:bodyPr>
          <a:lstStyle/>
          <a:p>
            <a:r>
              <a:rPr lang="en-US" dirty="0">
                <a:solidFill>
                  <a:schemeClr val="tx1"/>
                </a:solidFill>
              </a:rPr>
              <a:t>Rotated coordinate system </a:t>
            </a:r>
            <a:r>
              <a:rPr lang="en-US" dirty="0" smtClean="0">
                <a:solidFill>
                  <a:schemeClr val="tx1"/>
                </a:solidFill>
              </a:rPr>
              <a:t>used above</a:t>
            </a:r>
            <a:endParaRPr lang="en-US" dirty="0">
              <a:solidFill>
                <a:schemeClr val="tx1"/>
              </a:solidFill>
            </a:endParaRPr>
          </a:p>
        </p:txBody>
      </p:sp>
      <p:sp>
        <p:nvSpPr>
          <p:cNvPr id="11" name="Rectangle 10"/>
          <p:cNvSpPr/>
          <p:nvPr/>
        </p:nvSpPr>
        <p:spPr>
          <a:xfrm>
            <a:off x="10810195" y="41360620"/>
            <a:ext cx="8644812" cy="1569660"/>
          </a:xfrm>
          <a:prstGeom prst="rect">
            <a:avLst/>
          </a:prstGeom>
        </p:spPr>
        <p:txBody>
          <a:bodyPr wrap="square">
            <a:spAutoFit/>
          </a:bodyPr>
          <a:lstStyle/>
          <a:p>
            <a:pPr algn="just"/>
            <a:r>
              <a:rPr lang="en-US" altLang="en-US" dirty="0" smtClean="0">
                <a:latin typeface="Arial" panose="020B0604020202020204" pitchFamily="34" charset="0"/>
                <a:cs typeface="Arial" panose="020B0604020202020204" pitchFamily="34" charset="0"/>
              </a:rPr>
              <a:t>The </a:t>
            </a:r>
            <a:r>
              <a:rPr lang="en-US" altLang="en-US" dirty="0">
                <a:latin typeface="Arial" panose="020B0604020202020204" pitchFamily="34" charset="0"/>
                <a:cs typeface="Arial" panose="020B0604020202020204" pitchFamily="34" charset="0"/>
              </a:rPr>
              <a:t>e-POP orbit is designed to initially cover the pre-midnight/pre-noon regions, but will </a:t>
            </a:r>
            <a:r>
              <a:rPr lang="en-US" altLang="en-US" dirty="0" err="1">
                <a:latin typeface="Arial" panose="020B0604020202020204" pitchFamily="34" charset="0"/>
                <a:cs typeface="Arial" panose="020B0604020202020204" pitchFamily="34" charset="0"/>
              </a:rPr>
              <a:t>precess</a:t>
            </a:r>
            <a:r>
              <a:rPr lang="en-US" altLang="en-US" dirty="0">
                <a:latin typeface="Arial" panose="020B0604020202020204" pitchFamily="34" charset="0"/>
                <a:cs typeface="Arial" panose="020B0604020202020204" pitchFamily="34" charset="0"/>
              </a:rPr>
              <a:t> so that e-POP observes all local times during its nominal lifetime. The satellite was launched </a:t>
            </a:r>
            <a:r>
              <a:rPr lang="en-US" altLang="en-US" dirty="0" smtClean="0">
                <a:latin typeface="Arial" panose="020B0604020202020204" pitchFamily="34" charset="0"/>
                <a:cs typeface="Arial" panose="020B0604020202020204" pitchFamily="34" charset="0"/>
              </a:rPr>
              <a:t>in September, </a:t>
            </a:r>
            <a:r>
              <a:rPr lang="en-US" altLang="en-US" dirty="0">
                <a:latin typeface="Arial" panose="020B0604020202020204" pitchFamily="34" charset="0"/>
                <a:cs typeface="Arial" panose="020B0604020202020204" pitchFamily="34" charset="0"/>
              </a:rPr>
              <a:t>2013 by </a:t>
            </a:r>
            <a:r>
              <a:rPr lang="en-US" altLang="en-US" dirty="0" err="1">
                <a:latin typeface="Arial" panose="020B0604020202020204" pitchFamily="34" charset="0"/>
                <a:cs typeface="Arial" panose="020B0604020202020204" pitchFamily="34" charset="0"/>
              </a:rPr>
              <a:t>SpaceX</a:t>
            </a:r>
            <a:r>
              <a:rPr lang="en-US" altLang="en-US" dirty="0">
                <a:latin typeface="Arial" panose="020B0604020202020204" pitchFamily="34" charset="0"/>
                <a:cs typeface="Arial" panose="020B0604020202020204" pitchFamily="34" charset="0"/>
              </a:rPr>
              <a:t>. </a:t>
            </a:r>
          </a:p>
        </p:txBody>
      </p:sp>
      <p:pic>
        <p:nvPicPr>
          <p:cNvPr id="13" name="Picture 12"/>
          <p:cNvPicPr>
            <a:picLocks noChangeAspect="1"/>
          </p:cNvPicPr>
          <p:nvPr/>
        </p:nvPicPr>
        <p:blipFill rotWithShape="1">
          <a:blip r:embed="rId21">
            <a:extLst>
              <a:ext uri="{28A0092B-C50C-407E-A947-70E740481C1C}">
                <a14:useLocalDpi xmlns:a14="http://schemas.microsoft.com/office/drawing/2010/main" val="0"/>
              </a:ext>
            </a:extLst>
          </a:blip>
          <a:srcRect t="9064" b="11405"/>
          <a:stretch/>
        </p:blipFill>
        <p:spPr>
          <a:xfrm>
            <a:off x="1166421" y="33049075"/>
            <a:ext cx="10483747" cy="3677848"/>
          </a:xfrm>
          <a:prstGeom prst="rect">
            <a:avLst/>
          </a:prstGeom>
        </p:spPr>
      </p:pic>
      <p:pic>
        <p:nvPicPr>
          <p:cNvPr id="15" name="Picture 14"/>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4458739" y="29816398"/>
            <a:ext cx="8325061" cy="4572000"/>
          </a:xfrm>
          <a:prstGeom prst="rect">
            <a:avLst/>
          </a:prstGeom>
        </p:spPr>
      </p:pic>
      <p:pic>
        <p:nvPicPr>
          <p:cNvPr id="17" name="Picture 16"/>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3926197" y="29718000"/>
            <a:ext cx="8412535" cy="4572000"/>
          </a:xfrm>
          <a:prstGeom prst="rect">
            <a:avLst/>
          </a:prstGeom>
        </p:spPr>
      </p:pic>
      <p:sp>
        <p:nvSpPr>
          <p:cNvPr id="23" name="Right Arrow 22"/>
          <p:cNvSpPr/>
          <p:nvPr/>
        </p:nvSpPr>
        <p:spPr bwMode="auto">
          <a:xfrm>
            <a:off x="22879779" y="27241500"/>
            <a:ext cx="742221" cy="685800"/>
          </a:xfrm>
          <a:prstGeom prst="rightArrow">
            <a:avLst/>
          </a:prstGeom>
          <a:solidFill>
            <a:srgbClr val="00CC66"/>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defTabSz="685800"/>
            <a:endParaRPr lang="en-US" sz="1800">
              <a:latin typeface="Times New Roman" pitchFamily="-110" charset="0"/>
            </a:endParaRPr>
          </a:p>
        </p:txBody>
      </p:sp>
      <p:sp>
        <p:nvSpPr>
          <p:cNvPr id="85" name="Right Arrow 84"/>
          <p:cNvSpPr/>
          <p:nvPr/>
        </p:nvSpPr>
        <p:spPr bwMode="auto">
          <a:xfrm>
            <a:off x="22955979" y="31662970"/>
            <a:ext cx="742221" cy="685800"/>
          </a:xfrm>
          <a:prstGeom prst="rightArrow">
            <a:avLst/>
          </a:prstGeom>
          <a:solidFill>
            <a:srgbClr val="00CC66"/>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defTabSz="685800"/>
            <a:endParaRPr lang="en-US" sz="1800">
              <a:latin typeface="Times New Roman" pitchFamily="-110" charset="0"/>
            </a:endParaRPr>
          </a:p>
        </p:txBody>
      </p:sp>
      <p:sp>
        <p:nvSpPr>
          <p:cNvPr id="4" name="Rectangle 3"/>
          <p:cNvSpPr/>
          <p:nvPr/>
        </p:nvSpPr>
        <p:spPr>
          <a:xfrm>
            <a:off x="12868866" y="20925339"/>
            <a:ext cx="11295468" cy="2677656"/>
          </a:xfrm>
          <a:prstGeom prst="rect">
            <a:avLst/>
          </a:prstGeom>
        </p:spPr>
        <p:txBody>
          <a:bodyPr wrap="square">
            <a:spAutoFit/>
          </a:bodyPr>
          <a:lstStyle/>
          <a:p>
            <a:pPr marL="342900" indent="-342900" algn="just">
              <a:buFont typeface="Wingdings" panose="05000000000000000000" pitchFamily="2" charset="2"/>
              <a:buChar char="Ø"/>
            </a:pPr>
            <a:r>
              <a:rPr lang="en-US" altLang="en-US" dirty="0" smtClean="0">
                <a:latin typeface="Arial" panose="020B0604020202020204" pitchFamily="34" charset="0"/>
                <a:cs typeface="Arial" panose="020B0604020202020204" pitchFamily="34" charset="0"/>
              </a:rPr>
              <a:t>The </a:t>
            </a:r>
            <a:r>
              <a:rPr lang="en-US" altLang="en-US" dirty="0">
                <a:latin typeface="Arial" panose="020B0604020202020204" pitchFamily="34" charset="0"/>
                <a:cs typeface="Arial" panose="020B0604020202020204" pitchFamily="34" charset="0"/>
              </a:rPr>
              <a:t>star-shaped diagram represents the anodes on the IRM </a:t>
            </a:r>
            <a:r>
              <a:rPr lang="en-US" altLang="en-US" dirty="0" smtClean="0">
                <a:latin typeface="Arial" panose="020B0604020202020204" pitchFamily="34" charset="0"/>
                <a:cs typeface="Arial" panose="020B0604020202020204" pitchFamily="34" charset="0"/>
              </a:rPr>
              <a:t>(ion) instrument</a:t>
            </a:r>
            <a:endParaRPr lang="en-US" altLang="en-US"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en-US" altLang="en-US" dirty="0" smtClean="0">
                <a:latin typeface="Arial" panose="020B0604020202020204" pitchFamily="34" charset="0"/>
                <a:cs typeface="Arial" panose="020B0604020202020204" pitchFamily="34" charset="0"/>
              </a:rPr>
              <a:t>The </a:t>
            </a:r>
            <a:r>
              <a:rPr lang="en-US" altLang="en-US" dirty="0">
                <a:latin typeface="Arial" panose="020B0604020202020204" pitchFamily="34" charset="0"/>
                <a:cs typeface="Arial" panose="020B0604020202020204" pitchFamily="34" charset="0"/>
              </a:rPr>
              <a:t>blue arrow represents ions entering from the RAM </a:t>
            </a:r>
            <a:r>
              <a:rPr lang="en-US" altLang="en-US" dirty="0" smtClean="0">
                <a:latin typeface="Arial" panose="020B0604020202020204" pitchFamily="34" charset="0"/>
                <a:cs typeface="Arial" panose="020B0604020202020204" pitchFamily="34" charset="0"/>
              </a:rPr>
              <a:t>direction</a:t>
            </a:r>
          </a:p>
          <a:p>
            <a:pPr marL="342900" indent="-342900" algn="just">
              <a:buFont typeface="Wingdings" panose="05000000000000000000" pitchFamily="2" charset="2"/>
              <a:buChar char="Ø"/>
            </a:pPr>
            <a:r>
              <a:rPr lang="en-US" altLang="en-US" dirty="0" smtClean="0">
                <a:latin typeface="Arial" panose="020B0604020202020204" pitchFamily="34" charset="0"/>
                <a:cs typeface="Arial" panose="020B0604020202020204" pitchFamily="34" charset="0"/>
              </a:rPr>
              <a:t>The </a:t>
            </a:r>
            <a:r>
              <a:rPr lang="en-US" altLang="en-US" dirty="0">
                <a:latin typeface="Arial" panose="020B0604020202020204" pitchFamily="34" charset="0"/>
                <a:cs typeface="Arial" panose="020B0604020202020204" pitchFamily="34" charset="0"/>
              </a:rPr>
              <a:t>red arrow shows the local B </a:t>
            </a:r>
            <a:r>
              <a:rPr lang="en-US" altLang="en-US" dirty="0" smtClean="0">
                <a:latin typeface="Arial" panose="020B0604020202020204" pitchFamily="34" charset="0"/>
                <a:cs typeface="Arial" panose="020B0604020202020204" pitchFamily="34" charset="0"/>
              </a:rPr>
              <a:t>field</a:t>
            </a:r>
          </a:p>
          <a:p>
            <a:pPr marL="342900" indent="-342900" algn="just">
              <a:buFont typeface="Wingdings" panose="05000000000000000000" pitchFamily="2" charset="2"/>
              <a:buChar char="Ø"/>
            </a:pPr>
            <a:r>
              <a:rPr lang="en-US" altLang="en-US" dirty="0" smtClean="0">
                <a:latin typeface="Arial" panose="020B0604020202020204" pitchFamily="34" charset="0"/>
                <a:cs typeface="Arial" panose="020B0604020202020204" pitchFamily="34" charset="0"/>
              </a:rPr>
              <a:t>The </a:t>
            </a:r>
            <a:r>
              <a:rPr lang="en-US" altLang="en-US" dirty="0">
                <a:latin typeface="Arial" panose="020B0604020202020204" pitchFamily="34" charset="0"/>
                <a:cs typeface="Arial" panose="020B0604020202020204" pitchFamily="34" charset="0"/>
              </a:rPr>
              <a:t>highlighted area shows ions that have been accelerated upwards (</a:t>
            </a:r>
            <a:r>
              <a:rPr lang="en-US" altLang="en-US" dirty="0" err="1">
                <a:latin typeface="Arial" panose="020B0604020202020204" pitchFamily="34" charset="0"/>
                <a:cs typeface="Arial" panose="020B0604020202020204" pitchFamily="34" charset="0"/>
              </a:rPr>
              <a:t>upflowing</a:t>
            </a:r>
            <a:r>
              <a:rPr lang="en-US" altLang="en-US" dirty="0">
                <a:latin typeface="Arial" panose="020B0604020202020204" pitchFamily="34" charset="0"/>
                <a:cs typeface="Arial" panose="020B0604020202020204" pitchFamily="34" charset="0"/>
              </a:rPr>
              <a:t> ions</a:t>
            </a:r>
            <a:r>
              <a:rPr lang="en-US" altLang="en-US" dirty="0" smtClean="0">
                <a:latin typeface="Arial" panose="020B0604020202020204" pitchFamily="34" charset="0"/>
                <a:cs typeface="Arial" panose="020B0604020202020204" pitchFamily="34" charset="0"/>
              </a:rPr>
              <a:t>)</a:t>
            </a:r>
          </a:p>
          <a:p>
            <a:pPr marL="800100" lvl="1" indent="-342900" algn="just">
              <a:buFont typeface="Arial" panose="020B0604020202020204" pitchFamily="34" charset="0"/>
              <a:buChar char="•"/>
            </a:pPr>
            <a:r>
              <a:rPr lang="en-US" altLang="en-US" dirty="0" smtClean="0">
                <a:latin typeface="Arial" panose="020B0604020202020204" pitchFamily="34" charset="0"/>
                <a:cs typeface="Arial" panose="020B0604020202020204" pitchFamily="34" charset="0"/>
              </a:rPr>
              <a:t>We </a:t>
            </a:r>
            <a:r>
              <a:rPr lang="en-US" altLang="en-US" dirty="0">
                <a:latin typeface="Arial" panose="020B0604020202020204" pitchFamily="34" charset="0"/>
                <a:cs typeface="Arial" panose="020B0604020202020204" pitchFamily="34" charset="0"/>
              </a:rPr>
              <a:t>estimate that the upward velocity is the order of 1 km/s, higher than radar observations but still below escape velocity.</a:t>
            </a:r>
          </a:p>
        </p:txBody>
      </p:sp>
      <p:grpSp>
        <p:nvGrpSpPr>
          <p:cNvPr id="84" name="Group 16"/>
          <p:cNvGrpSpPr>
            <a:grpSpLocks/>
          </p:cNvGrpSpPr>
          <p:nvPr/>
        </p:nvGrpSpPr>
        <p:grpSpPr bwMode="auto">
          <a:xfrm>
            <a:off x="353612" y="37002720"/>
            <a:ext cx="19533468" cy="1097280"/>
            <a:chOff x="576" y="2928"/>
            <a:chExt cx="7253" cy="506"/>
          </a:xfrm>
        </p:grpSpPr>
        <p:sp>
          <p:nvSpPr>
            <p:cNvPr id="86" name="AutoShape 17"/>
            <p:cNvSpPr>
              <a:spLocks noChangeArrowheads="1"/>
            </p:cNvSpPr>
            <p:nvPr/>
          </p:nvSpPr>
          <p:spPr bwMode="auto">
            <a:xfrm>
              <a:off x="576" y="2928"/>
              <a:ext cx="7253" cy="506"/>
            </a:xfrm>
            <a:prstGeom prst="roundRect">
              <a:avLst>
                <a:gd name="adj" fmla="val 194"/>
              </a:avLst>
            </a:prstGeom>
            <a:gradFill rotWithShape="0">
              <a:gsLst>
                <a:gs pos="0">
                  <a:srgbClr val="003591"/>
                </a:gs>
                <a:gs pos="50000">
                  <a:schemeClr val="bg1"/>
                </a:gs>
                <a:gs pos="100000">
                  <a:srgbClr val="003591"/>
                </a:gs>
              </a:gsLst>
              <a:lin ang="5400000" scaled="1"/>
            </a:gradFill>
            <a:ln w="9525">
              <a:noFill/>
              <a:round/>
              <a:headEnd/>
              <a:tailEnd/>
            </a:ln>
          </p:spPr>
          <p:txBody>
            <a:bodyPr wrap="none" anchor="ctr"/>
            <a:lstStyle/>
            <a:p>
              <a:pPr>
                <a:defRPr/>
              </a:pPr>
              <a:endParaRPr lang="en-US" sz="1800">
                <a:latin typeface="Times New Roman" pitchFamily="-110" charset="0"/>
                <a:ea typeface="+mn-ea"/>
              </a:endParaRPr>
            </a:p>
          </p:txBody>
        </p:sp>
        <p:sp>
          <p:nvSpPr>
            <p:cNvPr id="87" name="Text Box 18"/>
            <p:cNvSpPr txBox="1">
              <a:spLocks noChangeArrowheads="1"/>
            </p:cNvSpPr>
            <p:nvPr/>
          </p:nvSpPr>
          <p:spPr bwMode="auto">
            <a:xfrm>
              <a:off x="576" y="3052"/>
              <a:ext cx="7253" cy="288"/>
            </a:xfrm>
            <a:prstGeom prst="rect">
              <a:avLst/>
            </a:prstGeom>
            <a:noFill/>
            <a:ln w="9525">
              <a:noFill/>
              <a:miter lim="800000"/>
              <a:headEnd/>
              <a:tailEnd/>
            </a:ln>
          </p:spPr>
          <p:txBody>
            <a:bodyPr lIns="67500" tIns="35100" rIns="67500" bIns="35100" anchor="ctr" anchorCtr="1">
              <a:spAutoFit/>
            </a:bodyPr>
            <a:lstStyle/>
            <a:p>
              <a:pPr eaLnBrk="1" hangingPunct="1">
                <a:buClr>
                  <a:srgbClr val="000000"/>
                </a:buClr>
                <a:tabLst>
                  <a:tab pos="0" algn="l"/>
                  <a:tab pos="335756" algn="l"/>
                  <a:tab pos="672704" algn="l"/>
                  <a:tab pos="1009650" algn="l"/>
                  <a:tab pos="1346597" algn="l"/>
                  <a:tab pos="1683544" algn="l"/>
                  <a:tab pos="2020491" algn="l"/>
                  <a:tab pos="2357438" algn="l"/>
                  <a:tab pos="2694385" algn="l"/>
                  <a:tab pos="3031331" algn="l"/>
                  <a:tab pos="3368279" algn="l"/>
                  <a:tab pos="3705225" algn="l"/>
                  <a:tab pos="4042172" algn="l"/>
                  <a:tab pos="4379119" algn="l"/>
                  <a:tab pos="4716066" algn="l"/>
                  <a:tab pos="5053013" algn="l"/>
                  <a:tab pos="5389960" algn="l"/>
                  <a:tab pos="5726906" algn="l"/>
                  <a:tab pos="6063854" algn="l"/>
                  <a:tab pos="6400800" algn="l"/>
                  <a:tab pos="6737747" algn="l"/>
                  <a:tab pos="7058025" algn="l"/>
                  <a:tab pos="7600950" algn="l"/>
                  <a:tab pos="8143875" algn="l"/>
                </a:tabLst>
                <a:defRPr/>
              </a:pPr>
              <a:r>
                <a:rPr lang="en-GB" sz="3600" b="1" dirty="0" smtClean="0">
                  <a:effectLst>
                    <a:outerShdw blurRad="38100" dist="38100" dir="2700000" algn="tl">
                      <a:srgbClr val="DDDDDD"/>
                    </a:outerShdw>
                  </a:effectLst>
                  <a:latin typeface="Arial" pitchFamily="-110" charset="0"/>
                  <a:ea typeface="굴림" pitchFamily="-110" charset="-127"/>
                  <a:cs typeface="굴림" pitchFamily="-110" charset="-127"/>
                </a:rPr>
                <a:t>Instrumentation</a:t>
              </a:r>
              <a:endParaRPr lang="en-GB" sz="2800" b="1" dirty="0">
                <a:effectLst>
                  <a:outerShdw blurRad="38100" dist="38100" dir="2700000" algn="tl">
                    <a:srgbClr val="DDDDDD"/>
                  </a:outerShdw>
                </a:effectLst>
                <a:latin typeface="Arial" pitchFamily="-110" charset="0"/>
                <a:ea typeface="굴림" pitchFamily="-110" charset="-127"/>
                <a:cs typeface="굴림" pitchFamily="-110" charset="-127"/>
              </a:endParaRPr>
            </a:p>
          </p:txBody>
        </p:sp>
      </p:grpSp>
      <p:sp>
        <p:nvSpPr>
          <p:cNvPr id="89" name="Right Arrow 88"/>
          <p:cNvSpPr/>
          <p:nvPr/>
        </p:nvSpPr>
        <p:spPr bwMode="auto">
          <a:xfrm>
            <a:off x="19051948" y="35299823"/>
            <a:ext cx="742221" cy="685800"/>
          </a:xfrm>
          <a:prstGeom prst="rightArrow">
            <a:avLst/>
          </a:prstGeom>
          <a:solidFill>
            <a:srgbClr val="00CC66"/>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defTabSz="685800"/>
            <a:endParaRPr lang="en-US" sz="1800">
              <a:latin typeface="Times New Roman" pitchFamily="-110" charset="0"/>
            </a:endParaRPr>
          </a:p>
        </p:txBody>
      </p:sp>
      <p:grpSp>
        <p:nvGrpSpPr>
          <p:cNvPr id="19" name="Group 18"/>
          <p:cNvGrpSpPr/>
          <p:nvPr/>
        </p:nvGrpSpPr>
        <p:grpSpPr>
          <a:xfrm>
            <a:off x="20042548" y="32710227"/>
            <a:ext cx="3214415" cy="4780173"/>
            <a:chOff x="15721618" y="17554020"/>
            <a:chExt cx="3214415" cy="4780173"/>
          </a:xfrm>
        </p:grpSpPr>
        <p:cxnSp>
          <p:nvCxnSpPr>
            <p:cNvPr id="18" name="Straight Arrow Connector 17"/>
            <p:cNvCxnSpPr/>
            <p:nvPr/>
          </p:nvCxnSpPr>
          <p:spPr bwMode="auto">
            <a:xfrm flipH="1" flipV="1">
              <a:off x="16136872" y="20348250"/>
              <a:ext cx="1694987" cy="26992"/>
            </a:xfrm>
            <a:prstGeom prst="straightConnector1">
              <a:avLst/>
            </a:prstGeom>
            <a:ln>
              <a:headEnd type="none" w="med" len="med"/>
              <a:tailEnd type="triangle"/>
            </a:ln>
          </p:spPr>
          <p:style>
            <a:lnRef idx="3">
              <a:schemeClr val="accent2"/>
            </a:lnRef>
            <a:fillRef idx="0">
              <a:schemeClr val="accent2"/>
            </a:fillRef>
            <a:effectRef idx="2">
              <a:schemeClr val="accent2"/>
            </a:effectRef>
            <a:fontRef idx="minor">
              <a:schemeClr val="tx1"/>
            </a:fontRef>
          </p:style>
        </p:cxnSp>
        <p:sp>
          <p:nvSpPr>
            <p:cNvPr id="14" name="Arc 13"/>
            <p:cNvSpPr/>
            <p:nvPr/>
          </p:nvSpPr>
          <p:spPr bwMode="auto">
            <a:xfrm rot="11800746">
              <a:off x="18067807" y="17554020"/>
              <a:ext cx="868226" cy="4780173"/>
            </a:xfrm>
            <a:prstGeom prst="arc">
              <a:avLst>
                <a:gd name="adj1" fmla="val 16795099"/>
                <a:gd name="adj2" fmla="val 4279303"/>
              </a:avLst>
            </a:prstGeom>
            <a:ln>
              <a:solidFill>
                <a:srgbClr val="0070C0"/>
              </a:solidFill>
              <a:headEnd type="triangle" w="med" len="med"/>
              <a:tailEnd type="none" w="med" len="med"/>
            </a:ln>
          </p:spPr>
          <p:style>
            <a:lnRef idx="3">
              <a:schemeClr val="dk1"/>
            </a:lnRef>
            <a:fillRef idx="0">
              <a:schemeClr val="dk1"/>
            </a:fillRef>
            <a:effectRef idx="2">
              <a:schemeClr val="dk1"/>
            </a:effectRef>
            <a:fontRef idx="minor">
              <a:schemeClr val="tx1"/>
            </a:fontRef>
          </p:style>
          <p:txBody>
            <a:bodyPr vert="horz" wrap="square" lIns="68580" tIns="34290" rIns="68580" bIns="34290" numCol="1" rtlCol="0" anchor="t" anchorCtr="0" compatLnSpc="1">
              <a:prstTxWarp prst="textNoShape">
                <a:avLst/>
              </a:prstTxWarp>
            </a:bodyPr>
            <a:lstStyle/>
            <a:p>
              <a:pPr defTabSz="685800"/>
              <a:endParaRPr lang="en-US" sz="1800">
                <a:solidFill>
                  <a:srgbClr val="000000"/>
                </a:solidFill>
                <a:latin typeface="Times New Roman" pitchFamily="-110" charset="0"/>
              </a:endParaRPr>
            </a:p>
          </p:txBody>
        </p:sp>
        <p:sp>
          <p:nvSpPr>
            <p:cNvPr id="10" name="Cube 9"/>
            <p:cNvSpPr/>
            <p:nvPr/>
          </p:nvSpPr>
          <p:spPr bwMode="auto">
            <a:xfrm rot="16200000">
              <a:off x="17401983" y="19891623"/>
              <a:ext cx="993887" cy="1009021"/>
            </a:xfrm>
            <a:prstGeom prst="cube">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defTabSz="685800"/>
              <a:endParaRPr lang="en-US" sz="1800">
                <a:latin typeface="Times New Roman" pitchFamily="-110" charset="0"/>
              </a:endParaRPr>
            </a:p>
          </p:txBody>
        </p:sp>
        <p:sp>
          <p:nvSpPr>
            <p:cNvPr id="72" name="TextBox 71"/>
            <p:cNvSpPr txBox="1"/>
            <p:nvPr/>
          </p:nvSpPr>
          <p:spPr>
            <a:xfrm>
              <a:off x="17389037" y="21354177"/>
              <a:ext cx="379248" cy="369332"/>
            </a:xfrm>
            <a:prstGeom prst="rect">
              <a:avLst/>
            </a:prstGeom>
            <a:noFill/>
          </p:spPr>
          <p:txBody>
            <a:bodyPr wrap="square" rtlCol="0">
              <a:spAutoFit/>
            </a:bodyPr>
            <a:lstStyle/>
            <a:p>
              <a:r>
                <a:rPr lang="en-US" sz="1800" dirty="0">
                  <a:solidFill>
                    <a:schemeClr val="accent2"/>
                  </a:solidFill>
                </a:rPr>
                <a:t>B</a:t>
              </a:r>
            </a:p>
          </p:txBody>
        </p:sp>
        <p:cxnSp>
          <p:nvCxnSpPr>
            <p:cNvPr id="16" name="Straight Arrow Connector 15"/>
            <p:cNvCxnSpPr/>
            <p:nvPr/>
          </p:nvCxnSpPr>
          <p:spPr bwMode="auto">
            <a:xfrm flipV="1">
              <a:off x="17873035" y="18785166"/>
              <a:ext cx="437081" cy="1598332"/>
            </a:xfrm>
            <a:prstGeom prst="straightConnector1">
              <a:avLst/>
            </a:prstGeom>
            <a:ln>
              <a:headEnd type="none" w="med" len="med"/>
              <a:tailEnd type="triangle"/>
            </a:ln>
          </p:spPr>
          <p:style>
            <a:lnRef idx="3">
              <a:schemeClr val="dk1"/>
            </a:lnRef>
            <a:fillRef idx="0">
              <a:schemeClr val="dk1"/>
            </a:fillRef>
            <a:effectRef idx="2">
              <a:schemeClr val="dk1"/>
            </a:effectRef>
            <a:fontRef idx="minor">
              <a:schemeClr val="tx1"/>
            </a:fontRef>
          </p:style>
        </p:cxnSp>
        <p:sp>
          <p:nvSpPr>
            <p:cNvPr id="82" name="TextBox 81"/>
            <p:cNvSpPr txBox="1"/>
            <p:nvPr/>
          </p:nvSpPr>
          <p:spPr>
            <a:xfrm>
              <a:off x="15721618" y="20297899"/>
              <a:ext cx="408521" cy="369332"/>
            </a:xfrm>
            <a:prstGeom prst="rect">
              <a:avLst/>
            </a:prstGeom>
            <a:noFill/>
          </p:spPr>
          <p:txBody>
            <a:bodyPr wrap="square" rtlCol="0">
              <a:spAutoFit/>
            </a:bodyPr>
            <a:lstStyle/>
            <a:p>
              <a:r>
                <a:rPr lang="en-US" sz="1800" dirty="0">
                  <a:solidFill>
                    <a:schemeClr val="accent2"/>
                  </a:solidFill>
                </a:rPr>
                <a:t>V</a:t>
              </a:r>
            </a:p>
          </p:txBody>
        </p:sp>
        <p:cxnSp>
          <p:nvCxnSpPr>
            <p:cNvPr id="83" name="Straight Arrow Connector 82"/>
            <p:cNvCxnSpPr/>
            <p:nvPr/>
          </p:nvCxnSpPr>
          <p:spPr bwMode="auto">
            <a:xfrm>
              <a:off x="17878747" y="20396134"/>
              <a:ext cx="6849" cy="496943"/>
            </a:xfrm>
            <a:prstGeom prst="straightConnector1">
              <a:avLst/>
            </a:prstGeom>
            <a:ln>
              <a:headEnd type="none" w="med" len="med"/>
              <a:tailEnd type="triangle"/>
            </a:ln>
          </p:spPr>
          <p:style>
            <a:lnRef idx="3">
              <a:schemeClr val="dk1"/>
            </a:lnRef>
            <a:fillRef idx="0">
              <a:schemeClr val="dk1"/>
            </a:fillRef>
            <a:effectRef idx="2">
              <a:schemeClr val="dk1"/>
            </a:effectRef>
            <a:fontRef idx="minor">
              <a:schemeClr val="tx1"/>
            </a:fontRef>
          </p:style>
        </p:cxnSp>
        <p:sp>
          <p:nvSpPr>
            <p:cNvPr id="92" name="TextBox 91"/>
            <p:cNvSpPr txBox="1"/>
            <p:nvPr/>
          </p:nvSpPr>
          <p:spPr>
            <a:xfrm>
              <a:off x="17427273" y="18690752"/>
              <a:ext cx="776399" cy="369332"/>
            </a:xfrm>
            <a:prstGeom prst="rect">
              <a:avLst/>
            </a:prstGeom>
            <a:noFill/>
          </p:spPr>
          <p:txBody>
            <a:bodyPr wrap="square" rtlCol="0">
              <a:spAutoFit/>
            </a:bodyPr>
            <a:lstStyle/>
            <a:p>
              <a:r>
                <a:rPr lang="en-US" sz="1800" dirty="0" err="1" smtClean="0">
                  <a:solidFill>
                    <a:schemeClr val="tx1"/>
                  </a:solidFill>
                </a:rPr>
                <a:t>B_par</a:t>
              </a:r>
              <a:endParaRPr lang="en-US" sz="1800" dirty="0">
                <a:solidFill>
                  <a:schemeClr val="tx1"/>
                </a:solidFill>
              </a:endParaRPr>
            </a:p>
          </p:txBody>
        </p:sp>
        <p:sp>
          <p:nvSpPr>
            <p:cNvPr id="93" name="TextBox 92"/>
            <p:cNvSpPr txBox="1"/>
            <p:nvPr/>
          </p:nvSpPr>
          <p:spPr>
            <a:xfrm>
              <a:off x="17944664" y="20952690"/>
              <a:ext cx="706620" cy="369332"/>
            </a:xfrm>
            <a:prstGeom prst="rect">
              <a:avLst/>
            </a:prstGeom>
            <a:noFill/>
          </p:spPr>
          <p:txBody>
            <a:bodyPr wrap="square" rtlCol="0">
              <a:spAutoFit/>
            </a:bodyPr>
            <a:lstStyle/>
            <a:p>
              <a:r>
                <a:rPr lang="en-US" sz="1800" dirty="0">
                  <a:solidFill>
                    <a:schemeClr val="tx1"/>
                  </a:solidFill>
                </a:rPr>
                <a:t>B_W</a:t>
              </a:r>
            </a:p>
          </p:txBody>
        </p:sp>
        <p:cxnSp>
          <p:nvCxnSpPr>
            <p:cNvPr id="103" name="Straight Arrow Connector 102"/>
            <p:cNvCxnSpPr/>
            <p:nvPr/>
          </p:nvCxnSpPr>
          <p:spPr bwMode="auto">
            <a:xfrm flipH="1" flipV="1">
              <a:off x="16448890" y="19914823"/>
              <a:ext cx="1401473" cy="460420"/>
            </a:xfrm>
            <a:prstGeom prst="straightConnector1">
              <a:avLst/>
            </a:prstGeom>
            <a:ln>
              <a:headEnd type="none" w="med" len="med"/>
              <a:tailEnd type="triangle"/>
            </a:ln>
          </p:spPr>
          <p:style>
            <a:lnRef idx="3">
              <a:schemeClr val="dk1"/>
            </a:lnRef>
            <a:fillRef idx="0">
              <a:schemeClr val="dk1"/>
            </a:fillRef>
            <a:effectRef idx="2">
              <a:schemeClr val="dk1"/>
            </a:effectRef>
            <a:fontRef idx="minor">
              <a:schemeClr val="tx1"/>
            </a:fontRef>
          </p:style>
        </p:cxnSp>
        <p:sp>
          <p:nvSpPr>
            <p:cNvPr id="107" name="TextBox 106"/>
            <p:cNvSpPr txBox="1"/>
            <p:nvPr/>
          </p:nvSpPr>
          <p:spPr>
            <a:xfrm>
              <a:off x="16512776" y="19585159"/>
              <a:ext cx="706620" cy="369332"/>
            </a:xfrm>
            <a:prstGeom prst="rect">
              <a:avLst/>
            </a:prstGeom>
            <a:noFill/>
          </p:spPr>
          <p:txBody>
            <a:bodyPr wrap="square" rtlCol="0">
              <a:spAutoFit/>
            </a:bodyPr>
            <a:lstStyle/>
            <a:p>
              <a:r>
                <a:rPr lang="en-US" sz="1800" dirty="0">
                  <a:solidFill>
                    <a:schemeClr val="tx1"/>
                  </a:solidFill>
                </a:rPr>
                <a:t>B_N</a:t>
              </a:r>
            </a:p>
          </p:txBody>
        </p:sp>
      </p:grpSp>
      <p:cxnSp>
        <p:nvCxnSpPr>
          <p:cNvPr id="22" name="Straight Arrow Connector 21"/>
          <p:cNvCxnSpPr/>
          <p:nvPr/>
        </p:nvCxnSpPr>
        <p:spPr bwMode="auto">
          <a:xfrm flipH="1" flipV="1">
            <a:off x="23172898" y="11467852"/>
            <a:ext cx="3260602" cy="3924548"/>
          </a:xfrm>
          <a:prstGeom prst="straightConnector1">
            <a:avLst/>
          </a:prstGeom>
          <a:solidFill>
            <a:srgbClr val="00B8FF"/>
          </a:solidFill>
          <a:ln w="31750" cap="flat" cmpd="sng" algn="ctr">
            <a:solidFill>
              <a:srgbClr val="FF0000"/>
            </a:solidFill>
            <a:prstDash val="solid"/>
            <a:round/>
            <a:headEnd type="none" w="med" len="med"/>
            <a:tailEnd type="triangle"/>
          </a:ln>
          <a:effectLst/>
        </p:spPr>
      </p:cxnSp>
      <p:cxnSp>
        <p:nvCxnSpPr>
          <p:cNvPr id="91" name="Straight Arrow Connector 90"/>
          <p:cNvCxnSpPr/>
          <p:nvPr/>
        </p:nvCxnSpPr>
        <p:spPr bwMode="auto">
          <a:xfrm flipH="1" flipV="1">
            <a:off x="26623450" y="11771524"/>
            <a:ext cx="84927" cy="2621852"/>
          </a:xfrm>
          <a:prstGeom prst="straightConnector1">
            <a:avLst/>
          </a:prstGeom>
          <a:solidFill>
            <a:srgbClr val="00B8FF"/>
          </a:solidFill>
          <a:ln w="31750" cap="flat" cmpd="sng" algn="ctr">
            <a:solidFill>
              <a:srgbClr val="FF0000"/>
            </a:solidFill>
            <a:prstDash val="solid"/>
            <a:round/>
            <a:headEnd type="none" w="med" len="med"/>
            <a:tailEnd type="triangle"/>
          </a:ln>
          <a:effectLst/>
        </p:spPr>
      </p:cxnSp>
      <p:cxnSp>
        <p:nvCxnSpPr>
          <p:cNvPr id="94" name="Straight Arrow Connector 93"/>
          <p:cNvCxnSpPr/>
          <p:nvPr/>
        </p:nvCxnSpPr>
        <p:spPr bwMode="auto">
          <a:xfrm flipV="1">
            <a:off x="26936875" y="11779923"/>
            <a:ext cx="3285700" cy="3439485"/>
          </a:xfrm>
          <a:prstGeom prst="straightConnector1">
            <a:avLst/>
          </a:prstGeom>
          <a:solidFill>
            <a:srgbClr val="00B8FF"/>
          </a:solidFill>
          <a:ln w="31750" cap="flat" cmpd="sng" algn="ctr">
            <a:solidFill>
              <a:srgbClr val="FF0000"/>
            </a:solidFill>
            <a:prstDash val="solid"/>
            <a:round/>
            <a:headEnd type="none" w="med" len="med"/>
            <a:tailEnd type="triangle"/>
          </a:ln>
          <a:effectLst/>
        </p:spPr>
      </p:cxnSp>
      <p:sp>
        <p:nvSpPr>
          <p:cNvPr id="43013" name="Rectangle 43012"/>
          <p:cNvSpPr/>
          <p:nvPr/>
        </p:nvSpPr>
        <p:spPr>
          <a:xfrm>
            <a:off x="1882082" y="11953124"/>
            <a:ext cx="2650084" cy="461665"/>
          </a:xfrm>
          <a:prstGeom prst="rect">
            <a:avLst/>
          </a:prstGeom>
        </p:spPr>
        <p:txBody>
          <a:bodyPr wrap="none">
            <a:spAutoFit/>
          </a:bodyPr>
          <a:lstStyle/>
          <a:p>
            <a:pPr algn="just"/>
            <a:r>
              <a:rPr lang="en-US" altLang="en-US" dirty="0">
                <a:solidFill>
                  <a:schemeClr val="bg1"/>
                </a:solidFill>
                <a:latin typeface="Arial" panose="020B0604020202020204" pitchFamily="34" charset="0"/>
                <a:cs typeface="Arial" panose="020B0604020202020204" pitchFamily="34" charset="0"/>
              </a:rPr>
              <a:t>January 18, </a:t>
            </a:r>
            <a:r>
              <a:rPr lang="en-US" altLang="en-US" dirty="0" smtClean="0">
                <a:solidFill>
                  <a:schemeClr val="bg1"/>
                </a:solidFill>
                <a:latin typeface="Arial" panose="020B0604020202020204" pitchFamily="34" charset="0"/>
                <a:cs typeface="Arial" panose="020B0604020202020204" pitchFamily="34" charset="0"/>
              </a:rPr>
              <a:t>2007</a:t>
            </a:r>
            <a:endParaRPr lang="en-US" altLang="en-US" dirty="0">
              <a:solidFill>
                <a:schemeClr val="bg1"/>
              </a:solidFill>
              <a:latin typeface="Arial" panose="020B0604020202020204" pitchFamily="34" charset="0"/>
              <a:cs typeface="Arial" panose="020B0604020202020204" pitchFamily="34" charset="0"/>
            </a:endParaRPr>
          </a:p>
        </p:txBody>
      </p:sp>
      <p:cxnSp>
        <p:nvCxnSpPr>
          <p:cNvPr id="43015" name="Straight Arrow Connector 43014"/>
          <p:cNvCxnSpPr/>
          <p:nvPr/>
        </p:nvCxnSpPr>
        <p:spPr bwMode="auto">
          <a:xfrm>
            <a:off x="5257800" y="9062702"/>
            <a:ext cx="15391" cy="3347816"/>
          </a:xfrm>
          <a:prstGeom prst="straightConnector1">
            <a:avLst/>
          </a:prstGeom>
          <a:solidFill>
            <a:srgbClr val="00B8FF"/>
          </a:solidFill>
          <a:ln w="25400" cap="flat" cmpd="sng" algn="ctr">
            <a:solidFill>
              <a:schemeClr val="bg1"/>
            </a:solidFill>
            <a:prstDash val="solid"/>
            <a:round/>
            <a:headEnd type="triangle" w="med" len="med"/>
            <a:tailEnd type="triangle"/>
          </a:ln>
          <a:effectLst/>
        </p:spPr>
      </p:cxnSp>
      <p:cxnSp>
        <p:nvCxnSpPr>
          <p:cNvPr id="108" name="Straight Arrow Connector 107"/>
          <p:cNvCxnSpPr/>
          <p:nvPr/>
        </p:nvCxnSpPr>
        <p:spPr bwMode="auto">
          <a:xfrm>
            <a:off x="1828800" y="9525000"/>
            <a:ext cx="4404966" cy="0"/>
          </a:xfrm>
          <a:prstGeom prst="straightConnector1">
            <a:avLst/>
          </a:prstGeom>
          <a:solidFill>
            <a:srgbClr val="00B8FF"/>
          </a:solidFill>
          <a:ln w="25400" cap="flat" cmpd="sng" algn="ctr">
            <a:solidFill>
              <a:schemeClr val="bg1"/>
            </a:solidFill>
            <a:prstDash val="solid"/>
            <a:round/>
            <a:headEnd type="triangle" w="med" len="med"/>
            <a:tailEnd type="triangle"/>
          </a:ln>
          <a:effectLst/>
        </p:spPr>
      </p:cxnSp>
      <p:sp>
        <p:nvSpPr>
          <p:cNvPr id="111" name="Rectangle 110"/>
          <p:cNvSpPr/>
          <p:nvPr/>
        </p:nvSpPr>
        <p:spPr>
          <a:xfrm>
            <a:off x="1752600" y="9063335"/>
            <a:ext cx="1023037" cy="461665"/>
          </a:xfrm>
          <a:prstGeom prst="rect">
            <a:avLst/>
          </a:prstGeom>
        </p:spPr>
        <p:txBody>
          <a:bodyPr wrap="none">
            <a:spAutoFit/>
          </a:bodyPr>
          <a:lstStyle/>
          <a:p>
            <a:pPr algn="just"/>
            <a:r>
              <a:rPr lang="en-US" altLang="en-US" dirty="0" smtClean="0">
                <a:solidFill>
                  <a:schemeClr val="bg1"/>
                </a:solidFill>
                <a:latin typeface="Arial" panose="020B0604020202020204" pitchFamily="34" charset="0"/>
                <a:cs typeface="Arial" panose="020B0604020202020204" pitchFamily="34" charset="0"/>
              </a:rPr>
              <a:t>83 km</a:t>
            </a:r>
            <a:endParaRPr lang="en-US" altLang="en-US" dirty="0">
              <a:solidFill>
                <a:schemeClr val="bg1"/>
              </a:solidFill>
              <a:latin typeface="Arial" panose="020B0604020202020204" pitchFamily="34" charset="0"/>
              <a:cs typeface="Arial" panose="020B0604020202020204" pitchFamily="34" charset="0"/>
            </a:endParaRPr>
          </a:p>
        </p:txBody>
      </p:sp>
      <p:sp>
        <p:nvSpPr>
          <p:cNvPr id="112" name="Rectangle 111"/>
          <p:cNvSpPr/>
          <p:nvPr/>
        </p:nvSpPr>
        <p:spPr>
          <a:xfrm>
            <a:off x="5257800" y="12035135"/>
            <a:ext cx="1023037" cy="461665"/>
          </a:xfrm>
          <a:prstGeom prst="rect">
            <a:avLst/>
          </a:prstGeom>
        </p:spPr>
        <p:txBody>
          <a:bodyPr wrap="none">
            <a:spAutoFit/>
          </a:bodyPr>
          <a:lstStyle/>
          <a:p>
            <a:pPr algn="just"/>
            <a:r>
              <a:rPr lang="en-US" altLang="en-US" dirty="0" smtClean="0">
                <a:solidFill>
                  <a:schemeClr val="bg1"/>
                </a:solidFill>
                <a:latin typeface="Arial" panose="020B0604020202020204" pitchFamily="34" charset="0"/>
                <a:cs typeface="Arial" panose="020B0604020202020204" pitchFamily="34" charset="0"/>
              </a:rPr>
              <a:t>60 km</a:t>
            </a:r>
            <a:endParaRPr lang="en-US" altLang="en-US" dirty="0">
              <a:solidFill>
                <a:schemeClr val="bg1"/>
              </a:solidFill>
              <a:latin typeface="Arial" panose="020B0604020202020204" pitchFamily="34" charset="0"/>
              <a:cs typeface="Arial" panose="020B0604020202020204" pitchFamily="34" charset="0"/>
            </a:endParaRPr>
          </a:p>
        </p:txBody>
      </p:sp>
      <p:sp>
        <p:nvSpPr>
          <p:cNvPr id="43022" name="Rectangle 43021"/>
          <p:cNvSpPr/>
          <p:nvPr/>
        </p:nvSpPr>
        <p:spPr>
          <a:xfrm>
            <a:off x="512940" y="18803587"/>
            <a:ext cx="11866292" cy="4524315"/>
          </a:xfrm>
          <a:prstGeom prst="rect">
            <a:avLst/>
          </a:prstGeom>
        </p:spPr>
        <p:txBody>
          <a:bodyPr wrap="square">
            <a:spAutoFit/>
          </a:bodyPr>
          <a:lstStyle/>
          <a:p>
            <a:pPr algn="just"/>
            <a:r>
              <a:rPr lang="en-US" altLang="en-US" dirty="0">
                <a:latin typeface="Arial" panose="020B0604020202020204" pitchFamily="34" charset="0"/>
                <a:cs typeface="Arial" panose="020B0604020202020204" pitchFamily="34" charset="0"/>
              </a:rPr>
              <a:t>Recent results have shown that pulsating patches typically maintain well-defined shapes for many pulsating periods, even throughout intervals where the pulsation activity appears to have ceased and then re-appears. That is, </a:t>
            </a:r>
            <a:r>
              <a:rPr lang="en-US" altLang="en-US" i="1" dirty="0">
                <a:latin typeface="Arial" panose="020B0604020202020204" pitchFamily="34" charset="0"/>
                <a:cs typeface="Arial" panose="020B0604020202020204" pitchFamily="34" charset="0"/>
              </a:rPr>
              <a:t>the basic shape of the patches is well-defined and persistent</a:t>
            </a:r>
            <a:r>
              <a:rPr lang="en-US" altLang="en-US" dirty="0">
                <a:latin typeface="Arial" panose="020B0604020202020204" pitchFamily="34" charset="0"/>
                <a:cs typeface="Arial" panose="020B0604020202020204" pitchFamily="34" charset="0"/>
              </a:rPr>
              <a:t>. As these features, in principle, map to the equatorial region </a:t>
            </a:r>
            <a:r>
              <a:rPr lang="en-US" altLang="en-US" dirty="0" smtClean="0">
                <a:latin typeface="Arial" panose="020B0604020202020204" pitchFamily="34" charset="0"/>
                <a:cs typeface="Arial" panose="020B0604020202020204" pitchFamily="34" charset="0"/>
              </a:rPr>
              <a:t>we </a:t>
            </a:r>
            <a:r>
              <a:rPr lang="en-US" altLang="en-US" dirty="0">
                <a:latin typeface="Arial" panose="020B0604020202020204" pitchFamily="34" charset="0"/>
                <a:cs typeface="Arial" panose="020B0604020202020204" pitchFamily="34" charset="0"/>
              </a:rPr>
              <a:t>are led to the following questions:</a:t>
            </a:r>
          </a:p>
          <a:p>
            <a:endParaRPr lang="en-US" altLang="en-US" dirty="0">
              <a:latin typeface="Arial" panose="020B0604020202020204" pitchFamily="34" charset="0"/>
              <a:cs typeface="Arial" panose="020B0604020202020204" pitchFamily="34" charset="0"/>
            </a:endParaRPr>
          </a:p>
          <a:p>
            <a:pPr marL="257175" indent="-257175">
              <a:buFont typeface="Wingdings" panose="05000000000000000000" pitchFamily="2" charset="2"/>
              <a:buChar char="Ø"/>
            </a:pPr>
            <a:r>
              <a:rPr lang="en-US" altLang="en-US" dirty="0">
                <a:latin typeface="Arial" panose="020B0604020202020204" pitchFamily="34" charset="0"/>
                <a:cs typeface="Arial" panose="020B0604020202020204" pitchFamily="34" charset="0"/>
              </a:rPr>
              <a:t>What process(</a:t>
            </a:r>
            <a:r>
              <a:rPr lang="en-US" altLang="en-US" dirty="0" err="1">
                <a:latin typeface="Arial" panose="020B0604020202020204" pitchFamily="34" charset="0"/>
                <a:cs typeface="Arial" panose="020B0604020202020204" pitchFamily="34" charset="0"/>
              </a:rPr>
              <a:t>es</a:t>
            </a:r>
            <a:r>
              <a:rPr lang="en-US" altLang="en-US" dirty="0">
                <a:latin typeface="Arial" panose="020B0604020202020204" pitchFamily="34" charset="0"/>
                <a:cs typeface="Arial" panose="020B0604020202020204" pitchFamily="34" charset="0"/>
              </a:rPr>
              <a:t>) determines the size and shape of pulsating </a:t>
            </a:r>
            <a:r>
              <a:rPr lang="en-US" altLang="en-US" dirty="0" err="1">
                <a:latin typeface="Arial" panose="020B0604020202020204" pitchFamily="34" charset="0"/>
                <a:cs typeface="Arial" panose="020B0604020202020204" pitchFamily="34" charset="0"/>
              </a:rPr>
              <a:t>auroral</a:t>
            </a:r>
            <a:r>
              <a:rPr lang="en-US" altLang="en-US" dirty="0">
                <a:latin typeface="Arial" panose="020B0604020202020204" pitchFamily="34" charset="0"/>
                <a:cs typeface="Arial" panose="020B0604020202020204" pitchFamily="34" charset="0"/>
              </a:rPr>
              <a:t> patches?</a:t>
            </a:r>
          </a:p>
          <a:p>
            <a:pPr marL="600075" lvl="1" indent="-257175">
              <a:buFont typeface="Wingdings" panose="05000000000000000000" pitchFamily="2" charset="2"/>
              <a:buChar char="§"/>
            </a:pPr>
            <a:r>
              <a:rPr lang="en-US" altLang="en-US" dirty="0">
                <a:latin typeface="Arial" panose="020B0604020202020204" pitchFamily="34" charset="0"/>
                <a:cs typeface="Arial" panose="020B0604020202020204" pitchFamily="34" charset="0"/>
              </a:rPr>
              <a:t>In principle, </a:t>
            </a:r>
            <a:r>
              <a:rPr lang="en-US" altLang="en-US" dirty="0" err="1">
                <a:latin typeface="Arial" panose="020B0604020202020204" pitchFamily="34" charset="0"/>
                <a:cs typeface="Arial" panose="020B0604020202020204" pitchFamily="34" charset="0"/>
              </a:rPr>
              <a:t>ionospheric</a:t>
            </a:r>
            <a:r>
              <a:rPr lang="en-US" altLang="en-US" dirty="0">
                <a:latin typeface="Arial" panose="020B0604020202020204" pitchFamily="34" charset="0"/>
                <a:cs typeface="Arial" panose="020B0604020202020204" pitchFamily="34" charset="0"/>
              </a:rPr>
              <a:t> feedback should play some role, though details are not clear.</a:t>
            </a:r>
          </a:p>
          <a:p>
            <a:pPr marL="257175" indent="-257175">
              <a:buFont typeface="Wingdings" panose="05000000000000000000" pitchFamily="2" charset="2"/>
              <a:buChar char="Ø"/>
            </a:pPr>
            <a:r>
              <a:rPr lang="en-US" altLang="en-US" dirty="0">
                <a:latin typeface="Arial" panose="020B0604020202020204" pitchFamily="34" charset="0"/>
                <a:cs typeface="Arial" panose="020B0604020202020204" pitchFamily="34" charset="0"/>
              </a:rPr>
              <a:t>How can it be that the shape of the patches is maintained even after it seems to have ceased pulsating but then </a:t>
            </a:r>
            <a:r>
              <a:rPr lang="en-US" altLang="en-US" dirty="0" smtClean="0">
                <a:latin typeface="Arial" panose="020B0604020202020204" pitchFamily="34" charset="0"/>
                <a:cs typeface="Arial" panose="020B0604020202020204" pitchFamily="34" charset="0"/>
              </a:rPr>
              <a:t>returns?</a:t>
            </a:r>
          </a:p>
          <a:p>
            <a:pPr marL="257175" indent="-257175">
              <a:buFont typeface="Wingdings" panose="05000000000000000000" pitchFamily="2" charset="2"/>
              <a:buChar char="Ø"/>
            </a:pPr>
            <a:r>
              <a:rPr lang="en-US" altLang="en-US" dirty="0" smtClean="0">
                <a:latin typeface="Arial" panose="020B0604020202020204" pitchFamily="34" charset="0"/>
                <a:cs typeface="Arial" panose="020B0604020202020204" pitchFamily="34" charset="0"/>
              </a:rPr>
              <a:t>Do </a:t>
            </a:r>
            <a:r>
              <a:rPr lang="en-US" altLang="en-US" dirty="0">
                <a:latin typeface="Arial" panose="020B0604020202020204" pitchFamily="34" charset="0"/>
                <a:cs typeface="Arial" panose="020B0604020202020204" pitchFamily="34" charset="0"/>
              </a:rPr>
              <a:t>black regions represent return currents?</a:t>
            </a:r>
            <a:endParaRPr lang="en-US" altLang="en-US" dirty="0">
              <a:latin typeface="Arial" panose="020B0604020202020204" pitchFamily="34" charset="0"/>
              <a:cs typeface="Arial" panose="020B0604020202020204" pitchFamily="34" charset="0"/>
            </a:endParaRPr>
          </a:p>
        </p:txBody>
      </p:sp>
      <p:pic>
        <p:nvPicPr>
          <p:cNvPr id="43023" name="Picture 43022"/>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09600" y="15274206"/>
            <a:ext cx="6539180" cy="3619204"/>
          </a:xfrm>
          <a:prstGeom prst="rect">
            <a:avLst/>
          </a:prstGeom>
        </p:spPr>
      </p:pic>
      <p:sp>
        <p:nvSpPr>
          <p:cNvPr id="43024" name="Rectangle 43023"/>
          <p:cNvSpPr/>
          <p:nvPr/>
        </p:nvSpPr>
        <p:spPr>
          <a:xfrm>
            <a:off x="7536415" y="15577301"/>
            <a:ext cx="4835302" cy="3046988"/>
          </a:xfrm>
          <a:prstGeom prst="rect">
            <a:avLst/>
          </a:prstGeom>
        </p:spPr>
        <p:txBody>
          <a:bodyPr wrap="square">
            <a:spAutoFit/>
          </a:bodyPr>
          <a:lstStyle/>
          <a:p>
            <a:pPr algn="just"/>
            <a:r>
              <a:rPr lang="en-US" altLang="en-US" dirty="0">
                <a:latin typeface="Arial" panose="020B0604020202020204" pitchFamily="34" charset="0"/>
                <a:cs typeface="Arial" panose="020B0604020202020204" pitchFamily="34" charset="0"/>
              </a:rPr>
              <a:t>Other recent results have shown electron and ion signatures at geosynchronous orbit along the field line above pulsating aurora, as well as small scale field-aligned currents in the ionosphere directly above pulsating aurora</a:t>
            </a:r>
            <a:r>
              <a:rPr lang="en-US" altLang="en-US" dirty="0" smtClean="0">
                <a:latin typeface="Arial" panose="020B0604020202020204" pitchFamily="34" charset="0"/>
                <a:cs typeface="Arial" panose="020B0604020202020204" pitchFamily="34" charset="0"/>
              </a:rPr>
              <a:t>.  Figure from Jaynes </a:t>
            </a:r>
            <a:r>
              <a:rPr lang="en-US" altLang="en-US" i="1" dirty="0" smtClean="0">
                <a:latin typeface="Arial" panose="020B0604020202020204" pitchFamily="34" charset="0"/>
                <a:cs typeface="Arial" panose="020B0604020202020204" pitchFamily="34" charset="0"/>
              </a:rPr>
              <a:t>et al</a:t>
            </a:r>
            <a:r>
              <a:rPr lang="en-US" altLang="en-US" dirty="0" smtClean="0">
                <a:latin typeface="Arial" panose="020B0604020202020204" pitchFamily="34" charset="0"/>
                <a:cs typeface="Arial" panose="020B0604020202020204" pitchFamily="34" charset="0"/>
              </a:rPr>
              <a:t> [2013].</a:t>
            </a:r>
            <a:endParaRPr lang="en-US" altLang="en-US" dirty="0">
              <a:latin typeface="Arial" panose="020B0604020202020204" pitchFamily="34" charset="0"/>
              <a:cs typeface="Arial" panose="020B0604020202020204" pitchFamily="34" charset="0"/>
            </a:endParaRPr>
          </a:p>
        </p:txBody>
      </p:sp>
      <p:cxnSp>
        <p:nvCxnSpPr>
          <p:cNvPr id="43026" name="Straight Arrow Connector 43025"/>
          <p:cNvCxnSpPr/>
          <p:nvPr/>
        </p:nvCxnSpPr>
        <p:spPr bwMode="auto">
          <a:xfrm>
            <a:off x="21644122" y="9906000"/>
            <a:ext cx="1713510" cy="10157"/>
          </a:xfrm>
          <a:prstGeom prst="straightConnector1">
            <a:avLst/>
          </a:prstGeom>
          <a:solidFill>
            <a:srgbClr val="00B8FF"/>
          </a:solidFill>
          <a:ln w="31750" cap="flat" cmpd="sng" algn="ctr">
            <a:solidFill>
              <a:schemeClr val="tx1"/>
            </a:solidFill>
            <a:prstDash val="solid"/>
            <a:round/>
            <a:headEnd type="triangle" w="med" len="med"/>
            <a:tailEnd type="triangle"/>
          </a:ln>
          <a:effectLst/>
        </p:spPr>
      </p:cxnSp>
      <p:sp>
        <p:nvSpPr>
          <p:cNvPr id="43028" name="Rectangle 43027"/>
          <p:cNvSpPr/>
          <p:nvPr/>
        </p:nvSpPr>
        <p:spPr>
          <a:xfrm>
            <a:off x="21707689" y="9456770"/>
            <a:ext cx="1613557" cy="461665"/>
          </a:xfrm>
          <a:prstGeom prst="rect">
            <a:avLst/>
          </a:prstGeom>
        </p:spPr>
        <p:txBody>
          <a:bodyPr wrap="square">
            <a:spAutoFit/>
          </a:bodyPr>
          <a:lstStyle/>
          <a:p>
            <a:r>
              <a:rPr lang="en-US" altLang="en-US" dirty="0" smtClean="0">
                <a:latin typeface="Arial" panose="020B0604020202020204" pitchFamily="34" charset="0"/>
                <a:cs typeface="Arial" panose="020B0604020202020204" pitchFamily="34" charset="0"/>
              </a:rPr>
              <a:t>Ø 175 </a:t>
            </a:r>
            <a:r>
              <a:rPr lang="en-US" altLang="en-US" dirty="0">
                <a:latin typeface="Arial" panose="020B0604020202020204" pitchFamily="34" charset="0"/>
                <a:cs typeface="Arial" panose="020B0604020202020204" pitchFamily="34" charset="0"/>
              </a:rPr>
              <a:t>km</a:t>
            </a:r>
            <a:endParaRPr lang="en-US" dirty="0"/>
          </a:p>
        </p:txBody>
      </p:sp>
      <p:sp>
        <p:nvSpPr>
          <p:cNvPr id="43032" name="Rectangle 43031"/>
          <p:cNvSpPr/>
          <p:nvPr/>
        </p:nvSpPr>
        <p:spPr>
          <a:xfrm>
            <a:off x="25410215" y="9419097"/>
            <a:ext cx="2185214" cy="461665"/>
          </a:xfrm>
          <a:prstGeom prst="rect">
            <a:avLst/>
          </a:prstGeom>
        </p:spPr>
        <p:txBody>
          <a:bodyPr wrap="none">
            <a:spAutoFit/>
          </a:bodyPr>
          <a:lstStyle/>
          <a:p>
            <a:r>
              <a:rPr lang="en-US" altLang="en-US" dirty="0">
                <a:latin typeface="Arial" panose="020B0604020202020204" pitchFamily="34" charset="0"/>
                <a:cs typeface="Arial" panose="020B0604020202020204" pitchFamily="34" charset="0"/>
              </a:rPr>
              <a:t>IGRF </a:t>
            </a:r>
            <a:r>
              <a:rPr lang="en-US" altLang="en-US" dirty="0" err="1">
                <a:latin typeface="Arial" panose="020B0604020202020204" pitchFamily="34" charset="0"/>
                <a:cs typeface="Arial" panose="020B0604020202020204" pitchFamily="34" charset="0"/>
              </a:rPr>
              <a:t>footpoint</a:t>
            </a:r>
            <a:endParaRPr lang="en-US" dirty="0"/>
          </a:p>
        </p:txBody>
      </p:sp>
      <p:cxnSp>
        <p:nvCxnSpPr>
          <p:cNvPr id="43034" name="Straight Arrow Connector 43033"/>
          <p:cNvCxnSpPr/>
          <p:nvPr/>
        </p:nvCxnSpPr>
        <p:spPr bwMode="auto">
          <a:xfrm flipH="1">
            <a:off x="26623450" y="9888878"/>
            <a:ext cx="9474" cy="651855"/>
          </a:xfrm>
          <a:prstGeom prst="straightConnector1">
            <a:avLst/>
          </a:prstGeom>
          <a:solidFill>
            <a:srgbClr val="00B8FF"/>
          </a:solidFill>
          <a:ln w="9525" cap="flat" cmpd="sng" algn="ctr">
            <a:solidFill>
              <a:schemeClr val="tx1"/>
            </a:solidFill>
            <a:prstDash val="solid"/>
            <a:round/>
            <a:headEnd type="none" w="med" len="med"/>
            <a:tailEnd type="triangle"/>
          </a:ln>
          <a:effectLst/>
        </p:spPr>
      </p:cxnSp>
      <p:cxnSp>
        <p:nvCxnSpPr>
          <p:cNvPr id="34" name="Straight Connector 33"/>
          <p:cNvCxnSpPr/>
          <p:nvPr/>
        </p:nvCxnSpPr>
        <p:spPr bwMode="auto">
          <a:xfrm flipV="1">
            <a:off x="21621140" y="9880762"/>
            <a:ext cx="1857" cy="1187358"/>
          </a:xfrm>
          <a:prstGeom prst="line">
            <a:avLst/>
          </a:prstGeom>
          <a:solidFill>
            <a:srgbClr val="00B8FF"/>
          </a:solidFill>
          <a:ln w="9525" cap="flat" cmpd="sng" algn="ctr">
            <a:solidFill>
              <a:schemeClr val="tx1"/>
            </a:solidFill>
            <a:prstDash val="solid"/>
            <a:round/>
            <a:headEnd type="none" w="med" len="med"/>
            <a:tailEnd type="none" w="med" len="med"/>
          </a:ln>
          <a:effectLst/>
        </p:spPr>
      </p:cxnSp>
      <p:cxnSp>
        <p:nvCxnSpPr>
          <p:cNvPr id="36" name="Straight Connector 35"/>
          <p:cNvCxnSpPr/>
          <p:nvPr/>
        </p:nvCxnSpPr>
        <p:spPr bwMode="auto">
          <a:xfrm flipV="1">
            <a:off x="23327089" y="9880762"/>
            <a:ext cx="0" cy="1079854"/>
          </a:xfrm>
          <a:prstGeom prst="line">
            <a:avLst/>
          </a:prstGeom>
          <a:solidFill>
            <a:srgbClr val="00B8FF"/>
          </a:solidFill>
          <a:ln w="9525" cap="flat" cmpd="sng" algn="ctr">
            <a:solidFill>
              <a:schemeClr val="tx1"/>
            </a:solidFill>
            <a:prstDash val="solid"/>
            <a:round/>
            <a:headEnd type="none" w="med" len="med"/>
            <a:tailEnd type="none" w="med" len="med"/>
          </a:ln>
          <a:effectLst/>
        </p:spPr>
      </p:cxnSp>
      <p:sp>
        <p:nvSpPr>
          <p:cNvPr id="143" name="Rectangle 142"/>
          <p:cNvSpPr/>
          <p:nvPr/>
        </p:nvSpPr>
        <p:spPr>
          <a:xfrm>
            <a:off x="20887320" y="12046418"/>
            <a:ext cx="615159" cy="461665"/>
          </a:xfrm>
          <a:prstGeom prst="rect">
            <a:avLst/>
          </a:prstGeom>
        </p:spPr>
        <p:txBody>
          <a:bodyPr wrap="square">
            <a:spAutoFit/>
          </a:bodyPr>
          <a:lstStyle/>
          <a:p>
            <a:r>
              <a:rPr lang="en-US" altLang="en-US" dirty="0" smtClean="0">
                <a:latin typeface="Arial" panose="020B0604020202020204" pitchFamily="34" charset="0"/>
                <a:cs typeface="Arial" panose="020B0604020202020204" pitchFamily="34" charset="0"/>
              </a:rPr>
              <a:t>(1)</a:t>
            </a:r>
            <a:endParaRPr lang="en-US" dirty="0"/>
          </a:p>
        </p:txBody>
      </p:sp>
      <p:sp>
        <p:nvSpPr>
          <p:cNvPr id="144" name="Rectangle 143"/>
          <p:cNvSpPr/>
          <p:nvPr/>
        </p:nvSpPr>
        <p:spPr>
          <a:xfrm>
            <a:off x="28812245" y="12064929"/>
            <a:ext cx="615159" cy="461665"/>
          </a:xfrm>
          <a:prstGeom prst="rect">
            <a:avLst/>
          </a:prstGeom>
        </p:spPr>
        <p:txBody>
          <a:bodyPr wrap="square">
            <a:spAutoFit/>
          </a:bodyPr>
          <a:lstStyle/>
          <a:p>
            <a:r>
              <a:rPr lang="en-US" altLang="en-US" dirty="0" smtClean="0">
                <a:latin typeface="Arial" panose="020B0604020202020204" pitchFamily="34" charset="0"/>
                <a:cs typeface="Arial" panose="020B0604020202020204" pitchFamily="34" charset="0"/>
              </a:rPr>
              <a:t>(3)</a:t>
            </a:r>
            <a:endParaRPr lang="en-US" dirty="0"/>
          </a:p>
        </p:txBody>
      </p:sp>
      <p:sp>
        <p:nvSpPr>
          <p:cNvPr id="145" name="Rectangle 144"/>
          <p:cNvSpPr/>
          <p:nvPr/>
        </p:nvSpPr>
        <p:spPr>
          <a:xfrm>
            <a:off x="24954950" y="12030508"/>
            <a:ext cx="615159" cy="461665"/>
          </a:xfrm>
          <a:prstGeom prst="rect">
            <a:avLst/>
          </a:prstGeom>
        </p:spPr>
        <p:txBody>
          <a:bodyPr wrap="square">
            <a:spAutoFit/>
          </a:bodyPr>
          <a:lstStyle/>
          <a:p>
            <a:r>
              <a:rPr lang="en-US" altLang="en-US" dirty="0" smtClean="0">
                <a:latin typeface="Arial" panose="020B0604020202020204" pitchFamily="34" charset="0"/>
                <a:cs typeface="Arial" panose="020B0604020202020204" pitchFamily="34" charset="0"/>
              </a:rPr>
              <a:t>(2)</a:t>
            </a:r>
            <a:endParaRPr lang="en-US" dirty="0"/>
          </a:p>
        </p:txBody>
      </p:sp>
      <p:sp>
        <p:nvSpPr>
          <p:cNvPr id="147" name="Frame 146"/>
          <p:cNvSpPr/>
          <p:nvPr/>
        </p:nvSpPr>
        <p:spPr bwMode="auto">
          <a:xfrm>
            <a:off x="24765000" y="26822400"/>
            <a:ext cx="5457575" cy="1456592"/>
          </a:xfrm>
          <a:prstGeom prst="frame">
            <a:avLst>
              <a:gd name="adj1" fmla="val 5254"/>
            </a:avLst>
          </a:prstGeom>
          <a:solidFill>
            <a:srgbClr val="FFFF00"/>
          </a:solidFill>
          <a:ln w="9525" cap="flat" cmpd="sng" algn="ctr">
            <a:solidFill>
              <a:schemeClr val="tx1"/>
            </a:solidFill>
            <a:prstDash val="solid"/>
            <a:round/>
            <a:headEnd type="none" w="med" len="med"/>
            <a:tailEnd type="none" w="med" len="med"/>
          </a:ln>
          <a:effectLst/>
        </p:spPr>
        <p:txBody>
          <a:bodyPr/>
          <a:lstStyle/>
          <a:p>
            <a:pPr>
              <a:defRPr/>
            </a:pPr>
            <a:endParaRPr lang="en-US" sz="1800">
              <a:solidFill>
                <a:srgbClr val="FFFF00"/>
              </a:solidFill>
              <a:latin typeface="Times New Roman" pitchFamily="-110" charset="0"/>
              <a:ea typeface="+mn-ea"/>
            </a:endParaRPr>
          </a:p>
        </p:txBody>
      </p:sp>
      <p:sp>
        <p:nvSpPr>
          <p:cNvPr id="148" name="Frame 147"/>
          <p:cNvSpPr/>
          <p:nvPr/>
        </p:nvSpPr>
        <p:spPr bwMode="auto">
          <a:xfrm>
            <a:off x="24765000" y="29794200"/>
            <a:ext cx="5457575" cy="1456592"/>
          </a:xfrm>
          <a:prstGeom prst="frame">
            <a:avLst>
              <a:gd name="adj1" fmla="val 5254"/>
            </a:avLst>
          </a:prstGeom>
          <a:solidFill>
            <a:srgbClr val="FFFF00"/>
          </a:solidFill>
          <a:ln w="9525" cap="flat" cmpd="sng" algn="ctr">
            <a:solidFill>
              <a:schemeClr val="tx1"/>
            </a:solidFill>
            <a:prstDash val="solid"/>
            <a:round/>
            <a:headEnd type="none" w="med" len="med"/>
            <a:tailEnd type="none" w="med" len="med"/>
          </a:ln>
          <a:effectLst/>
        </p:spPr>
        <p:txBody>
          <a:bodyPr/>
          <a:lstStyle/>
          <a:p>
            <a:pPr>
              <a:defRPr/>
            </a:pPr>
            <a:endParaRPr lang="en-US" sz="1800">
              <a:solidFill>
                <a:srgbClr val="FFFF00"/>
              </a:solidFill>
              <a:latin typeface="Times New Roman" pitchFamily="-110" charset="0"/>
              <a:ea typeface="+mn-ea"/>
            </a:endParaRPr>
          </a:p>
        </p:txBody>
      </p:sp>
      <p:sp>
        <p:nvSpPr>
          <p:cNvPr id="149" name="Rectangle 148"/>
          <p:cNvSpPr/>
          <p:nvPr/>
        </p:nvSpPr>
        <p:spPr>
          <a:xfrm>
            <a:off x="12877800" y="4558755"/>
            <a:ext cx="615159" cy="461665"/>
          </a:xfrm>
          <a:prstGeom prst="rect">
            <a:avLst/>
          </a:prstGeom>
        </p:spPr>
        <p:txBody>
          <a:bodyPr wrap="square">
            <a:spAutoFit/>
          </a:bodyPr>
          <a:lstStyle/>
          <a:p>
            <a:r>
              <a:rPr lang="en-US" altLang="en-US" dirty="0" smtClean="0">
                <a:latin typeface="Arial" panose="020B0604020202020204" pitchFamily="34" charset="0"/>
                <a:cs typeface="Arial" panose="020B0604020202020204" pitchFamily="34" charset="0"/>
              </a:rPr>
              <a:t>(1)</a:t>
            </a:r>
            <a:endParaRPr lang="en-US" dirty="0"/>
          </a:p>
        </p:txBody>
      </p:sp>
      <p:sp>
        <p:nvSpPr>
          <p:cNvPr id="150" name="Rectangle 149"/>
          <p:cNvSpPr/>
          <p:nvPr/>
        </p:nvSpPr>
        <p:spPr>
          <a:xfrm>
            <a:off x="18806245" y="4502523"/>
            <a:ext cx="615159" cy="461665"/>
          </a:xfrm>
          <a:prstGeom prst="rect">
            <a:avLst/>
          </a:prstGeom>
        </p:spPr>
        <p:txBody>
          <a:bodyPr wrap="square">
            <a:spAutoFit/>
          </a:bodyPr>
          <a:lstStyle/>
          <a:p>
            <a:r>
              <a:rPr lang="en-US" altLang="en-US" dirty="0" smtClean="0">
                <a:latin typeface="Arial" panose="020B0604020202020204" pitchFamily="34" charset="0"/>
                <a:cs typeface="Arial" panose="020B0604020202020204" pitchFamily="34" charset="0"/>
              </a:rPr>
              <a:t>(2)</a:t>
            </a:r>
            <a:endParaRPr lang="en-US" dirty="0"/>
          </a:p>
        </p:txBody>
      </p:sp>
      <p:sp>
        <p:nvSpPr>
          <p:cNvPr id="156" name="Frame 155"/>
          <p:cNvSpPr/>
          <p:nvPr/>
        </p:nvSpPr>
        <p:spPr bwMode="auto">
          <a:xfrm>
            <a:off x="5181599" y="32977931"/>
            <a:ext cx="1752601" cy="3500298"/>
          </a:xfrm>
          <a:prstGeom prst="frame">
            <a:avLst>
              <a:gd name="adj1" fmla="val 5254"/>
            </a:avLst>
          </a:prstGeom>
          <a:solidFill>
            <a:srgbClr val="FFFF00"/>
          </a:solidFill>
          <a:ln w="9525" cap="flat" cmpd="sng" algn="ctr">
            <a:solidFill>
              <a:schemeClr val="tx1"/>
            </a:solidFill>
            <a:prstDash val="solid"/>
            <a:round/>
            <a:headEnd type="none" w="med" len="med"/>
            <a:tailEnd type="none" w="med" len="med"/>
          </a:ln>
          <a:effectLst/>
        </p:spPr>
        <p:txBody>
          <a:bodyPr/>
          <a:lstStyle/>
          <a:p>
            <a:pPr>
              <a:defRPr/>
            </a:pPr>
            <a:endParaRPr lang="en-US" sz="1800">
              <a:solidFill>
                <a:srgbClr val="FFFF00"/>
              </a:solidFill>
              <a:latin typeface="Times New Roman" pitchFamily="-110" charset="0"/>
              <a:ea typeface="+mn-ea"/>
            </a:endParaRPr>
          </a:p>
        </p:txBody>
      </p:sp>
      <p:sp>
        <p:nvSpPr>
          <p:cNvPr id="157" name="Rectangle 156"/>
          <p:cNvSpPr/>
          <p:nvPr/>
        </p:nvSpPr>
        <p:spPr>
          <a:xfrm>
            <a:off x="8858392" y="9108241"/>
            <a:ext cx="1914307" cy="461665"/>
          </a:xfrm>
          <a:prstGeom prst="rect">
            <a:avLst/>
          </a:prstGeom>
        </p:spPr>
        <p:txBody>
          <a:bodyPr wrap="none">
            <a:spAutoFit/>
          </a:bodyPr>
          <a:lstStyle/>
          <a:p>
            <a:pPr algn="just"/>
            <a:r>
              <a:rPr lang="en-US" altLang="en-US" dirty="0" smtClean="0">
                <a:solidFill>
                  <a:schemeClr val="bg1"/>
                </a:solidFill>
                <a:latin typeface="Arial" panose="020B0604020202020204" pitchFamily="34" charset="0"/>
                <a:cs typeface="Arial" panose="020B0604020202020204" pitchFamily="34" charset="0"/>
              </a:rPr>
              <a:t>Black aurora</a:t>
            </a:r>
            <a:endParaRPr lang="en-US" altLang="en-US" dirty="0">
              <a:solidFill>
                <a:schemeClr val="bg1"/>
              </a:solidFill>
              <a:latin typeface="Arial" panose="020B0604020202020204" pitchFamily="34" charset="0"/>
              <a:cs typeface="Arial" panose="020B0604020202020204" pitchFamily="34" charset="0"/>
            </a:endParaRPr>
          </a:p>
        </p:txBody>
      </p:sp>
      <p:cxnSp>
        <p:nvCxnSpPr>
          <p:cNvPr id="158" name="Straight Arrow Connector 157"/>
          <p:cNvCxnSpPr/>
          <p:nvPr/>
        </p:nvCxnSpPr>
        <p:spPr bwMode="auto">
          <a:xfrm flipV="1">
            <a:off x="8534040" y="9623052"/>
            <a:ext cx="691532" cy="1352067"/>
          </a:xfrm>
          <a:prstGeom prst="straightConnector1">
            <a:avLst/>
          </a:prstGeom>
          <a:solidFill>
            <a:srgbClr val="00B8FF"/>
          </a:solidFill>
          <a:ln w="25400" cap="flat" cmpd="sng" algn="ctr">
            <a:solidFill>
              <a:srgbClr val="FFFF00"/>
            </a:solidFill>
            <a:prstDash val="solid"/>
            <a:round/>
            <a:headEnd type="triangle" w="med" len="med"/>
            <a:tailEnd type="none"/>
          </a:ln>
          <a:effectLst/>
        </p:spPr>
      </p:cxn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39418</TotalTime>
  <Words>1179</Words>
  <Application>Microsoft Office PowerPoint</Application>
  <PresentationFormat>Custom</PresentationFormat>
  <Paragraphs>76</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Batang</vt:lpstr>
      <vt:lpstr>굴림</vt:lpstr>
      <vt:lpstr>ＭＳ Ｐゴシック</vt:lpstr>
      <vt:lpstr>Arial</vt:lpstr>
      <vt:lpstr>Times New Roman</vt:lpstr>
      <vt:lpstr>Wingdings</vt:lpstr>
      <vt:lpstr>Blank Presentation</vt:lpstr>
      <vt:lpstr>PowerPoint Presentation</vt:lpstr>
    </vt:vector>
  </TitlesOfParts>
  <Company>Mark Lessard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Fritz</dc:creator>
  <cp:lastModifiedBy>Bruce Fritz</cp:lastModifiedBy>
  <cp:revision>545</cp:revision>
  <cp:lastPrinted>2014-12-10T16:05:04Z</cp:lastPrinted>
  <dcterms:created xsi:type="dcterms:W3CDTF">2014-12-12T12:18:32Z</dcterms:created>
  <dcterms:modified xsi:type="dcterms:W3CDTF">2015-06-09T13:39:29Z</dcterms:modified>
</cp:coreProperties>
</file>