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2918400" cy="438912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62071"/>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054" autoAdjust="0"/>
  </p:normalViewPr>
  <p:slideViewPr>
    <p:cSldViewPr snapToGrid="0" snapToObjects="1">
      <p:cViewPr>
        <p:scale>
          <a:sx n="41" d="100"/>
          <a:sy n="41" d="100"/>
        </p:scale>
        <p:origin x="-768" y="-80"/>
      </p:cViewPr>
      <p:guideLst>
        <p:guide orient="horz" pos="13824"/>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977EE7-16FB-AA41-BA68-DABDC08F1356}" type="doc">
      <dgm:prSet loTypeId="urn:microsoft.com/office/officeart/2005/8/layout/hProcess9" loCatId="" qsTypeId="urn:microsoft.com/office/officeart/2005/8/quickstyle/simple2" qsCatId="simple" csTypeId="urn:microsoft.com/office/officeart/2005/8/colors/accent1_2" csCatId="accent1" phldr="1"/>
      <dgm:spPr/>
    </dgm:pt>
    <dgm:pt modelId="{07354032-4D25-ED44-A560-A038C7F7E47E}">
      <dgm:prSet phldrT="[Text]"/>
      <dgm:spPr>
        <a:solidFill>
          <a:srgbClr val="07237E"/>
        </a:solidFill>
      </dgm:spPr>
      <dgm:t>
        <a:bodyPr/>
        <a:lstStyle/>
        <a:p>
          <a:r>
            <a:rPr lang="en-US" dirty="0" smtClean="0"/>
            <a:t>Precipitation</a:t>
          </a:r>
          <a:endParaRPr lang="en-US" dirty="0"/>
        </a:p>
      </dgm:t>
    </dgm:pt>
    <dgm:pt modelId="{F4BCE0BA-5171-2240-87C6-BC2C1F296918}" type="parTrans" cxnId="{7B8FED4A-BD44-1E4D-9A02-F276C1029295}">
      <dgm:prSet/>
      <dgm:spPr/>
      <dgm:t>
        <a:bodyPr/>
        <a:lstStyle/>
        <a:p>
          <a:endParaRPr lang="en-US"/>
        </a:p>
      </dgm:t>
    </dgm:pt>
    <dgm:pt modelId="{7B4434E9-C2A7-5A41-B566-898245369E6D}" type="sibTrans" cxnId="{7B8FED4A-BD44-1E4D-9A02-F276C1029295}">
      <dgm:prSet/>
      <dgm:spPr/>
      <dgm:t>
        <a:bodyPr/>
        <a:lstStyle/>
        <a:p>
          <a:endParaRPr lang="en-US"/>
        </a:p>
      </dgm:t>
    </dgm:pt>
    <dgm:pt modelId="{0EAFC883-3F77-6045-B460-7465E2AAFBB0}">
      <dgm:prSet phldrT="[Text]"/>
      <dgm:spPr>
        <a:solidFill>
          <a:srgbClr val="07237E"/>
        </a:solidFill>
      </dgm:spPr>
      <dgm:t>
        <a:bodyPr/>
        <a:lstStyle/>
        <a:p>
          <a:r>
            <a:rPr lang="en-US" dirty="0" smtClean="0"/>
            <a:t>Increased ionization</a:t>
          </a:r>
          <a:endParaRPr lang="en-US" dirty="0"/>
        </a:p>
      </dgm:t>
    </dgm:pt>
    <dgm:pt modelId="{A82353E4-B1A9-6147-A9A5-98B10C3BB85F}" type="parTrans" cxnId="{DC4D7D0A-2F7E-0D41-995D-89103BF3E28D}">
      <dgm:prSet/>
      <dgm:spPr/>
      <dgm:t>
        <a:bodyPr/>
        <a:lstStyle/>
        <a:p>
          <a:endParaRPr lang="en-US"/>
        </a:p>
      </dgm:t>
    </dgm:pt>
    <dgm:pt modelId="{89FC3F90-B724-4540-B847-1A0A6D7FB233}" type="sibTrans" cxnId="{DC4D7D0A-2F7E-0D41-995D-89103BF3E28D}">
      <dgm:prSet/>
      <dgm:spPr/>
      <dgm:t>
        <a:bodyPr/>
        <a:lstStyle/>
        <a:p>
          <a:endParaRPr lang="en-US"/>
        </a:p>
      </dgm:t>
    </dgm:pt>
    <dgm:pt modelId="{9D83C0B3-93F0-664E-8F92-65DD81F73548}">
      <dgm:prSet phldrT="[Text]"/>
      <dgm:spPr>
        <a:solidFill>
          <a:srgbClr val="07237E"/>
        </a:solidFill>
      </dgm:spPr>
      <dgm:t>
        <a:bodyPr/>
        <a:lstStyle/>
        <a:p>
          <a:r>
            <a:rPr lang="en-US" dirty="0" smtClean="0"/>
            <a:t>Conductivity increased</a:t>
          </a:r>
          <a:endParaRPr lang="en-US" dirty="0"/>
        </a:p>
      </dgm:t>
    </dgm:pt>
    <dgm:pt modelId="{28B47F97-D4A3-2647-ACAA-1A075174E3AA}" type="parTrans" cxnId="{B771B168-13E1-2443-B2D3-12CE39B795C6}">
      <dgm:prSet/>
      <dgm:spPr/>
      <dgm:t>
        <a:bodyPr/>
        <a:lstStyle/>
        <a:p>
          <a:endParaRPr lang="en-US"/>
        </a:p>
      </dgm:t>
    </dgm:pt>
    <dgm:pt modelId="{BD73D4C6-20F5-AA48-ABC4-594FB9985D40}" type="sibTrans" cxnId="{B771B168-13E1-2443-B2D3-12CE39B795C6}">
      <dgm:prSet/>
      <dgm:spPr/>
      <dgm:t>
        <a:bodyPr/>
        <a:lstStyle/>
        <a:p>
          <a:endParaRPr lang="en-US"/>
        </a:p>
      </dgm:t>
    </dgm:pt>
    <dgm:pt modelId="{CB261B97-FFAA-CD47-A28D-4C4A676F9895}">
      <dgm:prSet/>
      <dgm:spPr>
        <a:solidFill>
          <a:srgbClr val="07237E"/>
        </a:solidFill>
      </dgm:spPr>
      <dgm:t>
        <a:bodyPr/>
        <a:lstStyle/>
        <a:p>
          <a:r>
            <a:rPr lang="en-US" dirty="0" smtClean="0"/>
            <a:t>Modified currents</a:t>
          </a:r>
          <a:endParaRPr lang="en-US" dirty="0"/>
        </a:p>
      </dgm:t>
    </dgm:pt>
    <dgm:pt modelId="{7CA6A284-8A79-4245-8968-9129074CCAC1}" type="parTrans" cxnId="{80300EE8-4AA4-E640-B510-E7EC5F58F143}">
      <dgm:prSet/>
      <dgm:spPr/>
      <dgm:t>
        <a:bodyPr/>
        <a:lstStyle/>
        <a:p>
          <a:endParaRPr lang="en-US"/>
        </a:p>
      </dgm:t>
    </dgm:pt>
    <dgm:pt modelId="{2D88054D-3E46-2E46-B0CB-2E8B66E23FA7}" type="sibTrans" cxnId="{80300EE8-4AA4-E640-B510-E7EC5F58F143}">
      <dgm:prSet/>
      <dgm:spPr/>
      <dgm:t>
        <a:bodyPr/>
        <a:lstStyle/>
        <a:p>
          <a:endParaRPr lang="en-US"/>
        </a:p>
      </dgm:t>
    </dgm:pt>
    <dgm:pt modelId="{93FA4AA0-8C89-B149-8039-2E8134D7C277}">
      <dgm:prSet/>
      <dgm:spPr>
        <a:solidFill>
          <a:srgbClr val="07237E"/>
        </a:solidFill>
      </dgm:spPr>
      <dgm:t>
        <a:bodyPr/>
        <a:lstStyle/>
        <a:p>
          <a:r>
            <a:rPr lang="en-US" dirty="0" smtClean="0"/>
            <a:t>Joule heating</a:t>
          </a:r>
          <a:endParaRPr lang="en-US" dirty="0"/>
        </a:p>
      </dgm:t>
    </dgm:pt>
    <dgm:pt modelId="{1B8AFFB8-94BE-A447-A9BC-D4F72A2CDC44}" type="parTrans" cxnId="{4AD126CE-78E0-244C-B15F-E62855FE8979}">
      <dgm:prSet/>
      <dgm:spPr/>
      <dgm:t>
        <a:bodyPr/>
        <a:lstStyle/>
        <a:p>
          <a:endParaRPr lang="en-US"/>
        </a:p>
      </dgm:t>
    </dgm:pt>
    <dgm:pt modelId="{C40F514F-8DBC-FF49-80A5-9B2CBA23CD09}" type="sibTrans" cxnId="{4AD126CE-78E0-244C-B15F-E62855FE8979}">
      <dgm:prSet/>
      <dgm:spPr/>
      <dgm:t>
        <a:bodyPr/>
        <a:lstStyle/>
        <a:p>
          <a:endParaRPr lang="en-US"/>
        </a:p>
      </dgm:t>
    </dgm:pt>
    <dgm:pt modelId="{D8A29634-EDFC-434B-A60C-C3EC185CA9AC}" type="pres">
      <dgm:prSet presAssocID="{D5977EE7-16FB-AA41-BA68-DABDC08F1356}" presName="CompostProcess" presStyleCnt="0">
        <dgm:presLayoutVars>
          <dgm:dir/>
          <dgm:resizeHandles val="exact"/>
        </dgm:presLayoutVars>
      </dgm:prSet>
      <dgm:spPr/>
    </dgm:pt>
    <dgm:pt modelId="{5B8720E0-1AE9-2F44-969B-23D653F48C93}" type="pres">
      <dgm:prSet presAssocID="{D5977EE7-16FB-AA41-BA68-DABDC08F1356}" presName="arrow" presStyleLbl="bgShp" presStyleIdx="0" presStyleCnt="1"/>
      <dgm:spPr>
        <a:solidFill>
          <a:srgbClr val="80878A"/>
        </a:solidFill>
      </dgm:spPr>
    </dgm:pt>
    <dgm:pt modelId="{02FC96E1-E54B-CE4B-AC2C-99457C5A5D8C}" type="pres">
      <dgm:prSet presAssocID="{D5977EE7-16FB-AA41-BA68-DABDC08F1356}" presName="linearProcess" presStyleCnt="0"/>
      <dgm:spPr/>
    </dgm:pt>
    <dgm:pt modelId="{158449FB-80D2-2347-BAF9-36721A8100DA}" type="pres">
      <dgm:prSet presAssocID="{07354032-4D25-ED44-A560-A038C7F7E47E}" presName="textNode" presStyleLbl="node1" presStyleIdx="0" presStyleCnt="5">
        <dgm:presLayoutVars>
          <dgm:bulletEnabled val="1"/>
        </dgm:presLayoutVars>
      </dgm:prSet>
      <dgm:spPr/>
      <dgm:t>
        <a:bodyPr/>
        <a:lstStyle/>
        <a:p>
          <a:endParaRPr lang="en-US"/>
        </a:p>
      </dgm:t>
    </dgm:pt>
    <dgm:pt modelId="{EA34EEAC-8DC9-9B4C-9600-88016370CBF2}" type="pres">
      <dgm:prSet presAssocID="{7B4434E9-C2A7-5A41-B566-898245369E6D}" presName="sibTrans" presStyleCnt="0"/>
      <dgm:spPr/>
    </dgm:pt>
    <dgm:pt modelId="{1AEFEB13-1489-F641-9981-0022FC37FF5A}" type="pres">
      <dgm:prSet presAssocID="{0EAFC883-3F77-6045-B460-7465E2AAFBB0}" presName="textNode" presStyleLbl="node1" presStyleIdx="1" presStyleCnt="5">
        <dgm:presLayoutVars>
          <dgm:bulletEnabled val="1"/>
        </dgm:presLayoutVars>
      </dgm:prSet>
      <dgm:spPr/>
      <dgm:t>
        <a:bodyPr/>
        <a:lstStyle/>
        <a:p>
          <a:endParaRPr lang="en-US"/>
        </a:p>
      </dgm:t>
    </dgm:pt>
    <dgm:pt modelId="{2E5CE151-477D-DA40-9232-937EAB2CC0A3}" type="pres">
      <dgm:prSet presAssocID="{89FC3F90-B724-4540-B847-1A0A6D7FB233}" presName="sibTrans" presStyleCnt="0"/>
      <dgm:spPr/>
    </dgm:pt>
    <dgm:pt modelId="{BF9EAB4F-3877-0842-9DE1-296D4AD2E0D3}" type="pres">
      <dgm:prSet presAssocID="{9D83C0B3-93F0-664E-8F92-65DD81F73548}" presName="textNode" presStyleLbl="node1" presStyleIdx="2" presStyleCnt="5">
        <dgm:presLayoutVars>
          <dgm:bulletEnabled val="1"/>
        </dgm:presLayoutVars>
      </dgm:prSet>
      <dgm:spPr/>
      <dgm:t>
        <a:bodyPr/>
        <a:lstStyle/>
        <a:p>
          <a:endParaRPr lang="en-US"/>
        </a:p>
      </dgm:t>
    </dgm:pt>
    <dgm:pt modelId="{085B96A8-1B87-3545-AEF8-E29036C35101}" type="pres">
      <dgm:prSet presAssocID="{BD73D4C6-20F5-AA48-ABC4-594FB9985D40}" presName="sibTrans" presStyleCnt="0"/>
      <dgm:spPr/>
    </dgm:pt>
    <dgm:pt modelId="{78BCE31A-2AAB-B041-A763-D9C965A251C6}" type="pres">
      <dgm:prSet presAssocID="{CB261B97-FFAA-CD47-A28D-4C4A676F9895}" presName="textNode" presStyleLbl="node1" presStyleIdx="3" presStyleCnt="5">
        <dgm:presLayoutVars>
          <dgm:bulletEnabled val="1"/>
        </dgm:presLayoutVars>
      </dgm:prSet>
      <dgm:spPr/>
      <dgm:t>
        <a:bodyPr/>
        <a:lstStyle/>
        <a:p>
          <a:endParaRPr lang="en-US"/>
        </a:p>
      </dgm:t>
    </dgm:pt>
    <dgm:pt modelId="{7ED45D38-9D69-024D-BA03-6A2C3B9DC6B6}" type="pres">
      <dgm:prSet presAssocID="{2D88054D-3E46-2E46-B0CB-2E8B66E23FA7}" presName="sibTrans" presStyleCnt="0"/>
      <dgm:spPr/>
    </dgm:pt>
    <dgm:pt modelId="{F59FE474-D0B1-284A-8255-A5FA8BC3158A}" type="pres">
      <dgm:prSet presAssocID="{93FA4AA0-8C89-B149-8039-2E8134D7C277}" presName="textNode" presStyleLbl="node1" presStyleIdx="4" presStyleCnt="5">
        <dgm:presLayoutVars>
          <dgm:bulletEnabled val="1"/>
        </dgm:presLayoutVars>
      </dgm:prSet>
      <dgm:spPr/>
      <dgm:t>
        <a:bodyPr/>
        <a:lstStyle/>
        <a:p>
          <a:endParaRPr lang="en-US"/>
        </a:p>
      </dgm:t>
    </dgm:pt>
  </dgm:ptLst>
  <dgm:cxnLst>
    <dgm:cxn modelId="{7B8FED4A-BD44-1E4D-9A02-F276C1029295}" srcId="{D5977EE7-16FB-AA41-BA68-DABDC08F1356}" destId="{07354032-4D25-ED44-A560-A038C7F7E47E}" srcOrd="0" destOrd="0" parTransId="{F4BCE0BA-5171-2240-87C6-BC2C1F296918}" sibTransId="{7B4434E9-C2A7-5A41-B566-898245369E6D}"/>
    <dgm:cxn modelId="{C42A9115-04A9-2B44-B8D3-281B1A096207}" type="presOf" srcId="{D5977EE7-16FB-AA41-BA68-DABDC08F1356}" destId="{D8A29634-EDFC-434B-A60C-C3EC185CA9AC}" srcOrd="0" destOrd="0" presId="urn:microsoft.com/office/officeart/2005/8/layout/hProcess9"/>
    <dgm:cxn modelId="{86AD75EE-ECD9-CB41-8CE2-C9FF013BD972}" type="presOf" srcId="{93FA4AA0-8C89-B149-8039-2E8134D7C277}" destId="{F59FE474-D0B1-284A-8255-A5FA8BC3158A}" srcOrd="0" destOrd="0" presId="urn:microsoft.com/office/officeart/2005/8/layout/hProcess9"/>
    <dgm:cxn modelId="{14E0219F-591D-364F-B231-8D288BF85DD7}" type="presOf" srcId="{CB261B97-FFAA-CD47-A28D-4C4A676F9895}" destId="{78BCE31A-2AAB-B041-A763-D9C965A251C6}" srcOrd="0" destOrd="0" presId="urn:microsoft.com/office/officeart/2005/8/layout/hProcess9"/>
    <dgm:cxn modelId="{80300EE8-4AA4-E640-B510-E7EC5F58F143}" srcId="{D5977EE7-16FB-AA41-BA68-DABDC08F1356}" destId="{CB261B97-FFAA-CD47-A28D-4C4A676F9895}" srcOrd="3" destOrd="0" parTransId="{7CA6A284-8A79-4245-8968-9129074CCAC1}" sibTransId="{2D88054D-3E46-2E46-B0CB-2E8B66E23FA7}"/>
    <dgm:cxn modelId="{D77A16E5-79AE-D449-982F-BC73B873A75E}" type="presOf" srcId="{9D83C0B3-93F0-664E-8F92-65DD81F73548}" destId="{BF9EAB4F-3877-0842-9DE1-296D4AD2E0D3}" srcOrd="0" destOrd="0" presId="urn:microsoft.com/office/officeart/2005/8/layout/hProcess9"/>
    <dgm:cxn modelId="{DC4D7D0A-2F7E-0D41-995D-89103BF3E28D}" srcId="{D5977EE7-16FB-AA41-BA68-DABDC08F1356}" destId="{0EAFC883-3F77-6045-B460-7465E2AAFBB0}" srcOrd="1" destOrd="0" parTransId="{A82353E4-B1A9-6147-A9A5-98B10C3BB85F}" sibTransId="{89FC3F90-B724-4540-B847-1A0A6D7FB233}"/>
    <dgm:cxn modelId="{B771B168-13E1-2443-B2D3-12CE39B795C6}" srcId="{D5977EE7-16FB-AA41-BA68-DABDC08F1356}" destId="{9D83C0B3-93F0-664E-8F92-65DD81F73548}" srcOrd="2" destOrd="0" parTransId="{28B47F97-D4A3-2647-ACAA-1A075174E3AA}" sibTransId="{BD73D4C6-20F5-AA48-ABC4-594FB9985D40}"/>
    <dgm:cxn modelId="{4AD126CE-78E0-244C-B15F-E62855FE8979}" srcId="{D5977EE7-16FB-AA41-BA68-DABDC08F1356}" destId="{93FA4AA0-8C89-B149-8039-2E8134D7C277}" srcOrd="4" destOrd="0" parTransId="{1B8AFFB8-94BE-A447-A9BC-D4F72A2CDC44}" sibTransId="{C40F514F-8DBC-FF49-80A5-9B2CBA23CD09}"/>
    <dgm:cxn modelId="{99E87029-C08A-D64E-AE55-402478C44CB3}" type="presOf" srcId="{0EAFC883-3F77-6045-B460-7465E2AAFBB0}" destId="{1AEFEB13-1489-F641-9981-0022FC37FF5A}" srcOrd="0" destOrd="0" presId="urn:microsoft.com/office/officeart/2005/8/layout/hProcess9"/>
    <dgm:cxn modelId="{040F93AF-D7A2-A74A-89EE-3AF67A01E101}" type="presOf" srcId="{07354032-4D25-ED44-A560-A038C7F7E47E}" destId="{158449FB-80D2-2347-BAF9-36721A8100DA}" srcOrd="0" destOrd="0" presId="urn:microsoft.com/office/officeart/2005/8/layout/hProcess9"/>
    <dgm:cxn modelId="{8D1DD742-5492-EC4F-96F3-97C65CCC7CD2}" type="presParOf" srcId="{D8A29634-EDFC-434B-A60C-C3EC185CA9AC}" destId="{5B8720E0-1AE9-2F44-969B-23D653F48C93}" srcOrd="0" destOrd="0" presId="urn:microsoft.com/office/officeart/2005/8/layout/hProcess9"/>
    <dgm:cxn modelId="{86390845-3A03-5E47-BE45-6F8ECCDAB45D}" type="presParOf" srcId="{D8A29634-EDFC-434B-A60C-C3EC185CA9AC}" destId="{02FC96E1-E54B-CE4B-AC2C-99457C5A5D8C}" srcOrd="1" destOrd="0" presId="urn:microsoft.com/office/officeart/2005/8/layout/hProcess9"/>
    <dgm:cxn modelId="{D843953B-0088-E642-9841-938083CBF8A0}" type="presParOf" srcId="{02FC96E1-E54B-CE4B-AC2C-99457C5A5D8C}" destId="{158449FB-80D2-2347-BAF9-36721A8100DA}" srcOrd="0" destOrd="0" presId="urn:microsoft.com/office/officeart/2005/8/layout/hProcess9"/>
    <dgm:cxn modelId="{EA84B1A2-3E83-CC4C-9057-64FC439F3821}" type="presParOf" srcId="{02FC96E1-E54B-CE4B-AC2C-99457C5A5D8C}" destId="{EA34EEAC-8DC9-9B4C-9600-88016370CBF2}" srcOrd="1" destOrd="0" presId="urn:microsoft.com/office/officeart/2005/8/layout/hProcess9"/>
    <dgm:cxn modelId="{48D87DC1-AE0A-4146-9EBD-FD74D4A4A658}" type="presParOf" srcId="{02FC96E1-E54B-CE4B-AC2C-99457C5A5D8C}" destId="{1AEFEB13-1489-F641-9981-0022FC37FF5A}" srcOrd="2" destOrd="0" presId="urn:microsoft.com/office/officeart/2005/8/layout/hProcess9"/>
    <dgm:cxn modelId="{A9DAF345-552E-214B-BF5A-9C62DC2E4C70}" type="presParOf" srcId="{02FC96E1-E54B-CE4B-AC2C-99457C5A5D8C}" destId="{2E5CE151-477D-DA40-9232-937EAB2CC0A3}" srcOrd="3" destOrd="0" presId="urn:microsoft.com/office/officeart/2005/8/layout/hProcess9"/>
    <dgm:cxn modelId="{87951E73-4107-CF4F-B53D-1FF48B0B1B0D}" type="presParOf" srcId="{02FC96E1-E54B-CE4B-AC2C-99457C5A5D8C}" destId="{BF9EAB4F-3877-0842-9DE1-296D4AD2E0D3}" srcOrd="4" destOrd="0" presId="urn:microsoft.com/office/officeart/2005/8/layout/hProcess9"/>
    <dgm:cxn modelId="{124E1501-AED6-CD4C-931C-1A12EA32604A}" type="presParOf" srcId="{02FC96E1-E54B-CE4B-AC2C-99457C5A5D8C}" destId="{085B96A8-1B87-3545-AEF8-E29036C35101}" srcOrd="5" destOrd="0" presId="urn:microsoft.com/office/officeart/2005/8/layout/hProcess9"/>
    <dgm:cxn modelId="{86B45685-EE3C-AF4E-8A5B-98E0D6DE4D77}" type="presParOf" srcId="{02FC96E1-E54B-CE4B-AC2C-99457C5A5D8C}" destId="{78BCE31A-2AAB-B041-A763-D9C965A251C6}" srcOrd="6" destOrd="0" presId="urn:microsoft.com/office/officeart/2005/8/layout/hProcess9"/>
    <dgm:cxn modelId="{AB758E9C-9946-8D40-BDFB-10CF8C7C9730}" type="presParOf" srcId="{02FC96E1-E54B-CE4B-AC2C-99457C5A5D8C}" destId="{7ED45D38-9D69-024D-BA03-6A2C3B9DC6B6}" srcOrd="7" destOrd="0" presId="urn:microsoft.com/office/officeart/2005/8/layout/hProcess9"/>
    <dgm:cxn modelId="{5CBF6D76-B4C7-0D4E-B122-4190AB343597}" type="presParOf" srcId="{02FC96E1-E54B-CE4B-AC2C-99457C5A5D8C}" destId="{F59FE474-D0B1-284A-8255-A5FA8BC3158A}"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720E0-1AE9-2F44-969B-23D653F48C93}">
      <dsp:nvSpPr>
        <dsp:cNvPr id="0" name=""/>
        <dsp:cNvSpPr/>
      </dsp:nvSpPr>
      <dsp:spPr>
        <a:xfrm>
          <a:off x="648137" y="0"/>
          <a:ext cx="7345561" cy="3576213"/>
        </a:xfrm>
        <a:prstGeom prst="rightArrow">
          <a:avLst/>
        </a:prstGeom>
        <a:solidFill>
          <a:srgbClr val="80878A"/>
        </a:solidFill>
        <a:ln>
          <a:noFill/>
        </a:ln>
        <a:effectLst/>
      </dsp:spPr>
      <dsp:style>
        <a:lnRef idx="0">
          <a:scrgbClr r="0" g="0" b="0"/>
        </a:lnRef>
        <a:fillRef idx="1">
          <a:scrgbClr r="0" g="0" b="0"/>
        </a:fillRef>
        <a:effectRef idx="0">
          <a:scrgbClr r="0" g="0" b="0"/>
        </a:effectRef>
        <a:fontRef idx="minor"/>
      </dsp:style>
    </dsp:sp>
    <dsp:sp modelId="{158449FB-80D2-2347-BAF9-36721A8100DA}">
      <dsp:nvSpPr>
        <dsp:cNvPr id="0" name=""/>
        <dsp:cNvSpPr/>
      </dsp:nvSpPr>
      <dsp:spPr>
        <a:xfrm>
          <a:off x="1484" y="1072863"/>
          <a:ext cx="1651735" cy="1430485"/>
        </a:xfrm>
        <a:prstGeom prst="roundRect">
          <a:avLst/>
        </a:prstGeom>
        <a:solidFill>
          <a:srgbClr val="07237E"/>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Precipitation</a:t>
          </a:r>
          <a:endParaRPr lang="en-US" sz="2000" kern="1200" dirty="0"/>
        </a:p>
      </dsp:txBody>
      <dsp:txXfrm>
        <a:off x="71315" y="1142694"/>
        <a:ext cx="1512073" cy="1290823"/>
      </dsp:txXfrm>
    </dsp:sp>
    <dsp:sp modelId="{1AEFEB13-1489-F641-9981-0022FC37FF5A}">
      <dsp:nvSpPr>
        <dsp:cNvPr id="0" name=""/>
        <dsp:cNvSpPr/>
      </dsp:nvSpPr>
      <dsp:spPr>
        <a:xfrm>
          <a:off x="1748267" y="1072863"/>
          <a:ext cx="1651735" cy="1430485"/>
        </a:xfrm>
        <a:prstGeom prst="roundRect">
          <a:avLst/>
        </a:prstGeom>
        <a:solidFill>
          <a:srgbClr val="07237E"/>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Increased ionization</a:t>
          </a:r>
          <a:endParaRPr lang="en-US" sz="2000" kern="1200" dirty="0"/>
        </a:p>
      </dsp:txBody>
      <dsp:txXfrm>
        <a:off x="1818098" y="1142694"/>
        <a:ext cx="1512073" cy="1290823"/>
      </dsp:txXfrm>
    </dsp:sp>
    <dsp:sp modelId="{BF9EAB4F-3877-0842-9DE1-296D4AD2E0D3}">
      <dsp:nvSpPr>
        <dsp:cNvPr id="0" name=""/>
        <dsp:cNvSpPr/>
      </dsp:nvSpPr>
      <dsp:spPr>
        <a:xfrm>
          <a:off x="3495050" y="1072863"/>
          <a:ext cx="1651735" cy="1430485"/>
        </a:xfrm>
        <a:prstGeom prst="roundRect">
          <a:avLst/>
        </a:prstGeom>
        <a:solidFill>
          <a:srgbClr val="07237E"/>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Conductivity increased</a:t>
          </a:r>
          <a:endParaRPr lang="en-US" sz="2000" kern="1200" dirty="0"/>
        </a:p>
      </dsp:txBody>
      <dsp:txXfrm>
        <a:off x="3564881" y="1142694"/>
        <a:ext cx="1512073" cy="1290823"/>
      </dsp:txXfrm>
    </dsp:sp>
    <dsp:sp modelId="{78BCE31A-2AAB-B041-A763-D9C965A251C6}">
      <dsp:nvSpPr>
        <dsp:cNvPr id="0" name=""/>
        <dsp:cNvSpPr/>
      </dsp:nvSpPr>
      <dsp:spPr>
        <a:xfrm>
          <a:off x="5241833" y="1072863"/>
          <a:ext cx="1651735" cy="1430485"/>
        </a:xfrm>
        <a:prstGeom prst="roundRect">
          <a:avLst/>
        </a:prstGeom>
        <a:solidFill>
          <a:srgbClr val="07237E"/>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Modified currents</a:t>
          </a:r>
          <a:endParaRPr lang="en-US" sz="2000" kern="1200" dirty="0"/>
        </a:p>
      </dsp:txBody>
      <dsp:txXfrm>
        <a:off x="5311664" y="1142694"/>
        <a:ext cx="1512073" cy="1290823"/>
      </dsp:txXfrm>
    </dsp:sp>
    <dsp:sp modelId="{F59FE474-D0B1-284A-8255-A5FA8BC3158A}">
      <dsp:nvSpPr>
        <dsp:cNvPr id="0" name=""/>
        <dsp:cNvSpPr/>
      </dsp:nvSpPr>
      <dsp:spPr>
        <a:xfrm>
          <a:off x="6988616" y="1072863"/>
          <a:ext cx="1651735" cy="1430485"/>
        </a:xfrm>
        <a:prstGeom prst="roundRect">
          <a:avLst/>
        </a:prstGeom>
        <a:solidFill>
          <a:srgbClr val="07237E"/>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Joule heating</a:t>
          </a:r>
          <a:endParaRPr lang="en-US" sz="2000" kern="1200" dirty="0"/>
        </a:p>
      </dsp:txBody>
      <dsp:txXfrm>
        <a:off x="7058447" y="1142694"/>
        <a:ext cx="1512073" cy="129082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4723"/>
            <a:ext cx="27980640" cy="940816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1680"/>
            <a:ext cx="23042880" cy="1121664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6/11/15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722750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6/11/15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594592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8204163"/>
            <a:ext cx="27980640" cy="871728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8602966"/>
            <a:ext cx="27980640" cy="9601197"/>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7029396-9999-EF43-A117-D0A412C54201}" type="datetimeFigureOut">
              <a:rPr lang="en-US" smtClean="0"/>
              <a:t>6/11/15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654910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26457" y="65542163"/>
            <a:ext cx="53052343" cy="185389517"/>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527442" y="65542163"/>
            <a:ext cx="53052347" cy="185389517"/>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7029396-9999-EF43-A117-D0A412C54201}" type="datetimeFigureOut">
              <a:rPr lang="en-US" smtClean="0"/>
              <a:t>6/11/15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743937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7683"/>
            <a:ext cx="2962656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824723"/>
            <a:ext cx="14544677" cy="4094477"/>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0" y="13919200"/>
            <a:ext cx="14544677"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9824723"/>
            <a:ext cx="14550390" cy="4094477"/>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2" y="13919200"/>
            <a:ext cx="14550390"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7029396-9999-EF43-A117-D0A412C54201}" type="datetimeFigureOut">
              <a:rPr lang="en-US" smtClean="0"/>
              <a:t>6/11/15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642258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7029396-9999-EF43-A117-D0A412C54201}" type="datetimeFigureOut">
              <a:rPr lang="en-US" smtClean="0"/>
              <a:t>6/11/15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755139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029396-9999-EF43-A117-D0A412C54201}" type="datetimeFigureOut">
              <a:rPr lang="en-US" smtClean="0"/>
              <a:t>6/11/15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3614708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747520"/>
            <a:ext cx="10829927" cy="743712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747523"/>
            <a:ext cx="18402300" cy="37459923"/>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9184643"/>
            <a:ext cx="10829927" cy="30022803"/>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029396-9999-EF43-A117-D0A412C54201}" type="datetimeFigureOut">
              <a:rPr lang="en-US" smtClean="0"/>
              <a:t>6/11/15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403884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30723840"/>
            <a:ext cx="19751040" cy="3627123"/>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3921760"/>
            <a:ext cx="19751040" cy="2633472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6452237" y="34350963"/>
            <a:ext cx="19751040" cy="5151117"/>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029396-9999-EF43-A117-D0A412C54201}" type="datetimeFigureOut">
              <a:rPr lang="en-US" smtClean="0"/>
              <a:t>6/11/15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507185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6/11/15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470924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919310" y="11247123"/>
            <a:ext cx="26660477" cy="23968455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26459" y="11247123"/>
            <a:ext cx="79444213" cy="23968455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6/11/15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7573409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757683"/>
            <a:ext cx="29626560" cy="73152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10241283"/>
            <a:ext cx="29626560" cy="28966163"/>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40680643"/>
            <a:ext cx="7680960" cy="23368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E7029396-9999-EF43-A117-D0A412C54201}" type="datetimeFigureOut">
              <a:rPr lang="en-US" smtClean="0"/>
              <a:t>6/11/15</a:t>
            </a:fld>
            <a:endParaRPr lang="en-US"/>
          </a:p>
        </p:txBody>
      </p:sp>
      <p:sp>
        <p:nvSpPr>
          <p:cNvPr id="5" name="Footer Placeholder 4"/>
          <p:cNvSpPr>
            <a:spLocks noGrp="1"/>
          </p:cNvSpPr>
          <p:nvPr>
            <p:ph type="ftr" sz="quarter" idx="3"/>
          </p:nvPr>
        </p:nvSpPr>
        <p:spPr>
          <a:xfrm>
            <a:off x="11247120" y="40680643"/>
            <a:ext cx="10424160" cy="23368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40680643"/>
            <a:ext cx="7680960" cy="23368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F41A2BB-3D2A-F041-B334-66D92D6CCB02}" type="slidenum">
              <a:rPr lang="en-US" smtClean="0"/>
              <a:t>‹#›</a:t>
            </a:fld>
            <a:endParaRPr lang="en-US"/>
          </a:p>
        </p:txBody>
      </p:sp>
    </p:spTree>
    <p:extLst>
      <p:ext uri="{BB962C8B-B14F-4D97-AF65-F5344CB8AC3E}">
        <p14:creationId xmlns:p14="http://schemas.microsoft.com/office/powerpoint/2010/main" val="898333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4.png"/><Relationship Id="rId21" Type="http://schemas.openxmlformats.org/officeDocument/2006/relationships/image" Target="../media/image15.png"/><Relationship Id="rId22" Type="http://schemas.openxmlformats.org/officeDocument/2006/relationships/image" Target="../media/image16.png"/><Relationship Id="rId23" Type="http://schemas.openxmlformats.org/officeDocument/2006/relationships/image" Target="../media/image17.png"/><Relationship Id="rId24" Type="http://schemas.openxmlformats.org/officeDocument/2006/relationships/image" Target="../media/image18.png"/><Relationship Id="rId25" Type="http://schemas.openxmlformats.org/officeDocument/2006/relationships/image" Target="../media/image19.png"/><Relationship Id="rId26" Type="http://schemas.openxmlformats.org/officeDocument/2006/relationships/image" Target="../media/image20.png"/><Relationship Id="rId27" Type="http://schemas.openxmlformats.org/officeDocument/2006/relationships/image" Target="../media/image21.png"/><Relationship Id="rId28" Type="http://schemas.openxmlformats.org/officeDocument/2006/relationships/image" Target="../media/image22.png"/><Relationship Id="rId29" Type="http://schemas.openxmlformats.org/officeDocument/2006/relationships/image" Target="../media/image23.png"/><Relationship Id="rId1" Type="http://schemas.openxmlformats.org/officeDocument/2006/relationships/slideLayout" Target="../slideLayouts/slideLayout1.xml"/><Relationship Id="rId2" Type="http://schemas.openxmlformats.org/officeDocument/2006/relationships/diagramData" Target="../diagrams/data1.xml"/><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30" Type="http://schemas.openxmlformats.org/officeDocument/2006/relationships/image" Target="../media/image24.png"/><Relationship Id="rId31" Type="http://schemas.openxmlformats.org/officeDocument/2006/relationships/image" Target="../media/image25.png"/><Relationship Id="rId32" Type="http://schemas.openxmlformats.org/officeDocument/2006/relationships/image" Target="../media/image26.png"/><Relationship Id="rId9" Type="http://schemas.openxmlformats.org/officeDocument/2006/relationships/image" Target="../media/image3.png"/><Relationship Id="rId6" Type="http://schemas.microsoft.com/office/2007/relationships/diagramDrawing" Target="../diagrams/drawing1.xml"/><Relationship Id="rId7" Type="http://schemas.openxmlformats.org/officeDocument/2006/relationships/image" Target="../media/image1.png"/><Relationship Id="rId8" Type="http://schemas.openxmlformats.org/officeDocument/2006/relationships/image" Target="../media/image2.png"/><Relationship Id="rId33" Type="http://schemas.openxmlformats.org/officeDocument/2006/relationships/image" Target="../media/image27.png"/><Relationship Id="rId34" Type="http://schemas.openxmlformats.org/officeDocument/2006/relationships/image" Target="../media/image28.png"/><Relationship Id="rId35" Type="http://schemas.openxmlformats.org/officeDocument/2006/relationships/image" Target="../media/image29.png"/><Relationship Id="rId36" Type="http://schemas.openxmlformats.org/officeDocument/2006/relationships/image" Target="../media/image30.png"/><Relationship Id="rId10" Type="http://schemas.openxmlformats.org/officeDocument/2006/relationships/image" Target="../media/image4.png"/><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image" Target="../media/image9.png"/><Relationship Id="rId16" Type="http://schemas.openxmlformats.org/officeDocument/2006/relationships/image" Target="../media/image10.png"/><Relationship Id="rId17" Type="http://schemas.openxmlformats.org/officeDocument/2006/relationships/image" Target="../media/image11.png"/><Relationship Id="rId18" Type="http://schemas.openxmlformats.org/officeDocument/2006/relationships/image" Target="../media/image12.png"/><Relationship Id="rId19" Type="http://schemas.openxmlformats.org/officeDocument/2006/relationships/image" Target="../media/image13.png"/><Relationship Id="rId37"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62071"/>
            </a:gs>
            <a:gs pos="9000">
              <a:srgbClr val="FFFFFF"/>
            </a:gs>
          </a:gsLst>
          <a:lin ang="5400000" scaled="0"/>
          <a:tileRect/>
        </a:gradFill>
        <a:effectLst/>
      </p:bgPr>
    </p:bg>
    <p:spTree>
      <p:nvGrpSpPr>
        <p:cNvPr id="1" name=""/>
        <p:cNvGrpSpPr/>
        <p:nvPr/>
      </p:nvGrpSpPr>
      <p:grpSpPr>
        <a:xfrm>
          <a:off x="0" y="0"/>
          <a:ext cx="0" cy="0"/>
          <a:chOff x="0" y="0"/>
          <a:chExt cx="0" cy="0"/>
        </a:xfrm>
      </p:grpSpPr>
      <p:grpSp>
        <p:nvGrpSpPr>
          <p:cNvPr id="4" name="Group 3"/>
          <p:cNvGrpSpPr/>
          <p:nvPr/>
        </p:nvGrpSpPr>
        <p:grpSpPr>
          <a:xfrm>
            <a:off x="979061" y="7767110"/>
            <a:ext cx="8661375" cy="4389280"/>
            <a:chOff x="5998374" y="8852227"/>
            <a:chExt cx="8661375" cy="4389280"/>
          </a:xfrm>
        </p:grpSpPr>
        <p:graphicFrame>
          <p:nvGraphicFramePr>
            <p:cNvPr id="5" name="Diagram 4"/>
            <p:cNvGraphicFramePr/>
            <p:nvPr>
              <p:extLst>
                <p:ext uri="{D42A27DB-BD31-4B8C-83A1-F6EECF244321}">
                  <p14:modId xmlns:p14="http://schemas.microsoft.com/office/powerpoint/2010/main" val="3313165222"/>
                </p:ext>
              </p:extLst>
            </p:nvPr>
          </p:nvGraphicFramePr>
          <p:xfrm>
            <a:off x="5998374" y="8852227"/>
            <a:ext cx="8641837" cy="3576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998374" y="12410510"/>
              <a:ext cx="8661375" cy="830997"/>
            </a:xfrm>
            <a:prstGeom prst="rect">
              <a:avLst/>
            </a:prstGeom>
            <a:noFill/>
          </p:spPr>
          <p:txBody>
            <a:bodyPr wrap="square" rtlCol="0">
              <a:spAutoFit/>
            </a:bodyPr>
            <a:lstStyle/>
            <a:p>
              <a:r>
                <a:rPr lang="en-US" sz="2400" dirty="0" smtClean="0"/>
                <a:t>Figure 1: show a causal chain for how Joule heating occurs in the earth’s ionosphere</a:t>
              </a:r>
            </a:p>
          </p:txBody>
        </p:sp>
      </p:grpSp>
      <p:grpSp>
        <p:nvGrpSpPr>
          <p:cNvPr id="37" name="Group 36"/>
          <p:cNvGrpSpPr/>
          <p:nvPr/>
        </p:nvGrpSpPr>
        <p:grpSpPr>
          <a:xfrm>
            <a:off x="17331676" y="8284451"/>
            <a:ext cx="13716000" cy="6503139"/>
            <a:chOff x="15101428" y="18755850"/>
            <a:chExt cx="13716000" cy="6503139"/>
          </a:xfrm>
        </p:grpSpPr>
        <p:grpSp>
          <p:nvGrpSpPr>
            <p:cNvPr id="38" name="Group 37"/>
            <p:cNvGrpSpPr/>
            <p:nvPr/>
          </p:nvGrpSpPr>
          <p:grpSpPr>
            <a:xfrm>
              <a:off x="15101428" y="18755850"/>
              <a:ext cx="13716000" cy="5747893"/>
              <a:chOff x="15101428" y="18007879"/>
              <a:chExt cx="13716000" cy="5747893"/>
            </a:xfrm>
          </p:grpSpPr>
          <p:grpSp>
            <p:nvGrpSpPr>
              <p:cNvPr id="40" name="Group 39"/>
              <p:cNvGrpSpPr>
                <a:grpSpLocks noChangeAspect="1"/>
              </p:cNvGrpSpPr>
              <p:nvPr/>
            </p:nvGrpSpPr>
            <p:grpSpPr>
              <a:xfrm>
                <a:off x="15101428" y="18013883"/>
                <a:ext cx="6629400" cy="2694564"/>
                <a:chOff x="-411480" y="70556"/>
                <a:chExt cx="9741142" cy="3959352"/>
              </a:xfrm>
            </p:grpSpPr>
            <p:grpSp>
              <p:nvGrpSpPr>
                <p:cNvPr id="77" name="Group 76"/>
                <p:cNvGrpSpPr/>
                <p:nvPr/>
              </p:nvGrpSpPr>
              <p:grpSpPr>
                <a:xfrm>
                  <a:off x="-411480" y="70556"/>
                  <a:ext cx="9741142" cy="3959352"/>
                  <a:chOff x="-411480" y="70556"/>
                  <a:chExt cx="9741142" cy="3959352"/>
                </a:xfrm>
              </p:grpSpPr>
              <p:pic>
                <p:nvPicPr>
                  <p:cNvPr id="86" name="Picture 85" descr="currents-J_x-rat-000000.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70310" y="70556"/>
                    <a:ext cx="3959352" cy="3959352"/>
                  </a:xfrm>
                  <a:prstGeom prst="rect">
                    <a:avLst/>
                  </a:prstGeom>
                </p:spPr>
              </p:pic>
              <p:pic>
                <p:nvPicPr>
                  <p:cNvPr id="87" name="Picture 86" descr="polar_currents-Jx-000000.png"/>
                  <p:cNvPicPr>
                    <a:picLocks noChangeAspect="1"/>
                  </p:cNvPicPr>
                  <p:nvPr/>
                </p:nvPicPr>
                <p:blipFill rotWithShape="1">
                  <a:blip r:embed="rId8">
                    <a:extLst>
                      <a:ext uri="{28A0092B-C50C-407E-A947-70E740481C1C}">
                        <a14:useLocalDpi xmlns:a14="http://schemas.microsoft.com/office/drawing/2010/main" val="0"/>
                      </a:ext>
                    </a:extLst>
                  </a:blip>
                  <a:srcRect l="-3938" r="3938"/>
                  <a:stretch/>
                </p:blipFill>
                <p:spPr>
                  <a:xfrm>
                    <a:off x="-411480" y="70556"/>
                    <a:ext cx="5939028" cy="3959352"/>
                  </a:xfrm>
                  <a:prstGeom prst="rect">
                    <a:avLst/>
                  </a:prstGeom>
                </p:spPr>
              </p:pic>
            </p:grpSp>
            <p:cxnSp>
              <p:nvCxnSpPr>
                <p:cNvPr id="78" name="Straight Arrow Connector 77"/>
                <p:cNvCxnSpPr/>
                <p:nvPr/>
              </p:nvCxnSpPr>
              <p:spPr>
                <a:xfrm flipV="1">
                  <a:off x="1358778" y="719324"/>
                  <a:ext cx="0" cy="27529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9" name="Straight Arrow Connector 78"/>
                <p:cNvCxnSpPr/>
                <p:nvPr/>
              </p:nvCxnSpPr>
              <p:spPr>
                <a:xfrm flipH="1" flipV="1">
                  <a:off x="994661" y="799249"/>
                  <a:ext cx="125757" cy="21012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0" name="Straight Arrow Connector 79"/>
                <p:cNvCxnSpPr/>
                <p:nvPr/>
              </p:nvCxnSpPr>
              <p:spPr>
                <a:xfrm flipH="1" flipV="1">
                  <a:off x="692714" y="1009375"/>
                  <a:ext cx="204257" cy="14509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1" name="Straight Arrow Connector 80"/>
                <p:cNvCxnSpPr/>
                <p:nvPr/>
              </p:nvCxnSpPr>
              <p:spPr>
                <a:xfrm flipH="1" flipV="1">
                  <a:off x="515092" y="1376484"/>
                  <a:ext cx="279751" cy="7548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2" name="Straight Arrow Connector 81"/>
                <p:cNvCxnSpPr/>
                <p:nvPr/>
              </p:nvCxnSpPr>
              <p:spPr>
                <a:xfrm>
                  <a:off x="264206" y="1296559"/>
                  <a:ext cx="208701" cy="6660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3" name="Straight Arrow Connector 82"/>
                <p:cNvCxnSpPr/>
                <p:nvPr/>
              </p:nvCxnSpPr>
              <p:spPr>
                <a:xfrm>
                  <a:off x="515092" y="842976"/>
                  <a:ext cx="127976" cy="13531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4" name="Straight Arrow Connector 83"/>
                <p:cNvCxnSpPr/>
                <p:nvPr/>
              </p:nvCxnSpPr>
              <p:spPr>
                <a:xfrm>
                  <a:off x="896971" y="575643"/>
                  <a:ext cx="68033" cy="17904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5" name="Straight Arrow Connector 84"/>
                <p:cNvCxnSpPr/>
                <p:nvPr/>
              </p:nvCxnSpPr>
              <p:spPr>
                <a:xfrm>
                  <a:off x="1358778" y="486121"/>
                  <a:ext cx="0" cy="17904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41" name="Group 40"/>
              <p:cNvGrpSpPr>
                <a:grpSpLocks noChangeAspect="1"/>
              </p:cNvGrpSpPr>
              <p:nvPr/>
            </p:nvGrpSpPr>
            <p:grpSpPr>
              <a:xfrm>
                <a:off x="15101428" y="20868544"/>
                <a:ext cx="6629400" cy="2887152"/>
                <a:chOff x="-263952" y="108760"/>
                <a:chExt cx="9336064" cy="4065924"/>
              </a:xfrm>
            </p:grpSpPr>
            <p:grpSp>
              <p:nvGrpSpPr>
                <p:cNvPr id="70" name="Group 69"/>
                <p:cNvGrpSpPr/>
                <p:nvPr/>
              </p:nvGrpSpPr>
              <p:grpSpPr>
                <a:xfrm>
                  <a:off x="-263952" y="108760"/>
                  <a:ext cx="9336064" cy="4065924"/>
                  <a:chOff x="-263952" y="108760"/>
                  <a:chExt cx="9336064" cy="4065924"/>
                </a:xfrm>
              </p:grpSpPr>
              <p:pic>
                <p:nvPicPr>
                  <p:cNvPr id="75" name="Picture 74" descr="long_current_Jx_rat-000000.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112760" y="215332"/>
                    <a:ext cx="3959352" cy="3959352"/>
                  </a:xfrm>
                  <a:prstGeom prst="rect">
                    <a:avLst/>
                  </a:prstGeom>
                </p:spPr>
              </p:pic>
              <p:pic>
                <p:nvPicPr>
                  <p:cNvPr id="76" name="Picture 75" descr="long_currents_jx-000000.png"/>
                  <p:cNvPicPr>
                    <a:picLocks noChangeAspect="1"/>
                  </p:cNvPicPr>
                  <p:nvPr/>
                </p:nvPicPr>
                <p:blipFill rotWithShape="1">
                  <a:blip r:embed="rId10">
                    <a:extLst>
                      <a:ext uri="{28A0092B-C50C-407E-A947-70E740481C1C}">
                        <a14:useLocalDpi xmlns:a14="http://schemas.microsoft.com/office/drawing/2010/main" val="0"/>
                      </a:ext>
                    </a:extLst>
                  </a:blip>
                  <a:srcRect l="-3080" r="3080"/>
                  <a:stretch/>
                </p:blipFill>
                <p:spPr>
                  <a:xfrm>
                    <a:off x="-263952" y="108760"/>
                    <a:ext cx="5939028" cy="3959352"/>
                  </a:xfrm>
                  <a:prstGeom prst="rect">
                    <a:avLst/>
                  </a:prstGeom>
                </p:spPr>
              </p:pic>
            </p:grpSp>
            <p:cxnSp>
              <p:nvCxnSpPr>
                <p:cNvPr id="71" name="Straight Arrow Connector 70"/>
                <p:cNvCxnSpPr/>
                <p:nvPr/>
              </p:nvCxnSpPr>
              <p:spPr>
                <a:xfrm>
                  <a:off x="1563778" y="2471040"/>
                  <a:ext cx="509740" cy="864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2" name="Straight Arrow Connector 71"/>
                <p:cNvCxnSpPr/>
                <p:nvPr/>
              </p:nvCxnSpPr>
              <p:spPr>
                <a:xfrm>
                  <a:off x="967642" y="2471040"/>
                  <a:ext cx="20735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3" name="Straight Arrow Connector 72"/>
                <p:cNvCxnSpPr/>
                <p:nvPr/>
              </p:nvCxnSpPr>
              <p:spPr>
                <a:xfrm flipH="1">
                  <a:off x="256721" y="2471040"/>
                  <a:ext cx="564047"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4" name="Straight Arrow Connector 73"/>
                <p:cNvCxnSpPr/>
                <p:nvPr/>
              </p:nvCxnSpPr>
              <p:spPr>
                <a:xfrm flipH="1">
                  <a:off x="1365066" y="2462400"/>
                  <a:ext cx="129598" cy="864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42" name="Group 41"/>
              <p:cNvGrpSpPr>
                <a:grpSpLocks noChangeAspect="1"/>
              </p:cNvGrpSpPr>
              <p:nvPr/>
            </p:nvGrpSpPr>
            <p:grpSpPr>
              <a:xfrm>
                <a:off x="22188028" y="20885893"/>
                <a:ext cx="6629400" cy="2869879"/>
                <a:chOff x="-263952" y="108760"/>
                <a:chExt cx="9325656" cy="4037093"/>
              </a:xfrm>
            </p:grpSpPr>
            <p:pic>
              <p:nvPicPr>
                <p:cNvPr id="55" name="Picture 54" descr="long_current_Jy_rat-000000.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102352" y="186501"/>
                  <a:ext cx="3959352" cy="3959352"/>
                </a:xfrm>
                <a:prstGeom prst="rect">
                  <a:avLst/>
                </a:prstGeom>
              </p:spPr>
            </p:pic>
            <p:pic>
              <p:nvPicPr>
                <p:cNvPr id="56" name="Picture 55" descr="long_currents_jy-000000.png"/>
                <p:cNvPicPr>
                  <a:picLocks noChangeAspect="1"/>
                </p:cNvPicPr>
                <p:nvPr/>
              </p:nvPicPr>
              <p:blipFill rotWithShape="1">
                <a:blip r:embed="rId12">
                  <a:extLst>
                    <a:ext uri="{28A0092B-C50C-407E-A947-70E740481C1C}">
                      <a14:useLocalDpi xmlns:a14="http://schemas.microsoft.com/office/drawing/2010/main" val="0"/>
                    </a:ext>
                  </a:extLst>
                </a:blip>
                <a:srcRect l="-3080" r="3080"/>
                <a:stretch/>
              </p:blipFill>
              <p:spPr>
                <a:xfrm>
                  <a:off x="-263952" y="108760"/>
                  <a:ext cx="5939028" cy="3959352"/>
                </a:xfrm>
                <a:prstGeom prst="rect">
                  <a:avLst/>
                </a:prstGeom>
              </p:spPr>
            </p:pic>
            <p:grpSp>
              <p:nvGrpSpPr>
                <p:cNvPr id="57" name="Group 56"/>
                <p:cNvGrpSpPr/>
                <p:nvPr/>
              </p:nvGrpSpPr>
              <p:grpSpPr>
                <a:xfrm>
                  <a:off x="1629810" y="2448902"/>
                  <a:ext cx="109728" cy="109728"/>
                  <a:chOff x="829407" y="2315520"/>
                  <a:chExt cx="181433" cy="181440"/>
                </a:xfrm>
                <a:effectLst/>
              </p:grpSpPr>
              <p:sp>
                <p:nvSpPr>
                  <p:cNvPr id="67" name="Oval 66"/>
                  <p:cNvSpPr/>
                  <p:nvPr/>
                </p:nvSpPr>
                <p:spPr>
                  <a:xfrm>
                    <a:off x="829407" y="2315520"/>
                    <a:ext cx="181433" cy="181440"/>
                  </a:xfrm>
                  <a:prstGeom prst="ellipse">
                    <a:avLst/>
                  </a:prstGeom>
                  <a:noFill/>
                  <a:ln w="127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cxnSp>
                <p:nvCxnSpPr>
                  <p:cNvPr id="68" name="Straight Connector 67"/>
                  <p:cNvCxnSpPr>
                    <a:stCxn id="67" idx="1"/>
                    <a:endCxn id="67" idx="5"/>
                  </p:cNvCxnSpPr>
                  <p:nvPr/>
                </p:nvCxnSpPr>
                <p:spPr>
                  <a:xfrm>
                    <a:off x="855977" y="2342091"/>
                    <a:ext cx="128293" cy="128298"/>
                  </a:xfrm>
                  <a:prstGeom prst="line">
                    <a:avLst/>
                  </a:prstGeom>
                  <a:ln w="12700"/>
                </p:spPr>
                <p:style>
                  <a:lnRef idx="2">
                    <a:schemeClr val="accent1"/>
                  </a:lnRef>
                  <a:fillRef idx="0">
                    <a:schemeClr val="accent1"/>
                  </a:fillRef>
                  <a:effectRef idx="1">
                    <a:schemeClr val="accent1"/>
                  </a:effectRef>
                  <a:fontRef idx="minor">
                    <a:schemeClr val="tx1"/>
                  </a:fontRef>
                </p:style>
              </p:cxnSp>
              <p:cxnSp>
                <p:nvCxnSpPr>
                  <p:cNvPr id="69" name="Straight Connector 68"/>
                  <p:cNvCxnSpPr>
                    <a:stCxn id="67" idx="3"/>
                    <a:endCxn id="67" idx="7"/>
                  </p:cNvCxnSpPr>
                  <p:nvPr/>
                </p:nvCxnSpPr>
                <p:spPr>
                  <a:xfrm flipV="1">
                    <a:off x="855977" y="2342091"/>
                    <a:ext cx="128293" cy="128298"/>
                  </a:xfrm>
                  <a:prstGeom prst="line">
                    <a:avLst/>
                  </a:prstGeom>
                  <a:ln w="12700">
                    <a:solidFill>
                      <a:schemeClr val="accent1"/>
                    </a:solidFill>
                  </a:ln>
                </p:spPr>
                <p:style>
                  <a:lnRef idx="2">
                    <a:schemeClr val="accent1"/>
                  </a:lnRef>
                  <a:fillRef idx="0">
                    <a:schemeClr val="accent1"/>
                  </a:fillRef>
                  <a:effectRef idx="1">
                    <a:schemeClr val="accent1"/>
                  </a:effectRef>
                  <a:fontRef idx="minor">
                    <a:schemeClr val="tx1"/>
                  </a:fontRef>
                </p:style>
              </p:cxnSp>
            </p:grpSp>
            <p:grpSp>
              <p:nvGrpSpPr>
                <p:cNvPr id="58" name="Group 57"/>
                <p:cNvGrpSpPr/>
                <p:nvPr/>
              </p:nvGrpSpPr>
              <p:grpSpPr>
                <a:xfrm>
                  <a:off x="864578" y="2464971"/>
                  <a:ext cx="109728" cy="109728"/>
                  <a:chOff x="1374775" y="2797175"/>
                  <a:chExt cx="180975" cy="180975"/>
                </a:xfrm>
              </p:grpSpPr>
              <p:sp>
                <p:nvSpPr>
                  <p:cNvPr id="65" name="Oval 64"/>
                  <p:cNvSpPr/>
                  <p:nvPr/>
                </p:nvSpPr>
                <p:spPr>
                  <a:xfrm>
                    <a:off x="1374775" y="2797175"/>
                    <a:ext cx="180975" cy="180975"/>
                  </a:xfrm>
                  <a:prstGeom prst="ellipse">
                    <a:avLst/>
                  </a:prstGeom>
                  <a:noFill/>
                  <a:ln w="127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sp>
                <p:nvSpPr>
                  <p:cNvPr id="66" name="Oval 65"/>
                  <p:cNvSpPr/>
                  <p:nvPr/>
                </p:nvSpPr>
                <p:spPr>
                  <a:xfrm>
                    <a:off x="1440181" y="2865260"/>
                    <a:ext cx="45719" cy="4571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grpSp>
            <p:grpSp>
              <p:nvGrpSpPr>
                <p:cNvPr id="59" name="Group 58"/>
                <p:cNvGrpSpPr/>
                <p:nvPr/>
              </p:nvGrpSpPr>
              <p:grpSpPr>
                <a:xfrm>
                  <a:off x="1372214" y="2448902"/>
                  <a:ext cx="109728" cy="109728"/>
                  <a:chOff x="1374775" y="2797175"/>
                  <a:chExt cx="180975" cy="180975"/>
                </a:xfrm>
              </p:grpSpPr>
              <p:sp>
                <p:nvSpPr>
                  <p:cNvPr id="63" name="Oval 62"/>
                  <p:cNvSpPr/>
                  <p:nvPr/>
                </p:nvSpPr>
                <p:spPr>
                  <a:xfrm>
                    <a:off x="1374775" y="2797175"/>
                    <a:ext cx="180975" cy="180975"/>
                  </a:xfrm>
                  <a:prstGeom prst="ellipse">
                    <a:avLst/>
                  </a:prstGeom>
                  <a:noFill/>
                  <a:ln w="127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sp>
                <p:nvSpPr>
                  <p:cNvPr id="64" name="Oval 63"/>
                  <p:cNvSpPr/>
                  <p:nvPr/>
                </p:nvSpPr>
                <p:spPr>
                  <a:xfrm>
                    <a:off x="1440181" y="2865260"/>
                    <a:ext cx="45719" cy="4571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grpSp>
            <p:grpSp>
              <p:nvGrpSpPr>
                <p:cNvPr id="60" name="Group 59"/>
                <p:cNvGrpSpPr/>
                <p:nvPr/>
              </p:nvGrpSpPr>
              <p:grpSpPr>
                <a:xfrm>
                  <a:off x="1906493" y="2339174"/>
                  <a:ext cx="109728" cy="109728"/>
                  <a:chOff x="1374775" y="2797175"/>
                  <a:chExt cx="180975" cy="180975"/>
                </a:xfrm>
              </p:grpSpPr>
              <p:sp>
                <p:nvSpPr>
                  <p:cNvPr id="61" name="Oval 60"/>
                  <p:cNvSpPr/>
                  <p:nvPr/>
                </p:nvSpPr>
                <p:spPr>
                  <a:xfrm>
                    <a:off x="1374775" y="2797175"/>
                    <a:ext cx="180975" cy="180975"/>
                  </a:xfrm>
                  <a:prstGeom prst="ellipse">
                    <a:avLst/>
                  </a:prstGeom>
                  <a:noFill/>
                  <a:ln w="127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sp>
                <p:nvSpPr>
                  <p:cNvPr id="62" name="Oval 61"/>
                  <p:cNvSpPr/>
                  <p:nvPr/>
                </p:nvSpPr>
                <p:spPr>
                  <a:xfrm>
                    <a:off x="1440181" y="2865260"/>
                    <a:ext cx="45719" cy="4571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30000"/>
                  </a:p>
                </p:txBody>
              </p:sp>
            </p:grpSp>
          </p:grpSp>
          <p:grpSp>
            <p:nvGrpSpPr>
              <p:cNvPr id="43" name="Group 42"/>
              <p:cNvGrpSpPr>
                <a:grpSpLocks noChangeAspect="1"/>
              </p:cNvGrpSpPr>
              <p:nvPr/>
            </p:nvGrpSpPr>
            <p:grpSpPr>
              <a:xfrm>
                <a:off x="22188028" y="18007879"/>
                <a:ext cx="6629400" cy="2700568"/>
                <a:chOff x="-433389" y="72960"/>
                <a:chExt cx="9719485" cy="3959352"/>
              </a:xfrm>
            </p:grpSpPr>
            <p:grpSp>
              <p:nvGrpSpPr>
                <p:cNvPr id="44" name="Group 43"/>
                <p:cNvGrpSpPr/>
                <p:nvPr/>
              </p:nvGrpSpPr>
              <p:grpSpPr>
                <a:xfrm>
                  <a:off x="-433389" y="72960"/>
                  <a:ext cx="9719485" cy="3959352"/>
                  <a:chOff x="-433389" y="72960"/>
                  <a:chExt cx="9719485" cy="3959352"/>
                </a:xfrm>
              </p:grpSpPr>
              <p:pic>
                <p:nvPicPr>
                  <p:cNvPr id="53" name="Picture 52" descr="currents-J_y-rat-000000.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26744" y="72960"/>
                    <a:ext cx="3959352" cy="3959352"/>
                  </a:xfrm>
                  <a:prstGeom prst="rect">
                    <a:avLst/>
                  </a:prstGeom>
                </p:spPr>
              </p:pic>
              <p:pic>
                <p:nvPicPr>
                  <p:cNvPr id="54" name="Picture 53" descr="polar_currents-Jy-000000.png"/>
                  <p:cNvPicPr>
                    <a:picLocks noChangeAspect="1"/>
                  </p:cNvPicPr>
                  <p:nvPr/>
                </p:nvPicPr>
                <p:blipFill rotWithShape="1">
                  <a:blip r:embed="rId14">
                    <a:extLst>
                      <a:ext uri="{28A0092B-C50C-407E-A947-70E740481C1C}">
                        <a14:useLocalDpi xmlns:a14="http://schemas.microsoft.com/office/drawing/2010/main" val="0"/>
                      </a:ext>
                    </a:extLst>
                  </a:blip>
                  <a:srcRect l="-4158" r="4158"/>
                  <a:stretch/>
                </p:blipFill>
                <p:spPr>
                  <a:xfrm>
                    <a:off x="-433389" y="72960"/>
                    <a:ext cx="5939028" cy="3959352"/>
                  </a:xfrm>
                  <a:prstGeom prst="rect">
                    <a:avLst/>
                  </a:prstGeom>
                </p:spPr>
              </p:pic>
            </p:grpSp>
            <p:grpSp>
              <p:nvGrpSpPr>
                <p:cNvPr id="45" name="Group 44"/>
                <p:cNvGrpSpPr/>
                <p:nvPr/>
              </p:nvGrpSpPr>
              <p:grpSpPr>
                <a:xfrm>
                  <a:off x="882979" y="1159302"/>
                  <a:ext cx="573489" cy="394793"/>
                  <a:chOff x="882979" y="1159302"/>
                  <a:chExt cx="573489" cy="394793"/>
                </a:xfrm>
              </p:grpSpPr>
              <p:sp>
                <p:nvSpPr>
                  <p:cNvPr id="50" name="Freeform 49"/>
                  <p:cNvSpPr/>
                  <p:nvPr/>
                </p:nvSpPr>
                <p:spPr>
                  <a:xfrm>
                    <a:off x="965026" y="1159302"/>
                    <a:ext cx="491442" cy="394793"/>
                  </a:xfrm>
                  <a:custGeom>
                    <a:avLst/>
                    <a:gdLst>
                      <a:gd name="connsiteX0" fmla="*/ 491442 w 491442"/>
                      <a:gd name="connsiteY0" fmla="*/ 48452 h 394793"/>
                      <a:gd name="connsiteX1" fmla="*/ 367109 w 491442"/>
                      <a:gd name="connsiteY1" fmla="*/ 4049 h 394793"/>
                      <a:gd name="connsiteX2" fmla="*/ 278300 w 491442"/>
                      <a:gd name="connsiteY2" fmla="*/ 4049 h 394793"/>
                      <a:gd name="connsiteX3" fmla="*/ 198372 w 491442"/>
                      <a:gd name="connsiteY3" fmla="*/ 21810 h 394793"/>
                      <a:gd name="connsiteX4" fmla="*/ 100682 w 491442"/>
                      <a:gd name="connsiteY4" fmla="*/ 83974 h 394793"/>
                      <a:gd name="connsiteX5" fmla="*/ 38516 w 491442"/>
                      <a:gd name="connsiteY5" fmla="*/ 172780 h 394793"/>
                      <a:gd name="connsiteX6" fmla="*/ 2992 w 491442"/>
                      <a:gd name="connsiteY6" fmla="*/ 279346 h 394793"/>
                      <a:gd name="connsiteX7" fmla="*/ 2992 w 491442"/>
                      <a:gd name="connsiteY7" fmla="*/ 394793 h 394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1442" h="394793">
                        <a:moveTo>
                          <a:pt x="491442" y="48452"/>
                        </a:moveTo>
                        <a:cubicBezTo>
                          <a:pt x="447037" y="29950"/>
                          <a:pt x="402633" y="11449"/>
                          <a:pt x="367109" y="4049"/>
                        </a:cubicBezTo>
                        <a:cubicBezTo>
                          <a:pt x="331585" y="-3351"/>
                          <a:pt x="306423" y="1089"/>
                          <a:pt x="278300" y="4049"/>
                        </a:cubicBezTo>
                        <a:cubicBezTo>
                          <a:pt x="250177" y="7009"/>
                          <a:pt x="227975" y="8489"/>
                          <a:pt x="198372" y="21810"/>
                        </a:cubicBezTo>
                        <a:cubicBezTo>
                          <a:pt x="168769" y="35131"/>
                          <a:pt x="127325" y="58812"/>
                          <a:pt x="100682" y="83974"/>
                        </a:cubicBezTo>
                        <a:cubicBezTo>
                          <a:pt x="74039" y="109136"/>
                          <a:pt x="54798" y="140218"/>
                          <a:pt x="38516" y="172780"/>
                        </a:cubicBezTo>
                        <a:cubicBezTo>
                          <a:pt x="22234" y="205342"/>
                          <a:pt x="8913" y="242344"/>
                          <a:pt x="2992" y="279346"/>
                        </a:cubicBezTo>
                        <a:cubicBezTo>
                          <a:pt x="-2929" y="316348"/>
                          <a:pt x="1512" y="375552"/>
                          <a:pt x="2992" y="394793"/>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51" name="Straight Connector 50"/>
                  <p:cNvCxnSpPr>
                    <a:stCxn id="50" idx="7"/>
                  </p:cNvCxnSpPr>
                  <p:nvPr/>
                </p:nvCxnSpPr>
                <p:spPr>
                  <a:xfrm flipH="1" flipV="1">
                    <a:off x="882979" y="1510432"/>
                    <a:ext cx="85039" cy="43663"/>
                  </a:xfrm>
                  <a:prstGeom prst="line">
                    <a:avLst/>
                  </a:prstGeom>
                </p:spPr>
                <p:style>
                  <a:lnRef idx="2">
                    <a:schemeClr val="accent1"/>
                  </a:lnRef>
                  <a:fillRef idx="0">
                    <a:schemeClr val="accent1"/>
                  </a:fillRef>
                  <a:effectRef idx="1">
                    <a:schemeClr val="accent1"/>
                  </a:effectRef>
                  <a:fontRef idx="minor">
                    <a:schemeClr val="tx1"/>
                  </a:fontRef>
                </p:style>
              </p:cxnSp>
              <p:cxnSp>
                <p:nvCxnSpPr>
                  <p:cNvPr id="52" name="Straight Connector 51"/>
                  <p:cNvCxnSpPr>
                    <a:stCxn id="50" idx="7"/>
                  </p:cNvCxnSpPr>
                  <p:nvPr/>
                </p:nvCxnSpPr>
                <p:spPr>
                  <a:xfrm flipV="1">
                    <a:off x="968018" y="1484131"/>
                    <a:ext cx="50226" cy="69964"/>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46" name="Group 45"/>
                <p:cNvGrpSpPr/>
                <p:nvPr/>
              </p:nvGrpSpPr>
              <p:grpSpPr>
                <a:xfrm>
                  <a:off x="1425802" y="1243664"/>
                  <a:ext cx="105952" cy="430787"/>
                  <a:chOff x="1425802" y="1243664"/>
                  <a:chExt cx="105952" cy="430787"/>
                </a:xfrm>
              </p:grpSpPr>
              <p:sp>
                <p:nvSpPr>
                  <p:cNvPr id="47" name="Freeform 46"/>
                  <p:cNvSpPr/>
                  <p:nvPr/>
                </p:nvSpPr>
                <p:spPr>
                  <a:xfrm>
                    <a:off x="1425802" y="1243664"/>
                    <a:ext cx="105952" cy="430787"/>
                  </a:xfrm>
                  <a:custGeom>
                    <a:avLst/>
                    <a:gdLst>
                      <a:gd name="connsiteX0" fmla="*/ 32053 w 105952"/>
                      <a:gd name="connsiteY0" fmla="*/ 0 h 430787"/>
                      <a:gd name="connsiteX1" fmla="*/ 77141 w 105952"/>
                      <a:gd name="connsiteY1" fmla="*/ 67631 h 430787"/>
                      <a:gd name="connsiteX2" fmla="*/ 99685 w 105952"/>
                      <a:gd name="connsiteY2" fmla="*/ 161564 h 430787"/>
                      <a:gd name="connsiteX3" fmla="*/ 103443 w 105952"/>
                      <a:gd name="connsiteY3" fmla="*/ 247982 h 430787"/>
                      <a:gd name="connsiteX4" fmla="*/ 65869 w 105952"/>
                      <a:gd name="connsiteY4" fmla="*/ 326885 h 430787"/>
                      <a:gd name="connsiteX5" fmla="*/ 5751 w 105952"/>
                      <a:gd name="connsiteY5" fmla="*/ 424574 h 430787"/>
                      <a:gd name="connsiteX6" fmla="*/ 1994 w 105952"/>
                      <a:gd name="connsiteY6" fmla="*/ 420817 h 430787"/>
                      <a:gd name="connsiteX7" fmla="*/ 1994 w 105952"/>
                      <a:gd name="connsiteY7" fmla="*/ 420817 h 43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952" h="430787">
                        <a:moveTo>
                          <a:pt x="32053" y="0"/>
                        </a:moveTo>
                        <a:cubicBezTo>
                          <a:pt x="48961" y="20352"/>
                          <a:pt x="65869" y="40704"/>
                          <a:pt x="77141" y="67631"/>
                        </a:cubicBezTo>
                        <a:cubicBezTo>
                          <a:pt x="88413" y="94558"/>
                          <a:pt x="95301" y="131506"/>
                          <a:pt x="99685" y="161564"/>
                        </a:cubicBezTo>
                        <a:cubicBezTo>
                          <a:pt x="104069" y="191622"/>
                          <a:pt x="109079" y="220429"/>
                          <a:pt x="103443" y="247982"/>
                        </a:cubicBezTo>
                        <a:cubicBezTo>
                          <a:pt x="97807" y="275535"/>
                          <a:pt x="82151" y="297453"/>
                          <a:pt x="65869" y="326885"/>
                        </a:cubicBezTo>
                        <a:cubicBezTo>
                          <a:pt x="49587" y="356317"/>
                          <a:pt x="16397" y="408919"/>
                          <a:pt x="5751" y="424574"/>
                        </a:cubicBezTo>
                        <a:cubicBezTo>
                          <a:pt x="-4895" y="440229"/>
                          <a:pt x="2620" y="421443"/>
                          <a:pt x="1994" y="420817"/>
                        </a:cubicBezTo>
                        <a:lnTo>
                          <a:pt x="1994" y="420817"/>
                        </a:ln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48" name="Straight Connector 47"/>
                  <p:cNvCxnSpPr>
                    <a:stCxn id="47" idx="5"/>
                  </p:cNvCxnSpPr>
                  <p:nvPr/>
                </p:nvCxnSpPr>
                <p:spPr>
                  <a:xfrm flipV="1">
                    <a:off x="1431553" y="1638180"/>
                    <a:ext cx="100201" cy="30058"/>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47" idx="6"/>
                  </p:cNvCxnSpPr>
                  <p:nvPr/>
                </p:nvCxnSpPr>
                <p:spPr>
                  <a:xfrm flipH="1" flipV="1">
                    <a:off x="1425802" y="1596850"/>
                    <a:ext cx="1994" cy="67631"/>
                  </a:xfrm>
                  <a:prstGeom prst="line">
                    <a:avLst/>
                  </a:prstGeom>
                </p:spPr>
                <p:style>
                  <a:lnRef idx="2">
                    <a:schemeClr val="accent1"/>
                  </a:lnRef>
                  <a:fillRef idx="0">
                    <a:schemeClr val="accent1"/>
                  </a:fillRef>
                  <a:effectRef idx="1">
                    <a:schemeClr val="accent1"/>
                  </a:effectRef>
                  <a:fontRef idx="minor">
                    <a:schemeClr val="tx1"/>
                  </a:fontRef>
                </p:style>
              </p:cxnSp>
            </p:grpSp>
          </p:grpSp>
        </p:grpSp>
        <p:sp>
          <p:nvSpPr>
            <p:cNvPr id="39" name="TextBox 38"/>
            <p:cNvSpPr txBox="1"/>
            <p:nvPr/>
          </p:nvSpPr>
          <p:spPr>
            <a:xfrm>
              <a:off x="15101428" y="24427992"/>
              <a:ext cx="13716000" cy="830997"/>
            </a:xfrm>
            <a:prstGeom prst="rect">
              <a:avLst/>
            </a:prstGeom>
            <a:noFill/>
          </p:spPr>
          <p:txBody>
            <a:bodyPr wrap="square" rtlCol="0">
              <a:spAutoFit/>
            </a:bodyPr>
            <a:lstStyle/>
            <a:p>
              <a:r>
                <a:rPr lang="en-US" sz="2400" dirty="0" smtClean="0"/>
                <a:t>Figure 5: Is of the same format as figure four but the left panels show the North-South current densities and the right panels show the East-West current densities.</a:t>
              </a:r>
            </a:p>
          </p:txBody>
        </p:sp>
      </p:grpSp>
      <p:grpSp>
        <p:nvGrpSpPr>
          <p:cNvPr id="88" name="Group 87"/>
          <p:cNvGrpSpPr/>
          <p:nvPr/>
        </p:nvGrpSpPr>
        <p:grpSpPr>
          <a:xfrm>
            <a:off x="959518" y="3954834"/>
            <a:ext cx="14669477" cy="8468904"/>
            <a:chOff x="875323" y="4038106"/>
            <a:chExt cx="14669477" cy="8468904"/>
          </a:xfrm>
        </p:grpSpPr>
        <p:sp>
          <p:nvSpPr>
            <p:cNvPr id="89" name="TextBox 88"/>
            <p:cNvSpPr txBox="1"/>
            <p:nvPr/>
          </p:nvSpPr>
          <p:spPr>
            <a:xfrm>
              <a:off x="875323" y="4745992"/>
              <a:ext cx="14669477" cy="4106236"/>
            </a:xfrm>
            <a:custGeom>
              <a:avLst/>
              <a:gdLst>
                <a:gd name="connsiteX0" fmla="*/ 0 w 13716000"/>
                <a:gd name="connsiteY0" fmla="*/ 0 h 8463857"/>
                <a:gd name="connsiteX1" fmla="*/ 13716000 w 13716000"/>
                <a:gd name="connsiteY1" fmla="*/ 0 h 8463857"/>
                <a:gd name="connsiteX2" fmla="*/ 13716000 w 13716000"/>
                <a:gd name="connsiteY2" fmla="*/ 8463857 h 8463857"/>
                <a:gd name="connsiteX3" fmla="*/ 0 w 13716000"/>
                <a:gd name="connsiteY3" fmla="*/ 8463857 h 8463857"/>
                <a:gd name="connsiteX4" fmla="*/ 0 w 13716000"/>
                <a:gd name="connsiteY4" fmla="*/ 0 h 8463857"/>
                <a:gd name="connsiteX0" fmla="*/ 0 w 13716000"/>
                <a:gd name="connsiteY0" fmla="*/ 0 h 8463857"/>
                <a:gd name="connsiteX1" fmla="*/ 13716000 w 13716000"/>
                <a:gd name="connsiteY1" fmla="*/ 0 h 8463857"/>
                <a:gd name="connsiteX2" fmla="*/ 7131465 w 13716000"/>
                <a:gd name="connsiteY2" fmla="*/ 4868673 h 8463857"/>
                <a:gd name="connsiteX3" fmla="*/ 0 w 13716000"/>
                <a:gd name="connsiteY3" fmla="*/ 8463857 h 8463857"/>
                <a:gd name="connsiteX4" fmla="*/ 0 w 13716000"/>
                <a:gd name="connsiteY4" fmla="*/ 0 h 8463857"/>
                <a:gd name="connsiteX0" fmla="*/ 0 w 13716000"/>
                <a:gd name="connsiteY0" fmla="*/ 0 h 8463857"/>
                <a:gd name="connsiteX1" fmla="*/ 13716000 w 13716000"/>
                <a:gd name="connsiteY1" fmla="*/ 0 h 8463857"/>
                <a:gd name="connsiteX2" fmla="*/ 7131465 w 13716000"/>
                <a:gd name="connsiteY2" fmla="*/ 4868673 h 8463857"/>
                <a:gd name="connsiteX3" fmla="*/ 0 w 13716000"/>
                <a:gd name="connsiteY3" fmla="*/ 8463857 h 8463857"/>
                <a:gd name="connsiteX4" fmla="*/ 0 w 13716000"/>
                <a:gd name="connsiteY4" fmla="*/ 0 h 8463857"/>
                <a:gd name="connsiteX0" fmla="*/ 0 w 13716000"/>
                <a:gd name="connsiteY0" fmla="*/ 0 h 8463857"/>
                <a:gd name="connsiteX1" fmla="*/ 13716000 w 13716000"/>
                <a:gd name="connsiteY1" fmla="*/ 0 h 8463857"/>
                <a:gd name="connsiteX2" fmla="*/ 7131465 w 13716000"/>
                <a:gd name="connsiteY2" fmla="*/ 4868673 h 8463857"/>
                <a:gd name="connsiteX3" fmla="*/ 0 w 13716000"/>
                <a:gd name="connsiteY3" fmla="*/ 8463857 h 8463857"/>
                <a:gd name="connsiteX4" fmla="*/ 0 w 13716000"/>
                <a:gd name="connsiteY4" fmla="*/ 0 h 8463857"/>
                <a:gd name="connsiteX0" fmla="*/ 0 w 16237597"/>
                <a:gd name="connsiteY0" fmla="*/ 0 h 9869432"/>
                <a:gd name="connsiteX1" fmla="*/ 13716000 w 16237597"/>
                <a:gd name="connsiteY1" fmla="*/ 0 h 9869432"/>
                <a:gd name="connsiteX2" fmla="*/ 13755077 w 16237597"/>
                <a:gd name="connsiteY2" fmla="*/ 8502935 h 9869432"/>
                <a:gd name="connsiteX3" fmla="*/ 0 w 16237597"/>
                <a:gd name="connsiteY3" fmla="*/ 8463857 h 9869432"/>
                <a:gd name="connsiteX4" fmla="*/ 0 w 16237597"/>
                <a:gd name="connsiteY4" fmla="*/ 0 h 9869432"/>
                <a:gd name="connsiteX0" fmla="*/ 0 w 16237597"/>
                <a:gd name="connsiteY0" fmla="*/ 0 h 8502935"/>
                <a:gd name="connsiteX1" fmla="*/ 13716000 w 16237597"/>
                <a:gd name="connsiteY1" fmla="*/ 0 h 8502935"/>
                <a:gd name="connsiteX2" fmla="*/ 13755077 w 16237597"/>
                <a:gd name="connsiteY2" fmla="*/ 8502935 h 8502935"/>
                <a:gd name="connsiteX3" fmla="*/ 0 w 16237597"/>
                <a:gd name="connsiteY3" fmla="*/ 8463857 h 8502935"/>
                <a:gd name="connsiteX4" fmla="*/ 0 w 16237597"/>
                <a:gd name="connsiteY4" fmla="*/ 0 h 8502935"/>
                <a:gd name="connsiteX0" fmla="*/ 0 w 13755754"/>
                <a:gd name="connsiteY0" fmla="*/ 0 h 8502935"/>
                <a:gd name="connsiteX1" fmla="*/ 13716000 w 13755754"/>
                <a:gd name="connsiteY1" fmla="*/ 0 h 8502935"/>
                <a:gd name="connsiteX2" fmla="*/ 13755077 w 13755754"/>
                <a:gd name="connsiteY2" fmla="*/ 8502935 h 8502935"/>
                <a:gd name="connsiteX3" fmla="*/ 0 w 13755754"/>
                <a:gd name="connsiteY3" fmla="*/ 8463857 h 8502935"/>
                <a:gd name="connsiteX4" fmla="*/ 0 w 13755754"/>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55077" h="8502935">
                  <a:moveTo>
                    <a:pt x="0" y="0"/>
                  </a:moveTo>
                  <a:lnTo>
                    <a:pt x="13716000" y="0"/>
                  </a:lnTo>
                  <a:cubicBezTo>
                    <a:pt x="11521155" y="1622891"/>
                    <a:pt x="13735538" y="4886532"/>
                    <a:pt x="13755077" y="8502935"/>
                  </a:cubicBezTo>
                  <a:cubicBezTo>
                    <a:pt x="8994204" y="4770248"/>
                    <a:pt x="2377155" y="7265462"/>
                    <a:pt x="0" y="8463857"/>
                  </a:cubicBezTo>
                  <a:lnTo>
                    <a:pt x="0" y="0"/>
                  </a:lnTo>
                  <a:close/>
                </a:path>
              </a:pathLst>
            </a:custGeom>
            <a:noFill/>
          </p:spPr>
          <p:txBody>
            <a:bodyPr wrap="square" rtlCol="0">
              <a:noAutofit/>
            </a:bodyPr>
            <a:lstStyle/>
            <a:p>
              <a:r>
                <a:rPr lang="en-US" sz="2800" dirty="0" smtClean="0"/>
                <a:t>          Using </a:t>
              </a:r>
              <a:r>
                <a:rPr lang="en-US" sz="2800" dirty="0"/>
                <a:t>the coupled OpenGGCM-CTIM model we </a:t>
              </a:r>
              <a:r>
                <a:rPr lang="en-US" sz="2800" dirty="0" smtClean="0"/>
                <a:t>study the </a:t>
              </a:r>
              <a:r>
                <a:rPr lang="en-US" sz="2800" dirty="0"/>
                <a:t>effect of particle precipitation on the joule heating of the earth’s ionosphere-thermosphere system. We have run two simulations with all parameter identical with one difference between the two; we have set the incoming particle precipitation from the magnetosphere to zero. Granted this is a unphysical view, as it can usually be assumed that the loss cone is filled and that precipitation occurs all the time with a fair amount of variability, but it rarely if ever ceases completely</a:t>
              </a:r>
              <a:r>
                <a:rPr lang="en-US" sz="2800" dirty="0" smtClean="0"/>
                <a:t>.</a:t>
              </a:r>
            </a:p>
            <a:p>
              <a:r>
                <a:rPr lang="en-US" sz="2800" dirty="0" smtClean="0"/>
                <a:t>         The </a:t>
              </a:r>
              <a:r>
                <a:rPr lang="en-US" sz="2800" dirty="0"/>
                <a:t>intent for these simulations is to compare the difference for electron density</a:t>
              </a:r>
              <a:r>
                <a:rPr lang="en-US" sz="2800" dirty="0" smtClean="0"/>
                <a:t>, conductance</a:t>
              </a:r>
            </a:p>
          </p:txBody>
        </p:sp>
        <p:sp>
          <p:nvSpPr>
            <p:cNvPr id="90" name="TextBox 89"/>
            <p:cNvSpPr txBox="1"/>
            <p:nvPr/>
          </p:nvSpPr>
          <p:spPr>
            <a:xfrm>
              <a:off x="9721982" y="7674917"/>
              <a:ext cx="5822818" cy="4832093"/>
            </a:xfrm>
            <a:prstGeom prst="rect">
              <a:avLst/>
            </a:prstGeom>
            <a:noFill/>
          </p:spPr>
          <p:txBody>
            <a:bodyPr wrap="square" rtlCol="0">
              <a:spAutoFit/>
            </a:bodyPr>
            <a:lstStyle/>
            <a:p>
              <a:r>
                <a:rPr lang="en-US" sz="2800" dirty="0" smtClean="0"/>
                <a:t>current densities, and Joule heating. This causal chain is shown in figure 1. As we compare </a:t>
              </a:r>
              <a:r>
                <a:rPr lang="en-US" sz="2800" dirty="0"/>
                <a:t>the precipitating and non-precipitating case we can gain insights into how </a:t>
              </a:r>
              <a:r>
                <a:rPr lang="en-US" sz="2800" dirty="0" smtClean="0"/>
                <a:t>Joule</a:t>
              </a:r>
              <a:endParaRPr lang="en-US" sz="3600" dirty="0"/>
            </a:p>
            <a:p>
              <a:r>
                <a:rPr lang="en-US" sz="2800" dirty="0" smtClean="0"/>
                <a:t>heating </a:t>
              </a:r>
              <a:r>
                <a:rPr lang="en-US" sz="2800" dirty="0"/>
                <a:t>is effected, </a:t>
              </a:r>
              <a:r>
                <a:rPr lang="en-US" sz="2800" dirty="0" smtClean="0"/>
                <a:t>as </a:t>
              </a:r>
              <a:r>
                <a:rPr lang="en-US" sz="2800" dirty="0"/>
                <a:t>well as many other physical processes that could be compared (such as </a:t>
              </a:r>
              <a:r>
                <a:rPr lang="en-US" sz="2800" dirty="0" err="1"/>
                <a:t>ionospheric</a:t>
              </a:r>
              <a:r>
                <a:rPr lang="en-US" sz="2800" dirty="0"/>
                <a:t> convection or tail reconnection for example) that are beyond the scope of this poster.</a:t>
              </a:r>
            </a:p>
          </p:txBody>
        </p:sp>
        <p:sp>
          <p:nvSpPr>
            <p:cNvPr id="91" name="TextBox 90"/>
            <p:cNvSpPr txBox="1"/>
            <p:nvPr/>
          </p:nvSpPr>
          <p:spPr>
            <a:xfrm>
              <a:off x="914400" y="4038106"/>
              <a:ext cx="14630400" cy="707886"/>
            </a:xfrm>
            <a:prstGeom prst="rect">
              <a:avLst/>
            </a:prstGeom>
            <a:solidFill>
              <a:srgbClr val="07237E"/>
            </a:solidFill>
            <a:ln>
              <a:noFill/>
            </a:ln>
          </p:spPr>
          <p:txBody>
            <a:bodyPr wrap="none" rtlCol="0">
              <a:noAutofit/>
            </a:bodyPr>
            <a:lstStyle/>
            <a:p>
              <a:r>
                <a:rPr lang="en-US" sz="4000" dirty="0" smtClean="0">
                  <a:solidFill>
                    <a:schemeClr val="bg1"/>
                  </a:solidFill>
                </a:rPr>
                <a:t>Introduction</a:t>
              </a:r>
            </a:p>
          </p:txBody>
        </p:sp>
      </p:grpSp>
      <p:grpSp>
        <p:nvGrpSpPr>
          <p:cNvPr id="92" name="Group 91"/>
          <p:cNvGrpSpPr/>
          <p:nvPr/>
        </p:nvGrpSpPr>
        <p:grpSpPr>
          <a:xfrm>
            <a:off x="998601" y="12751774"/>
            <a:ext cx="14630393" cy="5936108"/>
            <a:chOff x="914403" y="13423763"/>
            <a:chExt cx="14630393" cy="5936108"/>
          </a:xfrm>
        </p:grpSpPr>
        <p:sp>
          <p:nvSpPr>
            <p:cNvPr id="93" name="Rectangle 92"/>
            <p:cNvSpPr/>
            <p:nvPr/>
          </p:nvSpPr>
          <p:spPr>
            <a:xfrm>
              <a:off x="914403" y="13573671"/>
              <a:ext cx="6925418" cy="4524316"/>
            </a:xfrm>
            <a:prstGeom prst="rect">
              <a:avLst/>
            </a:prstGeom>
          </p:spPr>
          <p:txBody>
            <a:bodyPr wrap="square">
              <a:spAutoFit/>
            </a:bodyPr>
            <a:lstStyle/>
            <a:p>
              <a:r>
                <a:rPr lang="en-US" sz="3600" b="1" dirty="0"/>
                <a:t>Case Study 7 Nov 2004</a:t>
              </a:r>
            </a:p>
            <a:p>
              <a:r>
                <a:rPr lang="en-US" sz="2800" dirty="0" smtClean="0"/>
                <a:t>          We </a:t>
              </a:r>
              <a:r>
                <a:rPr lang="en-US" sz="2800" dirty="0"/>
                <a:t>take as a case study the storm event on the 7th of November 2004. Figure 2 shows the solar wind parameters. There are 2 large shocks that occur at 9:20 UT and 18:20 UT (at ACE) previous to the time we have chosen to output our figures at 18:50 UT after the 2nd shock has hits the magnetosphere. This series of shocks led to a major storm that reached a minimum </a:t>
              </a:r>
              <a:r>
                <a:rPr lang="en-US" sz="2800" dirty="0" err="1"/>
                <a:t>Dst</a:t>
              </a:r>
              <a:r>
                <a:rPr lang="en-US" sz="2800" dirty="0"/>
                <a:t> of -374.</a:t>
              </a:r>
            </a:p>
          </p:txBody>
        </p:sp>
        <p:grpSp>
          <p:nvGrpSpPr>
            <p:cNvPr id="94" name="Group 93"/>
            <p:cNvGrpSpPr/>
            <p:nvPr/>
          </p:nvGrpSpPr>
          <p:grpSpPr>
            <a:xfrm>
              <a:off x="7900717" y="14094482"/>
              <a:ext cx="7174942" cy="5265389"/>
              <a:chOff x="7803107" y="15056093"/>
              <a:chExt cx="7174942" cy="5265389"/>
            </a:xfrm>
          </p:grpSpPr>
          <p:pic>
            <p:nvPicPr>
              <p:cNvPr id="96" name="Picture 95" descr="ACEdat.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103257" y="15056093"/>
                <a:ext cx="6697359" cy="4464906"/>
              </a:xfrm>
              <a:prstGeom prst="rect">
                <a:avLst/>
              </a:prstGeom>
            </p:spPr>
          </p:pic>
          <p:sp>
            <p:nvSpPr>
              <p:cNvPr id="97" name="TextBox 96"/>
              <p:cNvSpPr txBox="1"/>
              <p:nvPr/>
            </p:nvSpPr>
            <p:spPr>
              <a:xfrm>
                <a:off x="7803107" y="19490485"/>
                <a:ext cx="7174942" cy="830997"/>
              </a:xfrm>
              <a:prstGeom prst="rect">
                <a:avLst/>
              </a:prstGeom>
              <a:noFill/>
            </p:spPr>
            <p:txBody>
              <a:bodyPr wrap="square" rtlCol="0">
                <a:spAutoFit/>
              </a:bodyPr>
              <a:lstStyle/>
              <a:p>
                <a:pPr algn="just"/>
                <a:r>
                  <a:rPr lang="en-US" sz="2400" dirty="0" smtClean="0"/>
                  <a:t>Figure 2: shows the solar wind parameters for the 7 November storm taken from ACE data</a:t>
                </a:r>
              </a:p>
            </p:txBody>
          </p:sp>
        </p:grpSp>
        <p:sp>
          <p:nvSpPr>
            <p:cNvPr id="95" name="TextBox 94"/>
            <p:cNvSpPr txBox="1"/>
            <p:nvPr/>
          </p:nvSpPr>
          <p:spPr>
            <a:xfrm>
              <a:off x="982743" y="13423763"/>
              <a:ext cx="14562053" cy="707886"/>
            </a:xfrm>
            <a:prstGeom prst="rect">
              <a:avLst/>
            </a:prstGeom>
            <a:solidFill>
              <a:srgbClr val="07237E"/>
            </a:solidFill>
            <a:ln>
              <a:noFill/>
            </a:ln>
          </p:spPr>
          <p:txBody>
            <a:bodyPr wrap="none" rtlCol="0">
              <a:noAutofit/>
            </a:bodyPr>
            <a:lstStyle/>
            <a:p>
              <a:r>
                <a:rPr lang="en-US" sz="4000" dirty="0" smtClean="0">
                  <a:solidFill>
                    <a:schemeClr val="bg1"/>
                  </a:solidFill>
                </a:rPr>
                <a:t>Case Study 7 Nov 2004</a:t>
              </a:r>
            </a:p>
          </p:txBody>
        </p:sp>
      </p:grpSp>
      <p:grpSp>
        <p:nvGrpSpPr>
          <p:cNvPr id="7" name="Group 6"/>
          <p:cNvGrpSpPr>
            <a:grpSpLocks noChangeAspect="1"/>
          </p:cNvGrpSpPr>
          <p:nvPr/>
        </p:nvGrpSpPr>
        <p:grpSpPr>
          <a:xfrm>
            <a:off x="946276" y="23206059"/>
            <a:ext cx="8686800" cy="7644544"/>
            <a:chOff x="862078" y="24048509"/>
            <a:chExt cx="9258493" cy="8147645"/>
          </a:xfrm>
        </p:grpSpPr>
        <p:grpSp>
          <p:nvGrpSpPr>
            <p:cNvPr id="8" name="Group 7"/>
            <p:cNvGrpSpPr/>
            <p:nvPr/>
          </p:nvGrpSpPr>
          <p:grpSpPr>
            <a:xfrm>
              <a:off x="862078" y="24048509"/>
              <a:ext cx="9113218" cy="3914745"/>
              <a:chOff x="-8675" y="316642"/>
              <a:chExt cx="9113218" cy="3914745"/>
            </a:xfrm>
          </p:grpSpPr>
          <p:grpSp>
            <p:nvGrpSpPr>
              <p:cNvPr id="12" name="Group 11"/>
              <p:cNvGrpSpPr/>
              <p:nvPr/>
            </p:nvGrpSpPr>
            <p:grpSpPr>
              <a:xfrm>
                <a:off x="-8675" y="371829"/>
                <a:ext cx="5789334" cy="3859558"/>
                <a:chOff x="-13702" y="-89712"/>
                <a:chExt cx="9144000" cy="6096000"/>
              </a:xfrm>
            </p:grpSpPr>
            <p:grpSp>
              <p:nvGrpSpPr>
                <p:cNvPr id="16" name="Group 15"/>
                <p:cNvGrpSpPr/>
                <p:nvPr/>
              </p:nvGrpSpPr>
              <p:grpSpPr>
                <a:xfrm>
                  <a:off x="-13702" y="-89712"/>
                  <a:ext cx="9144000" cy="6096000"/>
                  <a:chOff x="-13702" y="-259142"/>
                  <a:chExt cx="9144000" cy="6096000"/>
                </a:xfrm>
              </p:grpSpPr>
              <p:pic>
                <p:nvPicPr>
                  <p:cNvPr id="18" name="Picture 17" descr="polar_alden_150-000000.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3702" y="-259142"/>
                    <a:ext cx="9144000" cy="6096000"/>
                  </a:xfrm>
                  <a:prstGeom prst="rect">
                    <a:avLst/>
                  </a:prstGeom>
                </p:spPr>
              </p:pic>
              <p:sp>
                <p:nvSpPr>
                  <p:cNvPr id="20" name="TextBox 19"/>
                  <p:cNvSpPr txBox="1"/>
                  <p:nvPr/>
                </p:nvSpPr>
                <p:spPr>
                  <a:xfrm>
                    <a:off x="403683" y="-154418"/>
                    <a:ext cx="3863435" cy="569923"/>
                  </a:xfrm>
                  <a:prstGeom prst="rect">
                    <a:avLst/>
                  </a:prstGeom>
                  <a:noFill/>
                </p:spPr>
                <p:txBody>
                  <a:bodyPr wrap="square" rtlCol="0">
                    <a:spAutoFit/>
                  </a:bodyPr>
                  <a:lstStyle/>
                  <a:p>
                    <a:r>
                      <a:rPr lang="en-US" sz="1600" dirty="0" smtClean="0"/>
                      <a:t>Including Precipitation</a:t>
                    </a:r>
                    <a:endParaRPr lang="en-US" sz="1600" dirty="0"/>
                  </a:p>
                </p:txBody>
              </p:sp>
              <p:sp>
                <p:nvSpPr>
                  <p:cNvPr id="19" name="TextBox 18"/>
                  <p:cNvSpPr txBox="1"/>
                  <p:nvPr/>
                </p:nvSpPr>
                <p:spPr>
                  <a:xfrm>
                    <a:off x="5290489" y="-132823"/>
                    <a:ext cx="3509771" cy="569923"/>
                  </a:xfrm>
                  <a:prstGeom prst="rect">
                    <a:avLst/>
                  </a:prstGeom>
                  <a:noFill/>
                </p:spPr>
                <p:txBody>
                  <a:bodyPr wrap="none" rtlCol="0">
                    <a:spAutoFit/>
                  </a:bodyPr>
                  <a:lstStyle/>
                  <a:p>
                    <a:r>
                      <a:rPr lang="en-US" sz="1600" dirty="0" smtClean="0"/>
                      <a:t>Precipitation Removed</a:t>
                    </a:r>
                    <a:endParaRPr lang="en-US" sz="1600" dirty="0"/>
                  </a:p>
                </p:txBody>
              </p:sp>
            </p:grpSp>
            <p:sp>
              <p:nvSpPr>
                <p:cNvPr id="17" name="Rectangle 16"/>
                <p:cNvSpPr/>
                <p:nvPr/>
              </p:nvSpPr>
              <p:spPr>
                <a:xfrm>
                  <a:off x="3282361" y="23536"/>
                  <a:ext cx="2539580" cy="205313"/>
                </a:xfrm>
                <a:prstGeom prst="rect">
                  <a:avLst/>
                </a:prstGeom>
                <a:solidFill>
                  <a:schemeClr val="bg1"/>
                </a:solidFill>
                <a:ln>
                  <a:solidFill>
                    <a:schemeClr val="bg1"/>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 name="Group 12"/>
              <p:cNvGrpSpPr>
                <a:grpSpLocks noChangeAspect="1"/>
              </p:cNvGrpSpPr>
              <p:nvPr/>
            </p:nvGrpSpPr>
            <p:grpSpPr>
              <a:xfrm>
                <a:off x="5641848" y="316642"/>
                <a:ext cx="3462695" cy="3914745"/>
                <a:chOff x="5641848" y="315279"/>
                <a:chExt cx="3502152" cy="3959352"/>
              </a:xfrm>
            </p:grpSpPr>
            <p:pic>
              <p:nvPicPr>
                <p:cNvPr id="14" name="Picture 13" descr="polar_alden_rat-000000.png"/>
                <p:cNvPicPr>
                  <a:picLocks noChangeAspect="1"/>
                </p:cNvPicPr>
                <p:nvPr/>
              </p:nvPicPr>
              <p:blipFill rotWithShape="1">
                <a:blip r:embed="rId17">
                  <a:extLst>
                    <a:ext uri="{28A0092B-C50C-407E-A947-70E740481C1C}">
                      <a14:useLocalDpi xmlns:a14="http://schemas.microsoft.com/office/drawing/2010/main" val="0"/>
                    </a:ext>
                  </a:extLst>
                </a:blip>
                <a:srcRect l="6928" r="4619"/>
                <a:stretch/>
              </p:blipFill>
              <p:spPr>
                <a:xfrm>
                  <a:off x="5641848" y="315279"/>
                  <a:ext cx="3502152" cy="3959352"/>
                </a:xfrm>
                <a:prstGeom prst="rect">
                  <a:avLst/>
                </a:prstGeom>
              </p:spPr>
            </p:pic>
            <p:sp>
              <p:nvSpPr>
                <p:cNvPr id="15" name="TextBox 14"/>
                <p:cNvSpPr txBox="1"/>
                <p:nvPr/>
              </p:nvSpPr>
              <p:spPr>
                <a:xfrm>
                  <a:off x="5804163" y="368968"/>
                  <a:ext cx="3128722" cy="364946"/>
                </a:xfrm>
                <a:prstGeom prst="rect">
                  <a:avLst/>
                </a:prstGeom>
                <a:solidFill>
                  <a:schemeClr val="bg1"/>
                </a:solidFill>
              </p:spPr>
              <p:txBody>
                <a:bodyPr wrap="none" rtlCol="0">
                  <a:spAutoFit/>
                </a:bodyPr>
                <a:lstStyle/>
                <a:p>
                  <a:pPr algn="ctr"/>
                  <a:r>
                    <a:rPr lang="en-US" sz="1600" dirty="0" smtClean="0"/>
                    <a:t>Electron Density Ratio at 150 km</a:t>
                  </a:r>
                  <a:endParaRPr lang="en-US" sz="1600" dirty="0"/>
                </a:p>
              </p:txBody>
            </p:sp>
          </p:grpSp>
        </p:grpSp>
        <p:grpSp>
          <p:nvGrpSpPr>
            <p:cNvPr id="9" name="Group 8"/>
            <p:cNvGrpSpPr/>
            <p:nvPr/>
          </p:nvGrpSpPr>
          <p:grpSpPr>
            <a:xfrm>
              <a:off x="870753" y="28236801"/>
              <a:ext cx="9249818" cy="3959353"/>
              <a:chOff x="-94581" y="-164066"/>
              <a:chExt cx="9249818" cy="3959353"/>
            </a:xfrm>
          </p:grpSpPr>
          <p:pic>
            <p:nvPicPr>
              <p:cNvPr id="10" name="Picture 9" descr="alden_long_rat-000000.pn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195885" y="-164065"/>
                <a:ext cx="3959352" cy="3959352"/>
              </a:xfrm>
              <a:prstGeom prst="rect">
                <a:avLst/>
              </a:prstGeom>
            </p:spPr>
          </p:pic>
          <p:pic>
            <p:nvPicPr>
              <p:cNvPr id="11" name="Picture 10" descr="long_alden-000000.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94581" y="-164066"/>
                <a:ext cx="5939028" cy="3959352"/>
              </a:xfrm>
              <a:prstGeom prst="rect">
                <a:avLst/>
              </a:prstGeom>
            </p:spPr>
          </p:pic>
        </p:grpSp>
      </p:grpSp>
      <p:sp>
        <p:nvSpPr>
          <p:cNvPr id="21" name="TextBox 20"/>
          <p:cNvSpPr txBox="1"/>
          <p:nvPr/>
        </p:nvSpPr>
        <p:spPr>
          <a:xfrm>
            <a:off x="9633073" y="23088261"/>
            <a:ext cx="5995919" cy="7417414"/>
          </a:xfrm>
          <a:prstGeom prst="rect">
            <a:avLst/>
          </a:prstGeom>
          <a:noFill/>
        </p:spPr>
        <p:txBody>
          <a:bodyPr wrap="square" rtlCol="0">
            <a:spAutoFit/>
          </a:bodyPr>
          <a:lstStyle/>
          <a:p>
            <a:r>
              <a:rPr lang="en-US" sz="2800" dirty="0" smtClean="0"/>
              <a:t>the noon </a:t>
            </a:r>
            <a:r>
              <a:rPr lang="en-US" sz="2800" dirty="0"/>
              <a:t>midnight meridian. The precipitation effects can be seen in the plots and effects regions down well into the E-region. Again the greatest change is in the </a:t>
            </a:r>
            <a:r>
              <a:rPr lang="en-US" sz="2800" dirty="0" err="1"/>
              <a:t>nightside</a:t>
            </a:r>
            <a:r>
              <a:rPr lang="en-US" sz="2800" dirty="0"/>
              <a:t> ionosphere.</a:t>
            </a:r>
          </a:p>
          <a:p>
            <a:endParaRPr lang="en-US" sz="2400" dirty="0" smtClean="0"/>
          </a:p>
          <a:p>
            <a:r>
              <a:rPr lang="en-US" sz="2400" dirty="0" smtClean="0"/>
              <a:t>Figure 3: Shows a plot of the northern hemisphere the top three panels are in Solar Magnetosphere coordinates. These plots show an altitude slice at 150 km in the ionosphere. The bottom panels show the noon midnight meridian and plot the altitudinal variation from 100-500 km. The left panels show the simulation where particle precipitation is calculated normally. The center panels show the simulation where precipitation is turned off. The right most panels show a ratio of the two fields. The gap in the center corresponds to the geographic north pole.</a:t>
            </a:r>
          </a:p>
        </p:txBody>
      </p:sp>
      <p:grpSp>
        <p:nvGrpSpPr>
          <p:cNvPr id="98" name="Group 97"/>
          <p:cNvGrpSpPr/>
          <p:nvPr/>
        </p:nvGrpSpPr>
        <p:grpSpPr>
          <a:xfrm>
            <a:off x="979061" y="19210958"/>
            <a:ext cx="14649932" cy="4014483"/>
            <a:chOff x="894862" y="19723153"/>
            <a:chExt cx="14649932" cy="4014483"/>
          </a:xfrm>
        </p:grpSpPr>
        <p:sp>
          <p:nvSpPr>
            <p:cNvPr id="99" name="Rectangle 98"/>
            <p:cNvSpPr/>
            <p:nvPr/>
          </p:nvSpPr>
          <p:spPr>
            <a:xfrm>
              <a:off x="894862" y="19798096"/>
              <a:ext cx="14649932" cy="3939540"/>
            </a:xfrm>
            <a:prstGeom prst="rect">
              <a:avLst/>
            </a:prstGeom>
          </p:spPr>
          <p:txBody>
            <a:bodyPr wrap="square">
              <a:spAutoFit/>
            </a:bodyPr>
            <a:lstStyle/>
            <a:p>
              <a:r>
                <a:rPr lang="en-US" sz="4000" b="1" dirty="0"/>
                <a:t>Electron densities</a:t>
              </a:r>
            </a:p>
            <a:p>
              <a:r>
                <a:rPr lang="en-US" sz="3000" dirty="0" smtClean="0"/>
                <a:t>          As </a:t>
              </a:r>
              <a:r>
                <a:rPr lang="en-US" sz="3000" dirty="0"/>
                <a:t>particles cascade into the ionosphere most of their energy is transmitted to neutral particles in the form of collisions, these result in more ions and electrons. Figure 3 shows an example of the precipitation event on 7 November 2015. Particle precipitation around the auroral oval (10-20 degrees colatitude from magnetic poles) has increased dramatically. The greatest increase can be seen on the night side as the photoionization process has stopped and the ratio of the two simulations has the greatest change on the night side.</a:t>
              </a:r>
            </a:p>
            <a:p>
              <a:r>
                <a:rPr lang="en-US" sz="3000" dirty="0"/>
                <a:t> </a:t>
              </a:r>
              <a:r>
                <a:rPr lang="en-US" sz="3000" dirty="0" smtClean="0"/>
                <a:t>         Figure </a:t>
              </a:r>
              <a:r>
                <a:rPr lang="en-US" sz="3000" dirty="0"/>
                <a:t>3 also has an altitude profile of the electron densities. This is </a:t>
              </a:r>
              <a:r>
                <a:rPr lang="en-US" sz="3000" dirty="0" smtClean="0"/>
                <a:t>taken from</a:t>
              </a:r>
              <a:endParaRPr lang="en-US" sz="3000" dirty="0"/>
            </a:p>
          </p:txBody>
        </p:sp>
        <p:sp>
          <p:nvSpPr>
            <p:cNvPr id="100" name="TextBox 99"/>
            <p:cNvSpPr txBox="1"/>
            <p:nvPr/>
          </p:nvSpPr>
          <p:spPr>
            <a:xfrm>
              <a:off x="914399" y="19723153"/>
              <a:ext cx="14630395" cy="707886"/>
            </a:xfrm>
            <a:prstGeom prst="rect">
              <a:avLst/>
            </a:prstGeom>
            <a:solidFill>
              <a:srgbClr val="07237E"/>
            </a:solidFill>
            <a:ln>
              <a:noFill/>
            </a:ln>
          </p:spPr>
          <p:txBody>
            <a:bodyPr wrap="none" rtlCol="0">
              <a:noAutofit/>
            </a:bodyPr>
            <a:lstStyle/>
            <a:p>
              <a:r>
                <a:rPr lang="en-US" sz="4000" dirty="0" smtClean="0">
                  <a:solidFill>
                    <a:schemeClr val="bg1"/>
                  </a:solidFill>
                </a:rPr>
                <a:t>Electron Density</a:t>
              </a:r>
            </a:p>
          </p:txBody>
        </p:sp>
      </p:grpSp>
      <p:grpSp>
        <p:nvGrpSpPr>
          <p:cNvPr id="154" name="Group 153"/>
          <p:cNvGrpSpPr/>
          <p:nvPr/>
        </p:nvGrpSpPr>
        <p:grpSpPr>
          <a:xfrm>
            <a:off x="889276" y="31991132"/>
            <a:ext cx="14791578" cy="10875507"/>
            <a:chOff x="590444" y="32140548"/>
            <a:chExt cx="14791578" cy="10875507"/>
          </a:xfrm>
        </p:grpSpPr>
        <p:grpSp>
          <p:nvGrpSpPr>
            <p:cNvPr id="22" name="Group 21"/>
            <p:cNvGrpSpPr/>
            <p:nvPr/>
          </p:nvGrpSpPr>
          <p:grpSpPr>
            <a:xfrm>
              <a:off x="590444" y="35509738"/>
              <a:ext cx="14791578" cy="7506317"/>
              <a:chOff x="15101428" y="7891021"/>
              <a:chExt cx="14791577" cy="7506317"/>
            </a:xfrm>
          </p:grpSpPr>
          <p:grpSp>
            <p:nvGrpSpPr>
              <p:cNvPr id="23" name="Group 22"/>
              <p:cNvGrpSpPr/>
              <p:nvPr/>
            </p:nvGrpSpPr>
            <p:grpSpPr>
              <a:xfrm>
                <a:off x="15101428" y="7891021"/>
                <a:ext cx="13716000" cy="5873340"/>
                <a:chOff x="15101428" y="7891021"/>
                <a:chExt cx="13716000" cy="5873340"/>
              </a:xfrm>
            </p:grpSpPr>
            <p:grpSp>
              <p:nvGrpSpPr>
                <p:cNvPr id="25" name="Group 24"/>
                <p:cNvGrpSpPr>
                  <a:grpSpLocks noChangeAspect="1"/>
                </p:cNvGrpSpPr>
                <p:nvPr/>
              </p:nvGrpSpPr>
              <p:grpSpPr>
                <a:xfrm>
                  <a:off x="15101428" y="7891021"/>
                  <a:ext cx="6629400" cy="2910960"/>
                  <a:chOff x="0" y="793750"/>
                  <a:chExt cx="9017000" cy="3959352"/>
                </a:xfrm>
              </p:grpSpPr>
              <p:pic>
                <p:nvPicPr>
                  <p:cNvPr id="35" name="Picture 34" descr="Ped-cond_rat-000000.png"/>
                  <p:cNvPicPr>
                    <a:picLocks noChangeAspect="1"/>
                  </p:cNvPicPr>
                  <p:nvPr/>
                </p:nvPicPr>
                <p:blipFill rotWithShape="1">
                  <a:blip r:embed="rId20">
                    <a:extLst>
                      <a:ext uri="{28A0092B-C50C-407E-A947-70E740481C1C}">
                        <a14:useLocalDpi xmlns:a14="http://schemas.microsoft.com/office/drawing/2010/main" val="0"/>
                      </a:ext>
                    </a:extLst>
                  </a:blip>
                  <a:srcRect l="4812" r="7222" b="-180"/>
                  <a:stretch/>
                </p:blipFill>
                <p:spPr>
                  <a:xfrm>
                    <a:off x="5540375" y="793750"/>
                    <a:ext cx="3476625" cy="3959352"/>
                  </a:xfrm>
                  <a:prstGeom prst="rect">
                    <a:avLst/>
                  </a:prstGeom>
                </p:spPr>
              </p:pic>
              <p:pic>
                <p:nvPicPr>
                  <p:cNvPr id="36" name="Picture 35" descr="polar_ped-cond-000000.png"/>
                  <p:cNvPicPr>
                    <a:picLocks noChangeAspect="1"/>
                  </p:cNvPicPr>
                  <p:nvPr/>
                </p:nvPicPr>
                <p:blipFill rotWithShape="1">
                  <a:blip r:embed="rId21">
                    <a:extLst>
                      <a:ext uri="{28A0092B-C50C-407E-A947-70E740481C1C}">
                        <a14:useLocalDpi xmlns:a14="http://schemas.microsoft.com/office/drawing/2010/main" val="0"/>
                      </a:ext>
                    </a:extLst>
                  </a:blip>
                  <a:srcRect l="1637" r="3245" b="325"/>
                  <a:stretch/>
                </p:blipFill>
                <p:spPr>
                  <a:xfrm>
                    <a:off x="0" y="793750"/>
                    <a:ext cx="5667376" cy="3959352"/>
                  </a:xfrm>
                  <a:prstGeom prst="rect">
                    <a:avLst/>
                  </a:prstGeom>
                </p:spPr>
              </p:pic>
            </p:grpSp>
            <p:grpSp>
              <p:nvGrpSpPr>
                <p:cNvPr id="26" name="Group 25"/>
                <p:cNvGrpSpPr>
                  <a:grpSpLocks noChangeAspect="1"/>
                </p:cNvGrpSpPr>
                <p:nvPr/>
              </p:nvGrpSpPr>
              <p:grpSpPr>
                <a:xfrm>
                  <a:off x="15101428" y="10843785"/>
                  <a:ext cx="6629400" cy="2920576"/>
                  <a:chOff x="-135116" y="79376"/>
                  <a:chExt cx="9263310" cy="4080942"/>
                </a:xfrm>
              </p:grpSpPr>
              <p:pic>
                <p:nvPicPr>
                  <p:cNvPr id="33" name="Picture 32" descr="long_ped_rat-000000.pn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168842" y="200966"/>
                    <a:ext cx="3959352" cy="3959352"/>
                  </a:xfrm>
                  <a:prstGeom prst="rect">
                    <a:avLst/>
                  </a:prstGeom>
                </p:spPr>
              </p:pic>
              <p:pic>
                <p:nvPicPr>
                  <p:cNvPr id="34" name="Picture 33" descr="long_cond_ped-000000.pn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35116" y="79376"/>
                    <a:ext cx="5939028" cy="3959352"/>
                  </a:xfrm>
                  <a:prstGeom prst="rect">
                    <a:avLst/>
                  </a:prstGeom>
                </p:spPr>
              </p:pic>
            </p:grpSp>
            <p:grpSp>
              <p:nvGrpSpPr>
                <p:cNvPr id="27" name="Group 26"/>
                <p:cNvGrpSpPr>
                  <a:grpSpLocks noChangeAspect="1"/>
                </p:cNvGrpSpPr>
                <p:nvPr/>
              </p:nvGrpSpPr>
              <p:grpSpPr>
                <a:xfrm>
                  <a:off x="22188028" y="8032976"/>
                  <a:ext cx="6629400" cy="2749467"/>
                  <a:chOff x="-207168" y="94570"/>
                  <a:chExt cx="9579198" cy="3972862"/>
                </a:xfrm>
              </p:grpSpPr>
              <p:pic>
                <p:nvPicPr>
                  <p:cNvPr id="31" name="Picture 30" descr="hall-cond_rat-000000.pn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412678" y="108080"/>
                    <a:ext cx="3959352" cy="3959352"/>
                  </a:xfrm>
                  <a:prstGeom prst="rect">
                    <a:avLst/>
                  </a:prstGeom>
                </p:spPr>
              </p:pic>
              <p:pic>
                <p:nvPicPr>
                  <p:cNvPr id="32" name="Picture 31" descr="polar_hall-cond-000000.png"/>
                  <p:cNvPicPr>
                    <a:picLocks noChangeAspect="1"/>
                  </p:cNvPicPr>
                  <p:nvPr/>
                </p:nvPicPr>
                <p:blipFill rotWithShape="1">
                  <a:blip r:embed="rId25">
                    <a:extLst>
                      <a:ext uri="{28A0092B-C50C-407E-A947-70E740481C1C}">
                        <a14:useLocalDpi xmlns:a14="http://schemas.microsoft.com/office/drawing/2010/main" val="0"/>
                      </a:ext>
                    </a:extLst>
                  </a:blip>
                  <a:srcRect l="-3034" r="3034"/>
                  <a:stretch/>
                </p:blipFill>
                <p:spPr>
                  <a:xfrm>
                    <a:off x="-207168" y="94570"/>
                    <a:ext cx="5939028" cy="3959352"/>
                  </a:xfrm>
                  <a:prstGeom prst="rect">
                    <a:avLst/>
                  </a:prstGeom>
                </p:spPr>
              </p:pic>
            </p:grpSp>
            <p:grpSp>
              <p:nvGrpSpPr>
                <p:cNvPr id="28" name="Group 27"/>
                <p:cNvGrpSpPr>
                  <a:grpSpLocks noChangeAspect="1"/>
                </p:cNvGrpSpPr>
                <p:nvPr/>
              </p:nvGrpSpPr>
              <p:grpSpPr>
                <a:xfrm>
                  <a:off x="22188028" y="10853854"/>
                  <a:ext cx="6629400" cy="2858742"/>
                  <a:chOff x="162144" y="3242570"/>
                  <a:chExt cx="8404782" cy="3624326"/>
                </a:xfrm>
              </p:grpSpPr>
              <p:pic>
                <p:nvPicPr>
                  <p:cNvPr id="29" name="Picture 28" descr="long_hal_rat-000000.png"/>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4980003" y="3242570"/>
                    <a:ext cx="3586923" cy="3586923"/>
                  </a:xfrm>
                  <a:prstGeom prst="rect">
                    <a:avLst/>
                  </a:prstGeom>
                </p:spPr>
              </p:pic>
              <p:pic>
                <p:nvPicPr>
                  <p:cNvPr id="30" name="Picture 29" descr="long_cond_hall-000000.png"/>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62144" y="3279973"/>
                    <a:ext cx="5380385" cy="3586923"/>
                  </a:xfrm>
                  <a:prstGeom prst="rect">
                    <a:avLst/>
                  </a:prstGeom>
                </p:spPr>
              </p:pic>
            </p:grpSp>
          </p:grpSp>
          <p:sp>
            <p:nvSpPr>
              <p:cNvPr id="24" name="TextBox 23"/>
              <p:cNvSpPr txBox="1"/>
              <p:nvPr/>
            </p:nvSpPr>
            <p:spPr>
              <a:xfrm>
                <a:off x="15101428" y="13827678"/>
                <a:ext cx="14791577" cy="1569660"/>
              </a:xfrm>
              <a:prstGeom prst="rect">
                <a:avLst/>
              </a:prstGeom>
              <a:noFill/>
            </p:spPr>
            <p:txBody>
              <a:bodyPr wrap="square" rtlCol="0">
                <a:spAutoFit/>
              </a:bodyPr>
              <a:lstStyle/>
              <a:p>
                <a:r>
                  <a:rPr lang="en-US" sz="2400" dirty="0" smtClean="0"/>
                  <a:t>Figure 4: Shows the conductivities in the ionosphere. The top left 3 panels show the </a:t>
                </a:r>
                <a:r>
                  <a:rPr lang="en-US" sz="2400" dirty="0" err="1" smtClean="0"/>
                  <a:t>pederson</a:t>
                </a:r>
                <a:r>
                  <a:rPr lang="en-US" sz="2400" dirty="0" smtClean="0"/>
                  <a:t> conductivities at 150 km with precipitation, without precipitation, and the ratio. The bottom three left panels show the Pederson conductivities height profile along the noon midnight meridian, again with, without and a ratio. The right panels have the same format but are of the Hall conductivities.</a:t>
                </a:r>
              </a:p>
            </p:txBody>
          </p:sp>
        </p:grpSp>
        <p:grpSp>
          <p:nvGrpSpPr>
            <p:cNvPr id="101" name="Group 100"/>
            <p:cNvGrpSpPr/>
            <p:nvPr/>
          </p:nvGrpSpPr>
          <p:grpSpPr>
            <a:xfrm>
              <a:off x="753354" y="32140548"/>
              <a:ext cx="14576809" cy="3369190"/>
              <a:chOff x="15301833" y="11312840"/>
              <a:chExt cx="14576809" cy="3369190"/>
            </a:xfrm>
          </p:grpSpPr>
          <p:sp>
            <p:nvSpPr>
              <p:cNvPr id="102" name="TextBox 101"/>
              <p:cNvSpPr txBox="1"/>
              <p:nvPr/>
            </p:nvSpPr>
            <p:spPr>
              <a:xfrm>
                <a:off x="15301833" y="11450376"/>
                <a:ext cx="14576805" cy="3231654"/>
              </a:xfrm>
              <a:prstGeom prst="rect">
                <a:avLst/>
              </a:prstGeom>
              <a:noFill/>
            </p:spPr>
            <p:txBody>
              <a:bodyPr wrap="square" rtlCol="0">
                <a:spAutoFit/>
              </a:bodyPr>
              <a:lstStyle/>
              <a:p>
                <a:r>
                  <a:rPr lang="en-US" sz="3600" b="1" dirty="0"/>
                  <a:t>Conductivities</a:t>
                </a:r>
              </a:p>
              <a:p>
                <a:r>
                  <a:rPr lang="en-US" sz="2800" dirty="0" smtClean="0"/>
                  <a:t>          The </a:t>
                </a:r>
                <a:r>
                  <a:rPr lang="en-US" sz="2800" dirty="0"/>
                  <a:t>conductivity in the earth's ionosphere is changed with the increase in electron densities. This creates a more conducting ionosphere that will in turn change how currents flow in </a:t>
                </a:r>
                <a:r>
                  <a:rPr lang="en-US" sz="2800" dirty="0" smtClean="0"/>
                  <a:t>the </a:t>
                </a:r>
                <a:r>
                  <a:rPr lang="en-US" sz="2800" dirty="0"/>
                  <a:t>ionosphere. The conductivities have a linear relationship with electron densities and as such in the models they follow closely the increase in densities as shown in figure 4. The altitude dependence is also shown and again the night side has the greatest difference as precipitation is the main ionizing influence.</a:t>
                </a:r>
              </a:p>
            </p:txBody>
          </p:sp>
          <p:sp>
            <p:nvSpPr>
              <p:cNvPr id="103" name="TextBox 102"/>
              <p:cNvSpPr txBox="1"/>
              <p:nvPr/>
            </p:nvSpPr>
            <p:spPr>
              <a:xfrm>
                <a:off x="15315662" y="11312840"/>
                <a:ext cx="14562980" cy="707886"/>
              </a:xfrm>
              <a:prstGeom prst="rect">
                <a:avLst/>
              </a:prstGeom>
              <a:solidFill>
                <a:srgbClr val="07237E"/>
              </a:solidFill>
              <a:ln>
                <a:noFill/>
              </a:ln>
            </p:spPr>
            <p:txBody>
              <a:bodyPr wrap="none" rtlCol="0">
                <a:noAutofit/>
              </a:bodyPr>
              <a:lstStyle/>
              <a:p>
                <a:r>
                  <a:rPr lang="en-US" sz="4000" dirty="0" smtClean="0">
                    <a:solidFill>
                      <a:schemeClr val="bg1"/>
                    </a:solidFill>
                  </a:rPr>
                  <a:t>Conductivity</a:t>
                </a:r>
              </a:p>
            </p:txBody>
          </p:sp>
        </p:grpSp>
      </p:grpSp>
      <p:grpSp>
        <p:nvGrpSpPr>
          <p:cNvPr id="104" name="Group 103"/>
          <p:cNvGrpSpPr/>
          <p:nvPr/>
        </p:nvGrpSpPr>
        <p:grpSpPr>
          <a:xfrm>
            <a:off x="17331679" y="3954454"/>
            <a:ext cx="14687378" cy="3820797"/>
            <a:chOff x="15087061" y="21759905"/>
            <a:chExt cx="14687378" cy="3820797"/>
          </a:xfrm>
        </p:grpSpPr>
        <p:sp>
          <p:nvSpPr>
            <p:cNvPr id="105" name="Rectangle 104"/>
            <p:cNvSpPr/>
            <p:nvPr/>
          </p:nvSpPr>
          <p:spPr>
            <a:xfrm>
              <a:off x="15087061" y="21918161"/>
              <a:ext cx="14687377" cy="3662541"/>
            </a:xfrm>
            <a:prstGeom prst="rect">
              <a:avLst/>
            </a:prstGeom>
          </p:spPr>
          <p:txBody>
            <a:bodyPr wrap="square">
              <a:spAutoFit/>
            </a:bodyPr>
            <a:lstStyle/>
            <a:p>
              <a:r>
                <a:rPr lang="en-US" sz="3600" b="1" dirty="0"/>
                <a:t>Current Densities </a:t>
              </a:r>
            </a:p>
            <a:p>
              <a:r>
                <a:rPr lang="en-US" sz="2800" dirty="0" smtClean="0"/>
                <a:t>          Figure 5 shows a plot of the current densities for north-south, and east-west components. In the precipitating case the magnitudes of current density are greater by an order of magnitude than that of the non-precipitating case. Also the current density is much more enhanced in the night side as anticipated. The currents rearrange in the polar cap region but they do not necessarily close where the increased conductivity is. Altitude dependent plots are shown, for both north-south east-west plots and the differences can be seen clearly. The current system on the night side permit more current to close.</a:t>
              </a:r>
              <a:endParaRPr lang="en-US" sz="2800" dirty="0"/>
            </a:p>
          </p:txBody>
        </p:sp>
        <p:sp>
          <p:nvSpPr>
            <p:cNvPr id="106" name="TextBox 105"/>
            <p:cNvSpPr txBox="1"/>
            <p:nvPr/>
          </p:nvSpPr>
          <p:spPr>
            <a:xfrm>
              <a:off x="15144039" y="21759905"/>
              <a:ext cx="14630400" cy="707886"/>
            </a:xfrm>
            <a:prstGeom prst="rect">
              <a:avLst/>
            </a:prstGeom>
            <a:solidFill>
              <a:srgbClr val="07237E"/>
            </a:solidFill>
            <a:ln>
              <a:noFill/>
            </a:ln>
          </p:spPr>
          <p:txBody>
            <a:bodyPr wrap="none" rtlCol="0">
              <a:noAutofit/>
            </a:bodyPr>
            <a:lstStyle/>
            <a:p>
              <a:r>
                <a:rPr lang="en-US" sz="4000" dirty="0" smtClean="0">
                  <a:solidFill>
                    <a:schemeClr val="bg1"/>
                  </a:solidFill>
                </a:rPr>
                <a:t>Current Density</a:t>
              </a:r>
            </a:p>
          </p:txBody>
        </p:sp>
      </p:grpSp>
      <p:grpSp>
        <p:nvGrpSpPr>
          <p:cNvPr id="107" name="Group 106"/>
          <p:cNvGrpSpPr/>
          <p:nvPr/>
        </p:nvGrpSpPr>
        <p:grpSpPr>
          <a:xfrm>
            <a:off x="17387174" y="15395308"/>
            <a:ext cx="14631883" cy="2544783"/>
            <a:chOff x="29260799" y="4174242"/>
            <a:chExt cx="14631883" cy="2544783"/>
          </a:xfrm>
        </p:grpSpPr>
        <p:sp>
          <p:nvSpPr>
            <p:cNvPr id="108" name="Rectangle 107"/>
            <p:cNvSpPr/>
            <p:nvPr/>
          </p:nvSpPr>
          <p:spPr>
            <a:xfrm>
              <a:off x="29260800" y="4349145"/>
              <a:ext cx="14631882" cy="2369880"/>
            </a:xfrm>
            <a:prstGeom prst="rect">
              <a:avLst/>
            </a:prstGeom>
          </p:spPr>
          <p:txBody>
            <a:bodyPr wrap="square">
              <a:spAutoFit/>
            </a:bodyPr>
            <a:lstStyle/>
            <a:p>
              <a:r>
                <a:rPr lang="en-US" sz="3600" b="1" dirty="0" smtClean="0"/>
                <a:t>J</a:t>
              </a:r>
              <a:endParaRPr lang="en-US" sz="3600" b="1" dirty="0"/>
            </a:p>
            <a:p>
              <a:r>
                <a:rPr lang="en-US" sz="2800" dirty="0" smtClean="0"/>
                <a:t>          The </a:t>
              </a:r>
              <a:r>
                <a:rPr lang="en-US" sz="2800" dirty="0"/>
                <a:t>CTIM model calculates Joule heating from the current densities and the electric fields. </a:t>
              </a:r>
              <a:r>
                <a:rPr lang="en-US" sz="2800" dirty="0" smtClean="0"/>
                <a:t>The Joule heating is the process whereby electrical energy is converted to mechanical energy. Figure </a:t>
              </a:r>
              <a:r>
                <a:rPr lang="en-US" sz="2800" dirty="0"/>
                <a:t>6 shows the </a:t>
              </a:r>
              <a:r>
                <a:rPr lang="en-US" sz="2800" dirty="0" smtClean="0"/>
                <a:t>Joule </a:t>
              </a:r>
              <a:r>
                <a:rPr lang="en-US" sz="2800" dirty="0"/>
                <a:t>heating as calculated by CTIM, again we have an order of magnitude increase in frictional heating that extends over a greater area of the polar cap. </a:t>
              </a:r>
            </a:p>
          </p:txBody>
        </p:sp>
        <p:sp>
          <p:nvSpPr>
            <p:cNvPr id="109" name="TextBox 108"/>
            <p:cNvSpPr txBox="1"/>
            <p:nvPr/>
          </p:nvSpPr>
          <p:spPr>
            <a:xfrm>
              <a:off x="29260799" y="4174242"/>
              <a:ext cx="14631881" cy="707886"/>
            </a:xfrm>
            <a:prstGeom prst="rect">
              <a:avLst/>
            </a:prstGeom>
            <a:solidFill>
              <a:srgbClr val="07237E"/>
            </a:solidFill>
            <a:ln>
              <a:noFill/>
            </a:ln>
          </p:spPr>
          <p:txBody>
            <a:bodyPr wrap="none" rtlCol="0">
              <a:noAutofit/>
            </a:bodyPr>
            <a:lstStyle/>
            <a:p>
              <a:r>
                <a:rPr lang="en-US" sz="4000" dirty="0" smtClean="0">
                  <a:solidFill>
                    <a:schemeClr val="bg1"/>
                  </a:solidFill>
                </a:rPr>
                <a:t>Joule Heating</a:t>
              </a:r>
            </a:p>
          </p:txBody>
        </p:sp>
      </p:grpSp>
      <p:sp>
        <p:nvSpPr>
          <p:cNvPr id="110" name="Title 1"/>
          <p:cNvSpPr>
            <a:spLocks noGrp="1"/>
          </p:cNvSpPr>
          <p:nvPr>
            <p:ph type="ctrTitle"/>
          </p:nvPr>
        </p:nvSpPr>
        <p:spPr>
          <a:xfrm>
            <a:off x="3713761" y="312535"/>
            <a:ext cx="25654728" cy="3273368"/>
          </a:xfrm>
        </p:spPr>
        <p:txBody>
          <a:bodyPr>
            <a:normAutofit fontScale="90000"/>
          </a:bodyPr>
          <a:lstStyle/>
          <a:p>
            <a:r>
              <a:rPr lang="en-US" sz="8000" dirty="0" smtClean="0">
                <a:solidFill>
                  <a:schemeClr val="bg1"/>
                </a:solidFill>
              </a:rPr>
              <a:t>Precipitation Effects on Joule Heating and Neutral Densities of the Polar Ionosphere</a:t>
            </a:r>
            <a:br>
              <a:rPr lang="en-US" sz="8000" dirty="0" smtClean="0">
                <a:solidFill>
                  <a:schemeClr val="bg1"/>
                </a:solidFill>
              </a:rPr>
            </a:br>
            <a:r>
              <a:rPr lang="en-US" sz="5400" dirty="0" smtClean="0">
                <a:solidFill>
                  <a:srgbClr val="062071"/>
                </a:solidFill>
              </a:rPr>
              <a:t>Authors: Joseph B. </a:t>
            </a:r>
            <a:r>
              <a:rPr lang="en-US" sz="5400" dirty="0" smtClean="0">
                <a:solidFill>
                  <a:srgbClr val="062071"/>
                </a:solidFill>
              </a:rPr>
              <a:t>Jensen</a:t>
            </a:r>
            <a:r>
              <a:rPr lang="en-US" sz="5400" baseline="30000" dirty="0" smtClean="0">
                <a:solidFill>
                  <a:srgbClr val="062071"/>
                </a:solidFill>
              </a:rPr>
              <a:t>1</a:t>
            </a:r>
            <a:r>
              <a:rPr lang="en-US" sz="5400" dirty="0" smtClean="0">
                <a:solidFill>
                  <a:srgbClr val="062071"/>
                </a:solidFill>
              </a:rPr>
              <a:t>, </a:t>
            </a:r>
            <a:r>
              <a:rPr lang="en-US" sz="5400" dirty="0" smtClean="0">
                <a:solidFill>
                  <a:srgbClr val="062071"/>
                </a:solidFill>
              </a:rPr>
              <a:t>Jimmy </a:t>
            </a:r>
            <a:r>
              <a:rPr lang="en-US" sz="5400" dirty="0" smtClean="0">
                <a:solidFill>
                  <a:srgbClr val="062071"/>
                </a:solidFill>
              </a:rPr>
              <a:t>Raeder</a:t>
            </a:r>
            <a:r>
              <a:rPr lang="en-US" sz="5400" baseline="30000" dirty="0" smtClean="0">
                <a:solidFill>
                  <a:srgbClr val="062071"/>
                </a:solidFill>
              </a:rPr>
              <a:t>1</a:t>
            </a:r>
            <a:br>
              <a:rPr lang="en-US" sz="5400" baseline="30000" dirty="0" smtClean="0">
                <a:solidFill>
                  <a:srgbClr val="062071"/>
                </a:solidFill>
              </a:rPr>
            </a:br>
            <a:r>
              <a:rPr lang="en-US" sz="3100" dirty="0" smtClean="0">
                <a:solidFill>
                  <a:srgbClr val="062071"/>
                </a:solidFill>
              </a:rPr>
              <a:t>1.University of New Hampshire, Space Science Center, Durham NH, USA </a:t>
            </a:r>
            <a:endParaRPr lang="en-US" sz="3100" baseline="30000" dirty="0">
              <a:solidFill>
                <a:srgbClr val="062071"/>
              </a:solidFill>
            </a:endParaRPr>
          </a:p>
        </p:txBody>
      </p:sp>
      <p:grpSp>
        <p:nvGrpSpPr>
          <p:cNvPr id="152" name="Group 151"/>
          <p:cNvGrpSpPr>
            <a:grpSpLocks noChangeAspect="1"/>
          </p:cNvGrpSpPr>
          <p:nvPr/>
        </p:nvGrpSpPr>
        <p:grpSpPr>
          <a:xfrm>
            <a:off x="18715929" y="18047014"/>
            <a:ext cx="11887200" cy="9366254"/>
            <a:chOff x="17879611" y="19651189"/>
            <a:chExt cx="13716000" cy="10807216"/>
          </a:xfrm>
        </p:grpSpPr>
        <p:grpSp>
          <p:nvGrpSpPr>
            <p:cNvPr id="112" name="Group 111"/>
            <p:cNvGrpSpPr>
              <a:grpSpLocks noChangeAspect="1"/>
            </p:cNvGrpSpPr>
            <p:nvPr/>
          </p:nvGrpSpPr>
          <p:grpSpPr>
            <a:xfrm>
              <a:off x="18908415" y="19651189"/>
              <a:ext cx="11887200" cy="10058724"/>
              <a:chOff x="29246434" y="6326622"/>
              <a:chExt cx="13716000" cy="11606219"/>
            </a:xfrm>
          </p:grpSpPr>
          <p:grpSp>
            <p:nvGrpSpPr>
              <p:cNvPr id="113" name="Group 112"/>
              <p:cNvGrpSpPr>
                <a:grpSpLocks noChangeAspect="1"/>
              </p:cNvGrpSpPr>
              <p:nvPr/>
            </p:nvGrpSpPr>
            <p:grpSpPr>
              <a:xfrm>
                <a:off x="29246434" y="6326622"/>
                <a:ext cx="13716000" cy="5660772"/>
                <a:chOff x="-283464" y="111125"/>
                <a:chExt cx="9593474" cy="3959352"/>
              </a:xfrm>
            </p:grpSpPr>
            <p:pic>
              <p:nvPicPr>
                <p:cNvPr id="117" name="Picture 116" descr="joule_rat-000000.pn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5350658" y="111125"/>
                  <a:ext cx="3959352" cy="3959352"/>
                </a:xfrm>
                <a:prstGeom prst="rect">
                  <a:avLst/>
                </a:prstGeom>
              </p:spPr>
            </p:pic>
            <p:pic>
              <p:nvPicPr>
                <p:cNvPr id="118" name="Picture 117" descr="polar_joule-000000.png"/>
                <p:cNvPicPr>
                  <a:picLocks noChangeAspect="1"/>
                </p:cNvPicPr>
                <p:nvPr/>
              </p:nvPicPr>
              <p:blipFill rotWithShape="1">
                <a:blip r:embed="rId29">
                  <a:extLst>
                    <a:ext uri="{28A0092B-C50C-407E-A947-70E740481C1C}">
                      <a14:useLocalDpi xmlns:a14="http://schemas.microsoft.com/office/drawing/2010/main" val="0"/>
                    </a:ext>
                  </a:extLst>
                </a:blip>
                <a:srcRect l="-3128" r="3128"/>
                <a:stretch/>
              </p:blipFill>
              <p:spPr>
                <a:xfrm>
                  <a:off x="-283464" y="111125"/>
                  <a:ext cx="5939028" cy="3959352"/>
                </a:xfrm>
                <a:prstGeom prst="rect">
                  <a:avLst/>
                </a:prstGeom>
              </p:spPr>
            </p:pic>
          </p:grpSp>
          <p:grpSp>
            <p:nvGrpSpPr>
              <p:cNvPr id="114" name="Group 113"/>
              <p:cNvGrpSpPr>
                <a:grpSpLocks noChangeAspect="1"/>
              </p:cNvGrpSpPr>
              <p:nvPr/>
            </p:nvGrpSpPr>
            <p:grpSpPr>
              <a:xfrm>
                <a:off x="29246434" y="11987394"/>
                <a:ext cx="13716000" cy="5945447"/>
                <a:chOff x="-280571" y="95250"/>
                <a:chExt cx="9344642" cy="4050603"/>
              </a:xfrm>
            </p:grpSpPr>
            <p:pic>
              <p:nvPicPr>
                <p:cNvPr id="115" name="Picture 114" descr="long_joule_rat-000000.png"/>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5104719" y="186501"/>
                  <a:ext cx="3959352" cy="3959352"/>
                </a:xfrm>
                <a:prstGeom prst="rect">
                  <a:avLst/>
                </a:prstGeom>
              </p:spPr>
            </p:pic>
            <p:pic>
              <p:nvPicPr>
                <p:cNvPr id="116" name="Picture 115" descr="long_joule-000000.png"/>
                <p:cNvPicPr>
                  <a:picLocks noChangeAspect="1"/>
                </p:cNvPicPr>
                <p:nvPr/>
              </p:nvPicPr>
              <p:blipFill rotWithShape="1">
                <a:blip r:embed="rId31">
                  <a:extLst>
                    <a:ext uri="{28A0092B-C50C-407E-A947-70E740481C1C}">
                      <a14:useLocalDpi xmlns:a14="http://schemas.microsoft.com/office/drawing/2010/main" val="0"/>
                    </a:ext>
                  </a:extLst>
                </a:blip>
                <a:srcRect l="-3080" r="3080"/>
                <a:stretch/>
              </p:blipFill>
              <p:spPr>
                <a:xfrm>
                  <a:off x="-280571" y="95250"/>
                  <a:ext cx="5939028" cy="3959352"/>
                </a:xfrm>
                <a:prstGeom prst="rect">
                  <a:avLst/>
                </a:prstGeom>
              </p:spPr>
            </p:pic>
          </p:grpSp>
        </p:grpSp>
        <p:sp>
          <p:nvSpPr>
            <p:cNvPr id="119" name="TextBox 118"/>
            <p:cNvSpPr txBox="1"/>
            <p:nvPr/>
          </p:nvSpPr>
          <p:spPr>
            <a:xfrm>
              <a:off x="17879611" y="29499562"/>
              <a:ext cx="13716000" cy="958843"/>
            </a:xfrm>
            <a:prstGeom prst="rect">
              <a:avLst/>
            </a:prstGeom>
            <a:noFill/>
          </p:spPr>
          <p:txBody>
            <a:bodyPr wrap="square" rtlCol="0">
              <a:spAutoFit/>
            </a:bodyPr>
            <a:lstStyle/>
            <a:p>
              <a:r>
                <a:rPr lang="en-US" sz="2400" dirty="0" smtClean="0"/>
                <a:t>Figure 6: Is of the same format as figure 3 but shows the Joule heating rate at 150km. The expansion of the Joule heating over the whole auroral oval especially on the night side. </a:t>
              </a:r>
            </a:p>
          </p:txBody>
        </p:sp>
      </p:grpSp>
      <p:sp>
        <p:nvSpPr>
          <p:cNvPr id="120" name="Rectangle 119"/>
          <p:cNvSpPr/>
          <p:nvPr/>
        </p:nvSpPr>
        <p:spPr>
          <a:xfrm>
            <a:off x="17362799" y="40469932"/>
            <a:ext cx="14656256" cy="2800767"/>
          </a:xfrm>
          <a:prstGeom prst="rect">
            <a:avLst/>
          </a:prstGeom>
        </p:spPr>
        <p:txBody>
          <a:bodyPr wrap="square">
            <a:spAutoFit/>
          </a:bodyPr>
          <a:lstStyle/>
          <a:p>
            <a:r>
              <a:rPr lang="en-US" sz="3200" u="sng" dirty="0"/>
              <a:t>References</a:t>
            </a:r>
          </a:p>
          <a:p>
            <a:r>
              <a:rPr lang="en-US" sz="2400" dirty="0" smtClean="0"/>
              <a:t>-Li</a:t>
            </a:r>
            <a:r>
              <a:rPr lang="en-US" sz="2400" dirty="0"/>
              <a:t>, W., D. </a:t>
            </a:r>
            <a:r>
              <a:rPr lang="en-US" sz="2400" dirty="0" err="1"/>
              <a:t>Knipp</a:t>
            </a:r>
            <a:r>
              <a:rPr lang="en-US" sz="2400" dirty="0"/>
              <a:t>, J. Lei, and J. Raeder (2011), The relation between dayside local </a:t>
            </a:r>
            <a:r>
              <a:rPr lang="en-US" sz="2400" dirty="0" err="1"/>
              <a:t>Poynting</a:t>
            </a:r>
            <a:r>
              <a:rPr lang="en-US" sz="2400" dirty="0"/>
              <a:t> flux enhancement and cusp reconnection, J. </a:t>
            </a:r>
            <a:r>
              <a:rPr lang="en-US" sz="2400" dirty="0" err="1"/>
              <a:t>Geophys</a:t>
            </a:r>
            <a:r>
              <a:rPr lang="en-US" sz="2400" dirty="0"/>
              <a:t>. Res., 116, A08301, doi:10.1029/</a:t>
            </a:r>
            <a:r>
              <a:rPr lang="en-US" sz="2400" dirty="0" smtClean="0"/>
              <a:t>2011JA016566.</a:t>
            </a:r>
            <a:endParaRPr lang="en-US" sz="2400" dirty="0"/>
          </a:p>
          <a:p>
            <a:r>
              <a:rPr lang="en-US" sz="2400" dirty="0"/>
              <a:t>-Raeder, J. (2003), Global </a:t>
            </a:r>
            <a:r>
              <a:rPr lang="en-US" sz="2400" dirty="0" err="1"/>
              <a:t>magnetohydrodynamics</a:t>
            </a:r>
            <a:r>
              <a:rPr lang="en-US" sz="2400" dirty="0"/>
              <a:t>—A tutorial, in Space Plasma Simulation, Lecture Notes in Physics, vol. 615, edited by J. </a:t>
            </a:r>
            <a:r>
              <a:rPr lang="en-US" sz="2400" dirty="0" err="1"/>
              <a:t>Büchner</a:t>
            </a:r>
            <a:r>
              <a:rPr lang="en-US" sz="2400" dirty="0"/>
              <a:t>, C. T. Dum, and M. </a:t>
            </a:r>
            <a:r>
              <a:rPr lang="en-US" sz="2400" dirty="0" err="1"/>
              <a:t>Scholer</a:t>
            </a:r>
            <a:r>
              <a:rPr lang="en-US" sz="2400" dirty="0"/>
              <a:t>, pp. 212–246, Springer, Berlin, doi</a:t>
            </a:r>
            <a:r>
              <a:rPr lang="en-US" sz="2400" dirty="0" smtClean="0"/>
              <a:t>:10.1007/3-540-36530-3_11.sdf</a:t>
            </a:r>
            <a:endParaRPr lang="en-US" sz="2400" dirty="0"/>
          </a:p>
          <a:p>
            <a:endParaRPr lang="en-US" sz="2400" dirty="0"/>
          </a:p>
        </p:txBody>
      </p:sp>
      <p:grpSp>
        <p:nvGrpSpPr>
          <p:cNvPr id="121" name="Group 120"/>
          <p:cNvGrpSpPr/>
          <p:nvPr/>
        </p:nvGrpSpPr>
        <p:grpSpPr>
          <a:xfrm>
            <a:off x="17360885" y="37572387"/>
            <a:ext cx="14679923" cy="2895355"/>
            <a:chOff x="29260800" y="26491962"/>
            <a:chExt cx="14679923" cy="2895355"/>
          </a:xfrm>
        </p:grpSpPr>
        <p:sp>
          <p:nvSpPr>
            <p:cNvPr id="122" name="Rectangle 121"/>
            <p:cNvSpPr/>
            <p:nvPr/>
          </p:nvSpPr>
          <p:spPr>
            <a:xfrm>
              <a:off x="29260800" y="26586550"/>
              <a:ext cx="14658170" cy="2800767"/>
            </a:xfrm>
            <a:prstGeom prst="rect">
              <a:avLst/>
            </a:prstGeom>
          </p:spPr>
          <p:txBody>
            <a:bodyPr wrap="square">
              <a:spAutoFit/>
            </a:bodyPr>
            <a:lstStyle/>
            <a:p>
              <a:r>
                <a:rPr lang="en-US" sz="3600" b="1" dirty="0"/>
                <a:t>Summary</a:t>
              </a:r>
            </a:p>
            <a:p>
              <a:r>
                <a:rPr lang="en-US" sz="2800" dirty="0" smtClean="0"/>
                <a:t>          Electron </a:t>
              </a:r>
              <a:r>
                <a:rPr lang="en-US" sz="2800" dirty="0"/>
                <a:t>precipitation </a:t>
              </a:r>
              <a:r>
                <a:rPr lang="en-US" sz="2800" dirty="0" smtClean="0"/>
                <a:t>has a </a:t>
              </a:r>
              <a:r>
                <a:rPr lang="en-US" sz="2800" dirty="0"/>
                <a:t>large impact on the earth's ionosphere resulting in increases in electron densities, conductivities, current densities, </a:t>
              </a:r>
              <a:r>
                <a:rPr lang="en-US" sz="2800" dirty="0" smtClean="0"/>
                <a:t>Joule </a:t>
              </a:r>
              <a:r>
                <a:rPr lang="en-US" sz="2800" dirty="0"/>
                <a:t>heating and neutral densities. With these modeling tools we </a:t>
              </a:r>
              <a:r>
                <a:rPr lang="en-US" sz="2800" dirty="0" smtClean="0"/>
                <a:t>plan to </a:t>
              </a:r>
              <a:r>
                <a:rPr lang="en-US" sz="2800" dirty="0" smtClean="0"/>
                <a:t>investigate in the future </a:t>
              </a:r>
              <a:r>
                <a:rPr lang="en-US" sz="2800" dirty="0"/>
                <a:t>some of the basic physics on how precipitation affects </a:t>
              </a:r>
              <a:r>
                <a:rPr lang="en-US" sz="2800" dirty="0" err="1"/>
                <a:t>ionospheric</a:t>
              </a:r>
              <a:r>
                <a:rPr lang="en-US" sz="2800" dirty="0"/>
                <a:t> convection patterns, how precipitation affects </a:t>
              </a:r>
              <a:r>
                <a:rPr lang="en-US" sz="2800" dirty="0" err="1"/>
                <a:t>magnetotail</a:t>
              </a:r>
              <a:r>
                <a:rPr lang="en-US" sz="2800" dirty="0"/>
                <a:t> dynamics, </a:t>
              </a:r>
              <a:r>
                <a:rPr lang="en-US" sz="2800" dirty="0" smtClean="0"/>
                <a:t>and </a:t>
              </a:r>
              <a:r>
                <a:rPr lang="en-US" sz="2800" dirty="0" err="1" smtClean="0"/>
                <a:t>magnetospheric</a:t>
              </a:r>
              <a:r>
                <a:rPr lang="en-US" sz="2800" dirty="0" smtClean="0"/>
                <a:t> convection.</a:t>
              </a:r>
              <a:endParaRPr lang="en-US" sz="2800" dirty="0"/>
            </a:p>
          </p:txBody>
        </p:sp>
        <p:sp>
          <p:nvSpPr>
            <p:cNvPr id="123" name="TextBox 122"/>
            <p:cNvSpPr txBox="1"/>
            <p:nvPr/>
          </p:nvSpPr>
          <p:spPr>
            <a:xfrm>
              <a:off x="29351134" y="26491962"/>
              <a:ext cx="14589589" cy="707886"/>
            </a:xfrm>
            <a:prstGeom prst="rect">
              <a:avLst/>
            </a:prstGeom>
            <a:solidFill>
              <a:srgbClr val="07237E"/>
            </a:solidFill>
            <a:ln>
              <a:noFill/>
            </a:ln>
          </p:spPr>
          <p:txBody>
            <a:bodyPr wrap="none" rtlCol="0">
              <a:noAutofit/>
            </a:bodyPr>
            <a:lstStyle/>
            <a:p>
              <a:r>
                <a:rPr lang="en-US" sz="4000" dirty="0" smtClean="0">
                  <a:solidFill>
                    <a:schemeClr val="bg1"/>
                  </a:solidFill>
                </a:rPr>
                <a:t>Summary</a:t>
              </a:r>
            </a:p>
          </p:txBody>
        </p:sp>
      </p:grpSp>
      <p:sp>
        <p:nvSpPr>
          <p:cNvPr id="135" name="Rectangle 134"/>
          <p:cNvSpPr/>
          <p:nvPr/>
        </p:nvSpPr>
        <p:spPr>
          <a:xfrm>
            <a:off x="25296730" y="28652823"/>
            <a:ext cx="1459303" cy="275318"/>
          </a:xfrm>
          <a:prstGeom prst="rect">
            <a:avLst/>
          </a:prstGeom>
          <a:solidFill>
            <a:schemeClr val="bg1"/>
          </a:solidFill>
          <a:ln>
            <a:solidFill>
              <a:schemeClr val="bg1"/>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3" name="Straight Connector 142"/>
          <p:cNvCxnSpPr/>
          <p:nvPr/>
        </p:nvCxnSpPr>
        <p:spPr>
          <a:xfrm>
            <a:off x="0" y="3657345"/>
            <a:ext cx="32918400" cy="0"/>
          </a:xfrm>
          <a:prstGeom prst="line">
            <a:avLst/>
          </a:prstGeom>
          <a:ln>
            <a:solidFill>
              <a:srgbClr val="07237E"/>
            </a:solidFill>
          </a:ln>
        </p:spPr>
        <p:style>
          <a:lnRef idx="2">
            <a:schemeClr val="accent1"/>
          </a:lnRef>
          <a:fillRef idx="0">
            <a:schemeClr val="accent1"/>
          </a:fillRef>
          <a:effectRef idx="1">
            <a:schemeClr val="accent1"/>
          </a:effectRef>
          <a:fontRef idx="minor">
            <a:schemeClr val="tx1"/>
          </a:fontRef>
        </p:style>
      </p:cxnSp>
      <p:grpSp>
        <p:nvGrpSpPr>
          <p:cNvPr id="146" name="Group 145"/>
          <p:cNvGrpSpPr/>
          <p:nvPr/>
        </p:nvGrpSpPr>
        <p:grpSpPr>
          <a:xfrm>
            <a:off x="685800" y="365760"/>
            <a:ext cx="3027961" cy="3091549"/>
            <a:chOff x="914402" y="421167"/>
            <a:chExt cx="3027961" cy="3091549"/>
          </a:xfrm>
        </p:grpSpPr>
        <p:pic>
          <p:nvPicPr>
            <p:cNvPr id="147" name="Picture 146" descr="8_unhlogo_web_outline_hr.png"/>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914402" y="421167"/>
              <a:ext cx="3027961" cy="2916936"/>
            </a:xfrm>
            <a:prstGeom prst="rect">
              <a:avLst/>
            </a:prstGeom>
          </p:spPr>
        </p:pic>
        <p:pic>
          <p:nvPicPr>
            <p:cNvPr id="148" name="Picture 147" descr="7_unhlogo_web_hr (1).png"/>
            <p:cNvPicPr>
              <a:picLocks noChangeAspect="1"/>
            </p:cNvPicPr>
            <p:nvPr/>
          </p:nvPicPr>
          <p:blipFill rotWithShape="1">
            <a:blip r:embed="rId33">
              <a:extLst>
                <a:ext uri="{28A0092B-C50C-407E-A947-70E740481C1C}">
                  <a14:useLocalDpi xmlns:a14="http://schemas.microsoft.com/office/drawing/2010/main" val="0"/>
                </a:ext>
              </a:extLst>
            </a:blip>
            <a:srcRect t="72089" b="-6240"/>
            <a:stretch/>
          </p:blipFill>
          <p:spPr>
            <a:xfrm>
              <a:off x="920440" y="2516020"/>
              <a:ext cx="3006207" cy="996696"/>
            </a:xfrm>
            <a:prstGeom prst="rect">
              <a:avLst/>
            </a:prstGeom>
          </p:spPr>
        </p:pic>
      </p:grpSp>
      <p:grpSp>
        <p:nvGrpSpPr>
          <p:cNvPr id="149" name="Group 148"/>
          <p:cNvGrpSpPr/>
          <p:nvPr/>
        </p:nvGrpSpPr>
        <p:grpSpPr>
          <a:xfrm>
            <a:off x="29441244" y="365760"/>
            <a:ext cx="3027961" cy="3091549"/>
            <a:chOff x="39934473" y="421167"/>
            <a:chExt cx="3027961" cy="3091549"/>
          </a:xfrm>
        </p:grpSpPr>
        <p:pic>
          <p:nvPicPr>
            <p:cNvPr id="150" name="Picture 149" descr="8_unhlogo_web_outline_hr.png"/>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39934473" y="421167"/>
              <a:ext cx="3027961" cy="2916936"/>
            </a:xfrm>
            <a:prstGeom prst="rect">
              <a:avLst/>
            </a:prstGeom>
          </p:spPr>
        </p:pic>
        <p:pic>
          <p:nvPicPr>
            <p:cNvPr id="151" name="Picture 150" descr="7_unhlogo_web_hr (1).png"/>
            <p:cNvPicPr>
              <a:picLocks noChangeAspect="1"/>
            </p:cNvPicPr>
            <p:nvPr/>
          </p:nvPicPr>
          <p:blipFill rotWithShape="1">
            <a:blip r:embed="rId33">
              <a:extLst>
                <a:ext uri="{28A0092B-C50C-407E-A947-70E740481C1C}">
                  <a14:useLocalDpi xmlns:a14="http://schemas.microsoft.com/office/drawing/2010/main" val="0"/>
                </a:ext>
              </a:extLst>
            </a:blip>
            <a:srcRect t="72089" b="-6240"/>
            <a:stretch/>
          </p:blipFill>
          <p:spPr>
            <a:xfrm>
              <a:off x="39934473" y="2516020"/>
              <a:ext cx="3006207" cy="996696"/>
            </a:xfrm>
            <a:prstGeom prst="rect">
              <a:avLst/>
            </a:prstGeom>
          </p:spPr>
        </p:pic>
      </p:grpSp>
      <p:grpSp>
        <p:nvGrpSpPr>
          <p:cNvPr id="157" name="Group 156"/>
          <p:cNvGrpSpPr/>
          <p:nvPr/>
        </p:nvGrpSpPr>
        <p:grpSpPr>
          <a:xfrm>
            <a:off x="17336962" y="27820000"/>
            <a:ext cx="14703846" cy="10237504"/>
            <a:chOff x="17336962" y="27820000"/>
            <a:chExt cx="14703846" cy="10237504"/>
          </a:xfrm>
        </p:grpSpPr>
        <p:sp>
          <p:nvSpPr>
            <p:cNvPr id="111" name="Rectangle 110"/>
            <p:cNvSpPr/>
            <p:nvPr/>
          </p:nvSpPr>
          <p:spPr>
            <a:xfrm>
              <a:off x="17336962" y="27931657"/>
              <a:ext cx="5508814" cy="10125847"/>
            </a:xfrm>
            <a:prstGeom prst="rect">
              <a:avLst/>
            </a:prstGeom>
          </p:spPr>
          <p:txBody>
            <a:bodyPr wrap="square">
              <a:spAutoFit/>
            </a:bodyPr>
            <a:lstStyle/>
            <a:p>
              <a:r>
                <a:rPr lang="en-US" sz="3600" b="1" dirty="0"/>
                <a:t>Current Densities </a:t>
              </a:r>
            </a:p>
            <a:p>
              <a:r>
                <a:rPr lang="en-US" sz="2800" dirty="0" smtClean="0"/>
                <a:t>          </a:t>
              </a:r>
              <a:r>
                <a:rPr lang="en-US" sz="2800" dirty="0" smtClean="0"/>
                <a:t>The neutral densities have a typical change pattern. As energy is converted from electromagnetic to mechanical the ionosphere is heated up causing the neutral particles to expand. This can most easily be seen in the altitudinal plots in the bottom left, the topmost pressure layer of the atmosphere rose more than 40 km. The differences in the pressure layer themselves are shown on the top plots an there is some 10% variation within the layer themselves. Mostly a decrease in the density in the precipitation case. This is probably due to the rising pressure layer has less particles than the cold dense lower pressure layer. The actual density at any given altitude is going to increase. </a:t>
              </a:r>
              <a:endParaRPr lang="en-US" sz="2800" dirty="0" smtClean="0"/>
            </a:p>
            <a:p>
              <a:endParaRPr lang="en-US" sz="2800" dirty="0" smtClean="0"/>
            </a:p>
            <a:p>
              <a:endParaRPr lang="en-US" sz="2800" dirty="0"/>
            </a:p>
          </p:txBody>
        </p:sp>
        <p:sp>
          <p:nvSpPr>
            <p:cNvPr id="124" name="TextBox 123"/>
            <p:cNvSpPr txBox="1"/>
            <p:nvPr/>
          </p:nvSpPr>
          <p:spPr>
            <a:xfrm>
              <a:off x="17387174" y="27820000"/>
              <a:ext cx="14564734" cy="707886"/>
            </a:xfrm>
            <a:prstGeom prst="rect">
              <a:avLst/>
            </a:prstGeom>
            <a:solidFill>
              <a:srgbClr val="07237E"/>
            </a:solidFill>
            <a:ln>
              <a:noFill/>
            </a:ln>
          </p:spPr>
          <p:txBody>
            <a:bodyPr wrap="none" rtlCol="0">
              <a:noAutofit/>
            </a:bodyPr>
            <a:lstStyle/>
            <a:p>
              <a:r>
                <a:rPr lang="en-US" sz="4000" dirty="0" smtClean="0">
                  <a:solidFill>
                    <a:schemeClr val="bg1"/>
                  </a:solidFill>
                </a:rPr>
                <a:t>Neutral Densities</a:t>
              </a:r>
            </a:p>
          </p:txBody>
        </p:sp>
        <p:grpSp>
          <p:nvGrpSpPr>
            <p:cNvPr id="156" name="Group 155"/>
            <p:cNvGrpSpPr/>
            <p:nvPr/>
          </p:nvGrpSpPr>
          <p:grpSpPr>
            <a:xfrm>
              <a:off x="22845776" y="28758497"/>
              <a:ext cx="9195032" cy="8644216"/>
              <a:chOff x="22845776" y="28758497"/>
              <a:chExt cx="9195032" cy="8644216"/>
            </a:xfrm>
          </p:grpSpPr>
          <p:sp>
            <p:nvSpPr>
              <p:cNvPr id="140" name="TextBox 139"/>
              <p:cNvSpPr txBox="1"/>
              <p:nvPr/>
            </p:nvSpPr>
            <p:spPr>
              <a:xfrm>
                <a:off x="22845776" y="36202385"/>
                <a:ext cx="9195032" cy="1200328"/>
              </a:xfrm>
              <a:prstGeom prst="rect">
                <a:avLst/>
              </a:prstGeom>
              <a:noFill/>
            </p:spPr>
            <p:txBody>
              <a:bodyPr wrap="square" rtlCol="0">
                <a:spAutoFit/>
              </a:bodyPr>
              <a:lstStyle/>
              <a:p>
                <a:r>
                  <a:rPr lang="en-US" sz="2400" dirty="0" smtClean="0"/>
                  <a:t>Figure 7: </a:t>
                </a:r>
                <a:r>
                  <a:rPr lang="en-US" sz="2400" dirty="0" smtClean="0"/>
                  <a:t>Graphs of the Neutral density of the same format as figure 3. Note that this is a graph of the pressure levels in the ionosphere, not the absolute altitude. </a:t>
                </a:r>
                <a:endParaRPr lang="en-US" sz="2400" dirty="0" smtClean="0"/>
              </a:p>
            </p:txBody>
          </p:sp>
          <p:grpSp>
            <p:nvGrpSpPr>
              <p:cNvPr id="144" name="Group 143"/>
              <p:cNvGrpSpPr/>
              <p:nvPr/>
            </p:nvGrpSpPr>
            <p:grpSpPr>
              <a:xfrm>
                <a:off x="23101790" y="28758497"/>
                <a:ext cx="8850118" cy="7320353"/>
                <a:chOff x="23101790" y="28758497"/>
                <a:chExt cx="8850118" cy="7320353"/>
              </a:xfrm>
            </p:grpSpPr>
            <p:pic>
              <p:nvPicPr>
                <p:cNvPr id="3" name="Picture 2" descr="polar_ndens_150-000000.png"/>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23101790" y="28791919"/>
                  <a:ext cx="5390732" cy="3593821"/>
                </a:xfrm>
                <a:prstGeom prst="rect">
                  <a:avLst/>
                </a:prstGeom>
                <a:ln>
                  <a:noFill/>
                </a:ln>
                <a:effectLst/>
              </p:spPr>
            </p:pic>
            <p:pic>
              <p:nvPicPr>
                <p:cNvPr id="141" name="Picture 140" descr="long_ndens-000000.png"/>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23101790" y="32385740"/>
                  <a:ext cx="5539666" cy="3693110"/>
                </a:xfrm>
                <a:prstGeom prst="rect">
                  <a:avLst/>
                </a:prstGeom>
              </p:spPr>
            </p:pic>
            <p:pic>
              <p:nvPicPr>
                <p:cNvPr id="139" name="Picture 138" descr="polar_ndens_rat-000000.png"/>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28347108" y="28758497"/>
                  <a:ext cx="3604800" cy="3604800"/>
                </a:xfrm>
                <a:prstGeom prst="rect">
                  <a:avLst/>
                </a:prstGeom>
              </p:spPr>
            </p:pic>
            <p:pic>
              <p:nvPicPr>
                <p:cNvPr id="142" name="Picture 141" descr="long_ndens_rat-000000.png"/>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28492522" y="32524946"/>
                  <a:ext cx="3459386" cy="3459386"/>
                </a:xfrm>
                <a:prstGeom prst="rect">
                  <a:avLst/>
                </a:prstGeom>
              </p:spPr>
            </p:pic>
          </p:grpSp>
        </p:grpSp>
      </p:grpSp>
    </p:spTree>
    <p:extLst>
      <p:ext uri="{BB962C8B-B14F-4D97-AF65-F5344CB8AC3E}">
        <p14:creationId xmlns:p14="http://schemas.microsoft.com/office/powerpoint/2010/main" val="235608960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4315</TotalTime>
  <Words>1366</Words>
  <Application>Microsoft Macintosh PowerPoint</Application>
  <PresentationFormat>Custom</PresentationFormat>
  <Paragraphs>48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Precipitation Effects on Joule Heating and Neutral Densities of the Polar Ionosphere Authors: Joseph B. Jensen1, Jimmy Raeder1 1.University of New Hampshire, Space Science Center, Durham NH, USA </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Precipitation Effects on Joule Heating and Neutral Densities of the Polar Ionosphere Authors: Joseph B. Jensen, Jimmy Raeder</dc:title>
  <dc:creator>Joseph Jensen</dc:creator>
  <cp:lastModifiedBy>Joseph Jensen</cp:lastModifiedBy>
  <cp:revision>32</cp:revision>
  <dcterms:created xsi:type="dcterms:W3CDTF">2015-06-09T15:34:29Z</dcterms:created>
  <dcterms:modified xsi:type="dcterms:W3CDTF">2015-06-12T15:42:54Z</dcterms:modified>
</cp:coreProperties>
</file>