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7" r:id="rId2"/>
    <p:sldMasterId id="2147483653" r:id="rId3"/>
  </p:sldMasterIdLst>
  <p:notesMasterIdLst>
    <p:notesMasterId r:id="rId5"/>
  </p:notesMasterIdLst>
  <p:handoutMasterIdLst>
    <p:handoutMasterId r:id="rId6"/>
  </p:handoutMasterIdLst>
  <p:sldIdLst>
    <p:sldId id="256" r:id="rId4"/>
  </p:sldIdLst>
  <p:sldSz cx="43891200" cy="32918400"/>
  <p:notesSz cx="6858000" cy="9144000"/>
  <p:defaultTextStyle>
    <a:defPPr>
      <a:defRPr lang="en-US"/>
    </a:defPPr>
    <a:lvl1pPr marL="0" algn="l" defTabSz="438890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451" algn="l" defTabSz="438890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8900" algn="l" defTabSz="438890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351" algn="l" defTabSz="438890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7801" algn="l" defTabSz="438890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252" algn="l" defTabSz="438890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6703" algn="l" defTabSz="438890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152" algn="l" defTabSz="438890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5603" algn="l" defTabSz="438890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18" userDrawn="1">
          <p15:clr>
            <a:srgbClr val="A4A3A4"/>
          </p15:clr>
        </p15:guide>
        <p15:guide id="2" orient="horz" pos="288" userDrawn="1">
          <p15:clr>
            <a:srgbClr val="A4A3A4"/>
          </p15:clr>
        </p15:guide>
        <p15:guide id="3" orient="horz" pos="20160" userDrawn="1">
          <p15:clr>
            <a:srgbClr val="A4A3A4"/>
          </p15:clr>
        </p15:guide>
        <p15:guide id="4" orient="horz" userDrawn="1">
          <p15:clr>
            <a:srgbClr val="A4A3A4"/>
          </p15:clr>
        </p15:guide>
        <p15:guide id="5" pos="581" userDrawn="1">
          <p15:clr>
            <a:srgbClr val="A4A3A4"/>
          </p15:clr>
        </p15:guide>
        <p15:guide id="6" pos="2707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.KOTOULAS" initials="AK" lastIdx="2" clrIdx="0"/>
  <p:cmAuthor id="1" name="A.KOTOULAS" initials="HELP" lastIdx="1" clrIdx="1"/>
  <p:cmAuthor id="2" name="A.KOTOULAS" initials="HELP - " lastIdx="1" clrIdx="2"/>
  <p:cmAuthor id="3" name="PosterPresentations.com - 510.649.3001" initials="HELP - " lastIdx="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F3F5FA"/>
    <a:srgbClr val="CDD2DE"/>
    <a:srgbClr val="E3E9E5"/>
    <a:srgbClr val="EAEAE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58" autoAdjust="0"/>
    <p:restoredTop sz="95282" autoAdjust="0"/>
  </p:normalViewPr>
  <p:slideViewPr>
    <p:cSldViewPr snapToGrid="0" snapToObjects="1" showGuides="1">
      <p:cViewPr>
        <p:scale>
          <a:sx n="33" d="100"/>
          <a:sy n="33" d="100"/>
        </p:scale>
        <p:origin x="618" y="-1752"/>
      </p:cViewPr>
      <p:guideLst>
        <p:guide orient="horz" pos="3318"/>
        <p:guide orient="horz" pos="288"/>
        <p:guide orient="horz" pos="20160"/>
        <p:guide orient="horz"/>
        <p:guide pos="581"/>
        <p:guide pos="2707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 showGuides="1">
      <p:cViewPr varScale="1">
        <p:scale>
          <a:sx n="79" d="100"/>
          <a:sy n="79" d="100"/>
        </p:scale>
        <p:origin x="-3768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58C5BC-9A70-462C-B28D-9600239EAC64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131B7-05CA-4AEE-9267-6D0ED4DC84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0682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CC2317-6751-4CD4-9995-8782DD78E936}" type="datetimeFigureOut">
              <a:rPr lang="en-US" smtClean="0"/>
              <a:pPr/>
              <a:t>6/12/2015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A1A87D-CAF7-4BDC-A0D3-C0DBEDE8161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637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38890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2194451" algn="l" defTabSz="438890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4388900" algn="l" defTabSz="438890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6583351" algn="l" defTabSz="438890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8777801" algn="l" defTabSz="438890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10972252" algn="l" defTabSz="438890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13166703" algn="l" defTabSz="438890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5361152" algn="l" defTabSz="438890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7555603" algn="l" defTabSz="438890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1A87D-CAF7-4BDC-A0D3-C0DBEDE81619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307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4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904188" y="6378489"/>
            <a:ext cx="10056814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922343" y="5548755"/>
            <a:ext cx="10048876" cy="754045"/>
          </a:xfrm>
          <a:prstGeom prst="rect">
            <a:avLst/>
          </a:prstGeom>
          <a:noFill/>
        </p:spPr>
        <p:txBody>
          <a:bodyPr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edit) INTRODUCTION or ABSTRACT</a:t>
            </a:r>
            <a:endParaRPr lang="en-US" dirty="0"/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922342" y="14212521"/>
            <a:ext cx="10050462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edit)  OBJECTIVES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11587165" y="6378489"/>
            <a:ext cx="10048874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22" hasCustomPrompt="1"/>
          </p:nvPr>
        </p:nvSpPr>
        <p:spPr>
          <a:xfrm>
            <a:off x="11587169" y="5548757"/>
            <a:ext cx="10048876" cy="754045"/>
          </a:xfrm>
          <a:prstGeom prst="rect">
            <a:avLst/>
          </a:prstGeom>
          <a:noFill/>
        </p:spPr>
        <p:txBody>
          <a:bodyPr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edit)  MATERIALS &amp; METHODS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22258339" y="6378489"/>
            <a:ext cx="10048874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24" hasCustomPrompt="1"/>
          </p:nvPr>
        </p:nvSpPr>
        <p:spPr>
          <a:xfrm>
            <a:off x="22250400" y="5548757"/>
            <a:ext cx="10058400" cy="754045"/>
          </a:xfrm>
          <a:prstGeom prst="rect">
            <a:avLst/>
          </a:prstGeom>
          <a:noFill/>
        </p:spPr>
        <p:txBody>
          <a:bodyPr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edit)  RESULTS</a:t>
            </a:r>
            <a:endParaRPr lang="en-US" dirty="0"/>
          </a:p>
        </p:txBody>
      </p:sp>
      <p:sp>
        <p:nvSpPr>
          <p:cNvPr id="25" name="Text Placeholder 5"/>
          <p:cNvSpPr>
            <a:spLocks noGrp="1"/>
          </p:cNvSpPr>
          <p:nvPr>
            <p:ph type="body" sz="quarter" idx="25" hasCustomPrompt="1"/>
          </p:nvPr>
        </p:nvSpPr>
        <p:spPr>
          <a:xfrm>
            <a:off x="32914030" y="5548757"/>
            <a:ext cx="10047018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edit)  CONCLUSIONS</a:t>
            </a:r>
            <a:endParaRPr lang="en-US" dirty="0"/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26" hasCustomPrompt="1"/>
          </p:nvPr>
        </p:nvSpPr>
        <p:spPr>
          <a:xfrm>
            <a:off x="32914030" y="6378489"/>
            <a:ext cx="10047018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27" name="Text Placeholder 5"/>
          <p:cNvSpPr>
            <a:spLocks noGrp="1"/>
          </p:cNvSpPr>
          <p:nvPr>
            <p:ph type="body" sz="quarter" idx="27" hasCustomPrompt="1"/>
          </p:nvPr>
        </p:nvSpPr>
        <p:spPr>
          <a:xfrm>
            <a:off x="32914030" y="14272746"/>
            <a:ext cx="10047018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edit)  REFERENCES</a:t>
            </a:r>
            <a:endParaRPr lang="en-US" dirty="0"/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32914027" y="15011410"/>
            <a:ext cx="10052050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29" name="Text Placeholder 5"/>
          <p:cNvSpPr>
            <a:spLocks noGrp="1"/>
          </p:cNvSpPr>
          <p:nvPr>
            <p:ph type="body" sz="quarter" idx="29" hasCustomPrompt="1"/>
          </p:nvPr>
        </p:nvSpPr>
        <p:spPr>
          <a:xfrm>
            <a:off x="32914030" y="25679407"/>
            <a:ext cx="10047018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edit)  ACKNOWLEDGEMENTS or  CONTACT</a:t>
            </a:r>
            <a:endParaRPr lang="en-US" dirty="0"/>
          </a:p>
        </p:txBody>
      </p:sp>
      <p:sp>
        <p:nvSpPr>
          <p:cNvPr id="30" name="Text Placeholder 3"/>
          <p:cNvSpPr>
            <a:spLocks noGrp="1"/>
          </p:cNvSpPr>
          <p:nvPr>
            <p:ph type="body" sz="quarter" idx="30" hasCustomPrompt="1"/>
          </p:nvPr>
        </p:nvSpPr>
        <p:spPr>
          <a:xfrm>
            <a:off x="32914027" y="26433454"/>
            <a:ext cx="10052050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60" name="Text Placeholder 3"/>
          <p:cNvSpPr>
            <a:spLocks noGrp="1"/>
          </p:cNvSpPr>
          <p:nvPr>
            <p:ph type="body" sz="quarter" idx="96" hasCustomPrompt="1"/>
          </p:nvPr>
        </p:nvSpPr>
        <p:spPr>
          <a:xfrm>
            <a:off x="904188" y="14951560"/>
            <a:ext cx="10056814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77" name="Text Placeholder 76"/>
          <p:cNvSpPr>
            <a:spLocks noGrp="1"/>
          </p:cNvSpPr>
          <p:nvPr>
            <p:ph type="body" sz="quarter" idx="150" hasCustomPrompt="1"/>
          </p:nvPr>
        </p:nvSpPr>
        <p:spPr>
          <a:xfrm>
            <a:off x="5932593" y="3383947"/>
            <a:ext cx="31998968" cy="12801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Tx/>
              <a:buNone/>
              <a:defRPr sz="6000">
                <a:solidFill>
                  <a:schemeClr val="bg1"/>
                </a:solidFill>
                <a:latin typeface="+mj-lt"/>
              </a:defRPr>
            </a:lvl1pPr>
            <a:lvl2pPr>
              <a:buFontTx/>
              <a:buNone/>
              <a:defRPr sz="7200"/>
            </a:lvl2pPr>
            <a:lvl3pPr>
              <a:buFontTx/>
              <a:buNone/>
              <a:defRPr sz="7200"/>
            </a:lvl3pPr>
            <a:lvl4pPr>
              <a:buFontTx/>
              <a:buNone/>
              <a:defRPr sz="7200"/>
            </a:lvl4pPr>
            <a:lvl5pPr>
              <a:buFontTx/>
              <a:buNone/>
              <a:defRPr sz="7200"/>
            </a:lvl5pPr>
          </a:lstStyle>
          <a:p>
            <a:pPr lvl="0"/>
            <a:r>
              <a:rPr lang="en-US" dirty="0" smtClean="0"/>
              <a:t>Click here to add affiliations</a:t>
            </a:r>
            <a:endParaRPr lang="en-US" dirty="0"/>
          </a:p>
        </p:txBody>
      </p:sp>
      <p:sp>
        <p:nvSpPr>
          <p:cNvPr id="78" name="Text Placeholder 76"/>
          <p:cNvSpPr>
            <a:spLocks noGrp="1"/>
          </p:cNvSpPr>
          <p:nvPr>
            <p:ph type="body" sz="quarter" idx="151" hasCustomPrompt="1"/>
          </p:nvPr>
        </p:nvSpPr>
        <p:spPr>
          <a:xfrm>
            <a:off x="5932593" y="2103787"/>
            <a:ext cx="31998968" cy="1280160"/>
          </a:xfrm>
          <a:prstGeom prst="rect">
            <a:avLst/>
          </a:prstGeom>
        </p:spPr>
        <p:txBody>
          <a:bodyPr anchor="t" anchorCtr="1">
            <a:normAutofit/>
          </a:bodyPr>
          <a:lstStyle>
            <a:lvl1pPr marL="0" indent="0" algn="ctr">
              <a:buFontTx/>
              <a:buNone/>
              <a:defRPr sz="8800">
                <a:solidFill>
                  <a:schemeClr val="bg1"/>
                </a:solidFill>
                <a:latin typeface="+mj-lt"/>
              </a:defRPr>
            </a:lvl1pPr>
            <a:lvl2pPr>
              <a:buFontTx/>
              <a:buNone/>
              <a:defRPr sz="7200"/>
            </a:lvl2pPr>
            <a:lvl3pPr>
              <a:buFontTx/>
              <a:buNone/>
              <a:defRPr sz="7200"/>
            </a:lvl3pPr>
            <a:lvl4pPr>
              <a:buFontTx/>
              <a:buNone/>
              <a:defRPr sz="7200"/>
            </a:lvl4pPr>
            <a:lvl5pPr>
              <a:buFontTx/>
              <a:buNone/>
              <a:defRPr sz="7200"/>
            </a:lvl5pPr>
          </a:lstStyle>
          <a:p>
            <a:pPr lvl="0"/>
            <a:r>
              <a:rPr lang="en-US" dirty="0" smtClean="0"/>
              <a:t>Click here to add authors</a:t>
            </a:r>
            <a:endParaRPr lang="en-US" dirty="0"/>
          </a:p>
        </p:txBody>
      </p:sp>
      <p:sp>
        <p:nvSpPr>
          <p:cNvPr id="79" name="Text Placeholder 76"/>
          <p:cNvSpPr>
            <a:spLocks noGrp="1"/>
          </p:cNvSpPr>
          <p:nvPr>
            <p:ph type="body" sz="quarter" idx="153" hasCustomPrompt="1"/>
          </p:nvPr>
        </p:nvSpPr>
        <p:spPr>
          <a:xfrm>
            <a:off x="5932593" y="465821"/>
            <a:ext cx="31998968" cy="1637973"/>
          </a:xfrm>
          <a:prstGeom prst="rect">
            <a:avLst/>
          </a:prstGeom>
        </p:spPr>
        <p:txBody>
          <a:bodyPr anchor="t" anchorCtr="1">
            <a:normAutofit/>
          </a:bodyPr>
          <a:lstStyle>
            <a:lvl1pPr marL="0" indent="0" algn="ctr">
              <a:buFontTx/>
              <a:buNone/>
              <a:defRPr sz="11500">
                <a:solidFill>
                  <a:schemeClr val="bg1"/>
                </a:solidFill>
                <a:latin typeface="+mj-lt"/>
              </a:defRPr>
            </a:lvl1pPr>
            <a:lvl2pPr>
              <a:buFontTx/>
              <a:buNone/>
              <a:defRPr sz="7200"/>
            </a:lvl2pPr>
            <a:lvl3pPr>
              <a:buFontTx/>
              <a:buNone/>
              <a:defRPr sz="7200"/>
            </a:lvl3pPr>
            <a:lvl4pPr>
              <a:buFontTx/>
              <a:buNone/>
              <a:defRPr sz="7200"/>
            </a:lvl4pPr>
            <a:lvl5pPr>
              <a:buFontTx/>
              <a:buNone/>
              <a:defRPr sz="7200"/>
            </a:lvl5pPr>
          </a:lstStyle>
          <a:p>
            <a:pPr lvl="0"/>
            <a:r>
              <a:rPr lang="en-US" dirty="0" smtClean="0"/>
              <a:t>Click here to add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904189" y="6295353"/>
            <a:ext cx="13591277" cy="861752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6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922338" y="5432003"/>
            <a:ext cx="13573126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INTRODUCTION or ABSTRACT</a:t>
            </a:r>
            <a:endParaRPr lang="en-US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922341" y="18240478"/>
            <a:ext cx="13592864" cy="861752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6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942080" y="17409237"/>
            <a:ext cx="13573126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 OBJECTIVES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15154276" y="21595083"/>
            <a:ext cx="13571534" cy="861752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6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22" hasCustomPrompt="1"/>
          </p:nvPr>
        </p:nvSpPr>
        <p:spPr>
          <a:xfrm>
            <a:off x="15154276" y="20739671"/>
            <a:ext cx="13571534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 MATERIALS &amp; METHODS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15162215" y="6295353"/>
            <a:ext cx="13571534" cy="861752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6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24" hasCustomPrompt="1"/>
          </p:nvPr>
        </p:nvSpPr>
        <p:spPr>
          <a:xfrm>
            <a:off x="15154282" y="5432003"/>
            <a:ext cx="13579475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 RESULTS</a:t>
            </a:r>
            <a:endParaRPr lang="en-US" dirty="0"/>
          </a:p>
        </p:txBody>
      </p:sp>
      <p:sp>
        <p:nvSpPr>
          <p:cNvPr id="25" name="Text Placeholder 5"/>
          <p:cNvSpPr>
            <a:spLocks noGrp="1"/>
          </p:cNvSpPr>
          <p:nvPr>
            <p:ph type="body" sz="quarter" idx="25" hasCustomPrompt="1"/>
          </p:nvPr>
        </p:nvSpPr>
        <p:spPr>
          <a:xfrm>
            <a:off x="29395741" y="5432003"/>
            <a:ext cx="13576030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 CONCLUSIONS</a:t>
            </a:r>
            <a:endParaRPr lang="en-US" dirty="0"/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26" hasCustomPrompt="1"/>
          </p:nvPr>
        </p:nvSpPr>
        <p:spPr>
          <a:xfrm>
            <a:off x="29395741" y="6295353"/>
            <a:ext cx="13576030" cy="861752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6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27" name="Text Placeholder 5"/>
          <p:cNvSpPr>
            <a:spLocks noGrp="1"/>
          </p:cNvSpPr>
          <p:nvPr>
            <p:ph type="body" sz="quarter" idx="27" hasCustomPrompt="1"/>
          </p:nvPr>
        </p:nvSpPr>
        <p:spPr>
          <a:xfrm>
            <a:off x="29395741" y="17377130"/>
            <a:ext cx="13576030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tabLst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 REFERENCES</a:t>
            </a:r>
            <a:endParaRPr lang="en-US" dirty="0"/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29390715" y="18157350"/>
            <a:ext cx="13581061" cy="861752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6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29" name="Text Placeholder 5"/>
          <p:cNvSpPr>
            <a:spLocks noGrp="1"/>
          </p:cNvSpPr>
          <p:nvPr>
            <p:ph type="body" sz="quarter" idx="29" hasCustomPrompt="1"/>
          </p:nvPr>
        </p:nvSpPr>
        <p:spPr>
          <a:xfrm>
            <a:off x="29395741" y="25845665"/>
            <a:ext cx="13576030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 ACKNOWLEDGEMENTS  or  CONTACT</a:t>
            </a:r>
            <a:endParaRPr lang="en-US" dirty="0"/>
          </a:p>
        </p:txBody>
      </p:sp>
      <p:sp>
        <p:nvSpPr>
          <p:cNvPr id="30" name="Text Placeholder 3"/>
          <p:cNvSpPr>
            <a:spLocks noGrp="1"/>
          </p:cNvSpPr>
          <p:nvPr>
            <p:ph type="body" sz="quarter" idx="30" hasCustomPrompt="1"/>
          </p:nvPr>
        </p:nvSpPr>
        <p:spPr>
          <a:xfrm>
            <a:off x="29395747" y="26625887"/>
            <a:ext cx="13581061" cy="861752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60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Type in or paste your text here</a:t>
            </a:r>
            <a:endParaRPr lang="en-US" dirty="0"/>
          </a:p>
        </p:txBody>
      </p:sp>
      <p:sp>
        <p:nvSpPr>
          <p:cNvPr id="64" name="Text Placeholder 76"/>
          <p:cNvSpPr>
            <a:spLocks noGrp="1"/>
          </p:cNvSpPr>
          <p:nvPr>
            <p:ph type="body" sz="quarter" idx="150" hasCustomPrompt="1"/>
          </p:nvPr>
        </p:nvSpPr>
        <p:spPr>
          <a:xfrm>
            <a:off x="5932593" y="3383947"/>
            <a:ext cx="31998968" cy="12801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Tx/>
              <a:buNone/>
              <a:defRPr sz="6000">
                <a:solidFill>
                  <a:schemeClr val="bg1"/>
                </a:solidFill>
                <a:latin typeface="+mj-lt"/>
              </a:defRPr>
            </a:lvl1pPr>
            <a:lvl2pPr>
              <a:buFontTx/>
              <a:buNone/>
              <a:defRPr sz="7200"/>
            </a:lvl2pPr>
            <a:lvl3pPr>
              <a:buFontTx/>
              <a:buNone/>
              <a:defRPr sz="7200"/>
            </a:lvl3pPr>
            <a:lvl4pPr>
              <a:buFontTx/>
              <a:buNone/>
              <a:defRPr sz="7200"/>
            </a:lvl4pPr>
            <a:lvl5pPr>
              <a:buFontTx/>
              <a:buNone/>
              <a:defRPr sz="7200"/>
            </a:lvl5pPr>
          </a:lstStyle>
          <a:p>
            <a:pPr lvl="0"/>
            <a:r>
              <a:rPr lang="en-US" dirty="0" smtClean="0"/>
              <a:t>Click here to add affiliations</a:t>
            </a:r>
            <a:endParaRPr lang="en-US" dirty="0"/>
          </a:p>
        </p:txBody>
      </p:sp>
      <p:sp>
        <p:nvSpPr>
          <p:cNvPr id="65" name="Text Placeholder 76"/>
          <p:cNvSpPr>
            <a:spLocks noGrp="1"/>
          </p:cNvSpPr>
          <p:nvPr>
            <p:ph type="body" sz="quarter" idx="151" hasCustomPrompt="1"/>
          </p:nvPr>
        </p:nvSpPr>
        <p:spPr>
          <a:xfrm>
            <a:off x="5932593" y="2103787"/>
            <a:ext cx="31998968" cy="1280160"/>
          </a:xfrm>
          <a:prstGeom prst="rect">
            <a:avLst/>
          </a:prstGeom>
        </p:spPr>
        <p:txBody>
          <a:bodyPr anchor="t" anchorCtr="1">
            <a:normAutofit/>
          </a:bodyPr>
          <a:lstStyle>
            <a:lvl1pPr marL="0" indent="0" algn="ctr">
              <a:buFontTx/>
              <a:buNone/>
              <a:defRPr sz="8800">
                <a:solidFill>
                  <a:schemeClr val="bg1"/>
                </a:solidFill>
                <a:latin typeface="+mj-lt"/>
              </a:defRPr>
            </a:lvl1pPr>
            <a:lvl2pPr>
              <a:buFontTx/>
              <a:buNone/>
              <a:defRPr sz="7200"/>
            </a:lvl2pPr>
            <a:lvl3pPr>
              <a:buFontTx/>
              <a:buNone/>
              <a:defRPr sz="7200"/>
            </a:lvl3pPr>
            <a:lvl4pPr>
              <a:buFontTx/>
              <a:buNone/>
              <a:defRPr sz="7200"/>
            </a:lvl4pPr>
            <a:lvl5pPr>
              <a:buFontTx/>
              <a:buNone/>
              <a:defRPr sz="7200"/>
            </a:lvl5pPr>
          </a:lstStyle>
          <a:p>
            <a:pPr lvl="0"/>
            <a:r>
              <a:rPr lang="en-US" dirty="0" smtClean="0"/>
              <a:t>Click here to add authors</a:t>
            </a:r>
            <a:endParaRPr lang="en-US" dirty="0"/>
          </a:p>
        </p:txBody>
      </p:sp>
      <p:sp>
        <p:nvSpPr>
          <p:cNvPr id="66" name="Text Placeholder 76"/>
          <p:cNvSpPr>
            <a:spLocks noGrp="1"/>
          </p:cNvSpPr>
          <p:nvPr>
            <p:ph type="body" sz="quarter" idx="153" hasCustomPrompt="1"/>
          </p:nvPr>
        </p:nvSpPr>
        <p:spPr>
          <a:xfrm>
            <a:off x="5932593" y="465821"/>
            <a:ext cx="31998968" cy="1637973"/>
          </a:xfrm>
          <a:prstGeom prst="rect">
            <a:avLst/>
          </a:prstGeom>
        </p:spPr>
        <p:txBody>
          <a:bodyPr anchor="t" anchorCtr="1">
            <a:normAutofit/>
          </a:bodyPr>
          <a:lstStyle>
            <a:lvl1pPr marL="0" indent="0" algn="ctr">
              <a:buFontTx/>
              <a:buNone/>
              <a:defRPr sz="11500">
                <a:solidFill>
                  <a:schemeClr val="bg1"/>
                </a:solidFill>
                <a:latin typeface="+mj-lt"/>
              </a:defRPr>
            </a:lvl1pPr>
            <a:lvl2pPr>
              <a:buFontTx/>
              <a:buNone/>
              <a:defRPr sz="7200"/>
            </a:lvl2pPr>
            <a:lvl3pPr>
              <a:buFontTx/>
              <a:buNone/>
              <a:defRPr sz="7200"/>
            </a:lvl3pPr>
            <a:lvl4pPr>
              <a:buFontTx/>
              <a:buNone/>
              <a:defRPr sz="7200"/>
            </a:lvl4pPr>
            <a:lvl5pPr>
              <a:buFontTx/>
              <a:buNone/>
              <a:defRPr sz="7200"/>
            </a:lvl5pPr>
          </a:lstStyle>
          <a:p>
            <a:pPr lvl="0"/>
            <a:r>
              <a:rPr lang="en-US" dirty="0" smtClean="0"/>
              <a:t>Click here to add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center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904188" y="6212233"/>
            <a:ext cx="10056814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latin typeface="Trebuchet MS" pitchFamily="34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Enter your text here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922343" y="5348873"/>
            <a:ext cx="10048876" cy="754045"/>
          </a:xfrm>
          <a:prstGeom prst="rect">
            <a:avLst/>
          </a:prstGeom>
          <a:noFill/>
        </p:spPr>
        <p:txBody>
          <a:bodyPr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INTRODUCTION or ABSTRACT</a:t>
            </a:r>
            <a:endParaRPr lang="en-US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902598" y="15043770"/>
            <a:ext cx="10058400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latin typeface="Trebuchet MS" pitchFamily="34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Enter your text here</a:t>
            </a:r>
            <a:endParaRPr lang="en-US" dirty="0"/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922342" y="14212521"/>
            <a:ext cx="10050462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 OBJECTIVES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11587167" y="6204295"/>
            <a:ext cx="20720048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latin typeface="Trebuchet MS" pitchFamily="34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Enter your text here</a:t>
            </a:r>
            <a:endParaRPr lang="en-US" dirty="0"/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22" hasCustomPrompt="1"/>
          </p:nvPr>
        </p:nvSpPr>
        <p:spPr>
          <a:xfrm>
            <a:off x="11587164" y="5348875"/>
            <a:ext cx="20720050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(header)  MATERIALS &amp; METHODS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11587164" y="21896546"/>
            <a:ext cx="20720050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latin typeface="Trebuchet MS" pitchFamily="34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Enter your text here</a:t>
            </a:r>
            <a:endParaRPr lang="en-US" dirty="0"/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24" hasCustomPrompt="1"/>
          </p:nvPr>
        </p:nvSpPr>
        <p:spPr>
          <a:xfrm>
            <a:off x="11587163" y="21074754"/>
            <a:ext cx="20720050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 RESULTS</a:t>
            </a:r>
            <a:endParaRPr lang="en-US" dirty="0"/>
          </a:p>
        </p:txBody>
      </p:sp>
      <p:sp>
        <p:nvSpPr>
          <p:cNvPr id="25" name="Text Placeholder 5"/>
          <p:cNvSpPr>
            <a:spLocks noGrp="1"/>
          </p:cNvSpPr>
          <p:nvPr>
            <p:ph type="body" sz="quarter" idx="25" hasCustomPrompt="1"/>
          </p:nvPr>
        </p:nvSpPr>
        <p:spPr>
          <a:xfrm>
            <a:off x="32905540" y="5348875"/>
            <a:ext cx="10047018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CONCLUSIONS</a:t>
            </a:r>
            <a:endParaRPr lang="en-US" dirty="0"/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26" hasCustomPrompt="1"/>
          </p:nvPr>
        </p:nvSpPr>
        <p:spPr>
          <a:xfrm>
            <a:off x="32905540" y="6212233"/>
            <a:ext cx="10047018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latin typeface="Trebuchet MS" pitchFamily="34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Enter your text here</a:t>
            </a:r>
            <a:endParaRPr lang="en-US" dirty="0"/>
          </a:p>
        </p:txBody>
      </p:sp>
      <p:sp>
        <p:nvSpPr>
          <p:cNvPr id="27" name="Text Placeholder 5"/>
          <p:cNvSpPr>
            <a:spLocks noGrp="1"/>
          </p:cNvSpPr>
          <p:nvPr>
            <p:ph type="body" sz="quarter" idx="27" hasCustomPrompt="1"/>
          </p:nvPr>
        </p:nvSpPr>
        <p:spPr>
          <a:xfrm>
            <a:off x="32905540" y="14272746"/>
            <a:ext cx="10047018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REFERENCES</a:t>
            </a:r>
            <a:endParaRPr lang="en-US" dirty="0"/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32905536" y="15011410"/>
            <a:ext cx="10052050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latin typeface="Trebuchet MS" pitchFamily="34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Enter your text here</a:t>
            </a:r>
            <a:endParaRPr lang="en-US" dirty="0"/>
          </a:p>
        </p:txBody>
      </p:sp>
      <p:sp>
        <p:nvSpPr>
          <p:cNvPr id="29" name="Text Placeholder 5"/>
          <p:cNvSpPr>
            <a:spLocks noGrp="1"/>
          </p:cNvSpPr>
          <p:nvPr>
            <p:ph type="body" sz="quarter" idx="29" hasCustomPrompt="1"/>
          </p:nvPr>
        </p:nvSpPr>
        <p:spPr>
          <a:xfrm>
            <a:off x="32905540" y="25669882"/>
            <a:ext cx="10047018" cy="754045"/>
          </a:xfrm>
          <a:prstGeom prst="rect">
            <a:avLst/>
          </a:prstGeom>
          <a:noFill/>
        </p:spPr>
        <p:txBody>
          <a:bodyPr wrap="square" lIns="91436" tIns="91436" rIns="91436" bIns="91436" anchor="ctr" anchorCtr="0">
            <a:spAutoFit/>
          </a:bodyPr>
          <a:lstStyle>
            <a:lvl1pPr marL="0" indent="0" algn="ctr">
              <a:buNone/>
              <a:defRPr sz="3700" b="1" u="sng" baseline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(click to add)  ACKNOWLEDGEMENTS or CONTACT</a:t>
            </a:r>
            <a:endParaRPr lang="en-US" dirty="0"/>
          </a:p>
        </p:txBody>
      </p:sp>
      <p:sp>
        <p:nvSpPr>
          <p:cNvPr id="30" name="Text Placeholder 3"/>
          <p:cNvSpPr>
            <a:spLocks noGrp="1"/>
          </p:cNvSpPr>
          <p:nvPr>
            <p:ph type="body" sz="quarter" idx="30" hasCustomPrompt="1"/>
          </p:nvPr>
        </p:nvSpPr>
        <p:spPr>
          <a:xfrm>
            <a:off x="32905536" y="26436782"/>
            <a:ext cx="10052050" cy="846363"/>
          </a:xfrm>
          <a:prstGeom prst="rect">
            <a:avLst/>
          </a:prstGeom>
        </p:spPr>
        <p:txBody>
          <a:bodyPr wrap="square" lIns="228589" tIns="228589" rIns="228589" bIns="228589">
            <a:spAutoFit/>
          </a:bodyPr>
          <a:lstStyle>
            <a:lvl1pPr marL="0" indent="0">
              <a:buNone/>
              <a:defRPr sz="2500">
                <a:latin typeface="Trebuchet MS" pitchFamily="34" charset="0"/>
              </a:defRPr>
            </a:lvl1pPr>
            <a:lvl2pPr marL="1485706" indent="-571425">
              <a:defRPr sz="2500">
                <a:latin typeface="Trebuchet MS" pitchFamily="34" charset="0"/>
              </a:defRPr>
            </a:lvl2pPr>
            <a:lvl3pPr marL="2057132" indent="-571425">
              <a:defRPr sz="2500">
                <a:latin typeface="Trebuchet MS" pitchFamily="34" charset="0"/>
              </a:defRPr>
            </a:lvl3pPr>
            <a:lvl4pPr marL="2685701" indent="-628569">
              <a:defRPr sz="2500">
                <a:latin typeface="Trebuchet MS" pitchFamily="34" charset="0"/>
              </a:defRPr>
            </a:lvl4pPr>
            <a:lvl5pPr marL="3142843" indent="-457140">
              <a:defRPr sz="25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Enter your text here</a:t>
            </a:r>
            <a:endParaRPr lang="en-US" dirty="0"/>
          </a:p>
        </p:txBody>
      </p:sp>
      <p:sp>
        <p:nvSpPr>
          <p:cNvPr id="64" name="Text Placeholder 76"/>
          <p:cNvSpPr>
            <a:spLocks noGrp="1"/>
          </p:cNvSpPr>
          <p:nvPr>
            <p:ph type="body" sz="quarter" idx="150" hasCustomPrompt="1"/>
          </p:nvPr>
        </p:nvSpPr>
        <p:spPr>
          <a:xfrm>
            <a:off x="5932593" y="3383947"/>
            <a:ext cx="31998968" cy="12801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Tx/>
              <a:buNone/>
              <a:defRPr sz="6000">
                <a:solidFill>
                  <a:schemeClr val="bg1"/>
                </a:solidFill>
                <a:latin typeface="+mj-lt"/>
              </a:defRPr>
            </a:lvl1pPr>
            <a:lvl2pPr>
              <a:buFontTx/>
              <a:buNone/>
              <a:defRPr sz="7200"/>
            </a:lvl2pPr>
            <a:lvl3pPr>
              <a:buFontTx/>
              <a:buNone/>
              <a:defRPr sz="7200"/>
            </a:lvl3pPr>
            <a:lvl4pPr>
              <a:buFontTx/>
              <a:buNone/>
              <a:defRPr sz="7200"/>
            </a:lvl4pPr>
            <a:lvl5pPr>
              <a:buFontTx/>
              <a:buNone/>
              <a:defRPr sz="7200"/>
            </a:lvl5pPr>
          </a:lstStyle>
          <a:p>
            <a:pPr lvl="0"/>
            <a:r>
              <a:rPr lang="en-US" dirty="0" smtClean="0"/>
              <a:t>Click here to add affiliations</a:t>
            </a:r>
            <a:endParaRPr lang="en-US" dirty="0"/>
          </a:p>
        </p:txBody>
      </p:sp>
      <p:sp>
        <p:nvSpPr>
          <p:cNvPr id="65" name="Text Placeholder 76"/>
          <p:cNvSpPr>
            <a:spLocks noGrp="1"/>
          </p:cNvSpPr>
          <p:nvPr>
            <p:ph type="body" sz="quarter" idx="151" hasCustomPrompt="1"/>
          </p:nvPr>
        </p:nvSpPr>
        <p:spPr>
          <a:xfrm>
            <a:off x="5932593" y="2103787"/>
            <a:ext cx="31998968" cy="1280160"/>
          </a:xfrm>
          <a:prstGeom prst="rect">
            <a:avLst/>
          </a:prstGeom>
        </p:spPr>
        <p:txBody>
          <a:bodyPr anchor="t" anchorCtr="1">
            <a:normAutofit/>
          </a:bodyPr>
          <a:lstStyle>
            <a:lvl1pPr marL="0" indent="0" algn="ctr">
              <a:buFontTx/>
              <a:buNone/>
              <a:defRPr sz="8800">
                <a:solidFill>
                  <a:schemeClr val="bg1"/>
                </a:solidFill>
                <a:latin typeface="+mj-lt"/>
              </a:defRPr>
            </a:lvl1pPr>
            <a:lvl2pPr>
              <a:buFontTx/>
              <a:buNone/>
              <a:defRPr sz="7200"/>
            </a:lvl2pPr>
            <a:lvl3pPr>
              <a:buFontTx/>
              <a:buNone/>
              <a:defRPr sz="7200"/>
            </a:lvl3pPr>
            <a:lvl4pPr>
              <a:buFontTx/>
              <a:buNone/>
              <a:defRPr sz="7200"/>
            </a:lvl4pPr>
            <a:lvl5pPr>
              <a:buFontTx/>
              <a:buNone/>
              <a:defRPr sz="7200"/>
            </a:lvl5pPr>
          </a:lstStyle>
          <a:p>
            <a:pPr lvl="0"/>
            <a:r>
              <a:rPr lang="en-US" dirty="0" smtClean="0"/>
              <a:t>Click here to add authors</a:t>
            </a:r>
            <a:endParaRPr lang="en-US" dirty="0"/>
          </a:p>
        </p:txBody>
      </p:sp>
      <p:sp>
        <p:nvSpPr>
          <p:cNvPr id="66" name="Text Placeholder 76"/>
          <p:cNvSpPr>
            <a:spLocks noGrp="1"/>
          </p:cNvSpPr>
          <p:nvPr>
            <p:ph type="body" sz="quarter" idx="153" hasCustomPrompt="1"/>
          </p:nvPr>
        </p:nvSpPr>
        <p:spPr>
          <a:xfrm>
            <a:off x="5932593" y="465821"/>
            <a:ext cx="31998968" cy="1637973"/>
          </a:xfrm>
          <a:prstGeom prst="rect">
            <a:avLst/>
          </a:prstGeom>
        </p:spPr>
        <p:txBody>
          <a:bodyPr anchor="t" anchorCtr="1">
            <a:normAutofit/>
          </a:bodyPr>
          <a:lstStyle>
            <a:lvl1pPr marL="0" indent="0" algn="ctr">
              <a:buFontTx/>
              <a:buNone/>
              <a:defRPr sz="11500">
                <a:solidFill>
                  <a:schemeClr val="bg1"/>
                </a:solidFill>
                <a:latin typeface="+mj-lt"/>
              </a:defRPr>
            </a:lvl1pPr>
            <a:lvl2pPr>
              <a:buFontTx/>
              <a:buNone/>
              <a:defRPr sz="7200"/>
            </a:lvl2pPr>
            <a:lvl3pPr>
              <a:buFontTx/>
              <a:buNone/>
              <a:defRPr sz="7200"/>
            </a:lvl3pPr>
            <a:lvl4pPr>
              <a:buFontTx/>
              <a:buNone/>
              <a:defRPr sz="7200"/>
            </a:lvl4pPr>
            <a:lvl5pPr>
              <a:buFontTx/>
              <a:buNone/>
              <a:defRPr sz="7200"/>
            </a:lvl5pPr>
          </a:lstStyle>
          <a:p>
            <a:pPr lvl="0"/>
            <a:r>
              <a:rPr lang="en-US" dirty="0" smtClean="0"/>
              <a:t>Click here to add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34000">
              <a:schemeClr val="tx2">
                <a:lumMod val="40000"/>
                <a:lumOff val="60000"/>
              </a:schemeClr>
            </a:gs>
            <a:gs pos="100000">
              <a:schemeClr val="accent5">
                <a:lumMod val="20000"/>
                <a:lumOff val="8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timing>
    <p:tnLst>
      <p:par>
        <p:cTn id="1" dur="indefinite" restart="never" nodeType="tmRoot"/>
      </p:par>
    </p:tnLst>
  </p:timing>
  <p:txStyles>
    <p:titleStyle>
      <a:lvl1pPr algn="ctr" defTabSz="4388549" rtl="0" eaLnBrk="1" latinLnBrk="0" hangingPunct="1">
        <a:spcBef>
          <a:spcPct val="0"/>
        </a:spcBef>
        <a:buNone/>
        <a:defRPr sz="8800" kern="1200">
          <a:solidFill>
            <a:schemeClr val="bg1"/>
          </a:solidFill>
          <a:latin typeface="Trebuchet MS" pitchFamily="34" charset="0"/>
          <a:ea typeface="+mj-ea"/>
          <a:cs typeface="+mj-cs"/>
        </a:defRPr>
      </a:lvl1pPr>
    </p:titleStyle>
    <p:bodyStyle>
      <a:lvl1pPr marL="1645706" indent="-1645706" algn="l" defTabSz="4388549" rtl="0" eaLnBrk="1" latinLnBrk="0" hangingPunct="1">
        <a:spcBef>
          <a:spcPct val="20000"/>
        </a:spcBef>
        <a:buFont typeface="Arial" pitchFamily="34" charset="0"/>
        <a:buChar char="•"/>
        <a:defRPr sz="15399" kern="1200">
          <a:solidFill>
            <a:schemeClr val="tx1"/>
          </a:solidFill>
          <a:latin typeface="+mn-lt"/>
          <a:ea typeface="+mn-ea"/>
          <a:cs typeface="+mn-cs"/>
        </a:defRPr>
      </a:lvl1pPr>
      <a:lvl2pPr marL="3565697" indent="-1371421" algn="l" defTabSz="4388549" rtl="0" eaLnBrk="1" latinLnBrk="0" hangingPunct="1">
        <a:spcBef>
          <a:spcPct val="20000"/>
        </a:spcBef>
        <a:buFont typeface="Arial" pitchFamily="34" charset="0"/>
        <a:buChar char="–"/>
        <a:defRPr sz="13499" kern="1200">
          <a:solidFill>
            <a:schemeClr val="tx1"/>
          </a:solidFill>
          <a:latin typeface="+mn-lt"/>
          <a:ea typeface="+mn-ea"/>
          <a:cs typeface="+mn-cs"/>
        </a:defRPr>
      </a:lvl2pPr>
      <a:lvl3pPr marL="5485686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11600" kern="1200">
          <a:solidFill>
            <a:schemeClr val="tx1"/>
          </a:solidFill>
          <a:latin typeface="+mn-lt"/>
          <a:ea typeface="+mn-ea"/>
          <a:cs typeface="+mn-cs"/>
        </a:defRPr>
      </a:lvl3pPr>
      <a:lvl4pPr marL="7679962" indent="-1097138" algn="l" defTabSz="4388549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4236" indent="-1097138" algn="l" defTabSz="4388549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511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784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7060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1335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76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549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823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7099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374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650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922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4199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34000">
              <a:schemeClr val="tx2">
                <a:lumMod val="40000"/>
                <a:lumOff val="60000"/>
              </a:schemeClr>
            </a:gs>
            <a:gs pos="100000">
              <a:schemeClr val="accent5">
                <a:lumMod val="20000"/>
                <a:lumOff val="8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6"/>
          <p:cNvSpPr>
            <a:spLocks noChangeArrowheads="1"/>
          </p:cNvSpPr>
          <p:nvPr/>
        </p:nvSpPr>
        <p:spPr bwMode="auto">
          <a:xfrm>
            <a:off x="0" y="0"/>
            <a:ext cx="43891200" cy="48006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>
              <a:defRPr/>
            </a:pPr>
            <a:endParaRPr lang="en-US" sz="8600" dirty="0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4805363"/>
            <a:ext cx="43891200" cy="15240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52400">
            <a:noFill/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>
              <a:defRPr/>
            </a:pPr>
            <a:endParaRPr lang="en-US" sz="8600" dirty="0"/>
          </a:p>
        </p:txBody>
      </p:sp>
      <p:cxnSp>
        <p:nvCxnSpPr>
          <p:cNvPr id="38" name="Straight Connector 37"/>
          <p:cNvCxnSpPr/>
          <p:nvPr/>
        </p:nvCxnSpPr>
        <p:spPr>
          <a:xfrm flipV="1">
            <a:off x="-13946602" y="11526118"/>
            <a:ext cx="13577436" cy="818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ounded Rectangle 20"/>
          <p:cNvSpPr/>
          <p:nvPr userDrawn="1"/>
        </p:nvSpPr>
        <p:spPr>
          <a:xfrm>
            <a:off x="922338" y="5392025"/>
            <a:ext cx="13577436" cy="26736675"/>
          </a:xfrm>
          <a:prstGeom prst="roundRect">
            <a:avLst>
              <a:gd name="adj" fmla="val 5862"/>
            </a:avLst>
          </a:prstGeom>
          <a:gradFill>
            <a:gsLst>
              <a:gs pos="0">
                <a:srgbClr val="CDD2DE"/>
              </a:gs>
              <a:gs pos="0">
                <a:schemeClr val="tx2">
                  <a:lumMod val="40000"/>
                  <a:lumOff val="60000"/>
                </a:schemeClr>
              </a:gs>
              <a:gs pos="100000">
                <a:srgbClr val="F3F5FA"/>
              </a:gs>
            </a:gsLst>
            <a:lin ang="16200000" scaled="1"/>
          </a:gradFill>
          <a:ln>
            <a:solidFill>
              <a:schemeClr val="accent5">
                <a:lumMod val="50000"/>
                <a:alpha val="5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600"/>
          </a:p>
        </p:txBody>
      </p:sp>
      <p:sp>
        <p:nvSpPr>
          <p:cNvPr id="22" name="Rounded Rectangle 21"/>
          <p:cNvSpPr/>
          <p:nvPr userDrawn="1"/>
        </p:nvSpPr>
        <p:spPr>
          <a:xfrm>
            <a:off x="15154504" y="5392025"/>
            <a:ext cx="13577436" cy="26736675"/>
          </a:xfrm>
          <a:prstGeom prst="roundRect">
            <a:avLst>
              <a:gd name="adj" fmla="val 5862"/>
            </a:avLst>
          </a:prstGeom>
          <a:gradFill>
            <a:gsLst>
              <a:gs pos="0">
                <a:srgbClr val="CDD2DE"/>
              </a:gs>
              <a:gs pos="0">
                <a:schemeClr val="tx2">
                  <a:lumMod val="40000"/>
                  <a:lumOff val="60000"/>
                </a:schemeClr>
              </a:gs>
              <a:gs pos="100000">
                <a:srgbClr val="F3F5FA"/>
              </a:gs>
            </a:gsLst>
            <a:lin ang="16200000" scaled="1"/>
          </a:gradFill>
          <a:ln>
            <a:solidFill>
              <a:schemeClr val="accent5">
                <a:lumMod val="50000"/>
                <a:alpha val="5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600"/>
          </a:p>
        </p:txBody>
      </p:sp>
      <p:sp>
        <p:nvSpPr>
          <p:cNvPr id="23" name="Rounded Rectangle 22"/>
          <p:cNvSpPr/>
          <p:nvPr userDrawn="1"/>
        </p:nvSpPr>
        <p:spPr>
          <a:xfrm>
            <a:off x="29386670" y="5392025"/>
            <a:ext cx="13577436" cy="26736675"/>
          </a:xfrm>
          <a:prstGeom prst="roundRect">
            <a:avLst>
              <a:gd name="adj" fmla="val 5862"/>
            </a:avLst>
          </a:prstGeom>
          <a:gradFill>
            <a:gsLst>
              <a:gs pos="0">
                <a:srgbClr val="CDD2DE"/>
              </a:gs>
              <a:gs pos="0">
                <a:schemeClr val="tx2">
                  <a:lumMod val="40000"/>
                  <a:lumOff val="60000"/>
                </a:schemeClr>
              </a:gs>
              <a:gs pos="100000">
                <a:srgbClr val="F3F5FA"/>
              </a:gs>
            </a:gsLst>
            <a:lin ang="16200000" scaled="1"/>
          </a:gradFill>
          <a:ln>
            <a:solidFill>
              <a:schemeClr val="accent5">
                <a:lumMod val="50000"/>
                <a:alpha val="5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6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iming>
    <p:tnLst>
      <p:par>
        <p:cTn id="1" dur="indefinite" restart="never" nodeType="tmRoot"/>
      </p:par>
    </p:tnLst>
  </p:timing>
  <p:txStyles>
    <p:titleStyle>
      <a:lvl1pPr algn="ctr" defTabSz="4388549" rtl="0" eaLnBrk="1" latinLnBrk="0" hangingPunct="1">
        <a:spcBef>
          <a:spcPct val="0"/>
        </a:spcBef>
        <a:buNone/>
        <a:defRPr sz="8800" kern="1200">
          <a:solidFill>
            <a:schemeClr val="bg1"/>
          </a:solidFill>
          <a:latin typeface="Trebuchet MS" pitchFamily="34" charset="0"/>
          <a:ea typeface="+mj-ea"/>
          <a:cs typeface="+mj-cs"/>
        </a:defRPr>
      </a:lvl1pPr>
    </p:titleStyle>
    <p:bodyStyle>
      <a:lvl1pPr marL="1645706" indent="-1645706" algn="l" defTabSz="4388549" rtl="0" eaLnBrk="1" latinLnBrk="0" hangingPunct="1">
        <a:spcBef>
          <a:spcPct val="20000"/>
        </a:spcBef>
        <a:buFont typeface="Arial" pitchFamily="34" charset="0"/>
        <a:buChar char="•"/>
        <a:defRPr sz="15399" kern="1200">
          <a:solidFill>
            <a:schemeClr val="tx1"/>
          </a:solidFill>
          <a:latin typeface="+mn-lt"/>
          <a:ea typeface="+mn-ea"/>
          <a:cs typeface="+mn-cs"/>
        </a:defRPr>
      </a:lvl1pPr>
      <a:lvl2pPr marL="3565697" indent="-1371421" algn="l" defTabSz="4388549" rtl="0" eaLnBrk="1" latinLnBrk="0" hangingPunct="1">
        <a:spcBef>
          <a:spcPct val="20000"/>
        </a:spcBef>
        <a:buFont typeface="Arial" pitchFamily="34" charset="0"/>
        <a:buChar char="–"/>
        <a:defRPr sz="13499" kern="1200">
          <a:solidFill>
            <a:schemeClr val="tx1"/>
          </a:solidFill>
          <a:latin typeface="+mn-lt"/>
          <a:ea typeface="+mn-ea"/>
          <a:cs typeface="+mn-cs"/>
        </a:defRPr>
      </a:lvl2pPr>
      <a:lvl3pPr marL="5485686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11600" kern="1200">
          <a:solidFill>
            <a:schemeClr val="tx1"/>
          </a:solidFill>
          <a:latin typeface="+mn-lt"/>
          <a:ea typeface="+mn-ea"/>
          <a:cs typeface="+mn-cs"/>
        </a:defRPr>
      </a:lvl3pPr>
      <a:lvl4pPr marL="7679962" indent="-1097138" algn="l" defTabSz="4388549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4236" indent="-1097138" algn="l" defTabSz="4388549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511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784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7060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1335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76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549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823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7099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374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650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922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4199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34000">
              <a:schemeClr val="tx2">
                <a:lumMod val="40000"/>
                <a:lumOff val="60000"/>
              </a:schemeClr>
            </a:gs>
            <a:gs pos="100000">
              <a:schemeClr val="accent5">
                <a:lumMod val="20000"/>
                <a:lumOff val="8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6"/>
          <p:cNvSpPr>
            <a:spLocks noChangeArrowheads="1"/>
          </p:cNvSpPr>
          <p:nvPr/>
        </p:nvSpPr>
        <p:spPr bwMode="auto">
          <a:xfrm>
            <a:off x="0" y="0"/>
            <a:ext cx="43891200" cy="48006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>
              <a:defRPr/>
            </a:pPr>
            <a:endParaRPr lang="en-US" sz="8600" dirty="0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4805363"/>
            <a:ext cx="43891200" cy="15240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52400">
            <a:noFill/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>
              <a:defRPr/>
            </a:pPr>
            <a:endParaRPr lang="en-US" sz="8600" dirty="0"/>
          </a:p>
        </p:txBody>
      </p:sp>
      <p:sp>
        <p:nvSpPr>
          <p:cNvPr id="21" name="Rounded Rectangle 20"/>
          <p:cNvSpPr/>
          <p:nvPr userDrawn="1"/>
        </p:nvSpPr>
        <p:spPr>
          <a:xfrm>
            <a:off x="922342" y="5257808"/>
            <a:ext cx="10050462" cy="26736675"/>
          </a:xfrm>
          <a:prstGeom prst="roundRect">
            <a:avLst>
              <a:gd name="adj" fmla="val 5862"/>
            </a:avLst>
          </a:prstGeom>
          <a:gradFill>
            <a:gsLst>
              <a:gs pos="0">
                <a:srgbClr val="CDD2DE"/>
              </a:gs>
              <a:gs pos="0">
                <a:schemeClr val="tx2">
                  <a:lumMod val="40000"/>
                  <a:lumOff val="60000"/>
                </a:schemeClr>
              </a:gs>
              <a:gs pos="100000">
                <a:srgbClr val="F3F5FA"/>
              </a:gs>
            </a:gsLst>
            <a:lin ang="16200000" scaled="1"/>
          </a:gradFill>
          <a:ln>
            <a:solidFill>
              <a:schemeClr val="accent5">
                <a:lumMod val="50000"/>
                <a:alpha val="5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600"/>
          </a:p>
        </p:txBody>
      </p:sp>
      <p:sp>
        <p:nvSpPr>
          <p:cNvPr id="22" name="Rounded Rectangle 21"/>
          <p:cNvSpPr/>
          <p:nvPr userDrawn="1"/>
        </p:nvSpPr>
        <p:spPr>
          <a:xfrm>
            <a:off x="32918404" y="5257808"/>
            <a:ext cx="10050462" cy="26736675"/>
          </a:xfrm>
          <a:prstGeom prst="roundRect">
            <a:avLst>
              <a:gd name="adj" fmla="val 5862"/>
            </a:avLst>
          </a:prstGeom>
          <a:gradFill>
            <a:gsLst>
              <a:gs pos="0">
                <a:srgbClr val="CDD2DE"/>
              </a:gs>
              <a:gs pos="0">
                <a:schemeClr val="tx2">
                  <a:lumMod val="40000"/>
                  <a:lumOff val="60000"/>
                </a:schemeClr>
              </a:gs>
              <a:gs pos="100000">
                <a:srgbClr val="F3F5FA"/>
              </a:gs>
            </a:gsLst>
            <a:lin ang="16200000" scaled="1"/>
          </a:gradFill>
          <a:ln>
            <a:solidFill>
              <a:schemeClr val="accent5">
                <a:lumMod val="50000"/>
                <a:alpha val="5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600"/>
          </a:p>
        </p:txBody>
      </p:sp>
      <p:sp>
        <p:nvSpPr>
          <p:cNvPr id="23" name="Rounded Rectangle 22"/>
          <p:cNvSpPr/>
          <p:nvPr userDrawn="1"/>
        </p:nvSpPr>
        <p:spPr>
          <a:xfrm>
            <a:off x="11583194" y="5267333"/>
            <a:ext cx="20724814" cy="26736675"/>
          </a:xfrm>
          <a:prstGeom prst="roundRect">
            <a:avLst>
              <a:gd name="adj" fmla="val 2853"/>
            </a:avLst>
          </a:prstGeom>
          <a:gradFill>
            <a:gsLst>
              <a:gs pos="0">
                <a:srgbClr val="CDD2DE"/>
              </a:gs>
              <a:gs pos="0">
                <a:schemeClr val="tx2">
                  <a:lumMod val="40000"/>
                  <a:lumOff val="60000"/>
                </a:schemeClr>
              </a:gs>
              <a:gs pos="100000">
                <a:srgbClr val="F3F5FA"/>
              </a:gs>
            </a:gsLst>
            <a:lin ang="16200000" scaled="1"/>
          </a:gradFill>
          <a:ln>
            <a:solidFill>
              <a:schemeClr val="accent5">
                <a:lumMod val="50000"/>
                <a:alpha val="5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6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iming>
    <p:tnLst>
      <p:par>
        <p:cTn id="1" dur="indefinite" restart="never" nodeType="tmRoot"/>
      </p:par>
    </p:tnLst>
  </p:timing>
  <p:txStyles>
    <p:titleStyle>
      <a:lvl1pPr algn="ctr" defTabSz="4388549" rtl="0" eaLnBrk="1" latinLnBrk="0" hangingPunct="1">
        <a:spcBef>
          <a:spcPct val="0"/>
        </a:spcBef>
        <a:buNone/>
        <a:defRPr sz="8800" kern="1200">
          <a:solidFill>
            <a:schemeClr val="bg1"/>
          </a:solidFill>
          <a:latin typeface="Trebuchet MS" pitchFamily="34" charset="0"/>
          <a:ea typeface="+mj-ea"/>
          <a:cs typeface="+mj-cs"/>
        </a:defRPr>
      </a:lvl1pPr>
    </p:titleStyle>
    <p:bodyStyle>
      <a:lvl1pPr marL="1645706" indent="-1645706" algn="l" defTabSz="4388549" rtl="0" eaLnBrk="1" latinLnBrk="0" hangingPunct="1">
        <a:spcBef>
          <a:spcPct val="20000"/>
        </a:spcBef>
        <a:buFont typeface="Arial" pitchFamily="34" charset="0"/>
        <a:buChar char="•"/>
        <a:defRPr sz="15399" kern="1200">
          <a:solidFill>
            <a:schemeClr val="tx1"/>
          </a:solidFill>
          <a:latin typeface="+mn-lt"/>
          <a:ea typeface="+mn-ea"/>
          <a:cs typeface="+mn-cs"/>
        </a:defRPr>
      </a:lvl1pPr>
      <a:lvl2pPr marL="3565697" indent="-1371421" algn="l" defTabSz="4388549" rtl="0" eaLnBrk="1" latinLnBrk="0" hangingPunct="1">
        <a:spcBef>
          <a:spcPct val="20000"/>
        </a:spcBef>
        <a:buFont typeface="Arial" pitchFamily="34" charset="0"/>
        <a:buChar char="–"/>
        <a:defRPr sz="13499" kern="1200">
          <a:solidFill>
            <a:schemeClr val="tx1"/>
          </a:solidFill>
          <a:latin typeface="+mn-lt"/>
          <a:ea typeface="+mn-ea"/>
          <a:cs typeface="+mn-cs"/>
        </a:defRPr>
      </a:lvl2pPr>
      <a:lvl3pPr marL="5485686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11600" kern="1200">
          <a:solidFill>
            <a:schemeClr val="tx1"/>
          </a:solidFill>
          <a:latin typeface="+mn-lt"/>
          <a:ea typeface="+mn-ea"/>
          <a:cs typeface="+mn-cs"/>
        </a:defRPr>
      </a:lvl3pPr>
      <a:lvl4pPr marL="7679962" indent="-1097138" algn="l" defTabSz="4388549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4236" indent="-1097138" algn="l" defTabSz="4388549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511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784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7060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1335" indent="-1097138" algn="l" defTabSz="438854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76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549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823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7099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374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650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922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4199" algn="l" defTabSz="438854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oleObject" Target="../embeddings/oleObject3.bin"/><Relationship Id="rId18" Type="http://schemas.openxmlformats.org/officeDocument/2006/relationships/image" Target="../media/image5.emf"/><Relationship Id="rId26" Type="http://schemas.openxmlformats.org/officeDocument/2006/relationships/image" Target="../media/image8.emf"/><Relationship Id="rId3" Type="http://schemas.openxmlformats.org/officeDocument/2006/relationships/notesSlide" Target="../notesSlides/notesSlide1.xml"/><Relationship Id="rId21" Type="http://schemas.openxmlformats.org/officeDocument/2006/relationships/oleObject" Target="../embeddings/oleObject7.bin"/><Relationship Id="rId7" Type="http://schemas.openxmlformats.org/officeDocument/2006/relationships/image" Target="../media/image12.png"/><Relationship Id="rId12" Type="http://schemas.openxmlformats.org/officeDocument/2006/relationships/image" Target="../media/image2.emf"/><Relationship Id="rId17" Type="http://schemas.openxmlformats.org/officeDocument/2006/relationships/oleObject" Target="../embeddings/oleObject5.bin"/><Relationship Id="rId25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4.emf"/><Relationship Id="rId20" Type="http://schemas.openxmlformats.org/officeDocument/2006/relationships/image" Target="../media/image6.emf"/><Relationship Id="rId29" Type="http://schemas.openxmlformats.org/officeDocument/2006/relationships/image" Target="../media/image18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png"/><Relationship Id="rId11" Type="http://schemas.openxmlformats.org/officeDocument/2006/relationships/oleObject" Target="../embeddings/oleObject2.bin"/><Relationship Id="rId24" Type="http://schemas.openxmlformats.org/officeDocument/2006/relationships/image" Target="../media/image15.png"/><Relationship Id="rId32" Type="http://schemas.openxmlformats.org/officeDocument/2006/relationships/image" Target="../media/image21.png"/><Relationship Id="rId5" Type="http://schemas.openxmlformats.org/officeDocument/2006/relationships/image" Target="../media/image10.png"/><Relationship Id="rId15" Type="http://schemas.openxmlformats.org/officeDocument/2006/relationships/oleObject" Target="../embeddings/oleObject4.bin"/><Relationship Id="rId23" Type="http://schemas.openxmlformats.org/officeDocument/2006/relationships/image" Target="../media/image14.png"/><Relationship Id="rId28" Type="http://schemas.openxmlformats.org/officeDocument/2006/relationships/image" Target="../media/image17.png"/><Relationship Id="rId10" Type="http://schemas.openxmlformats.org/officeDocument/2006/relationships/image" Target="../media/image1.emf"/><Relationship Id="rId19" Type="http://schemas.openxmlformats.org/officeDocument/2006/relationships/oleObject" Target="../embeddings/oleObject6.bin"/><Relationship Id="rId31" Type="http://schemas.openxmlformats.org/officeDocument/2006/relationships/image" Target="../media/image20.png"/><Relationship Id="rId4" Type="http://schemas.openxmlformats.org/officeDocument/2006/relationships/image" Target="../media/image9.png"/><Relationship Id="rId9" Type="http://schemas.openxmlformats.org/officeDocument/2006/relationships/oleObject" Target="../embeddings/oleObject1.bin"/><Relationship Id="rId14" Type="http://schemas.openxmlformats.org/officeDocument/2006/relationships/image" Target="../media/image3.emf"/><Relationship Id="rId22" Type="http://schemas.openxmlformats.org/officeDocument/2006/relationships/image" Target="../media/image7.emf"/><Relationship Id="rId27" Type="http://schemas.openxmlformats.org/officeDocument/2006/relationships/image" Target="../media/image16.png"/><Relationship Id="rId30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36"/>
          <p:cNvSpPr>
            <a:spLocks noChangeArrowheads="1"/>
          </p:cNvSpPr>
          <p:nvPr/>
        </p:nvSpPr>
        <p:spPr bwMode="auto">
          <a:xfrm>
            <a:off x="3567334" y="0"/>
            <a:ext cx="36576000" cy="48006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>
              <a:defRPr/>
            </a:pPr>
            <a:endParaRPr lang="en-US" sz="8600" dirty="0"/>
          </a:p>
        </p:txBody>
      </p:sp>
      <p:sp>
        <p:nvSpPr>
          <p:cNvPr id="77" name="Rectangle 76"/>
          <p:cNvSpPr>
            <a:spLocks noChangeArrowheads="1"/>
          </p:cNvSpPr>
          <p:nvPr/>
        </p:nvSpPr>
        <p:spPr bwMode="auto">
          <a:xfrm>
            <a:off x="3650462" y="4800605"/>
            <a:ext cx="36576000" cy="4571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52400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>
              <a:defRPr/>
            </a:pPr>
            <a:endParaRPr lang="en-US" sz="8600" dirty="0"/>
          </a:p>
        </p:txBody>
      </p:sp>
      <p:sp>
        <p:nvSpPr>
          <p:cNvPr id="78" name="Rounded Rectangle 77"/>
          <p:cNvSpPr/>
          <p:nvPr/>
        </p:nvSpPr>
        <p:spPr>
          <a:xfrm>
            <a:off x="4419077" y="5475150"/>
            <a:ext cx="8382000" cy="26736675"/>
          </a:xfrm>
          <a:prstGeom prst="roundRect">
            <a:avLst>
              <a:gd name="adj" fmla="val 9229"/>
            </a:avLst>
          </a:prstGeom>
          <a:solidFill>
            <a:schemeClr val="bg1"/>
          </a:solidFill>
          <a:ln>
            <a:solidFill>
              <a:schemeClr val="accent5">
                <a:lumMod val="50000"/>
                <a:alpha val="5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600"/>
          </a:p>
        </p:txBody>
      </p:sp>
      <p:sp>
        <p:nvSpPr>
          <p:cNvPr id="79" name="Rounded Rectangle 78"/>
          <p:cNvSpPr/>
          <p:nvPr/>
        </p:nvSpPr>
        <p:spPr>
          <a:xfrm>
            <a:off x="13306872" y="5475150"/>
            <a:ext cx="8382000" cy="26736675"/>
          </a:xfrm>
          <a:prstGeom prst="roundRect">
            <a:avLst>
              <a:gd name="adj" fmla="val 9229"/>
            </a:avLst>
          </a:prstGeom>
          <a:solidFill>
            <a:schemeClr val="bg1"/>
          </a:solidFill>
          <a:ln>
            <a:solidFill>
              <a:schemeClr val="accent5">
                <a:lumMod val="50000"/>
                <a:alpha val="5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600"/>
          </a:p>
        </p:txBody>
      </p:sp>
      <p:sp>
        <p:nvSpPr>
          <p:cNvPr id="80" name="Rounded Rectangle 79"/>
          <p:cNvSpPr/>
          <p:nvPr/>
        </p:nvSpPr>
        <p:spPr>
          <a:xfrm>
            <a:off x="22194667" y="5475150"/>
            <a:ext cx="8382000" cy="26736675"/>
          </a:xfrm>
          <a:prstGeom prst="roundRect">
            <a:avLst>
              <a:gd name="adj" fmla="val 9229"/>
            </a:avLst>
          </a:prstGeom>
          <a:solidFill>
            <a:schemeClr val="bg1"/>
          </a:solidFill>
          <a:ln>
            <a:solidFill>
              <a:schemeClr val="accent5">
                <a:lumMod val="50000"/>
                <a:alpha val="5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600"/>
          </a:p>
        </p:txBody>
      </p:sp>
      <p:sp>
        <p:nvSpPr>
          <p:cNvPr id="81" name="Rounded Rectangle 80"/>
          <p:cNvSpPr/>
          <p:nvPr/>
        </p:nvSpPr>
        <p:spPr>
          <a:xfrm>
            <a:off x="31082462" y="5475150"/>
            <a:ext cx="8382000" cy="26736675"/>
          </a:xfrm>
          <a:prstGeom prst="roundRect">
            <a:avLst>
              <a:gd name="adj" fmla="val 9229"/>
            </a:avLst>
          </a:prstGeom>
          <a:solidFill>
            <a:schemeClr val="bg1"/>
          </a:solidFill>
          <a:ln>
            <a:solidFill>
              <a:schemeClr val="accent5">
                <a:lumMod val="50000"/>
                <a:alpha val="5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600"/>
          </a:p>
        </p:txBody>
      </p:sp>
      <p:sp>
        <p:nvSpPr>
          <p:cNvPr id="449" name="Text Placeholder 448"/>
          <p:cNvSpPr>
            <a:spLocks noGrp="1"/>
          </p:cNvSpPr>
          <p:nvPr>
            <p:ph type="body" sz="quarter" idx="10"/>
          </p:nvPr>
        </p:nvSpPr>
        <p:spPr>
          <a:xfrm>
            <a:off x="4592475" y="6378483"/>
            <a:ext cx="8054466" cy="7848280"/>
          </a:xfrm>
        </p:spPr>
        <p:txBody>
          <a:bodyPr/>
          <a:lstStyle/>
          <a:p>
            <a:pPr algn="just"/>
            <a:r>
              <a:rPr lang="en-US" sz="3200" dirty="0"/>
              <a:t>The synthesis of single-chain polymer nanoparticles (SCNP) via the intra-chain copolymerization of pendant stilbene units with electron deficient monomers is described herein. A linear polymer containing cationic </a:t>
            </a:r>
            <a:r>
              <a:rPr lang="en-US" sz="3200" dirty="0" err="1"/>
              <a:t>benzyltriphenylphosphine</a:t>
            </a:r>
            <a:r>
              <a:rPr lang="en-US" sz="3200" dirty="0"/>
              <a:t> units was synthesized. This polymer was furnished with olefin units via a Wittig reaction with </a:t>
            </a:r>
            <a:r>
              <a:rPr lang="en-US" sz="3200" dirty="0" err="1"/>
              <a:t>benzaldehyde</a:t>
            </a:r>
            <a:r>
              <a:rPr lang="en-US" sz="3200" dirty="0"/>
              <a:t> or formaldehyde, followed by the radical intra-chain copolymerization with N-ethyl </a:t>
            </a:r>
            <a:r>
              <a:rPr lang="en-US" sz="3200" dirty="0" err="1"/>
              <a:t>maleimide</a:t>
            </a:r>
            <a:r>
              <a:rPr lang="en-US" sz="3200" dirty="0"/>
              <a:t> or maleic anhydride. In this study, we show the modularity of this approach by incorporating functional stilbene or styrene units and using N-functionalized </a:t>
            </a:r>
            <a:r>
              <a:rPr lang="en-US" sz="3200" dirty="0" err="1"/>
              <a:t>maleimides</a:t>
            </a:r>
            <a:r>
              <a:rPr lang="en-US" sz="3200" dirty="0"/>
              <a:t> in the SCNP formation step.</a:t>
            </a:r>
          </a:p>
        </p:txBody>
      </p:sp>
      <p:sp>
        <p:nvSpPr>
          <p:cNvPr id="450" name="Text Placeholder 449"/>
          <p:cNvSpPr>
            <a:spLocks noGrp="1"/>
          </p:cNvSpPr>
          <p:nvPr>
            <p:ph type="body" sz="quarter" idx="11"/>
          </p:nvPr>
        </p:nvSpPr>
        <p:spPr>
          <a:xfrm>
            <a:off x="4426221" y="5548755"/>
            <a:ext cx="8374063" cy="754045"/>
          </a:xfrm>
        </p:spPr>
        <p:txBody>
          <a:bodyPr/>
          <a:lstStyle/>
          <a:p>
            <a:r>
              <a:rPr lang="en-US" dirty="0" smtClean="0"/>
              <a:t>Abstract</a:t>
            </a:r>
            <a:endParaRPr lang="en-US" dirty="0"/>
          </a:p>
        </p:txBody>
      </p:sp>
      <p:sp>
        <p:nvSpPr>
          <p:cNvPr id="454" name="Text Placeholder 453"/>
          <p:cNvSpPr>
            <a:spLocks noGrp="1"/>
          </p:cNvSpPr>
          <p:nvPr>
            <p:ph type="body" sz="quarter" idx="21"/>
          </p:nvPr>
        </p:nvSpPr>
        <p:spPr>
          <a:xfrm>
            <a:off x="13488212" y="6378485"/>
            <a:ext cx="8048108" cy="26167141"/>
          </a:xfrm>
        </p:spPr>
        <p:txBody>
          <a:bodyPr/>
          <a:lstStyle/>
          <a:p>
            <a:pPr algn="just"/>
            <a:r>
              <a:rPr lang="en-US" sz="3200" dirty="0"/>
              <a:t>A </a:t>
            </a:r>
            <a:r>
              <a:rPr lang="en-US" sz="3200" dirty="0" err="1"/>
              <a:t>phosphonium</a:t>
            </a:r>
            <a:r>
              <a:rPr lang="en-US" sz="3200" dirty="0"/>
              <a:t> salt-functionalized styrene (4VBTPP) derivative was synthesized from 4-vinylbenzyl chloride by S</a:t>
            </a:r>
            <a:r>
              <a:rPr lang="en-US" sz="3200" baseline="-25000" dirty="0"/>
              <a:t>N</a:t>
            </a:r>
            <a:r>
              <a:rPr lang="en-US" sz="3200" dirty="0"/>
              <a:t>2 reaction with </a:t>
            </a:r>
            <a:r>
              <a:rPr lang="en-US" sz="3200" dirty="0" err="1"/>
              <a:t>triphenylphosphine</a:t>
            </a:r>
            <a:r>
              <a:rPr lang="en-US" sz="3200" dirty="0"/>
              <a:t>, followed by anion metathesis with sodium </a:t>
            </a:r>
            <a:r>
              <a:rPr lang="en-US" sz="3200" dirty="0" err="1"/>
              <a:t>tetrafluoroborate</a:t>
            </a:r>
            <a:r>
              <a:rPr lang="en-US" sz="3200" dirty="0"/>
              <a:t> to improve the monomer’s solubility in polar organic solvents.[4]</a:t>
            </a:r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r>
              <a:rPr lang="en-US" sz="3200" dirty="0"/>
              <a:t>4VBTPP was copolymerized with styrene via RAFT polymerization. Subsequent Wittig reaction with formaldehyde or </a:t>
            </a:r>
            <a:r>
              <a:rPr lang="en-US" sz="3200" dirty="0" err="1"/>
              <a:t>benzaldehyde</a:t>
            </a:r>
            <a:r>
              <a:rPr lang="en-US" sz="3200" dirty="0"/>
              <a:t> produced styrene or stilbene functionalized polymers 1 or 2, respectively. </a:t>
            </a:r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r>
              <a:rPr lang="en-US" sz="3200" dirty="0"/>
              <a:t>Dilute solutions of polymers 1 and 2 were heated with AIBN as a radical initiator, in the presence and absence of maleic anhydride. Stilbene-containing polymer 2 was also heated in the presence of N-ethyl </a:t>
            </a:r>
            <a:r>
              <a:rPr lang="en-US" sz="3200" dirty="0" err="1"/>
              <a:t>maleimide</a:t>
            </a:r>
            <a:r>
              <a:rPr lang="en-US" sz="3200" dirty="0"/>
              <a:t>.</a:t>
            </a:r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</p:txBody>
      </p:sp>
      <p:sp>
        <p:nvSpPr>
          <p:cNvPr id="455" name="Text Placeholder 454"/>
          <p:cNvSpPr>
            <a:spLocks noGrp="1"/>
          </p:cNvSpPr>
          <p:nvPr>
            <p:ph type="body" sz="quarter" idx="22"/>
          </p:nvPr>
        </p:nvSpPr>
        <p:spPr>
          <a:xfrm>
            <a:off x="12460013" y="5548757"/>
            <a:ext cx="10048876" cy="754045"/>
          </a:xfrm>
        </p:spPr>
        <p:txBody>
          <a:bodyPr/>
          <a:lstStyle/>
          <a:p>
            <a:r>
              <a:rPr lang="en-US" dirty="0" smtClean="0"/>
              <a:t>Materials &amp; Methods</a:t>
            </a:r>
            <a:endParaRPr lang="en-US" dirty="0"/>
          </a:p>
        </p:txBody>
      </p:sp>
      <p:sp>
        <p:nvSpPr>
          <p:cNvPr id="456" name="Text Placeholder 455"/>
          <p:cNvSpPr>
            <a:spLocks noGrp="1"/>
          </p:cNvSpPr>
          <p:nvPr>
            <p:ph type="body" sz="quarter" idx="23"/>
          </p:nvPr>
        </p:nvSpPr>
        <p:spPr>
          <a:xfrm>
            <a:off x="22372143" y="6378485"/>
            <a:ext cx="8048108" cy="4893625"/>
          </a:xfrm>
        </p:spPr>
        <p:txBody>
          <a:bodyPr/>
          <a:lstStyle/>
          <a:p>
            <a:pPr algn="just"/>
            <a:r>
              <a:rPr lang="en-US" sz="3200" dirty="0"/>
              <a:t>When exposed to a radical source in dilute solution, the styrene-functionalized polymer decreased in size and increased in molecular weight (figure 2a). When maleic anhydride was introduced as an electron deficient </a:t>
            </a:r>
            <a:r>
              <a:rPr lang="en-US" sz="3200" dirty="0" err="1"/>
              <a:t>comonomer</a:t>
            </a:r>
            <a:r>
              <a:rPr lang="en-US" sz="3200" dirty="0"/>
              <a:t>, however, the distribution broadens and appears multimodal, with a shoulder at shorter retention time suggesting the presence of multi-chain aggregates.</a:t>
            </a:r>
          </a:p>
        </p:txBody>
      </p:sp>
      <p:sp>
        <p:nvSpPr>
          <p:cNvPr id="457" name="Text Placeholder 456"/>
          <p:cNvSpPr>
            <a:spLocks noGrp="1"/>
          </p:cNvSpPr>
          <p:nvPr>
            <p:ph type="body" sz="quarter" idx="24"/>
          </p:nvPr>
        </p:nvSpPr>
        <p:spPr>
          <a:xfrm>
            <a:off x="21377565" y="5548757"/>
            <a:ext cx="10058400" cy="754045"/>
          </a:xfrm>
        </p:spPr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458" name="Text Placeholder 457"/>
          <p:cNvSpPr>
            <a:spLocks noGrp="1"/>
          </p:cNvSpPr>
          <p:nvPr>
            <p:ph type="body" sz="quarter" idx="25"/>
          </p:nvPr>
        </p:nvSpPr>
        <p:spPr>
          <a:xfrm>
            <a:off x="30285127" y="5578249"/>
            <a:ext cx="10047018" cy="754045"/>
          </a:xfrm>
        </p:spPr>
        <p:txBody>
          <a:bodyPr/>
          <a:lstStyle/>
          <a:p>
            <a:r>
              <a:rPr lang="en-US" dirty="0" smtClean="0"/>
              <a:t>Conclusions</a:t>
            </a:r>
            <a:endParaRPr lang="en-US" dirty="0"/>
          </a:p>
        </p:txBody>
      </p:sp>
      <p:sp>
        <p:nvSpPr>
          <p:cNvPr id="459" name="Text Placeholder 458"/>
          <p:cNvSpPr>
            <a:spLocks noGrp="1"/>
          </p:cNvSpPr>
          <p:nvPr>
            <p:ph type="body" sz="quarter" idx="26"/>
          </p:nvPr>
        </p:nvSpPr>
        <p:spPr>
          <a:xfrm>
            <a:off x="31282163" y="6407978"/>
            <a:ext cx="8046622" cy="8833165"/>
          </a:xfrm>
        </p:spPr>
        <p:txBody>
          <a:bodyPr/>
          <a:lstStyle/>
          <a:p>
            <a:pPr algn="just"/>
            <a:r>
              <a:rPr lang="en-US" sz="3200" dirty="0"/>
              <a:t>Single-chain nanoparticles were synthesized by the radical </a:t>
            </a:r>
            <a:r>
              <a:rPr lang="en-US" sz="3200" dirty="0" err="1"/>
              <a:t>homopolymerization</a:t>
            </a:r>
            <a:r>
              <a:rPr lang="en-US" sz="3200" dirty="0"/>
              <a:t> of pendant styrene units in linear poly(styrene-co-</a:t>
            </a:r>
            <a:r>
              <a:rPr lang="en-US" sz="3200" dirty="0" err="1"/>
              <a:t>divinylbenzene</a:t>
            </a:r>
            <a:r>
              <a:rPr lang="en-US" sz="3200" dirty="0"/>
              <a:t>). However, the addition of maleic anhydride to this process resulted in a loss of control and the formation of multi-chain aggregates. When the </a:t>
            </a:r>
            <a:r>
              <a:rPr lang="en-US" sz="3200" dirty="0" err="1"/>
              <a:t>styryl</a:t>
            </a:r>
            <a:r>
              <a:rPr lang="en-US" sz="3200" dirty="0"/>
              <a:t> groups are replaced with stilbene units, the copolymerization with maleic anhydride or N-ethyl </a:t>
            </a:r>
            <a:r>
              <a:rPr lang="en-US" sz="3200" dirty="0" err="1"/>
              <a:t>maleimide</a:t>
            </a:r>
            <a:r>
              <a:rPr lang="en-US" sz="3200" dirty="0"/>
              <a:t> proceeds smoothly to form SCNP. When MA or NEM were not present, the stilbene-functionalized polymer did not show signs of SCNP formation. The successful incorporation of reactive anhydride units and modular </a:t>
            </a:r>
            <a:r>
              <a:rPr lang="en-US" sz="3200" dirty="0" err="1"/>
              <a:t>maleimide</a:t>
            </a:r>
            <a:r>
              <a:rPr lang="en-US" sz="3200" dirty="0"/>
              <a:t> units are promising for future work involving this system. </a:t>
            </a:r>
          </a:p>
        </p:txBody>
      </p:sp>
      <p:sp>
        <p:nvSpPr>
          <p:cNvPr id="460" name="Text Placeholder 459"/>
          <p:cNvSpPr>
            <a:spLocks noGrp="1"/>
          </p:cNvSpPr>
          <p:nvPr>
            <p:ph type="body" sz="quarter" idx="27"/>
          </p:nvPr>
        </p:nvSpPr>
        <p:spPr>
          <a:xfrm>
            <a:off x="30229812" y="15187141"/>
            <a:ext cx="10047018" cy="754045"/>
          </a:xfrm>
        </p:spPr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461" name="Text Placeholder 460"/>
          <p:cNvSpPr>
            <a:spLocks noGrp="1"/>
          </p:cNvSpPr>
          <p:nvPr>
            <p:ph type="body" sz="quarter" idx="28"/>
          </p:nvPr>
        </p:nvSpPr>
        <p:spPr>
          <a:xfrm>
            <a:off x="31282163" y="15925802"/>
            <a:ext cx="8050652" cy="6494063"/>
          </a:xfrm>
        </p:spPr>
        <p:txBody>
          <a:bodyPr/>
          <a:lstStyle/>
          <a:p>
            <a:pPr marL="457163" indent="-457163" algn="just">
              <a:buAutoNum type="arabicPeriod"/>
            </a:pPr>
            <a:r>
              <a:rPr lang="en-US" sz="2800" dirty="0"/>
              <a:t>Lyon, C. K.; </a:t>
            </a:r>
            <a:r>
              <a:rPr lang="en-US" sz="2800" dirty="0" err="1"/>
              <a:t>Prasher</a:t>
            </a:r>
            <a:r>
              <a:rPr lang="en-US" sz="2800" dirty="0"/>
              <a:t>, A.; Hanlon, A. M.; </a:t>
            </a:r>
            <a:r>
              <a:rPr lang="en-US" sz="2800" dirty="0" err="1"/>
              <a:t>Tuten</a:t>
            </a:r>
            <a:r>
              <a:rPr lang="en-US" sz="2800" dirty="0"/>
              <a:t>, B. T.; </a:t>
            </a:r>
            <a:r>
              <a:rPr lang="en-US" sz="2800" dirty="0" err="1"/>
              <a:t>Tooley</a:t>
            </a:r>
            <a:r>
              <a:rPr lang="en-US" sz="2800" dirty="0"/>
              <a:t>, C. A.; Frank, P. G.; </a:t>
            </a:r>
            <a:r>
              <a:rPr lang="en-US" sz="2800" dirty="0" err="1"/>
              <a:t>Berda</a:t>
            </a:r>
            <a:r>
              <a:rPr lang="en-US" sz="2800" dirty="0"/>
              <a:t>, E. B. </a:t>
            </a:r>
            <a:r>
              <a:rPr lang="en-US" sz="2800" i="1" dirty="0"/>
              <a:t>Polymer Chemistry </a:t>
            </a:r>
            <a:r>
              <a:rPr lang="en-US" sz="2800" b="1" dirty="0"/>
              <a:t>2015,</a:t>
            </a:r>
            <a:r>
              <a:rPr lang="en-US" sz="2800" dirty="0"/>
              <a:t> </a:t>
            </a:r>
            <a:r>
              <a:rPr lang="en-US" sz="2800" i="1" dirty="0"/>
              <a:t>6</a:t>
            </a:r>
            <a:r>
              <a:rPr lang="en-US" sz="2800" dirty="0"/>
              <a:t> (2), 181-197.</a:t>
            </a:r>
          </a:p>
          <a:p>
            <a:pPr marL="457163" indent="-457163" algn="just">
              <a:buAutoNum type="arabicPeriod"/>
            </a:pPr>
            <a:r>
              <a:rPr lang="en-US" sz="2800" dirty="0"/>
              <a:t>Cole, J. P.; </a:t>
            </a:r>
            <a:r>
              <a:rPr lang="en-US" sz="2800" dirty="0" err="1"/>
              <a:t>Lessard</a:t>
            </a:r>
            <a:r>
              <a:rPr lang="en-US" sz="2800" dirty="0"/>
              <a:t>, J. J.; Lyon, C. K.; </a:t>
            </a:r>
            <a:r>
              <a:rPr lang="en-US" sz="2800" dirty="0" err="1"/>
              <a:t>Tuten</a:t>
            </a:r>
            <a:r>
              <a:rPr lang="en-US" sz="2800" dirty="0"/>
              <a:t>, B. T.; </a:t>
            </a:r>
            <a:r>
              <a:rPr lang="en-US" sz="2800" dirty="0" err="1"/>
              <a:t>Berda</a:t>
            </a:r>
            <a:r>
              <a:rPr lang="en-US" sz="2800" dirty="0"/>
              <a:t>, E. B. </a:t>
            </a:r>
            <a:r>
              <a:rPr lang="en-US" sz="2800" i="1" dirty="0"/>
              <a:t>Polymer Chemistry </a:t>
            </a:r>
            <a:r>
              <a:rPr lang="en-US" sz="2800" b="1" dirty="0"/>
              <a:t>2015</a:t>
            </a:r>
            <a:r>
              <a:rPr lang="en-US" sz="2800" dirty="0"/>
              <a:t>.</a:t>
            </a:r>
          </a:p>
          <a:p>
            <a:pPr marL="457163" indent="-457163" algn="just">
              <a:buAutoNum type="arabicPeriod"/>
            </a:pPr>
            <a:r>
              <a:rPr lang="en-US" sz="2800" dirty="0" err="1"/>
              <a:t>Mecerreyes</a:t>
            </a:r>
            <a:r>
              <a:rPr lang="en-US" sz="2800" dirty="0"/>
              <a:t>, D.; Lee, V.; Hawker, C. J.; Hedrick, J. L.; </a:t>
            </a:r>
            <a:r>
              <a:rPr lang="en-US" sz="2800" dirty="0" err="1"/>
              <a:t>Wursch</a:t>
            </a:r>
            <a:r>
              <a:rPr lang="en-US" sz="2800" dirty="0"/>
              <a:t>, A.; </a:t>
            </a:r>
            <a:r>
              <a:rPr lang="en-US" sz="2800" dirty="0" err="1"/>
              <a:t>Volksen</a:t>
            </a:r>
            <a:r>
              <a:rPr lang="en-US" sz="2800" dirty="0"/>
              <a:t>, W.; </a:t>
            </a:r>
            <a:r>
              <a:rPr lang="en-US" sz="2800" dirty="0" err="1"/>
              <a:t>Magbitang</a:t>
            </a:r>
            <a:r>
              <a:rPr lang="en-US" sz="2800" dirty="0"/>
              <a:t>, T.; Huang, E.; Miller, R. D. </a:t>
            </a:r>
            <a:r>
              <a:rPr lang="en-US" sz="2800" i="1" dirty="0"/>
              <a:t>Advanced Materials </a:t>
            </a:r>
            <a:r>
              <a:rPr lang="en-US" sz="2800" b="1" dirty="0"/>
              <a:t>2001,</a:t>
            </a:r>
            <a:r>
              <a:rPr lang="en-US" sz="2800" dirty="0"/>
              <a:t> </a:t>
            </a:r>
            <a:r>
              <a:rPr lang="en-US" sz="2800" i="1" dirty="0"/>
              <a:t>13</a:t>
            </a:r>
            <a:r>
              <a:rPr lang="en-US" sz="2800" dirty="0"/>
              <a:t> (3), 204-208.</a:t>
            </a:r>
          </a:p>
          <a:p>
            <a:pPr marL="457163" indent="-457163" algn="just">
              <a:buAutoNum type="arabicPeriod"/>
            </a:pPr>
            <a:r>
              <a:rPr lang="en-US" sz="2800" dirty="0" err="1"/>
              <a:t>Borguet</a:t>
            </a:r>
            <a:r>
              <a:rPr lang="en-US" sz="2800" dirty="0"/>
              <a:t>, Y. P.; </a:t>
            </a:r>
            <a:r>
              <a:rPr lang="en-US" sz="2800" dirty="0" err="1"/>
              <a:t>Tsarevsky</a:t>
            </a:r>
            <a:r>
              <a:rPr lang="en-US" sz="2800" dirty="0"/>
              <a:t>, N. V. </a:t>
            </a:r>
            <a:r>
              <a:rPr lang="en-US" sz="2800" i="1" dirty="0"/>
              <a:t>Polymer Chemistry </a:t>
            </a:r>
            <a:r>
              <a:rPr lang="en-US" sz="2800" b="1" dirty="0"/>
              <a:t>2012,</a:t>
            </a:r>
            <a:r>
              <a:rPr lang="en-US" sz="2800" dirty="0"/>
              <a:t> </a:t>
            </a:r>
            <a:r>
              <a:rPr lang="en-US" sz="2800" i="1" dirty="0"/>
              <a:t>3</a:t>
            </a:r>
            <a:r>
              <a:rPr lang="en-US" sz="2800" dirty="0"/>
              <a:t> (9), 2487-2494.</a:t>
            </a:r>
          </a:p>
          <a:p>
            <a:pPr marL="457163" indent="-457163" algn="just">
              <a:buAutoNum type="arabicPeriod"/>
            </a:pPr>
            <a:endParaRPr lang="en-US" sz="2800" i="1" dirty="0"/>
          </a:p>
          <a:p>
            <a:pPr algn="just"/>
            <a:endParaRPr lang="en-US" sz="2800" i="1" dirty="0"/>
          </a:p>
        </p:txBody>
      </p:sp>
      <p:sp>
        <p:nvSpPr>
          <p:cNvPr id="462" name="Text Placeholder 461"/>
          <p:cNvSpPr>
            <a:spLocks noGrp="1"/>
          </p:cNvSpPr>
          <p:nvPr>
            <p:ph type="body" sz="quarter" idx="29"/>
          </p:nvPr>
        </p:nvSpPr>
        <p:spPr>
          <a:xfrm>
            <a:off x="31085959" y="21863213"/>
            <a:ext cx="8372515" cy="754045"/>
          </a:xfrm>
        </p:spPr>
        <p:txBody>
          <a:bodyPr/>
          <a:lstStyle/>
          <a:p>
            <a:r>
              <a:rPr lang="en-US" dirty="0" smtClean="0"/>
              <a:t>Acknowledgments</a:t>
            </a:r>
            <a:endParaRPr lang="en-US" dirty="0"/>
          </a:p>
        </p:txBody>
      </p:sp>
      <p:sp>
        <p:nvSpPr>
          <p:cNvPr id="463" name="Text Placeholder 462"/>
          <p:cNvSpPr>
            <a:spLocks noGrp="1"/>
          </p:cNvSpPr>
          <p:nvPr>
            <p:ph type="body" sz="quarter" idx="30"/>
          </p:nvPr>
        </p:nvSpPr>
        <p:spPr>
          <a:xfrm>
            <a:off x="31085956" y="22617256"/>
            <a:ext cx="8376708" cy="1769693"/>
          </a:xfrm>
        </p:spPr>
        <p:txBody>
          <a:bodyPr/>
          <a:lstStyle/>
          <a:p>
            <a:pPr algn="ctr"/>
            <a:r>
              <a:rPr lang="en-US" dirty="0" smtClean="0"/>
              <a:t>University of New Hampshire Chemistry Department</a:t>
            </a:r>
          </a:p>
          <a:p>
            <a:pPr algn="ctr"/>
            <a:r>
              <a:rPr lang="en-US" dirty="0" smtClean="0"/>
              <a:t>New Hampshire Space Grant Consortium </a:t>
            </a:r>
          </a:p>
          <a:p>
            <a:pPr algn="ctr"/>
            <a:r>
              <a:rPr lang="en-US" dirty="0" smtClean="0"/>
              <a:t>Army Research Office</a:t>
            </a:r>
          </a:p>
        </p:txBody>
      </p:sp>
      <p:sp>
        <p:nvSpPr>
          <p:cNvPr id="465" name="Text Placeholder 464"/>
          <p:cNvSpPr>
            <a:spLocks noGrp="1"/>
          </p:cNvSpPr>
          <p:nvPr>
            <p:ph type="body" sz="quarter" idx="150"/>
          </p:nvPr>
        </p:nvSpPr>
        <p:spPr>
          <a:xfrm>
            <a:off x="5932593" y="3633331"/>
            <a:ext cx="31998968" cy="1280160"/>
          </a:xfrm>
        </p:spPr>
        <p:txBody>
          <a:bodyPr/>
          <a:lstStyle/>
          <a:p>
            <a:r>
              <a:rPr lang="en-US" dirty="0" smtClean="0"/>
              <a:t>University of New Hampshire, Chemistry Department</a:t>
            </a:r>
            <a:endParaRPr lang="en-US" dirty="0"/>
          </a:p>
        </p:txBody>
      </p:sp>
      <p:sp>
        <p:nvSpPr>
          <p:cNvPr id="466" name="Text Placeholder 465"/>
          <p:cNvSpPr>
            <a:spLocks noGrp="1"/>
          </p:cNvSpPr>
          <p:nvPr>
            <p:ph type="body" sz="quarter" idx="151"/>
          </p:nvPr>
        </p:nvSpPr>
        <p:spPr>
          <a:xfrm>
            <a:off x="5932593" y="2810375"/>
            <a:ext cx="31998968" cy="1280160"/>
          </a:xfrm>
        </p:spPr>
        <p:txBody>
          <a:bodyPr>
            <a:normAutofit/>
          </a:bodyPr>
          <a:lstStyle/>
          <a:p>
            <a:r>
              <a:rPr lang="en-US" sz="6000" dirty="0"/>
              <a:t>Christopher K. Lyon, Erik. B. </a:t>
            </a:r>
            <a:r>
              <a:rPr lang="en-US" sz="6000" dirty="0" err="1"/>
              <a:t>Berda</a:t>
            </a:r>
            <a:endParaRPr lang="en-US" sz="6000" dirty="0"/>
          </a:p>
        </p:txBody>
      </p:sp>
      <p:sp>
        <p:nvSpPr>
          <p:cNvPr id="467" name="Text Placeholder 466"/>
          <p:cNvSpPr>
            <a:spLocks noGrp="1"/>
          </p:cNvSpPr>
          <p:nvPr>
            <p:ph type="body" sz="quarter" idx="153"/>
          </p:nvPr>
        </p:nvSpPr>
        <p:spPr>
          <a:xfrm>
            <a:off x="5932593" y="299561"/>
            <a:ext cx="31998968" cy="163797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8800" dirty="0"/>
              <a:t>Exploring the modularity of single-chain nanoparticle synthesis</a:t>
            </a:r>
          </a:p>
          <a:p>
            <a:pPr>
              <a:spcBef>
                <a:spcPts val="0"/>
              </a:spcBef>
            </a:pPr>
            <a:r>
              <a:rPr lang="en-US" sz="8800" dirty="0"/>
              <a:t>via alternating copolymerization of pendant stilbene units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l="6673" t="9409" r="51443" b="4122"/>
          <a:stretch/>
        </p:blipFill>
        <p:spPr bwMode="auto">
          <a:xfrm>
            <a:off x="26570943" y="25173404"/>
            <a:ext cx="3763567" cy="27799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31" name="Group 30"/>
          <p:cNvGrpSpPr/>
          <p:nvPr/>
        </p:nvGrpSpPr>
        <p:grpSpPr>
          <a:xfrm>
            <a:off x="5395021" y="14912880"/>
            <a:ext cx="6463764" cy="4223786"/>
            <a:chOff x="0" y="150552"/>
            <a:chExt cx="3024505" cy="197696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592376">
              <a:off x="1857375" y="960385"/>
              <a:ext cx="1069975" cy="1264285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2938" y="150552"/>
              <a:ext cx="1109345" cy="937260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38150"/>
              <a:ext cx="1368425" cy="1574165"/>
            </a:xfrm>
            <a:prstGeom prst="rect">
              <a:avLst/>
            </a:prstGeom>
          </p:spPr>
        </p:pic>
        <p:sp>
          <p:nvSpPr>
            <p:cNvPr id="35" name="Right Arrow 34"/>
            <p:cNvSpPr/>
            <p:nvPr/>
          </p:nvSpPr>
          <p:spPr>
            <a:xfrm rot="20470313">
              <a:off x="1304925" y="761392"/>
              <a:ext cx="448555" cy="107082"/>
            </a:xfrm>
            <a:prstGeom prst="rightArrow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Right Arrow 35"/>
            <p:cNvSpPr/>
            <p:nvPr/>
          </p:nvSpPr>
          <p:spPr>
            <a:xfrm rot="1262811">
              <a:off x="1306808" y="1428749"/>
              <a:ext cx="447675" cy="106976"/>
            </a:xfrm>
            <a:prstGeom prst="rightArrow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Diamond 36"/>
            <p:cNvSpPr/>
            <p:nvPr/>
          </p:nvSpPr>
          <p:spPr>
            <a:xfrm rot="1262811">
              <a:off x="1506833" y="1352549"/>
              <a:ext cx="69595" cy="74634"/>
            </a:xfrm>
            <a:prstGeom prst="diamond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8"/>
          <a:srcRect l="7493" t="10351" r="51045"/>
          <a:stretch/>
        </p:blipFill>
        <p:spPr>
          <a:xfrm>
            <a:off x="22506941" y="25216432"/>
            <a:ext cx="3781514" cy="2883518"/>
          </a:xfrm>
          <a:prstGeom prst="rect">
            <a:avLst/>
          </a:prstGeom>
        </p:spPr>
      </p:pic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8014459"/>
              </p:ext>
            </p:extLst>
          </p:nvPr>
        </p:nvGraphicFramePr>
        <p:xfrm>
          <a:off x="25001043" y="23384175"/>
          <a:ext cx="4833557" cy="1948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7" name="CS ChemDraw Drawing" r:id="rId9" imgW="3961932" imgH="1596767" progId="ChemDraw.Document.6.0">
                  <p:embed/>
                </p:oleObj>
              </mc:Choice>
              <mc:Fallback>
                <p:oleObj name="CS ChemDraw Drawing" r:id="rId9" imgW="3961932" imgH="159676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5001043" y="23384175"/>
                        <a:ext cx="4833557" cy="19480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1563698"/>
              </p:ext>
            </p:extLst>
          </p:nvPr>
        </p:nvGraphicFramePr>
        <p:xfrm>
          <a:off x="15352523" y="10471605"/>
          <a:ext cx="4448792" cy="20777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8" name="CS ChemDraw Drawing" r:id="rId11" imgW="2224396" imgH="1038882" progId="ChemDraw.Document.6.0">
                  <p:embed/>
                </p:oleObj>
              </mc:Choice>
              <mc:Fallback>
                <p:oleObj name="CS ChemDraw Drawing" r:id="rId11" imgW="2224396" imgH="103888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352523" y="10471605"/>
                        <a:ext cx="4448792" cy="20777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" name="Object 5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6189815"/>
              </p:ext>
            </p:extLst>
          </p:nvPr>
        </p:nvGraphicFramePr>
        <p:xfrm>
          <a:off x="13559092" y="16221379"/>
          <a:ext cx="8060361" cy="2183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9" name="CS ChemDraw Drawing" r:id="rId13" imgW="5050086" imgH="1367855" progId="ChemDraw.Document.6.0">
                  <p:embed/>
                </p:oleObj>
              </mc:Choice>
              <mc:Fallback>
                <p:oleObj name="CS ChemDraw Drawing" r:id="rId13" imgW="5050086" imgH="136785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3559092" y="16221379"/>
                        <a:ext cx="8060361" cy="21832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" name="Object 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4349863"/>
              </p:ext>
            </p:extLst>
          </p:nvPr>
        </p:nvGraphicFramePr>
        <p:xfrm>
          <a:off x="14371623" y="18991760"/>
          <a:ext cx="2757592" cy="25285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0" name="CS ChemDraw Drawing" r:id="rId15" imgW="1378796" imgH="1264283" progId="ChemDraw.Document.6.0">
                  <p:embed/>
                </p:oleObj>
              </mc:Choice>
              <mc:Fallback>
                <p:oleObj name="CS ChemDraw Drawing" r:id="rId15" imgW="1378796" imgH="126428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4371623" y="18991760"/>
                        <a:ext cx="2757592" cy="25285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9464614"/>
              </p:ext>
            </p:extLst>
          </p:nvPr>
        </p:nvGraphicFramePr>
        <p:xfrm>
          <a:off x="17814100" y="18449450"/>
          <a:ext cx="2907126" cy="36331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1" name="CS ChemDraw Drawing" r:id="rId17" imgW="1453563" imgH="1816551" progId="ChemDraw.Document.6.0">
                  <p:embed/>
                </p:oleObj>
              </mc:Choice>
              <mc:Fallback>
                <p:oleObj name="CS ChemDraw Drawing" r:id="rId17" imgW="1453563" imgH="181655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7814100" y="18449450"/>
                        <a:ext cx="2907126" cy="36331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" name="Object 6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8764714"/>
              </p:ext>
            </p:extLst>
          </p:nvPr>
        </p:nvGraphicFramePr>
        <p:xfrm>
          <a:off x="14046432" y="25892950"/>
          <a:ext cx="6011701" cy="2279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2" name="CS ChemDraw Drawing" r:id="rId19" imgW="3359937" imgH="1273762" progId="ChemDraw.Document.6.0">
                  <p:embed/>
                </p:oleObj>
              </mc:Choice>
              <mc:Fallback>
                <p:oleObj name="CS ChemDraw Drawing" r:id="rId19" imgW="3359937" imgH="127376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14046432" y="25892950"/>
                        <a:ext cx="6011701" cy="22790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" name="Object 6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4322074"/>
              </p:ext>
            </p:extLst>
          </p:nvPr>
        </p:nvGraphicFramePr>
        <p:xfrm>
          <a:off x="14045300" y="28778806"/>
          <a:ext cx="7132144" cy="23223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3" name="CS ChemDraw Drawing" r:id="rId21" imgW="3986152" imgH="1297988" progId="ChemDraw.Document.6.0">
                  <p:embed/>
                </p:oleObj>
              </mc:Choice>
              <mc:Fallback>
                <p:oleObj name="CS ChemDraw Drawing" r:id="rId21" imgW="3986152" imgH="129798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4045300" y="28778806"/>
                        <a:ext cx="7132144" cy="23223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Text Placeholder 455"/>
          <p:cNvSpPr>
            <a:spLocks noGrp="1"/>
          </p:cNvSpPr>
          <p:nvPr>
            <p:ph type="body" sz="quarter" idx="23"/>
          </p:nvPr>
        </p:nvSpPr>
        <p:spPr>
          <a:xfrm>
            <a:off x="22377058" y="18579622"/>
            <a:ext cx="8048108" cy="5386068"/>
          </a:xfrm>
        </p:spPr>
        <p:txBody>
          <a:bodyPr/>
          <a:lstStyle/>
          <a:p>
            <a:pPr lvl="0" algn="just"/>
            <a:r>
              <a:rPr lang="en-US" sz="3200" dirty="0">
                <a:solidFill>
                  <a:srgbClr val="738AC8">
                    <a:lumMod val="50000"/>
                  </a:srgbClr>
                </a:solidFill>
              </a:rPr>
              <a:t>In the case of stilbene-bearing polymer 2, the exclusion of maleic anhydride from the cross-linking process results in a negligible change in peak shape and retention time by SEC. Cross-linking occurs in the presence of various concentrations of maleic anhydride, with larger concentrations resulting in longer retention times, smaller radii and larger molecular weight, consistent with SCNP formation. </a:t>
            </a:r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23"/>
          <a:srcRect l="7850" t="9641" r="50911"/>
          <a:stretch/>
        </p:blipFill>
        <p:spPr>
          <a:xfrm>
            <a:off x="22550121" y="12969790"/>
            <a:ext cx="3810754" cy="290499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 rotWithShape="1">
          <a:blip r:embed="rId24"/>
          <a:srcRect l="6008" t="10072" r="50000"/>
          <a:stretch/>
        </p:blipFill>
        <p:spPr>
          <a:xfrm>
            <a:off x="26555700" y="12988835"/>
            <a:ext cx="4076082" cy="2891134"/>
          </a:xfrm>
          <a:prstGeom prst="rect">
            <a:avLst/>
          </a:prstGeom>
        </p:spPr>
      </p:pic>
      <p:graphicFrame>
        <p:nvGraphicFramePr>
          <p:cNvPr id="66" name="Object 6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919858"/>
              </p:ext>
            </p:extLst>
          </p:nvPr>
        </p:nvGraphicFramePr>
        <p:xfrm>
          <a:off x="23881362" y="11156806"/>
          <a:ext cx="5040432" cy="18463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4" name="CS ChemDraw Drawing" r:id="rId25" imgW="3360288" imgH="1230929" progId="ChemDraw.Document.6.0">
                  <p:embed/>
                </p:oleObj>
              </mc:Choice>
              <mc:Fallback>
                <p:oleObj name="CS ChemDraw Drawing" r:id="rId25" imgW="3360288" imgH="123092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23881362" y="11156806"/>
                        <a:ext cx="5040432" cy="18463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 Placeholder 448"/>
          <p:cNvSpPr>
            <a:spLocks noGrp="1"/>
          </p:cNvSpPr>
          <p:nvPr>
            <p:ph type="body" sz="quarter" idx="10"/>
          </p:nvPr>
        </p:nvSpPr>
        <p:spPr>
          <a:xfrm>
            <a:off x="4592475" y="19757191"/>
            <a:ext cx="8054466" cy="13068171"/>
          </a:xfrm>
        </p:spPr>
        <p:txBody>
          <a:bodyPr/>
          <a:lstStyle/>
          <a:p>
            <a:pPr algn="just"/>
            <a:r>
              <a:rPr lang="en-US" sz="3200" dirty="0"/>
              <a:t>A recently popular technique in fabricating polymer nanostructures is the collapse of single polymer chains in dilute solution. The formation of these single-chain nanoparticles (SCNP) is particularly useful for the synthesis of structures on the order of 5 – 20 nm. Many types of covalent and non-covalent chemistries have been used to this end.[1]</a:t>
            </a:r>
          </a:p>
          <a:p>
            <a:pPr algn="just"/>
            <a:r>
              <a:rPr lang="en-US" sz="3200" dirty="0"/>
              <a:t>Crosslinking techniques involving radical chemistry have been used to synthesize SCNP. In our laboratory, a radical process involving a poly(</a:t>
            </a:r>
            <a:r>
              <a:rPr lang="en-US" sz="3200" dirty="0" err="1"/>
              <a:t>norbornene</a:t>
            </a:r>
            <a:r>
              <a:rPr lang="en-US" sz="3200" dirty="0"/>
              <a:t> imide) based polymer was studied.[2] There are also instances in which crosslinks are formed via the radical polymerization of pendant olefin units.[3,4]</a:t>
            </a:r>
          </a:p>
          <a:p>
            <a:pPr algn="just"/>
            <a:r>
              <a:rPr lang="en-US" sz="3200" dirty="0"/>
              <a:t>We sought to take advantage of alternating radical copolymerization as a means to form well-defined crosslinks in SCNP. The alternating nature of the polymerization introduces a simple level of structural control while simultaneously incorporating functionality; i.e. from the anhydride group of maleic anhydride, or a functionalized </a:t>
            </a:r>
            <a:r>
              <a:rPr lang="en-US" sz="3200" dirty="0" err="1"/>
              <a:t>maleimide</a:t>
            </a:r>
            <a:r>
              <a:rPr lang="en-US" sz="3200" dirty="0"/>
              <a:t> derivative.</a:t>
            </a:r>
          </a:p>
          <a:p>
            <a:pPr algn="just"/>
            <a:endParaRPr lang="en-US" sz="3200" dirty="0"/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2236573" y="15971565"/>
            <a:ext cx="8360271" cy="15159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22237126" y="28054230"/>
            <a:ext cx="8352094" cy="2858272"/>
          </a:xfrm>
          <a:prstGeom prst="rect">
            <a:avLst/>
          </a:prstGeom>
        </p:spPr>
      </p:pic>
      <p:sp>
        <p:nvSpPr>
          <p:cNvPr id="50" name="Text Placeholder 448"/>
          <p:cNvSpPr>
            <a:spLocks noGrp="1"/>
          </p:cNvSpPr>
          <p:nvPr>
            <p:ph type="body" sz="quarter" idx="10"/>
          </p:nvPr>
        </p:nvSpPr>
        <p:spPr>
          <a:xfrm>
            <a:off x="4592475" y="18854718"/>
            <a:ext cx="8054466" cy="1200306"/>
          </a:xfrm>
        </p:spPr>
        <p:txBody>
          <a:bodyPr/>
          <a:lstStyle/>
          <a:p>
            <a:pPr algn="just"/>
            <a:r>
              <a:rPr lang="en-US" sz="2400" dirty="0"/>
              <a:t>Figure 1. SCNP formation via radical polymerization (top route) and alternating radical polymerization (bottom route)</a:t>
            </a:r>
          </a:p>
        </p:txBody>
      </p:sp>
      <p:sp>
        <p:nvSpPr>
          <p:cNvPr id="51" name="Text Placeholder 449"/>
          <p:cNvSpPr>
            <a:spLocks noGrp="1"/>
          </p:cNvSpPr>
          <p:nvPr>
            <p:ph type="body" sz="quarter" idx="11"/>
          </p:nvPr>
        </p:nvSpPr>
        <p:spPr>
          <a:xfrm>
            <a:off x="4431136" y="14430203"/>
            <a:ext cx="8374063" cy="754045"/>
          </a:xfrm>
        </p:spPr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774549" y="12925440"/>
            <a:ext cx="574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accent5">
                    <a:lumMod val="50000"/>
                  </a:schemeClr>
                </a:solidFill>
              </a:rPr>
              <a:t>(a)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6836916" y="12932696"/>
            <a:ext cx="5918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accent5">
                    <a:lumMod val="50000"/>
                  </a:schemeClr>
                </a:solidFill>
              </a:rPr>
              <a:t>(b)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2781807" y="25359047"/>
            <a:ext cx="5549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accent5">
                    <a:lumMod val="50000"/>
                  </a:schemeClr>
                </a:solidFill>
              </a:rPr>
              <a:t>(c)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6844172" y="25366304"/>
            <a:ext cx="5918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accent5">
                    <a:lumMod val="50000"/>
                  </a:schemeClr>
                </a:solidFill>
              </a:rPr>
              <a:t>(d)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4858348" y="21437527"/>
            <a:ext cx="1650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accent5">
                    <a:lumMod val="50000"/>
                  </a:schemeClr>
                </a:solidFill>
              </a:rPr>
              <a:t>Polymer 1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8442342" y="21996677"/>
            <a:ext cx="1650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accent5">
                    <a:lumMod val="50000"/>
                  </a:schemeClr>
                </a:solidFill>
              </a:rPr>
              <a:t>Polymer 2</a:t>
            </a:r>
          </a:p>
        </p:txBody>
      </p:sp>
      <p:sp>
        <p:nvSpPr>
          <p:cNvPr id="69" name="Text Placeholder 448"/>
          <p:cNvSpPr>
            <a:spLocks noGrp="1"/>
          </p:cNvSpPr>
          <p:nvPr>
            <p:ph type="body" sz="quarter" idx="10"/>
          </p:nvPr>
        </p:nvSpPr>
        <p:spPr>
          <a:xfrm>
            <a:off x="22366399" y="17324483"/>
            <a:ext cx="8054466" cy="1569638"/>
          </a:xfrm>
        </p:spPr>
        <p:txBody>
          <a:bodyPr/>
          <a:lstStyle/>
          <a:p>
            <a:pPr algn="just"/>
            <a:r>
              <a:rPr lang="en-US" sz="2400" dirty="0"/>
              <a:t>Figure 2. SEC traces for polymer 1 before and after exposure to radical initiator in (a) absence and (b) presence of maleic anhydride. Tabulated SEC data are for traces in (a).</a:t>
            </a:r>
          </a:p>
        </p:txBody>
      </p:sp>
      <p:sp>
        <p:nvSpPr>
          <p:cNvPr id="70" name="Text Placeholder 448"/>
          <p:cNvSpPr>
            <a:spLocks noGrp="1"/>
          </p:cNvSpPr>
          <p:nvPr>
            <p:ph type="body" sz="quarter" idx="10"/>
          </p:nvPr>
        </p:nvSpPr>
        <p:spPr>
          <a:xfrm>
            <a:off x="22344625" y="30657417"/>
            <a:ext cx="8054466" cy="1569638"/>
          </a:xfrm>
        </p:spPr>
        <p:txBody>
          <a:bodyPr/>
          <a:lstStyle/>
          <a:p>
            <a:pPr algn="just"/>
            <a:r>
              <a:rPr lang="en-US" sz="2400" dirty="0"/>
              <a:t>Figure 3. SEC traces for polymer 2 before and after exposure to radical initiator in (c) absence and (d) presence of maleic anhydride. Tabulated SEC data are for traces in (d).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7" t="13196" r="9214" b="18796"/>
          <a:stretch/>
        </p:blipFill>
        <p:spPr>
          <a:xfrm>
            <a:off x="4219603" y="747205"/>
            <a:ext cx="3247912" cy="32671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1" t="23596" r="19058" b="22796"/>
          <a:stretch/>
        </p:blipFill>
        <p:spPr>
          <a:xfrm>
            <a:off x="35371310" y="24386946"/>
            <a:ext cx="3446326" cy="34463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97" r="2674" b="22796"/>
          <a:stretch/>
        </p:blipFill>
        <p:spPr>
          <a:xfrm>
            <a:off x="33065442" y="27638076"/>
            <a:ext cx="5339358" cy="3549201"/>
          </a:xfrm>
          <a:prstGeom prst="rect">
            <a:avLst/>
          </a:prstGeom>
        </p:spPr>
      </p:pic>
      <p:pic>
        <p:nvPicPr>
          <p:cNvPr id="4424" name="Picture 328" descr="http://upload.wikimedia.org/wikipedia/en/5/50/UNewHampshire_seal.pn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9655" y="24465471"/>
            <a:ext cx="3271496" cy="3271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521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36x48-Template-V2b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lassic 3 Columns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lassic - Wide Center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36x48-Template-V2b</Template>
  <TotalTime>5194</TotalTime>
  <Words>913</Words>
  <Application>Microsoft Office PowerPoint</Application>
  <PresentationFormat>Custom</PresentationFormat>
  <Paragraphs>65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Times New Roman</vt:lpstr>
      <vt:lpstr>Trebuchet MS</vt:lpstr>
      <vt:lpstr>36x48-Template-V2b</vt:lpstr>
      <vt:lpstr>1_Classic 3 Columns</vt:lpstr>
      <vt:lpstr>Classic - Wide Center</vt:lpstr>
      <vt:lpstr>CS ChemDraw Drawing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CanterburyMedia</dc:creator>
  <dc:description>This template is the property of PosterPresentations.com. Call us if you need help with this poster template._x000d_
1-866-649-3004           _x000d_
 (c)PosterPresentations.com</dc:description>
  <cp:lastModifiedBy>Christopher Lyon</cp:lastModifiedBy>
  <cp:revision>89</cp:revision>
  <dcterms:created xsi:type="dcterms:W3CDTF">2012-02-03T19:11:35Z</dcterms:created>
  <dcterms:modified xsi:type="dcterms:W3CDTF">2015-06-12T16:52:55Z</dcterms:modified>
</cp:coreProperties>
</file>