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handoutMasterIdLst>
    <p:handoutMasterId r:id="rId4"/>
  </p:handoutMasterIdLst>
  <p:sldIdLst>
    <p:sldId id="256" r:id="rId2"/>
  </p:sldIdLst>
  <p:sldSz cx="38404800" cy="32918400"/>
  <p:notesSz cx="9296400" cy="7010400"/>
  <p:defaultTextStyle>
    <a:defPPr>
      <a:defRPr lang="en-US"/>
    </a:defPPr>
    <a:lvl1pPr algn="l" rtl="0" fontAlgn="base">
      <a:spcBef>
        <a:spcPct val="0"/>
      </a:spcBef>
      <a:spcAft>
        <a:spcPct val="0"/>
      </a:spcAft>
      <a:defRPr sz="2400" kern="1200">
        <a:solidFill>
          <a:schemeClr val="tx1"/>
        </a:solidFill>
        <a:latin typeface="Times New Roman" pitchFamily="18" charset="0"/>
        <a:ea typeface="+mn-ea"/>
        <a:cs typeface="+mn-cs"/>
      </a:defRPr>
    </a:lvl1pPr>
    <a:lvl2pPr marL="457200" algn="l" rtl="0" fontAlgn="base">
      <a:spcBef>
        <a:spcPct val="0"/>
      </a:spcBef>
      <a:spcAft>
        <a:spcPct val="0"/>
      </a:spcAft>
      <a:defRPr sz="2400" kern="1200">
        <a:solidFill>
          <a:schemeClr val="tx1"/>
        </a:solidFill>
        <a:latin typeface="Times New Roman" pitchFamily="18" charset="0"/>
        <a:ea typeface="+mn-ea"/>
        <a:cs typeface="+mn-cs"/>
      </a:defRPr>
    </a:lvl2pPr>
    <a:lvl3pPr marL="914400" algn="l" rtl="0" fontAlgn="base">
      <a:spcBef>
        <a:spcPct val="0"/>
      </a:spcBef>
      <a:spcAft>
        <a:spcPct val="0"/>
      </a:spcAft>
      <a:defRPr sz="2400" kern="1200">
        <a:solidFill>
          <a:schemeClr val="tx1"/>
        </a:solidFill>
        <a:latin typeface="Times New Roman" pitchFamily="18" charset="0"/>
        <a:ea typeface="+mn-ea"/>
        <a:cs typeface="+mn-cs"/>
      </a:defRPr>
    </a:lvl3pPr>
    <a:lvl4pPr marL="1371600" algn="l" rtl="0" fontAlgn="base">
      <a:spcBef>
        <a:spcPct val="0"/>
      </a:spcBef>
      <a:spcAft>
        <a:spcPct val="0"/>
      </a:spcAft>
      <a:defRPr sz="2400" kern="1200">
        <a:solidFill>
          <a:schemeClr val="tx1"/>
        </a:solidFill>
        <a:latin typeface="Times New Roman" pitchFamily="18" charset="0"/>
        <a:ea typeface="+mn-ea"/>
        <a:cs typeface="+mn-cs"/>
      </a:defRPr>
    </a:lvl4pPr>
    <a:lvl5pPr marL="1828800" algn="l"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p:defaultTextStyle>
  <p:extLst>
    <p:ext uri="{EFAFB233-063F-42B5-8137-9DF3F51BA10A}">
      <p15:sldGuideLst xmlns:p15="http://schemas.microsoft.com/office/powerpoint/2012/main">
        <p15:guide id="1" orient="horz" pos="10368" userDrawn="1">
          <p15:clr>
            <a:srgbClr val="A4A3A4"/>
          </p15:clr>
        </p15:guide>
        <p15:guide id="2" pos="12096"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98335"/>
    <a:srgbClr val="4F6228"/>
    <a:srgbClr val="127834"/>
    <a:srgbClr val="174F26"/>
    <a:srgbClr val="663300"/>
    <a:srgbClr val="00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009" autoAdjust="0"/>
    <p:restoredTop sz="99864" autoAdjust="0"/>
  </p:normalViewPr>
  <p:slideViewPr>
    <p:cSldViewPr>
      <p:cViewPr>
        <p:scale>
          <a:sx n="28" d="100"/>
          <a:sy n="28" d="100"/>
        </p:scale>
        <p:origin x="318" y="-396"/>
      </p:cViewPr>
      <p:guideLst>
        <p:guide orient="horz" pos="10368"/>
        <p:guide pos="12096"/>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1026"/>
          <p:cNvSpPr>
            <a:spLocks noGrp="1" noChangeArrowheads="1"/>
          </p:cNvSpPr>
          <p:nvPr>
            <p:ph type="hdr" sz="quarter"/>
          </p:nvPr>
        </p:nvSpPr>
        <p:spPr bwMode="auto">
          <a:xfrm>
            <a:off x="0" y="0"/>
            <a:ext cx="4032250" cy="350838"/>
          </a:xfrm>
          <a:prstGeom prst="rect">
            <a:avLst/>
          </a:prstGeom>
          <a:noFill/>
          <a:ln>
            <a:noFill/>
          </a:ln>
          <a:effectLst/>
          <a:extLst/>
        </p:spPr>
        <p:txBody>
          <a:bodyPr vert="horz" wrap="square" lIns="97092" tIns="48545" rIns="97092" bIns="48545" numCol="1" anchor="t" anchorCtr="0" compatLnSpc="1">
            <a:prstTxWarp prst="textNoShape">
              <a:avLst/>
            </a:prstTxWarp>
          </a:bodyPr>
          <a:lstStyle>
            <a:lvl1pPr defTabSz="973202">
              <a:defRPr sz="1300"/>
            </a:lvl1pPr>
          </a:lstStyle>
          <a:p>
            <a:pPr>
              <a:defRPr/>
            </a:pPr>
            <a:endParaRPr lang="en-US"/>
          </a:p>
        </p:txBody>
      </p:sp>
      <p:sp>
        <p:nvSpPr>
          <p:cNvPr id="4099" name="Rectangle 1027"/>
          <p:cNvSpPr>
            <a:spLocks noGrp="1" noChangeArrowheads="1"/>
          </p:cNvSpPr>
          <p:nvPr>
            <p:ph type="dt" sz="quarter" idx="1"/>
          </p:nvPr>
        </p:nvSpPr>
        <p:spPr bwMode="auto">
          <a:xfrm>
            <a:off x="5264150" y="0"/>
            <a:ext cx="4032250" cy="350838"/>
          </a:xfrm>
          <a:prstGeom prst="rect">
            <a:avLst/>
          </a:prstGeom>
          <a:noFill/>
          <a:ln>
            <a:noFill/>
          </a:ln>
          <a:effectLst/>
          <a:extLst/>
        </p:spPr>
        <p:txBody>
          <a:bodyPr vert="horz" wrap="square" lIns="97092" tIns="48545" rIns="97092" bIns="48545" numCol="1" anchor="t" anchorCtr="0" compatLnSpc="1">
            <a:prstTxWarp prst="textNoShape">
              <a:avLst/>
            </a:prstTxWarp>
          </a:bodyPr>
          <a:lstStyle>
            <a:lvl1pPr algn="r" defTabSz="973202">
              <a:defRPr sz="1300"/>
            </a:lvl1pPr>
          </a:lstStyle>
          <a:p>
            <a:pPr>
              <a:defRPr/>
            </a:pPr>
            <a:endParaRPr lang="en-US"/>
          </a:p>
        </p:txBody>
      </p:sp>
      <p:sp>
        <p:nvSpPr>
          <p:cNvPr id="4100" name="Rectangle 1028"/>
          <p:cNvSpPr>
            <a:spLocks noGrp="1" noChangeArrowheads="1"/>
          </p:cNvSpPr>
          <p:nvPr>
            <p:ph type="ftr" sz="quarter" idx="2"/>
          </p:nvPr>
        </p:nvSpPr>
        <p:spPr bwMode="auto">
          <a:xfrm>
            <a:off x="0" y="6659563"/>
            <a:ext cx="4032250" cy="350837"/>
          </a:xfrm>
          <a:prstGeom prst="rect">
            <a:avLst/>
          </a:prstGeom>
          <a:noFill/>
          <a:ln>
            <a:noFill/>
          </a:ln>
          <a:effectLst/>
          <a:extLst/>
        </p:spPr>
        <p:txBody>
          <a:bodyPr vert="horz" wrap="square" lIns="97092" tIns="48545" rIns="97092" bIns="48545" numCol="1" anchor="b" anchorCtr="0" compatLnSpc="1">
            <a:prstTxWarp prst="textNoShape">
              <a:avLst/>
            </a:prstTxWarp>
          </a:bodyPr>
          <a:lstStyle>
            <a:lvl1pPr defTabSz="973202">
              <a:defRPr sz="1300"/>
            </a:lvl1pPr>
          </a:lstStyle>
          <a:p>
            <a:pPr>
              <a:defRPr/>
            </a:pPr>
            <a:endParaRPr lang="en-US"/>
          </a:p>
        </p:txBody>
      </p:sp>
      <p:sp>
        <p:nvSpPr>
          <p:cNvPr id="4101" name="Rectangle 1029"/>
          <p:cNvSpPr>
            <a:spLocks noGrp="1" noChangeArrowheads="1"/>
          </p:cNvSpPr>
          <p:nvPr>
            <p:ph type="sldNum" sz="quarter" idx="3"/>
          </p:nvPr>
        </p:nvSpPr>
        <p:spPr bwMode="auto">
          <a:xfrm>
            <a:off x="5264150" y="6659563"/>
            <a:ext cx="4032250" cy="350837"/>
          </a:xfrm>
          <a:prstGeom prst="rect">
            <a:avLst/>
          </a:prstGeom>
          <a:noFill/>
          <a:ln>
            <a:noFill/>
          </a:ln>
          <a:effectLst/>
          <a:extLst/>
        </p:spPr>
        <p:txBody>
          <a:bodyPr vert="horz" wrap="square" lIns="97092" tIns="48545" rIns="97092" bIns="48545" numCol="1" anchor="b" anchorCtr="0" compatLnSpc="1">
            <a:prstTxWarp prst="textNoShape">
              <a:avLst/>
            </a:prstTxWarp>
          </a:bodyPr>
          <a:lstStyle>
            <a:lvl1pPr algn="r" defTabSz="973202">
              <a:defRPr sz="1300"/>
            </a:lvl1pPr>
          </a:lstStyle>
          <a:p>
            <a:pPr>
              <a:defRPr/>
            </a:pPr>
            <a:fld id="{73AC2E71-788C-4856-A2DD-4B254DAF89DD}" type="slidenum">
              <a:rPr lang="en-US"/>
              <a:pPr>
                <a:defRPr/>
              </a:pPr>
              <a:t>‹#›</a:t>
            </a:fld>
            <a:endParaRPr lang="en-US"/>
          </a:p>
        </p:txBody>
      </p:sp>
    </p:spTree>
    <p:extLst>
      <p:ext uri="{BB962C8B-B14F-4D97-AF65-F5344CB8AC3E}">
        <p14:creationId xmlns:p14="http://schemas.microsoft.com/office/powerpoint/2010/main" val="425603839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029075" cy="35083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5265738" y="0"/>
            <a:ext cx="4029075" cy="350838"/>
          </a:xfrm>
          <a:prstGeom prst="rect">
            <a:avLst/>
          </a:prstGeom>
        </p:spPr>
        <p:txBody>
          <a:bodyPr vert="horz" lIns="91440" tIns="45720" rIns="91440" bIns="45720" rtlCol="0"/>
          <a:lstStyle>
            <a:lvl1pPr algn="r">
              <a:defRPr sz="1200"/>
            </a:lvl1pPr>
          </a:lstStyle>
          <a:p>
            <a:fld id="{8964F404-414C-459A-9083-C02C6FC8093D}" type="datetimeFigureOut">
              <a:rPr lang="en-US" smtClean="0"/>
              <a:t>7/16/2015</a:t>
            </a:fld>
            <a:endParaRPr lang="en-US"/>
          </a:p>
        </p:txBody>
      </p:sp>
      <p:sp>
        <p:nvSpPr>
          <p:cNvPr id="4" name="Slide Image Placeholder 3"/>
          <p:cNvSpPr>
            <a:spLocks noGrp="1" noRot="1" noChangeAspect="1"/>
          </p:cNvSpPr>
          <p:nvPr>
            <p:ph type="sldImg" idx="2"/>
          </p:nvPr>
        </p:nvSpPr>
        <p:spPr>
          <a:xfrm>
            <a:off x="3114675" y="525463"/>
            <a:ext cx="3067050" cy="26289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930275" y="3330575"/>
            <a:ext cx="7435850" cy="3154363"/>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6657975"/>
            <a:ext cx="4029075" cy="350838"/>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5265738" y="6657975"/>
            <a:ext cx="4029075" cy="350838"/>
          </a:xfrm>
          <a:prstGeom prst="rect">
            <a:avLst/>
          </a:prstGeom>
        </p:spPr>
        <p:txBody>
          <a:bodyPr vert="horz" lIns="91440" tIns="45720" rIns="91440" bIns="45720" rtlCol="0" anchor="b"/>
          <a:lstStyle>
            <a:lvl1pPr algn="r">
              <a:defRPr sz="1200"/>
            </a:lvl1pPr>
          </a:lstStyle>
          <a:p>
            <a:fld id="{B4CF96E0-1D69-4542-8B28-BFD6CE85DE4E}" type="slidenum">
              <a:rPr lang="en-US" smtClean="0"/>
              <a:t>‹#›</a:t>
            </a:fld>
            <a:endParaRPr lang="en-US"/>
          </a:p>
        </p:txBody>
      </p:sp>
    </p:spTree>
    <p:extLst>
      <p:ext uri="{BB962C8B-B14F-4D97-AF65-F5344CB8AC3E}">
        <p14:creationId xmlns:p14="http://schemas.microsoft.com/office/powerpoint/2010/main" val="31976758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880123" y="10226675"/>
            <a:ext cx="32644556" cy="7054850"/>
          </a:xfrm>
        </p:spPr>
        <p:txBody>
          <a:bodyPr/>
          <a:lstStyle/>
          <a:p>
            <a:r>
              <a:rPr lang="en-US" smtClean="0"/>
              <a:t>Click to edit Master title style</a:t>
            </a:r>
            <a:endParaRPr lang="en-US"/>
          </a:p>
        </p:txBody>
      </p:sp>
      <p:sp>
        <p:nvSpPr>
          <p:cNvPr id="3" name="Subtitle 2"/>
          <p:cNvSpPr>
            <a:spLocks noGrp="1"/>
          </p:cNvSpPr>
          <p:nvPr>
            <p:ph type="subTitle" idx="1"/>
          </p:nvPr>
        </p:nvSpPr>
        <p:spPr>
          <a:xfrm>
            <a:off x="5760244" y="18653125"/>
            <a:ext cx="26884313" cy="8413750"/>
          </a:xfrm>
        </p:spPr>
        <p:txBody>
          <a:bodyPr/>
          <a:lstStyle>
            <a:lvl1pPr marL="0" indent="0" algn="ctr">
              <a:buNone/>
              <a:defRPr/>
            </a:lvl1pPr>
            <a:lvl2pPr marL="426705" indent="0" algn="ctr">
              <a:buNone/>
              <a:defRPr/>
            </a:lvl2pPr>
            <a:lvl3pPr marL="853410" indent="0" algn="ctr">
              <a:buNone/>
              <a:defRPr/>
            </a:lvl3pPr>
            <a:lvl4pPr marL="1280114" indent="0" algn="ctr">
              <a:buNone/>
              <a:defRPr/>
            </a:lvl4pPr>
            <a:lvl5pPr marL="1706819" indent="0" algn="ctr">
              <a:buNone/>
              <a:defRPr/>
            </a:lvl5pPr>
            <a:lvl6pPr marL="2133524" indent="0" algn="ctr">
              <a:buNone/>
              <a:defRPr/>
            </a:lvl6pPr>
            <a:lvl7pPr marL="2560229" indent="0" algn="ctr">
              <a:buNone/>
              <a:defRPr/>
            </a:lvl7pPr>
            <a:lvl8pPr marL="2986933" indent="0" algn="ctr">
              <a:buNone/>
              <a:defRPr/>
            </a:lvl8pPr>
            <a:lvl9pPr marL="3413638"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6"/>
          <p:cNvSpPr>
            <a:spLocks noGrp="1" noChangeArrowheads="1"/>
          </p:cNvSpPr>
          <p:nvPr>
            <p:ph type="sldNum" sz="quarter" idx="12"/>
          </p:nvPr>
        </p:nvSpPr>
        <p:spPr>
          <a:ln/>
        </p:spPr>
        <p:txBody>
          <a:bodyPr/>
          <a:lstStyle>
            <a:lvl1pPr>
              <a:defRPr/>
            </a:lvl1pPr>
          </a:lstStyle>
          <a:p>
            <a:pPr>
              <a:defRPr/>
            </a:pPr>
            <a:fld id="{0F0E2902-9D7E-4380-93C5-AE17C655B644}" type="slidenum">
              <a:rPr lang="en-US" altLang="en-US"/>
              <a:pPr>
                <a:defRPr/>
              </a:pPr>
              <a:t>‹#›</a:t>
            </a:fld>
            <a:endParaRPr lang="en-US" altLang="en-US"/>
          </a:p>
        </p:txBody>
      </p:sp>
    </p:spTree>
    <p:extLst>
      <p:ext uri="{BB962C8B-B14F-4D97-AF65-F5344CB8AC3E}">
        <p14:creationId xmlns:p14="http://schemas.microsoft.com/office/powerpoint/2010/main" val="8491937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6"/>
          <p:cNvSpPr>
            <a:spLocks noGrp="1" noChangeArrowheads="1"/>
          </p:cNvSpPr>
          <p:nvPr>
            <p:ph type="sldNum" sz="quarter" idx="12"/>
          </p:nvPr>
        </p:nvSpPr>
        <p:spPr>
          <a:ln/>
        </p:spPr>
        <p:txBody>
          <a:bodyPr/>
          <a:lstStyle>
            <a:lvl1pPr>
              <a:defRPr/>
            </a:lvl1pPr>
          </a:lstStyle>
          <a:p>
            <a:pPr>
              <a:defRPr/>
            </a:pPr>
            <a:fld id="{847AAB22-0223-4EFA-A080-823F68FBDE50}" type="slidenum">
              <a:rPr lang="en-US" altLang="en-US"/>
              <a:pPr>
                <a:defRPr/>
              </a:pPr>
              <a:t>‹#›</a:t>
            </a:fld>
            <a:endParaRPr lang="en-US" altLang="en-US"/>
          </a:p>
        </p:txBody>
      </p:sp>
    </p:spTree>
    <p:extLst>
      <p:ext uri="{BB962C8B-B14F-4D97-AF65-F5344CB8AC3E}">
        <p14:creationId xmlns:p14="http://schemas.microsoft.com/office/powerpoint/2010/main" val="42711911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033713" y="21153440"/>
            <a:ext cx="32644556" cy="6537325"/>
          </a:xfrm>
        </p:spPr>
        <p:txBody>
          <a:bodyPr anchor="t"/>
          <a:lstStyle>
            <a:lvl1pPr algn="l">
              <a:defRPr sz="3733" b="1" cap="all"/>
            </a:lvl1pPr>
          </a:lstStyle>
          <a:p>
            <a:r>
              <a:rPr lang="en-US" smtClean="0"/>
              <a:t>Click to edit Master title style</a:t>
            </a:r>
            <a:endParaRPr lang="en-US"/>
          </a:p>
        </p:txBody>
      </p:sp>
      <p:sp>
        <p:nvSpPr>
          <p:cNvPr id="3" name="Text Placeholder 2"/>
          <p:cNvSpPr>
            <a:spLocks noGrp="1"/>
          </p:cNvSpPr>
          <p:nvPr>
            <p:ph type="body" idx="1"/>
          </p:nvPr>
        </p:nvSpPr>
        <p:spPr>
          <a:xfrm>
            <a:off x="3033713" y="13952538"/>
            <a:ext cx="32644556" cy="7200900"/>
          </a:xfrm>
        </p:spPr>
        <p:txBody>
          <a:bodyPr anchor="b"/>
          <a:lstStyle>
            <a:lvl1pPr marL="0" indent="0">
              <a:buNone/>
              <a:defRPr sz="1867"/>
            </a:lvl1pPr>
            <a:lvl2pPr marL="426705" indent="0">
              <a:buNone/>
              <a:defRPr sz="1680"/>
            </a:lvl2pPr>
            <a:lvl3pPr marL="853410" indent="0">
              <a:buNone/>
              <a:defRPr sz="1493"/>
            </a:lvl3pPr>
            <a:lvl4pPr marL="1280114" indent="0">
              <a:buNone/>
              <a:defRPr sz="1307"/>
            </a:lvl4pPr>
            <a:lvl5pPr marL="1706819" indent="0">
              <a:buNone/>
              <a:defRPr sz="1307"/>
            </a:lvl5pPr>
            <a:lvl6pPr marL="2133524" indent="0">
              <a:buNone/>
              <a:defRPr sz="1307"/>
            </a:lvl6pPr>
            <a:lvl7pPr marL="2560229" indent="0">
              <a:buNone/>
              <a:defRPr sz="1307"/>
            </a:lvl7pPr>
            <a:lvl8pPr marL="2986933" indent="0">
              <a:buNone/>
              <a:defRPr sz="1307"/>
            </a:lvl8pPr>
            <a:lvl9pPr marL="3413638" indent="0">
              <a:buNone/>
              <a:defRPr sz="1307"/>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6"/>
          <p:cNvSpPr>
            <a:spLocks noGrp="1" noChangeArrowheads="1"/>
          </p:cNvSpPr>
          <p:nvPr>
            <p:ph type="sldNum" sz="quarter" idx="12"/>
          </p:nvPr>
        </p:nvSpPr>
        <p:spPr>
          <a:ln/>
        </p:spPr>
        <p:txBody>
          <a:bodyPr/>
          <a:lstStyle>
            <a:lvl1pPr>
              <a:defRPr/>
            </a:lvl1pPr>
          </a:lstStyle>
          <a:p>
            <a:pPr>
              <a:defRPr/>
            </a:pPr>
            <a:fld id="{84DF7409-449F-46FE-B9CC-2A82F550A997}" type="slidenum">
              <a:rPr lang="en-US" altLang="en-US"/>
              <a:pPr>
                <a:defRPr/>
              </a:pPr>
              <a:t>‹#›</a:t>
            </a:fld>
            <a:endParaRPr lang="en-US" altLang="en-US"/>
          </a:p>
        </p:txBody>
      </p:sp>
    </p:spTree>
    <p:extLst>
      <p:ext uri="{BB962C8B-B14F-4D97-AF65-F5344CB8AC3E}">
        <p14:creationId xmlns:p14="http://schemas.microsoft.com/office/powerpoint/2010/main" val="3173450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880123" y="9509127"/>
            <a:ext cx="16265128" cy="19751675"/>
          </a:xfrm>
        </p:spPr>
        <p:txBody>
          <a:bodyPr/>
          <a:lstStyle>
            <a:lvl1pPr>
              <a:defRPr sz="2613"/>
            </a:lvl1pPr>
            <a:lvl2pPr>
              <a:defRPr sz="2240"/>
            </a:lvl2pPr>
            <a:lvl3pPr>
              <a:defRPr sz="1867"/>
            </a:lvl3pPr>
            <a:lvl4pPr>
              <a:defRPr sz="1680"/>
            </a:lvl4pPr>
            <a:lvl5pPr>
              <a:defRPr sz="1680"/>
            </a:lvl5pPr>
            <a:lvl6pPr>
              <a:defRPr sz="1680"/>
            </a:lvl6pPr>
            <a:lvl7pPr>
              <a:defRPr sz="1680"/>
            </a:lvl7pPr>
            <a:lvl8pPr>
              <a:defRPr sz="1680"/>
            </a:lvl8pPr>
            <a:lvl9pPr>
              <a:defRPr sz="168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9259550" y="9509127"/>
            <a:ext cx="16265128" cy="19751675"/>
          </a:xfrm>
        </p:spPr>
        <p:txBody>
          <a:bodyPr/>
          <a:lstStyle>
            <a:lvl1pPr>
              <a:defRPr sz="2613"/>
            </a:lvl1pPr>
            <a:lvl2pPr>
              <a:defRPr sz="2240"/>
            </a:lvl2pPr>
            <a:lvl3pPr>
              <a:defRPr sz="1867"/>
            </a:lvl3pPr>
            <a:lvl4pPr>
              <a:defRPr sz="1680"/>
            </a:lvl4pPr>
            <a:lvl5pPr>
              <a:defRPr sz="1680"/>
            </a:lvl5pPr>
            <a:lvl6pPr>
              <a:defRPr sz="1680"/>
            </a:lvl6pPr>
            <a:lvl7pPr>
              <a:defRPr sz="1680"/>
            </a:lvl7pPr>
            <a:lvl8pPr>
              <a:defRPr sz="1680"/>
            </a:lvl8pPr>
            <a:lvl9pPr>
              <a:defRPr sz="168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7" name="Rectangle 6"/>
          <p:cNvSpPr>
            <a:spLocks noGrp="1" noChangeArrowheads="1"/>
          </p:cNvSpPr>
          <p:nvPr>
            <p:ph type="sldNum" sz="quarter" idx="12"/>
          </p:nvPr>
        </p:nvSpPr>
        <p:spPr>
          <a:ln/>
        </p:spPr>
        <p:txBody>
          <a:bodyPr/>
          <a:lstStyle>
            <a:lvl1pPr>
              <a:defRPr/>
            </a:lvl1pPr>
          </a:lstStyle>
          <a:p>
            <a:pPr>
              <a:defRPr/>
            </a:pPr>
            <a:fld id="{79DFD742-033D-4C11-BCC5-9E650A8F1B1B}" type="slidenum">
              <a:rPr lang="en-US" altLang="en-US"/>
              <a:pPr>
                <a:defRPr/>
              </a:pPr>
              <a:t>‹#›</a:t>
            </a:fld>
            <a:endParaRPr lang="en-US" altLang="en-US"/>
          </a:p>
        </p:txBody>
      </p:sp>
    </p:spTree>
    <p:extLst>
      <p:ext uri="{BB962C8B-B14F-4D97-AF65-F5344CB8AC3E}">
        <p14:creationId xmlns:p14="http://schemas.microsoft.com/office/powerpoint/2010/main" val="23375750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920479" y="1317625"/>
            <a:ext cx="34563844" cy="54864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920478" y="7369177"/>
            <a:ext cx="16968788" cy="3070225"/>
          </a:xfrm>
        </p:spPr>
        <p:txBody>
          <a:bodyPr anchor="b"/>
          <a:lstStyle>
            <a:lvl1pPr marL="0" indent="0">
              <a:buNone/>
              <a:defRPr sz="2240" b="1"/>
            </a:lvl1pPr>
            <a:lvl2pPr marL="426705" indent="0">
              <a:buNone/>
              <a:defRPr sz="1867" b="1"/>
            </a:lvl2pPr>
            <a:lvl3pPr marL="853410" indent="0">
              <a:buNone/>
              <a:defRPr sz="1680" b="1"/>
            </a:lvl3pPr>
            <a:lvl4pPr marL="1280114" indent="0">
              <a:buNone/>
              <a:defRPr sz="1493" b="1"/>
            </a:lvl4pPr>
            <a:lvl5pPr marL="1706819" indent="0">
              <a:buNone/>
              <a:defRPr sz="1493" b="1"/>
            </a:lvl5pPr>
            <a:lvl6pPr marL="2133524" indent="0">
              <a:buNone/>
              <a:defRPr sz="1493" b="1"/>
            </a:lvl6pPr>
            <a:lvl7pPr marL="2560229" indent="0">
              <a:buNone/>
              <a:defRPr sz="1493" b="1"/>
            </a:lvl7pPr>
            <a:lvl8pPr marL="2986933" indent="0">
              <a:buNone/>
              <a:defRPr sz="1493" b="1"/>
            </a:lvl8pPr>
            <a:lvl9pPr marL="3413638" indent="0">
              <a:buNone/>
              <a:defRPr sz="1493" b="1"/>
            </a:lvl9pPr>
          </a:lstStyle>
          <a:p>
            <a:pPr lvl="0"/>
            <a:r>
              <a:rPr lang="en-US" smtClean="0"/>
              <a:t>Click to edit Master text styles</a:t>
            </a:r>
          </a:p>
        </p:txBody>
      </p:sp>
      <p:sp>
        <p:nvSpPr>
          <p:cNvPr id="4" name="Content Placeholder 3"/>
          <p:cNvSpPr>
            <a:spLocks noGrp="1"/>
          </p:cNvSpPr>
          <p:nvPr>
            <p:ph sz="half" idx="2"/>
          </p:nvPr>
        </p:nvSpPr>
        <p:spPr>
          <a:xfrm>
            <a:off x="1920478" y="10439402"/>
            <a:ext cx="16968788" cy="18965863"/>
          </a:xfrm>
        </p:spPr>
        <p:txBody>
          <a:bodyPr/>
          <a:lstStyle>
            <a:lvl1pPr>
              <a:defRPr sz="2240"/>
            </a:lvl1pPr>
            <a:lvl2pPr>
              <a:defRPr sz="1867"/>
            </a:lvl2pPr>
            <a:lvl3pPr>
              <a:defRPr sz="1680"/>
            </a:lvl3pPr>
            <a:lvl4pPr>
              <a:defRPr sz="1493"/>
            </a:lvl4pPr>
            <a:lvl5pPr>
              <a:defRPr sz="1493"/>
            </a:lvl5pPr>
            <a:lvl6pPr>
              <a:defRPr sz="1493"/>
            </a:lvl6pPr>
            <a:lvl7pPr>
              <a:defRPr sz="1493"/>
            </a:lvl7pPr>
            <a:lvl8pPr>
              <a:defRPr sz="1493"/>
            </a:lvl8pPr>
            <a:lvl9pPr>
              <a:defRPr sz="1493"/>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9509582" y="7369177"/>
            <a:ext cx="16974741" cy="3070225"/>
          </a:xfrm>
        </p:spPr>
        <p:txBody>
          <a:bodyPr anchor="b"/>
          <a:lstStyle>
            <a:lvl1pPr marL="0" indent="0">
              <a:buNone/>
              <a:defRPr sz="2240" b="1"/>
            </a:lvl1pPr>
            <a:lvl2pPr marL="426705" indent="0">
              <a:buNone/>
              <a:defRPr sz="1867" b="1"/>
            </a:lvl2pPr>
            <a:lvl3pPr marL="853410" indent="0">
              <a:buNone/>
              <a:defRPr sz="1680" b="1"/>
            </a:lvl3pPr>
            <a:lvl4pPr marL="1280114" indent="0">
              <a:buNone/>
              <a:defRPr sz="1493" b="1"/>
            </a:lvl4pPr>
            <a:lvl5pPr marL="1706819" indent="0">
              <a:buNone/>
              <a:defRPr sz="1493" b="1"/>
            </a:lvl5pPr>
            <a:lvl6pPr marL="2133524" indent="0">
              <a:buNone/>
              <a:defRPr sz="1493" b="1"/>
            </a:lvl6pPr>
            <a:lvl7pPr marL="2560229" indent="0">
              <a:buNone/>
              <a:defRPr sz="1493" b="1"/>
            </a:lvl7pPr>
            <a:lvl8pPr marL="2986933" indent="0">
              <a:buNone/>
              <a:defRPr sz="1493" b="1"/>
            </a:lvl8pPr>
            <a:lvl9pPr marL="3413638" indent="0">
              <a:buNone/>
              <a:defRPr sz="1493" b="1"/>
            </a:lvl9pPr>
          </a:lstStyle>
          <a:p>
            <a:pPr lvl="0"/>
            <a:r>
              <a:rPr lang="en-US" smtClean="0"/>
              <a:t>Click to edit Master text styles</a:t>
            </a:r>
          </a:p>
        </p:txBody>
      </p:sp>
      <p:sp>
        <p:nvSpPr>
          <p:cNvPr id="6" name="Content Placeholder 5"/>
          <p:cNvSpPr>
            <a:spLocks noGrp="1"/>
          </p:cNvSpPr>
          <p:nvPr>
            <p:ph sz="quarter" idx="4"/>
          </p:nvPr>
        </p:nvSpPr>
        <p:spPr>
          <a:xfrm>
            <a:off x="19509582" y="10439402"/>
            <a:ext cx="16974741" cy="18965863"/>
          </a:xfrm>
        </p:spPr>
        <p:txBody>
          <a:bodyPr/>
          <a:lstStyle>
            <a:lvl1pPr>
              <a:defRPr sz="2240"/>
            </a:lvl1pPr>
            <a:lvl2pPr>
              <a:defRPr sz="1867"/>
            </a:lvl2pPr>
            <a:lvl3pPr>
              <a:defRPr sz="1680"/>
            </a:lvl3pPr>
            <a:lvl4pPr>
              <a:defRPr sz="1493"/>
            </a:lvl4pPr>
            <a:lvl5pPr>
              <a:defRPr sz="1493"/>
            </a:lvl5pPr>
            <a:lvl6pPr>
              <a:defRPr sz="1493"/>
            </a:lvl6pPr>
            <a:lvl7pPr>
              <a:defRPr sz="1493"/>
            </a:lvl7pPr>
            <a:lvl8pPr>
              <a:defRPr sz="1493"/>
            </a:lvl8pPr>
            <a:lvl9pPr>
              <a:defRPr sz="1493"/>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9" name="Rectangle 6"/>
          <p:cNvSpPr>
            <a:spLocks noGrp="1" noChangeArrowheads="1"/>
          </p:cNvSpPr>
          <p:nvPr>
            <p:ph type="sldNum" sz="quarter" idx="12"/>
          </p:nvPr>
        </p:nvSpPr>
        <p:spPr>
          <a:ln/>
        </p:spPr>
        <p:txBody>
          <a:bodyPr/>
          <a:lstStyle>
            <a:lvl1pPr>
              <a:defRPr/>
            </a:lvl1pPr>
          </a:lstStyle>
          <a:p>
            <a:pPr>
              <a:defRPr/>
            </a:pPr>
            <a:fld id="{688B564F-20CD-4EAF-A3DC-03B9BB2FB404}" type="slidenum">
              <a:rPr lang="en-US" altLang="en-US"/>
              <a:pPr>
                <a:defRPr/>
              </a:pPr>
              <a:t>‹#›</a:t>
            </a:fld>
            <a:endParaRPr lang="en-US" altLang="en-US"/>
          </a:p>
        </p:txBody>
      </p:sp>
    </p:spTree>
    <p:extLst>
      <p:ext uri="{BB962C8B-B14F-4D97-AF65-F5344CB8AC3E}">
        <p14:creationId xmlns:p14="http://schemas.microsoft.com/office/powerpoint/2010/main" val="29713341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5" name="Rectangle 6"/>
          <p:cNvSpPr>
            <a:spLocks noGrp="1" noChangeArrowheads="1"/>
          </p:cNvSpPr>
          <p:nvPr>
            <p:ph type="sldNum" sz="quarter" idx="12"/>
          </p:nvPr>
        </p:nvSpPr>
        <p:spPr>
          <a:ln/>
        </p:spPr>
        <p:txBody>
          <a:bodyPr/>
          <a:lstStyle>
            <a:lvl1pPr>
              <a:defRPr/>
            </a:lvl1pPr>
          </a:lstStyle>
          <a:p>
            <a:pPr>
              <a:defRPr/>
            </a:pPr>
            <a:fld id="{2BF07B20-621D-4BBF-B2C2-20D66DD12CD9}" type="slidenum">
              <a:rPr lang="en-US" altLang="en-US"/>
              <a:pPr>
                <a:defRPr/>
              </a:pPr>
              <a:t>‹#›</a:t>
            </a:fld>
            <a:endParaRPr lang="en-US" altLang="en-US"/>
          </a:p>
        </p:txBody>
      </p:sp>
    </p:spTree>
    <p:extLst>
      <p:ext uri="{BB962C8B-B14F-4D97-AF65-F5344CB8AC3E}">
        <p14:creationId xmlns:p14="http://schemas.microsoft.com/office/powerpoint/2010/main" val="34954112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4" name="Rectangle 6"/>
          <p:cNvSpPr>
            <a:spLocks noGrp="1" noChangeArrowheads="1"/>
          </p:cNvSpPr>
          <p:nvPr>
            <p:ph type="sldNum" sz="quarter" idx="12"/>
          </p:nvPr>
        </p:nvSpPr>
        <p:spPr>
          <a:ln/>
        </p:spPr>
        <p:txBody>
          <a:bodyPr/>
          <a:lstStyle>
            <a:lvl1pPr>
              <a:defRPr/>
            </a:lvl1pPr>
          </a:lstStyle>
          <a:p>
            <a:pPr>
              <a:defRPr/>
            </a:pPr>
            <a:fld id="{F54499DD-92AA-4AF6-BB6B-37051DA68D4D}" type="slidenum">
              <a:rPr lang="en-US" altLang="en-US"/>
              <a:pPr>
                <a:defRPr/>
              </a:pPr>
              <a:t>‹#›</a:t>
            </a:fld>
            <a:endParaRPr lang="en-US" altLang="en-US"/>
          </a:p>
        </p:txBody>
      </p:sp>
    </p:spTree>
    <p:extLst>
      <p:ext uri="{BB962C8B-B14F-4D97-AF65-F5344CB8AC3E}">
        <p14:creationId xmlns:p14="http://schemas.microsoft.com/office/powerpoint/2010/main" val="11455615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20479" y="1311275"/>
            <a:ext cx="12634912" cy="5576888"/>
          </a:xfrm>
        </p:spPr>
        <p:txBody>
          <a:bodyPr anchor="b"/>
          <a:lstStyle>
            <a:lvl1pPr algn="l">
              <a:defRPr sz="1867" b="1"/>
            </a:lvl1pPr>
          </a:lstStyle>
          <a:p>
            <a:r>
              <a:rPr lang="en-US" smtClean="0"/>
              <a:t>Click to edit Master title style</a:t>
            </a:r>
            <a:endParaRPr lang="en-US"/>
          </a:p>
        </p:txBody>
      </p:sp>
      <p:sp>
        <p:nvSpPr>
          <p:cNvPr id="3" name="Content Placeholder 2"/>
          <p:cNvSpPr>
            <a:spLocks noGrp="1"/>
          </p:cNvSpPr>
          <p:nvPr>
            <p:ph idx="1"/>
          </p:nvPr>
        </p:nvSpPr>
        <p:spPr>
          <a:xfrm>
            <a:off x="15014972" y="1311275"/>
            <a:ext cx="21469350" cy="28093988"/>
          </a:xfrm>
        </p:spPr>
        <p:txBody>
          <a:bodyPr/>
          <a:lstStyle>
            <a:lvl1pPr>
              <a:defRPr sz="2987"/>
            </a:lvl1pPr>
            <a:lvl2pPr>
              <a:defRPr sz="2613"/>
            </a:lvl2pPr>
            <a:lvl3pPr>
              <a:defRPr sz="2240"/>
            </a:lvl3pPr>
            <a:lvl4pPr>
              <a:defRPr sz="1867"/>
            </a:lvl4pPr>
            <a:lvl5pPr>
              <a:defRPr sz="1867"/>
            </a:lvl5pPr>
            <a:lvl6pPr>
              <a:defRPr sz="1867"/>
            </a:lvl6pPr>
            <a:lvl7pPr>
              <a:defRPr sz="1867"/>
            </a:lvl7pPr>
            <a:lvl8pPr>
              <a:defRPr sz="1867"/>
            </a:lvl8pPr>
            <a:lvl9pPr>
              <a:defRPr sz="1867"/>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920479" y="6888163"/>
            <a:ext cx="12634912" cy="22517100"/>
          </a:xfrm>
        </p:spPr>
        <p:txBody>
          <a:bodyPr/>
          <a:lstStyle>
            <a:lvl1pPr marL="0" indent="0">
              <a:buNone/>
              <a:defRPr sz="1307"/>
            </a:lvl1pPr>
            <a:lvl2pPr marL="426705" indent="0">
              <a:buNone/>
              <a:defRPr sz="1120"/>
            </a:lvl2pPr>
            <a:lvl3pPr marL="853410" indent="0">
              <a:buNone/>
              <a:defRPr sz="933"/>
            </a:lvl3pPr>
            <a:lvl4pPr marL="1280114" indent="0">
              <a:buNone/>
              <a:defRPr sz="840"/>
            </a:lvl4pPr>
            <a:lvl5pPr marL="1706819" indent="0">
              <a:buNone/>
              <a:defRPr sz="840"/>
            </a:lvl5pPr>
            <a:lvl6pPr marL="2133524" indent="0">
              <a:buNone/>
              <a:defRPr sz="840"/>
            </a:lvl6pPr>
            <a:lvl7pPr marL="2560229" indent="0">
              <a:buNone/>
              <a:defRPr sz="840"/>
            </a:lvl7pPr>
            <a:lvl8pPr marL="2986933" indent="0">
              <a:buNone/>
              <a:defRPr sz="840"/>
            </a:lvl8pPr>
            <a:lvl9pPr marL="3413638" indent="0">
              <a:buNone/>
              <a:defRPr sz="84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7" name="Rectangle 6"/>
          <p:cNvSpPr>
            <a:spLocks noGrp="1" noChangeArrowheads="1"/>
          </p:cNvSpPr>
          <p:nvPr>
            <p:ph type="sldNum" sz="quarter" idx="12"/>
          </p:nvPr>
        </p:nvSpPr>
        <p:spPr>
          <a:ln/>
        </p:spPr>
        <p:txBody>
          <a:bodyPr/>
          <a:lstStyle>
            <a:lvl1pPr>
              <a:defRPr/>
            </a:lvl1pPr>
          </a:lstStyle>
          <a:p>
            <a:pPr>
              <a:defRPr/>
            </a:pPr>
            <a:fld id="{B81A77F6-6DDE-4BC6-8FE2-A79C9ADD5D7F}" type="slidenum">
              <a:rPr lang="en-US" altLang="en-US"/>
              <a:pPr>
                <a:defRPr/>
              </a:pPr>
              <a:t>‹#›</a:t>
            </a:fld>
            <a:endParaRPr lang="en-US" altLang="en-US"/>
          </a:p>
        </p:txBody>
      </p:sp>
    </p:spTree>
    <p:extLst>
      <p:ext uri="{BB962C8B-B14F-4D97-AF65-F5344CB8AC3E}">
        <p14:creationId xmlns:p14="http://schemas.microsoft.com/office/powerpoint/2010/main" val="37658166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527132" y="23042565"/>
            <a:ext cx="23043356" cy="2720975"/>
          </a:xfrm>
        </p:spPr>
        <p:txBody>
          <a:bodyPr anchor="b"/>
          <a:lstStyle>
            <a:lvl1pPr algn="l">
              <a:defRPr sz="1867" b="1"/>
            </a:lvl1pPr>
          </a:lstStyle>
          <a:p>
            <a:r>
              <a:rPr lang="en-US" smtClean="0"/>
              <a:t>Click to edit Master title style</a:t>
            </a:r>
            <a:endParaRPr lang="en-US"/>
          </a:p>
        </p:txBody>
      </p:sp>
      <p:sp>
        <p:nvSpPr>
          <p:cNvPr id="3" name="Picture Placeholder 2"/>
          <p:cNvSpPr>
            <a:spLocks noGrp="1"/>
          </p:cNvSpPr>
          <p:nvPr>
            <p:ph type="pic" idx="1"/>
          </p:nvPr>
        </p:nvSpPr>
        <p:spPr>
          <a:xfrm>
            <a:off x="7527132" y="2941640"/>
            <a:ext cx="23043356" cy="19750087"/>
          </a:xfrm>
        </p:spPr>
        <p:txBody>
          <a:bodyPr/>
          <a:lstStyle>
            <a:lvl1pPr marL="0" indent="0">
              <a:buNone/>
              <a:defRPr sz="2987"/>
            </a:lvl1pPr>
            <a:lvl2pPr marL="426705" indent="0">
              <a:buNone/>
              <a:defRPr sz="2613"/>
            </a:lvl2pPr>
            <a:lvl3pPr marL="853410" indent="0">
              <a:buNone/>
              <a:defRPr sz="2240"/>
            </a:lvl3pPr>
            <a:lvl4pPr marL="1280114" indent="0">
              <a:buNone/>
              <a:defRPr sz="1867"/>
            </a:lvl4pPr>
            <a:lvl5pPr marL="1706819" indent="0">
              <a:buNone/>
              <a:defRPr sz="1867"/>
            </a:lvl5pPr>
            <a:lvl6pPr marL="2133524" indent="0">
              <a:buNone/>
              <a:defRPr sz="1867"/>
            </a:lvl6pPr>
            <a:lvl7pPr marL="2560229" indent="0">
              <a:buNone/>
              <a:defRPr sz="1867"/>
            </a:lvl7pPr>
            <a:lvl8pPr marL="2986933" indent="0">
              <a:buNone/>
              <a:defRPr sz="1867"/>
            </a:lvl8pPr>
            <a:lvl9pPr marL="3413638" indent="0">
              <a:buNone/>
              <a:defRPr sz="1867"/>
            </a:lvl9pPr>
          </a:lstStyle>
          <a:p>
            <a:pPr lvl="0"/>
            <a:endParaRPr lang="en-US" noProof="0" smtClean="0"/>
          </a:p>
        </p:txBody>
      </p:sp>
      <p:sp>
        <p:nvSpPr>
          <p:cNvPr id="4" name="Text Placeholder 3"/>
          <p:cNvSpPr>
            <a:spLocks noGrp="1"/>
          </p:cNvSpPr>
          <p:nvPr>
            <p:ph type="body" sz="half" idx="2"/>
          </p:nvPr>
        </p:nvSpPr>
        <p:spPr>
          <a:xfrm>
            <a:off x="7527132" y="25763540"/>
            <a:ext cx="23043356" cy="3862387"/>
          </a:xfrm>
        </p:spPr>
        <p:txBody>
          <a:bodyPr/>
          <a:lstStyle>
            <a:lvl1pPr marL="0" indent="0">
              <a:buNone/>
              <a:defRPr sz="1307"/>
            </a:lvl1pPr>
            <a:lvl2pPr marL="426705" indent="0">
              <a:buNone/>
              <a:defRPr sz="1120"/>
            </a:lvl2pPr>
            <a:lvl3pPr marL="853410" indent="0">
              <a:buNone/>
              <a:defRPr sz="933"/>
            </a:lvl3pPr>
            <a:lvl4pPr marL="1280114" indent="0">
              <a:buNone/>
              <a:defRPr sz="840"/>
            </a:lvl4pPr>
            <a:lvl5pPr marL="1706819" indent="0">
              <a:buNone/>
              <a:defRPr sz="840"/>
            </a:lvl5pPr>
            <a:lvl6pPr marL="2133524" indent="0">
              <a:buNone/>
              <a:defRPr sz="840"/>
            </a:lvl6pPr>
            <a:lvl7pPr marL="2560229" indent="0">
              <a:buNone/>
              <a:defRPr sz="840"/>
            </a:lvl7pPr>
            <a:lvl8pPr marL="2986933" indent="0">
              <a:buNone/>
              <a:defRPr sz="840"/>
            </a:lvl8pPr>
            <a:lvl9pPr marL="3413638" indent="0">
              <a:buNone/>
              <a:defRPr sz="84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7" name="Rectangle 6"/>
          <p:cNvSpPr>
            <a:spLocks noGrp="1" noChangeArrowheads="1"/>
          </p:cNvSpPr>
          <p:nvPr>
            <p:ph type="sldNum" sz="quarter" idx="12"/>
          </p:nvPr>
        </p:nvSpPr>
        <p:spPr>
          <a:ln/>
        </p:spPr>
        <p:txBody>
          <a:bodyPr/>
          <a:lstStyle>
            <a:lvl1pPr>
              <a:defRPr/>
            </a:lvl1pPr>
          </a:lstStyle>
          <a:p>
            <a:pPr>
              <a:defRPr/>
            </a:pPr>
            <a:fld id="{D79281B0-5750-44EF-9068-901449154ADF}" type="slidenum">
              <a:rPr lang="en-US" altLang="en-US"/>
              <a:pPr>
                <a:defRPr/>
              </a:pPr>
              <a:t>‹#›</a:t>
            </a:fld>
            <a:endParaRPr lang="en-US" altLang="en-US"/>
          </a:p>
        </p:txBody>
      </p:sp>
    </p:spTree>
    <p:extLst>
      <p:ext uri="{BB962C8B-B14F-4D97-AF65-F5344CB8AC3E}">
        <p14:creationId xmlns:p14="http://schemas.microsoft.com/office/powerpoint/2010/main" val="32179524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6"/>
          <p:cNvSpPr>
            <a:spLocks noGrp="1" noChangeArrowheads="1"/>
          </p:cNvSpPr>
          <p:nvPr>
            <p:ph type="sldNum" sz="quarter" idx="12"/>
          </p:nvPr>
        </p:nvSpPr>
        <p:spPr>
          <a:ln/>
        </p:spPr>
        <p:txBody>
          <a:bodyPr/>
          <a:lstStyle>
            <a:lvl1pPr>
              <a:defRPr/>
            </a:lvl1pPr>
          </a:lstStyle>
          <a:p>
            <a:pPr>
              <a:defRPr/>
            </a:pPr>
            <a:fld id="{44DB4078-F29A-43CE-859C-A2FA46D96034}" type="slidenum">
              <a:rPr lang="en-US" altLang="en-US"/>
              <a:pPr>
                <a:defRPr/>
              </a:pPr>
              <a:t>‹#›</a:t>
            </a:fld>
            <a:endParaRPr lang="en-US" altLang="en-US"/>
          </a:p>
        </p:txBody>
      </p:sp>
    </p:spTree>
    <p:extLst>
      <p:ext uri="{BB962C8B-B14F-4D97-AF65-F5344CB8AC3E}">
        <p14:creationId xmlns:p14="http://schemas.microsoft.com/office/powerpoint/2010/main" val="24326552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7364135" y="2927350"/>
            <a:ext cx="8160544" cy="2633345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880122" y="2927350"/>
            <a:ext cx="24369712" cy="263334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6"/>
          <p:cNvSpPr>
            <a:spLocks noGrp="1" noChangeArrowheads="1"/>
          </p:cNvSpPr>
          <p:nvPr>
            <p:ph type="sldNum" sz="quarter" idx="12"/>
          </p:nvPr>
        </p:nvSpPr>
        <p:spPr>
          <a:ln/>
        </p:spPr>
        <p:txBody>
          <a:bodyPr/>
          <a:lstStyle>
            <a:lvl1pPr>
              <a:defRPr/>
            </a:lvl1pPr>
          </a:lstStyle>
          <a:p>
            <a:pPr>
              <a:defRPr/>
            </a:pPr>
            <a:fld id="{034BF55A-7A54-4006-838F-377689B22B39}" type="slidenum">
              <a:rPr lang="en-US" altLang="en-US"/>
              <a:pPr>
                <a:defRPr/>
              </a:pPr>
              <a:t>‹#›</a:t>
            </a:fld>
            <a:endParaRPr lang="en-US" altLang="en-US"/>
          </a:p>
        </p:txBody>
      </p:sp>
    </p:spTree>
    <p:extLst>
      <p:ext uri="{BB962C8B-B14F-4D97-AF65-F5344CB8AC3E}">
        <p14:creationId xmlns:p14="http://schemas.microsoft.com/office/powerpoint/2010/main" val="25628541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2880123" y="2927350"/>
            <a:ext cx="32644556" cy="548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43410" tIns="271705" rIns="543410" bIns="271705" numCol="1" anchor="ctr" anchorCtr="0" compatLnSpc="1">
            <a:prstTxWarp prst="textNoShape">
              <a:avLst/>
            </a:prstTxWarp>
          </a:bodyPr>
          <a:lstStyle/>
          <a:p>
            <a:pPr lvl="0"/>
            <a:r>
              <a:rPr lang="en-US" altLang="en-US" smtClean="0"/>
              <a:t>Click to edit Master title style</a:t>
            </a:r>
          </a:p>
        </p:txBody>
      </p:sp>
      <p:sp>
        <p:nvSpPr>
          <p:cNvPr id="1027" name="Rectangle 3"/>
          <p:cNvSpPr>
            <a:spLocks noGrp="1" noChangeArrowheads="1"/>
          </p:cNvSpPr>
          <p:nvPr>
            <p:ph type="body" idx="1"/>
          </p:nvPr>
        </p:nvSpPr>
        <p:spPr bwMode="auto">
          <a:xfrm>
            <a:off x="2880123" y="9509127"/>
            <a:ext cx="32644556" cy="1975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43410" tIns="271705" rIns="543410" bIns="271705"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2880122" y="29992638"/>
            <a:ext cx="8001000" cy="2195512"/>
          </a:xfrm>
          <a:prstGeom prst="rect">
            <a:avLst/>
          </a:prstGeom>
          <a:noFill/>
          <a:ln>
            <a:noFill/>
          </a:ln>
          <a:effectLst/>
          <a:extLst/>
        </p:spPr>
        <p:txBody>
          <a:bodyPr vert="horz" wrap="square" lIns="543410" tIns="271705" rIns="543410" bIns="271705" numCol="1" anchor="t" anchorCtr="0" compatLnSpc="1">
            <a:prstTxWarp prst="textNoShape">
              <a:avLst/>
            </a:prstTxWarp>
          </a:bodyPr>
          <a:lstStyle>
            <a:lvl1pPr>
              <a:defRPr sz="7746" smtClean="0"/>
            </a:lvl1pPr>
          </a:lstStyle>
          <a:p>
            <a:pPr>
              <a:defRPr/>
            </a:pPr>
            <a:endParaRPr lang="en-US" altLang="en-US"/>
          </a:p>
        </p:txBody>
      </p:sp>
      <p:sp>
        <p:nvSpPr>
          <p:cNvPr id="1029" name="Rectangle 5"/>
          <p:cNvSpPr>
            <a:spLocks noGrp="1" noChangeArrowheads="1"/>
          </p:cNvSpPr>
          <p:nvPr>
            <p:ph type="ftr" sz="quarter" idx="3"/>
          </p:nvPr>
        </p:nvSpPr>
        <p:spPr bwMode="auto">
          <a:xfrm>
            <a:off x="13121879" y="29992638"/>
            <a:ext cx="12161044" cy="2195512"/>
          </a:xfrm>
          <a:prstGeom prst="rect">
            <a:avLst/>
          </a:prstGeom>
          <a:noFill/>
          <a:ln>
            <a:noFill/>
          </a:ln>
          <a:effectLst/>
          <a:extLst/>
        </p:spPr>
        <p:txBody>
          <a:bodyPr vert="horz" wrap="square" lIns="543410" tIns="271705" rIns="543410" bIns="271705" numCol="1" anchor="t" anchorCtr="0" compatLnSpc="1">
            <a:prstTxWarp prst="textNoShape">
              <a:avLst/>
            </a:prstTxWarp>
          </a:bodyPr>
          <a:lstStyle>
            <a:lvl1pPr algn="ctr">
              <a:defRPr sz="7746" smtClean="0"/>
            </a:lvl1pPr>
          </a:lstStyle>
          <a:p>
            <a:pPr>
              <a:defRPr/>
            </a:pPr>
            <a:endParaRPr lang="en-US" altLang="en-US"/>
          </a:p>
        </p:txBody>
      </p:sp>
      <p:sp>
        <p:nvSpPr>
          <p:cNvPr id="1030" name="Rectangle 6"/>
          <p:cNvSpPr>
            <a:spLocks noGrp="1" noChangeArrowheads="1"/>
          </p:cNvSpPr>
          <p:nvPr>
            <p:ph type="sldNum" sz="quarter" idx="4"/>
          </p:nvPr>
        </p:nvSpPr>
        <p:spPr bwMode="auto">
          <a:xfrm>
            <a:off x="27523679" y="29992638"/>
            <a:ext cx="8001000" cy="2195512"/>
          </a:xfrm>
          <a:prstGeom prst="rect">
            <a:avLst/>
          </a:prstGeom>
          <a:noFill/>
          <a:ln>
            <a:noFill/>
          </a:ln>
          <a:effectLst/>
          <a:extLst/>
        </p:spPr>
        <p:txBody>
          <a:bodyPr vert="horz" wrap="square" lIns="543410" tIns="271705" rIns="543410" bIns="271705" numCol="1" anchor="t" anchorCtr="0" compatLnSpc="1">
            <a:prstTxWarp prst="textNoShape">
              <a:avLst/>
            </a:prstTxWarp>
          </a:bodyPr>
          <a:lstStyle>
            <a:lvl1pPr algn="r">
              <a:defRPr sz="7746" smtClean="0"/>
            </a:lvl1pPr>
          </a:lstStyle>
          <a:p>
            <a:pPr>
              <a:defRPr/>
            </a:pPr>
            <a:fld id="{EFC50ABB-CE9D-45AF-94B9-B8BD5029E3A4}"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5071564" rtl="0" eaLnBrk="0" fontAlgn="base" hangingPunct="0">
        <a:spcBef>
          <a:spcPct val="0"/>
        </a:spcBef>
        <a:spcAft>
          <a:spcPct val="0"/>
        </a:spcAft>
        <a:defRPr sz="24359">
          <a:solidFill>
            <a:schemeClr val="tx2"/>
          </a:solidFill>
          <a:latin typeface="+mj-lt"/>
          <a:ea typeface="+mj-ea"/>
          <a:cs typeface="+mj-cs"/>
        </a:defRPr>
      </a:lvl1pPr>
      <a:lvl2pPr algn="ctr" defTabSz="5071564" rtl="0" eaLnBrk="0" fontAlgn="base" hangingPunct="0">
        <a:spcBef>
          <a:spcPct val="0"/>
        </a:spcBef>
        <a:spcAft>
          <a:spcPct val="0"/>
        </a:spcAft>
        <a:defRPr sz="24359">
          <a:solidFill>
            <a:schemeClr val="tx2"/>
          </a:solidFill>
          <a:latin typeface="Times New Roman" pitchFamily="18" charset="0"/>
        </a:defRPr>
      </a:lvl2pPr>
      <a:lvl3pPr algn="ctr" defTabSz="5071564" rtl="0" eaLnBrk="0" fontAlgn="base" hangingPunct="0">
        <a:spcBef>
          <a:spcPct val="0"/>
        </a:spcBef>
        <a:spcAft>
          <a:spcPct val="0"/>
        </a:spcAft>
        <a:defRPr sz="24359">
          <a:solidFill>
            <a:schemeClr val="tx2"/>
          </a:solidFill>
          <a:latin typeface="Times New Roman" pitchFamily="18" charset="0"/>
        </a:defRPr>
      </a:lvl3pPr>
      <a:lvl4pPr algn="ctr" defTabSz="5071564" rtl="0" eaLnBrk="0" fontAlgn="base" hangingPunct="0">
        <a:spcBef>
          <a:spcPct val="0"/>
        </a:spcBef>
        <a:spcAft>
          <a:spcPct val="0"/>
        </a:spcAft>
        <a:defRPr sz="24359">
          <a:solidFill>
            <a:schemeClr val="tx2"/>
          </a:solidFill>
          <a:latin typeface="Times New Roman" pitchFamily="18" charset="0"/>
        </a:defRPr>
      </a:lvl4pPr>
      <a:lvl5pPr algn="ctr" defTabSz="5071564" rtl="0" eaLnBrk="0" fontAlgn="base" hangingPunct="0">
        <a:spcBef>
          <a:spcPct val="0"/>
        </a:spcBef>
        <a:spcAft>
          <a:spcPct val="0"/>
        </a:spcAft>
        <a:defRPr sz="24359">
          <a:solidFill>
            <a:schemeClr val="tx2"/>
          </a:solidFill>
          <a:latin typeface="Times New Roman" pitchFamily="18" charset="0"/>
        </a:defRPr>
      </a:lvl5pPr>
      <a:lvl6pPr marL="426705" algn="ctr" defTabSz="5071564" rtl="0" fontAlgn="base">
        <a:spcBef>
          <a:spcPct val="0"/>
        </a:spcBef>
        <a:spcAft>
          <a:spcPct val="0"/>
        </a:spcAft>
        <a:defRPr sz="24359">
          <a:solidFill>
            <a:schemeClr val="tx2"/>
          </a:solidFill>
          <a:latin typeface="Times New Roman" pitchFamily="18" charset="0"/>
        </a:defRPr>
      </a:lvl6pPr>
      <a:lvl7pPr marL="853410" algn="ctr" defTabSz="5071564" rtl="0" fontAlgn="base">
        <a:spcBef>
          <a:spcPct val="0"/>
        </a:spcBef>
        <a:spcAft>
          <a:spcPct val="0"/>
        </a:spcAft>
        <a:defRPr sz="24359">
          <a:solidFill>
            <a:schemeClr val="tx2"/>
          </a:solidFill>
          <a:latin typeface="Times New Roman" pitchFamily="18" charset="0"/>
        </a:defRPr>
      </a:lvl7pPr>
      <a:lvl8pPr marL="1280114" algn="ctr" defTabSz="5071564" rtl="0" fontAlgn="base">
        <a:spcBef>
          <a:spcPct val="0"/>
        </a:spcBef>
        <a:spcAft>
          <a:spcPct val="0"/>
        </a:spcAft>
        <a:defRPr sz="24359">
          <a:solidFill>
            <a:schemeClr val="tx2"/>
          </a:solidFill>
          <a:latin typeface="Times New Roman" pitchFamily="18" charset="0"/>
        </a:defRPr>
      </a:lvl8pPr>
      <a:lvl9pPr marL="1706819" algn="ctr" defTabSz="5071564" rtl="0" fontAlgn="base">
        <a:spcBef>
          <a:spcPct val="0"/>
        </a:spcBef>
        <a:spcAft>
          <a:spcPct val="0"/>
        </a:spcAft>
        <a:defRPr sz="24359">
          <a:solidFill>
            <a:schemeClr val="tx2"/>
          </a:solidFill>
          <a:latin typeface="Times New Roman" pitchFamily="18" charset="0"/>
        </a:defRPr>
      </a:lvl9pPr>
    </p:titleStyle>
    <p:bodyStyle>
      <a:lvl1pPr marL="1902392" indent="-1902392" algn="l" defTabSz="5071564" rtl="0" eaLnBrk="0" fontAlgn="base" hangingPunct="0">
        <a:spcBef>
          <a:spcPct val="20000"/>
        </a:spcBef>
        <a:spcAft>
          <a:spcPct val="0"/>
        </a:spcAft>
        <a:buChar char="•"/>
        <a:defRPr sz="17733">
          <a:solidFill>
            <a:schemeClr val="tx1"/>
          </a:solidFill>
          <a:latin typeface="+mn-lt"/>
          <a:ea typeface="+mn-ea"/>
          <a:cs typeface="+mn-cs"/>
        </a:defRPr>
      </a:lvl1pPr>
      <a:lvl2pPr marL="4120368" indent="-1583846" algn="l" defTabSz="5071564" rtl="0" eaLnBrk="0" fontAlgn="base" hangingPunct="0">
        <a:spcBef>
          <a:spcPct val="20000"/>
        </a:spcBef>
        <a:spcAft>
          <a:spcPct val="0"/>
        </a:spcAft>
        <a:buChar char="–"/>
        <a:defRPr sz="15493">
          <a:solidFill>
            <a:schemeClr val="tx1"/>
          </a:solidFill>
          <a:latin typeface="+mn-lt"/>
        </a:defRPr>
      </a:lvl2pPr>
      <a:lvl3pPr marL="6339826" indent="-1268261" algn="l" defTabSz="5071564" rtl="0" eaLnBrk="0" fontAlgn="base" hangingPunct="0">
        <a:spcBef>
          <a:spcPct val="20000"/>
        </a:spcBef>
        <a:spcAft>
          <a:spcPct val="0"/>
        </a:spcAft>
        <a:buChar char="•"/>
        <a:defRPr sz="13346">
          <a:solidFill>
            <a:schemeClr val="tx1"/>
          </a:solidFill>
          <a:latin typeface="+mn-lt"/>
        </a:defRPr>
      </a:lvl3pPr>
      <a:lvl4pPr marL="8874866" indent="-1266780" algn="l" defTabSz="5071564" rtl="0" eaLnBrk="0" fontAlgn="base" hangingPunct="0">
        <a:spcBef>
          <a:spcPct val="20000"/>
        </a:spcBef>
        <a:spcAft>
          <a:spcPct val="0"/>
        </a:spcAft>
        <a:buChar char="–"/>
        <a:defRPr sz="11106">
          <a:solidFill>
            <a:schemeClr val="tx1"/>
          </a:solidFill>
          <a:latin typeface="+mn-lt"/>
        </a:defRPr>
      </a:lvl4pPr>
      <a:lvl5pPr marL="11411389" indent="-1268261" algn="l" defTabSz="5071564" rtl="0" eaLnBrk="0" fontAlgn="base" hangingPunct="0">
        <a:spcBef>
          <a:spcPct val="20000"/>
        </a:spcBef>
        <a:spcAft>
          <a:spcPct val="0"/>
        </a:spcAft>
        <a:buChar char="»"/>
        <a:defRPr sz="11106">
          <a:solidFill>
            <a:schemeClr val="tx1"/>
          </a:solidFill>
          <a:latin typeface="+mn-lt"/>
        </a:defRPr>
      </a:lvl5pPr>
      <a:lvl6pPr marL="11838094" indent="-1268261" algn="l" defTabSz="5071564" rtl="0" fontAlgn="base">
        <a:spcBef>
          <a:spcPct val="20000"/>
        </a:spcBef>
        <a:spcAft>
          <a:spcPct val="0"/>
        </a:spcAft>
        <a:buChar char="»"/>
        <a:defRPr sz="11106">
          <a:solidFill>
            <a:schemeClr val="tx1"/>
          </a:solidFill>
          <a:latin typeface="+mn-lt"/>
        </a:defRPr>
      </a:lvl6pPr>
      <a:lvl7pPr marL="12264799" indent="-1268261" algn="l" defTabSz="5071564" rtl="0" fontAlgn="base">
        <a:spcBef>
          <a:spcPct val="20000"/>
        </a:spcBef>
        <a:spcAft>
          <a:spcPct val="0"/>
        </a:spcAft>
        <a:buChar char="»"/>
        <a:defRPr sz="11106">
          <a:solidFill>
            <a:schemeClr val="tx1"/>
          </a:solidFill>
          <a:latin typeface="+mn-lt"/>
        </a:defRPr>
      </a:lvl7pPr>
      <a:lvl8pPr marL="12691503" indent="-1268261" algn="l" defTabSz="5071564" rtl="0" fontAlgn="base">
        <a:spcBef>
          <a:spcPct val="20000"/>
        </a:spcBef>
        <a:spcAft>
          <a:spcPct val="0"/>
        </a:spcAft>
        <a:buChar char="»"/>
        <a:defRPr sz="11106">
          <a:solidFill>
            <a:schemeClr val="tx1"/>
          </a:solidFill>
          <a:latin typeface="+mn-lt"/>
        </a:defRPr>
      </a:lvl8pPr>
      <a:lvl9pPr marL="13118208" indent="-1268261" algn="l" defTabSz="5071564" rtl="0" fontAlgn="base">
        <a:spcBef>
          <a:spcPct val="20000"/>
        </a:spcBef>
        <a:spcAft>
          <a:spcPct val="0"/>
        </a:spcAft>
        <a:buChar char="»"/>
        <a:defRPr sz="11106">
          <a:solidFill>
            <a:schemeClr val="tx1"/>
          </a:solidFill>
          <a:latin typeface="+mn-lt"/>
        </a:defRPr>
      </a:lvl9pPr>
    </p:bodyStyle>
    <p:otherStyle>
      <a:defPPr>
        <a:defRPr lang="en-US"/>
      </a:defPPr>
      <a:lvl1pPr marL="0" algn="l" defTabSz="853410" rtl="0" eaLnBrk="1" latinLnBrk="0" hangingPunct="1">
        <a:defRPr sz="1680" kern="1200">
          <a:solidFill>
            <a:schemeClr val="tx1"/>
          </a:solidFill>
          <a:latin typeface="+mn-lt"/>
          <a:ea typeface="+mn-ea"/>
          <a:cs typeface="+mn-cs"/>
        </a:defRPr>
      </a:lvl1pPr>
      <a:lvl2pPr marL="426705" algn="l" defTabSz="853410" rtl="0" eaLnBrk="1" latinLnBrk="0" hangingPunct="1">
        <a:defRPr sz="1680" kern="1200">
          <a:solidFill>
            <a:schemeClr val="tx1"/>
          </a:solidFill>
          <a:latin typeface="+mn-lt"/>
          <a:ea typeface="+mn-ea"/>
          <a:cs typeface="+mn-cs"/>
        </a:defRPr>
      </a:lvl2pPr>
      <a:lvl3pPr marL="853410" algn="l" defTabSz="853410" rtl="0" eaLnBrk="1" latinLnBrk="0" hangingPunct="1">
        <a:defRPr sz="1680" kern="1200">
          <a:solidFill>
            <a:schemeClr val="tx1"/>
          </a:solidFill>
          <a:latin typeface="+mn-lt"/>
          <a:ea typeface="+mn-ea"/>
          <a:cs typeface="+mn-cs"/>
        </a:defRPr>
      </a:lvl3pPr>
      <a:lvl4pPr marL="1280114" algn="l" defTabSz="853410" rtl="0" eaLnBrk="1" latinLnBrk="0" hangingPunct="1">
        <a:defRPr sz="1680" kern="1200">
          <a:solidFill>
            <a:schemeClr val="tx1"/>
          </a:solidFill>
          <a:latin typeface="+mn-lt"/>
          <a:ea typeface="+mn-ea"/>
          <a:cs typeface="+mn-cs"/>
        </a:defRPr>
      </a:lvl4pPr>
      <a:lvl5pPr marL="1706819" algn="l" defTabSz="853410" rtl="0" eaLnBrk="1" latinLnBrk="0" hangingPunct="1">
        <a:defRPr sz="1680" kern="1200">
          <a:solidFill>
            <a:schemeClr val="tx1"/>
          </a:solidFill>
          <a:latin typeface="+mn-lt"/>
          <a:ea typeface="+mn-ea"/>
          <a:cs typeface="+mn-cs"/>
        </a:defRPr>
      </a:lvl5pPr>
      <a:lvl6pPr marL="2133524" algn="l" defTabSz="853410" rtl="0" eaLnBrk="1" latinLnBrk="0" hangingPunct="1">
        <a:defRPr sz="1680" kern="1200">
          <a:solidFill>
            <a:schemeClr val="tx1"/>
          </a:solidFill>
          <a:latin typeface="+mn-lt"/>
          <a:ea typeface="+mn-ea"/>
          <a:cs typeface="+mn-cs"/>
        </a:defRPr>
      </a:lvl6pPr>
      <a:lvl7pPr marL="2560229" algn="l" defTabSz="853410" rtl="0" eaLnBrk="1" latinLnBrk="0" hangingPunct="1">
        <a:defRPr sz="1680" kern="1200">
          <a:solidFill>
            <a:schemeClr val="tx1"/>
          </a:solidFill>
          <a:latin typeface="+mn-lt"/>
          <a:ea typeface="+mn-ea"/>
          <a:cs typeface="+mn-cs"/>
        </a:defRPr>
      </a:lvl7pPr>
      <a:lvl8pPr marL="2986933" algn="l" defTabSz="853410" rtl="0" eaLnBrk="1" latinLnBrk="0" hangingPunct="1">
        <a:defRPr sz="1680" kern="1200">
          <a:solidFill>
            <a:schemeClr val="tx1"/>
          </a:solidFill>
          <a:latin typeface="+mn-lt"/>
          <a:ea typeface="+mn-ea"/>
          <a:cs typeface="+mn-cs"/>
        </a:defRPr>
      </a:lvl8pPr>
      <a:lvl9pPr marL="3413638" algn="l" defTabSz="853410" rtl="0" eaLnBrk="1" latinLnBrk="0" hangingPunct="1">
        <a:defRPr sz="168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jpeg"/><Relationship Id="rId7" Type="http://schemas.openxmlformats.org/officeDocument/2006/relationships/image" Target="../media/image6.jpeg"/><Relationship Id="rId12" Type="http://schemas.openxmlformats.org/officeDocument/2006/relationships/image" Target="../media/image11.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jpeg"/><Relationship Id="rId11" Type="http://schemas.openxmlformats.org/officeDocument/2006/relationships/image" Target="../media/image10.jpeg"/><Relationship Id="rId5" Type="http://schemas.openxmlformats.org/officeDocument/2006/relationships/image" Target="../media/image4.png"/><Relationship Id="rId10" Type="http://schemas.openxmlformats.org/officeDocument/2006/relationships/image" Target="../media/image9.jpeg"/><Relationship Id="rId4" Type="http://schemas.openxmlformats.org/officeDocument/2006/relationships/image" Target="../media/image3.jpeg"/><Relationship Id="rId9" Type="http://schemas.openxmlformats.org/officeDocument/2006/relationships/image" Target="../media/image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6" name="Rectangle 4"/>
          <p:cNvSpPr>
            <a:spLocks noChangeArrowheads="1"/>
          </p:cNvSpPr>
          <p:nvPr/>
        </p:nvSpPr>
        <p:spPr bwMode="auto">
          <a:xfrm>
            <a:off x="426720" y="6248400"/>
            <a:ext cx="12446000" cy="71711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lnSpc>
                <a:spcPct val="125000"/>
              </a:lnSpc>
            </a:pPr>
            <a:r>
              <a:rPr lang="en-US" altLang="en-US" sz="4800" b="1" dirty="0">
                <a:solidFill>
                  <a:srgbClr val="698335"/>
                </a:solidFill>
              </a:rPr>
              <a:t>Abstract</a:t>
            </a:r>
          </a:p>
          <a:p>
            <a:pPr>
              <a:lnSpc>
                <a:spcPct val="125000"/>
              </a:lnSpc>
              <a:spcAft>
                <a:spcPts val="600"/>
              </a:spcAft>
            </a:pPr>
            <a:r>
              <a:rPr lang="en-US" altLang="en-US" sz="2000" dirty="0">
                <a:cs typeface="Times New Roman" panose="02020603050405020304" pitchFamily="18" charset="0"/>
              </a:rPr>
              <a:t> Forest structure is intricately linked to ecosystem process and forest structure. Lidar remote sensing has proven valuable to quantifying forest structure. Using discrete return </a:t>
            </a:r>
            <a:r>
              <a:rPr lang="en-US" altLang="en-US" sz="2000" dirty="0" err="1">
                <a:cs typeface="Times New Roman" panose="02020603050405020304" pitchFamily="18" charset="0"/>
              </a:rPr>
              <a:t>lidar</a:t>
            </a:r>
            <a:r>
              <a:rPr lang="en-US" altLang="en-US" sz="2000" dirty="0">
                <a:cs typeface="Times New Roman" panose="02020603050405020304" pitchFamily="18" charset="0"/>
              </a:rPr>
              <a:t> and data from field campaigns, we examined forest structure at Harvard Forest. Harvard Forest in </a:t>
            </a:r>
            <a:r>
              <a:rPr lang="en-US" altLang="en-US" sz="2000" dirty="0" err="1">
                <a:cs typeface="Times New Roman" panose="02020603050405020304" pitchFamily="18" charset="0"/>
              </a:rPr>
              <a:t>Petersham</a:t>
            </a:r>
            <a:r>
              <a:rPr lang="en-US" altLang="en-US" sz="2000" dirty="0">
                <a:cs typeface="Times New Roman" panose="02020603050405020304" pitchFamily="18" charset="0"/>
              </a:rPr>
              <a:t>, MA, USA is the location of one of the first temperate forest plots established by the Center for Tropical Forest Science (CTFS) as a joint effort with Harvard Forest and the Smithsonian Institute’s Forest Global Earth Observatory (</a:t>
            </a:r>
            <a:r>
              <a:rPr lang="en-US" altLang="en-US" sz="2000" dirty="0" err="1">
                <a:cs typeface="Times New Roman" panose="02020603050405020304" pitchFamily="18" charset="0"/>
              </a:rPr>
              <a:t>ForestGEO</a:t>
            </a:r>
            <a:r>
              <a:rPr lang="en-US" altLang="en-US" sz="2000" dirty="0">
                <a:cs typeface="Times New Roman" panose="02020603050405020304" pitchFamily="18" charset="0"/>
              </a:rPr>
              <a:t>) to characterize ecosystem processes and forest dynamics. </a:t>
            </a:r>
          </a:p>
          <a:p>
            <a:pPr marL="342900" indent="-342900">
              <a:lnSpc>
                <a:spcPct val="125000"/>
              </a:lnSpc>
              <a:spcAft>
                <a:spcPts val="600"/>
              </a:spcAft>
              <a:buFont typeface="Arial" panose="020B0604020202020204" pitchFamily="34" charset="0"/>
              <a:buChar char="•"/>
            </a:pPr>
            <a:r>
              <a:rPr lang="en-US" altLang="en-US" sz="2000" b="1" dirty="0">
                <a:cs typeface="Times New Roman" panose="02020603050405020304" pitchFamily="18" charset="0"/>
              </a:rPr>
              <a:t>35 ha census of Prospect Hill completed during winter of 2014 by Harvard Forest  researchers</a:t>
            </a:r>
          </a:p>
          <a:p>
            <a:pPr marL="342900" indent="-342900">
              <a:lnSpc>
                <a:spcPct val="125000"/>
              </a:lnSpc>
              <a:spcAft>
                <a:spcPts val="600"/>
              </a:spcAft>
              <a:buFont typeface="Arial" panose="020B0604020202020204" pitchFamily="34" charset="0"/>
              <a:buChar char="•"/>
            </a:pPr>
            <a:r>
              <a:rPr lang="en-US" altLang="en-US" sz="2000" b="1" dirty="0">
                <a:cs typeface="Times New Roman" panose="02020603050405020304" pitchFamily="18" charset="0"/>
              </a:rPr>
              <a:t>39 variable radius plots (VRPs) were randomly sampled for tree biometric properties within and throughout the Prospect Hill CTFS/</a:t>
            </a:r>
            <a:r>
              <a:rPr lang="en-US" altLang="en-US" sz="2000" b="1" dirty="0" err="1">
                <a:cs typeface="Times New Roman" panose="02020603050405020304" pitchFamily="18" charset="0"/>
              </a:rPr>
              <a:t>ForestGEO</a:t>
            </a:r>
            <a:r>
              <a:rPr lang="en-US" altLang="en-US" sz="2000" b="1" dirty="0">
                <a:cs typeface="Times New Roman" panose="02020603050405020304" pitchFamily="18" charset="0"/>
              </a:rPr>
              <a:t> plot during September and October 2013 </a:t>
            </a:r>
          </a:p>
          <a:p>
            <a:pPr marL="342900" indent="-342900">
              <a:lnSpc>
                <a:spcPct val="125000"/>
              </a:lnSpc>
              <a:spcAft>
                <a:spcPts val="600"/>
              </a:spcAft>
              <a:buFont typeface="Arial" panose="020B0604020202020204" pitchFamily="34" charset="0"/>
              <a:buChar char="•"/>
            </a:pPr>
            <a:r>
              <a:rPr lang="en-US" altLang="en-US" sz="2000" b="1" dirty="0">
                <a:cs typeface="Times New Roman" panose="02020603050405020304" pitchFamily="18" charset="0"/>
              </a:rPr>
              <a:t>Stem map developed using the Harvard Forest </a:t>
            </a:r>
            <a:r>
              <a:rPr lang="en-US" altLang="en-US" sz="2000" b="1" dirty="0" err="1">
                <a:cs typeface="Times New Roman" panose="02020603050405020304" pitchFamily="18" charset="0"/>
              </a:rPr>
              <a:t>ForestGEO</a:t>
            </a:r>
            <a:r>
              <a:rPr lang="en-US" altLang="en-US" sz="2000" b="1" dirty="0">
                <a:cs typeface="Times New Roman" panose="02020603050405020304" pitchFamily="18" charset="0"/>
              </a:rPr>
              <a:t> Prospect Hill census by applying </a:t>
            </a:r>
            <a:r>
              <a:rPr lang="en-US" altLang="en-US" sz="2000" b="1" dirty="0" err="1">
                <a:cs typeface="Times New Roman" panose="02020603050405020304" pitchFamily="18" charset="0"/>
              </a:rPr>
              <a:t>allometric</a:t>
            </a:r>
            <a:r>
              <a:rPr lang="en-US" altLang="en-US" sz="2000" b="1" dirty="0">
                <a:cs typeface="Times New Roman" panose="02020603050405020304" pitchFamily="18" charset="0"/>
              </a:rPr>
              <a:t> equations of crown depth, radius and tree height </a:t>
            </a:r>
          </a:p>
          <a:p>
            <a:pPr marL="342900" indent="-342900">
              <a:lnSpc>
                <a:spcPct val="125000"/>
              </a:lnSpc>
              <a:spcAft>
                <a:spcPts val="600"/>
              </a:spcAft>
              <a:buFont typeface="Arial" panose="020B0604020202020204" pitchFamily="34" charset="0"/>
              <a:buChar char="•"/>
            </a:pPr>
            <a:r>
              <a:rPr lang="en-US" altLang="en-US" sz="2000" b="1" dirty="0">
                <a:cs typeface="Times New Roman" panose="02020603050405020304" pitchFamily="18" charset="0"/>
              </a:rPr>
              <a:t>Tree height and crown radius distributions from crown delineation (Palace et al. 2008) of both images were compared</a:t>
            </a:r>
          </a:p>
          <a:p>
            <a:pPr>
              <a:lnSpc>
                <a:spcPct val="125000"/>
              </a:lnSpc>
              <a:spcAft>
                <a:spcPts val="600"/>
              </a:spcAft>
            </a:pPr>
            <a:r>
              <a:rPr lang="en-US" altLang="en-US" sz="2000" dirty="0">
                <a:cs typeface="Times New Roman" panose="02020603050405020304" pitchFamily="18" charset="0"/>
              </a:rPr>
              <a:t>In future work, </a:t>
            </a:r>
            <a:r>
              <a:rPr lang="en-US" altLang="en-US" sz="2000" b="1" dirty="0">
                <a:cs typeface="Times New Roman" panose="02020603050405020304" pitchFamily="18" charset="0"/>
              </a:rPr>
              <a:t>high quality field-based stem maps </a:t>
            </a:r>
            <a:r>
              <a:rPr lang="en-US" altLang="en-US" sz="2000" dirty="0">
                <a:cs typeface="Times New Roman" panose="02020603050405020304" pitchFamily="18" charset="0"/>
              </a:rPr>
              <a:t>with species and crown geometry information </a:t>
            </a:r>
            <a:r>
              <a:rPr lang="en-US" altLang="en-US" sz="2000" b="1" dirty="0">
                <a:cs typeface="Times New Roman" panose="02020603050405020304" pitchFamily="18" charset="0"/>
              </a:rPr>
              <a:t>will allow for better interpretation of individual tree spectra </a:t>
            </a:r>
            <a:r>
              <a:rPr lang="en-US" altLang="en-US" sz="2000" dirty="0">
                <a:cs typeface="Times New Roman" panose="02020603050405020304" pitchFamily="18" charset="0"/>
              </a:rPr>
              <a:t>extracted from the G-</a:t>
            </a:r>
            <a:r>
              <a:rPr lang="en-US" altLang="en-US" sz="2000" dirty="0" err="1">
                <a:cs typeface="Times New Roman" panose="02020603050405020304" pitchFamily="18" charset="0"/>
              </a:rPr>
              <a:t>LiHT</a:t>
            </a:r>
            <a:r>
              <a:rPr lang="en-US" altLang="en-US" sz="2000" dirty="0">
                <a:cs typeface="Times New Roman" panose="02020603050405020304" pitchFamily="18" charset="0"/>
              </a:rPr>
              <a:t> (Cook et al. 2013) hyperspectral data using our automated crown delineation of the G-</a:t>
            </a:r>
            <a:r>
              <a:rPr lang="en-US" altLang="en-US" sz="2000" dirty="0" err="1">
                <a:cs typeface="Times New Roman" panose="02020603050405020304" pitchFamily="18" charset="0"/>
              </a:rPr>
              <a:t>LiHT</a:t>
            </a:r>
            <a:r>
              <a:rPr lang="en-US" altLang="en-US" sz="2000" dirty="0">
                <a:cs typeface="Times New Roman" panose="02020603050405020304" pitchFamily="18" charset="0"/>
              </a:rPr>
              <a:t> </a:t>
            </a:r>
            <a:r>
              <a:rPr lang="en-US" altLang="en-US" sz="2000" dirty="0" err="1">
                <a:cs typeface="Times New Roman" panose="02020603050405020304" pitchFamily="18" charset="0"/>
              </a:rPr>
              <a:t>lidar</a:t>
            </a:r>
            <a:r>
              <a:rPr lang="en-US" altLang="en-US" sz="2000" dirty="0">
                <a:cs typeface="Times New Roman" panose="02020603050405020304" pitchFamily="18" charset="0"/>
              </a:rPr>
              <a:t> canopy height model. </a:t>
            </a:r>
            <a:endParaRPr lang="en-US" altLang="en-US" sz="2240" dirty="0"/>
          </a:p>
        </p:txBody>
      </p:sp>
      <p:pic>
        <p:nvPicPr>
          <p:cNvPr id="7" name="Picture 6"/>
          <p:cNvPicPr>
            <a:picLocks noChangeAspect="1"/>
          </p:cNvPicPr>
          <p:nvPr/>
        </p:nvPicPr>
        <p:blipFill rotWithShape="1">
          <a:blip r:embed="rId2" cstate="print">
            <a:extLst>
              <a:ext uri="{28A0092B-C50C-407E-A947-70E740481C1C}">
                <a14:useLocalDpi xmlns:a14="http://schemas.microsoft.com/office/drawing/2010/main" val="0"/>
              </a:ext>
            </a:extLst>
          </a:blip>
          <a:srcRect l="2817" t="5612" r="2410" b="5167"/>
          <a:stretch/>
        </p:blipFill>
        <p:spPr>
          <a:xfrm>
            <a:off x="25913673" y="16652094"/>
            <a:ext cx="12186327" cy="8865185"/>
          </a:xfrm>
          <a:prstGeom prst="rect">
            <a:avLst/>
          </a:prstGeom>
        </p:spPr>
      </p:pic>
      <p:pic>
        <p:nvPicPr>
          <p:cNvPr id="15" name="Picture 14"/>
          <p:cNvPicPr>
            <a:picLocks noChangeAspect="1"/>
          </p:cNvPicPr>
          <p:nvPr/>
        </p:nvPicPr>
        <p:blipFill rotWithShape="1">
          <a:blip r:embed="rId3" cstate="print">
            <a:extLst>
              <a:ext uri="{28A0092B-C50C-407E-A947-70E740481C1C}">
                <a14:useLocalDpi xmlns:a14="http://schemas.microsoft.com/office/drawing/2010/main" val="0"/>
              </a:ext>
            </a:extLst>
          </a:blip>
          <a:srcRect l="2582" t="5421" r="2580" b="5357"/>
          <a:stretch/>
        </p:blipFill>
        <p:spPr>
          <a:xfrm>
            <a:off x="13335000" y="16652094"/>
            <a:ext cx="12194764" cy="8865185"/>
          </a:xfrm>
          <a:prstGeom prst="rect">
            <a:avLst/>
          </a:prstGeom>
        </p:spPr>
      </p:pic>
      <p:sp>
        <p:nvSpPr>
          <p:cNvPr id="2054" name="Rectangle 42"/>
          <p:cNvSpPr>
            <a:spLocks noChangeArrowheads="1"/>
          </p:cNvSpPr>
          <p:nvPr/>
        </p:nvSpPr>
        <p:spPr bwMode="auto">
          <a:xfrm>
            <a:off x="429179" y="13182600"/>
            <a:ext cx="12443542" cy="130823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lnSpc>
                <a:spcPct val="125000"/>
              </a:lnSpc>
            </a:pPr>
            <a:r>
              <a:rPr lang="en-US" altLang="en-US" sz="4800" b="1" dirty="0">
                <a:solidFill>
                  <a:srgbClr val="698335"/>
                </a:solidFill>
              </a:rPr>
              <a:t>Methods</a:t>
            </a:r>
          </a:p>
          <a:p>
            <a:pPr eaLnBrk="1" hangingPunct="1">
              <a:lnSpc>
                <a:spcPct val="110000"/>
              </a:lnSpc>
              <a:spcBef>
                <a:spcPts val="0"/>
              </a:spcBef>
              <a:spcAft>
                <a:spcPts val="560"/>
              </a:spcAft>
            </a:pPr>
            <a:r>
              <a:rPr lang="en-US" altLang="en-US" sz="2427" b="1" i="1" dirty="0"/>
              <a:t>Prospect Hill Tract Census</a:t>
            </a:r>
          </a:p>
          <a:p>
            <a:pPr eaLnBrk="1" hangingPunct="1">
              <a:lnSpc>
                <a:spcPct val="110000"/>
              </a:lnSpc>
              <a:spcBef>
                <a:spcPts val="0"/>
              </a:spcBef>
              <a:spcAft>
                <a:spcPts val="560"/>
              </a:spcAft>
            </a:pPr>
            <a:r>
              <a:rPr lang="en-US" altLang="en-US" sz="2240" dirty="0"/>
              <a:t>Between June 2010 and March 2014, &gt;116,000 individual stems &gt;1 cm diameter-at-breast-height (DBH, 1.3 m) were tagged and measured according to CTFS protocol for an initial census. In total, 60 unique species ranging in DBH from 1.0 cm to 93.5 cm were logged. Of these, there were 38,272 live stems with 44 unique species of &gt;5 cm DBH.</a:t>
            </a:r>
            <a:endParaRPr lang="en-US" altLang="en-US" sz="2240" b="1" i="1" dirty="0"/>
          </a:p>
          <a:p>
            <a:pPr eaLnBrk="1" hangingPunct="1">
              <a:lnSpc>
                <a:spcPct val="110000"/>
              </a:lnSpc>
              <a:spcBef>
                <a:spcPts val="0"/>
              </a:spcBef>
              <a:spcAft>
                <a:spcPts val="560"/>
              </a:spcAft>
            </a:pPr>
            <a:r>
              <a:rPr lang="en-US" altLang="en-US" sz="2427" b="1" i="1" dirty="0"/>
              <a:t>Tree Biometrics and Crown Geometry</a:t>
            </a:r>
          </a:p>
          <a:p>
            <a:pPr eaLnBrk="1" hangingPunct="1">
              <a:lnSpc>
                <a:spcPct val="110000"/>
              </a:lnSpc>
              <a:spcBef>
                <a:spcPts val="0"/>
              </a:spcBef>
              <a:spcAft>
                <a:spcPts val="560"/>
              </a:spcAft>
            </a:pPr>
            <a:r>
              <a:rPr lang="en-US" altLang="en-US" sz="2240" dirty="0"/>
              <a:t>During Fall 2013, variable radius plot sampling was conducted at 39 randomly selected coordinate sets distributed throughout the Prospect Hill census plot for trees approx. &gt;5 cm. Total height, crown base height, and crown radius toward and away from plot center were measured for sampled trees. Plots were distributed throughout the census area to account for all stand types (on right) and variations in stand conditions. In total, 374 trees were sampled with 14 unique species ranging in diameter from 4.5 cm to 71.1 cm and ranging in total height from 1.3 m to 35.5 m. </a:t>
            </a:r>
            <a:endParaRPr lang="en-US" altLang="en-US" sz="2240" b="1" i="1" dirty="0"/>
          </a:p>
          <a:p>
            <a:pPr eaLnBrk="1" hangingPunct="1">
              <a:lnSpc>
                <a:spcPct val="110000"/>
              </a:lnSpc>
              <a:spcBef>
                <a:spcPts val="0"/>
              </a:spcBef>
              <a:spcAft>
                <a:spcPts val="560"/>
              </a:spcAft>
            </a:pPr>
            <a:r>
              <a:rPr lang="en-US" altLang="en-US" sz="2427" b="1" i="1" dirty="0" err="1"/>
              <a:t>Lidar</a:t>
            </a:r>
            <a:r>
              <a:rPr lang="en-US" altLang="en-US" sz="2427" b="1" i="1" dirty="0"/>
              <a:t> Acquisition</a:t>
            </a:r>
          </a:p>
          <a:p>
            <a:pPr eaLnBrk="1" hangingPunct="1">
              <a:lnSpc>
                <a:spcPct val="110000"/>
              </a:lnSpc>
              <a:spcBef>
                <a:spcPts val="0"/>
              </a:spcBef>
              <a:spcAft>
                <a:spcPts val="0"/>
              </a:spcAft>
            </a:pPr>
            <a:r>
              <a:rPr lang="en-US" altLang="en-US" sz="2240" i="1" dirty="0"/>
              <a:t>Airborne </a:t>
            </a:r>
            <a:r>
              <a:rPr lang="en-US" altLang="en-US" sz="2240" i="1" dirty="0" err="1"/>
              <a:t>lidar</a:t>
            </a:r>
            <a:endParaRPr lang="en-US" altLang="en-US" sz="2240" i="1" dirty="0"/>
          </a:p>
          <a:p>
            <a:pPr eaLnBrk="1" hangingPunct="1">
              <a:lnSpc>
                <a:spcPct val="110000"/>
              </a:lnSpc>
              <a:spcBef>
                <a:spcPts val="0"/>
              </a:spcBef>
              <a:spcAft>
                <a:spcPts val="0"/>
              </a:spcAft>
            </a:pPr>
            <a:r>
              <a:rPr lang="en-US" altLang="en-US" sz="2240" dirty="0"/>
              <a:t>Airborne </a:t>
            </a:r>
            <a:r>
              <a:rPr lang="en-US" altLang="en-US" sz="2240" dirty="0" err="1"/>
              <a:t>lidar</a:t>
            </a:r>
            <a:r>
              <a:rPr lang="en-US" altLang="en-US" sz="2240" dirty="0"/>
              <a:t> were acquired using the G-</a:t>
            </a:r>
            <a:r>
              <a:rPr lang="en-US" altLang="en-US" sz="2240" dirty="0" err="1"/>
              <a:t>LiHT</a:t>
            </a:r>
            <a:r>
              <a:rPr lang="en-US" altLang="en-US" sz="2240" dirty="0"/>
              <a:t> sensor package during the growing season of 2012. The </a:t>
            </a:r>
            <a:r>
              <a:rPr lang="en-US" altLang="en-US" sz="2240" dirty="0" err="1"/>
              <a:t>lidar</a:t>
            </a:r>
            <a:r>
              <a:rPr lang="en-US" altLang="en-US" sz="2240" dirty="0"/>
              <a:t> sensor used is the VQ-480 (</a:t>
            </a:r>
            <a:r>
              <a:rPr lang="en-US" altLang="en-US" sz="2240" dirty="0" err="1"/>
              <a:t>Riegl</a:t>
            </a:r>
            <a:r>
              <a:rPr lang="en-US" altLang="en-US" sz="2240" dirty="0"/>
              <a:t> USA, Orlando, FL, USA; Cook et al. 2013). At an altitude of 335 m, the sensor has a beam width of 10 cm and approximately 8 returns per pulse. Using terrain removed elevations, a CHM was developed.</a:t>
            </a:r>
          </a:p>
          <a:p>
            <a:pPr eaLnBrk="1" hangingPunct="1">
              <a:lnSpc>
                <a:spcPct val="110000"/>
              </a:lnSpc>
              <a:spcBef>
                <a:spcPts val="0"/>
              </a:spcBef>
              <a:spcAft>
                <a:spcPts val="0"/>
              </a:spcAft>
            </a:pPr>
            <a:r>
              <a:rPr lang="en-US" altLang="en-US" sz="2240" i="1" dirty="0"/>
              <a:t>Terrestrial </a:t>
            </a:r>
            <a:r>
              <a:rPr lang="en-US" altLang="en-US" sz="2240" i="1" dirty="0" err="1"/>
              <a:t>lidar</a:t>
            </a:r>
            <a:endParaRPr lang="en-US" altLang="en-US" sz="2240" i="1" dirty="0"/>
          </a:p>
          <a:p>
            <a:pPr eaLnBrk="1" hangingPunct="1">
              <a:lnSpc>
                <a:spcPct val="110000"/>
              </a:lnSpc>
              <a:spcBef>
                <a:spcPts val="0"/>
              </a:spcBef>
              <a:spcAft>
                <a:spcPts val="560"/>
              </a:spcAft>
            </a:pPr>
            <a:r>
              <a:rPr lang="en-US" altLang="en-US" sz="2240" dirty="0"/>
              <a:t>Terrestrial </a:t>
            </a:r>
            <a:r>
              <a:rPr lang="en-US" altLang="en-US" sz="2240" dirty="0" err="1"/>
              <a:t>lidar</a:t>
            </a:r>
            <a:r>
              <a:rPr lang="en-US" altLang="en-US" sz="2240" dirty="0"/>
              <a:t> were acquired during September 2013 prior to leaf-off. At each variable radius plot center, one ground-based </a:t>
            </a:r>
            <a:r>
              <a:rPr lang="en-US" altLang="en-US" sz="2240" dirty="0" err="1"/>
              <a:t>lidar</a:t>
            </a:r>
            <a:r>
              <a:rPr lang="en-US" altLang="en-US" sz="2240" dirty="0"/>
              <a:t> scan was collected using a FARO Focus 3D, which has a beam width of &lt;5 mm at 50 m and approximately 40 million returns per scan.</a:t>
            </a:r>
            <a:endParaRPr lang="en-US" altLang="en-US" sz="2240" b="1" i="1" dirty="0"/>
          </a:p>
          <a:p>
            <a:pPr eaLnBrk="1" hangingPunct="1">
              <a:lnSpc>
                <a:spcPct val="110000"/>
              </a:lnSpc>
              <a:spcBef>
                <a:spcPts val="0"/>
              </a:spcBef>
              <a:spcAft>
                <a:spcPts val="560"/>
              </a:spcAft>
            </a:pPr>
            <a:r>
              <a:rPr lang="en-US" altLang="en-US" sz="2427" b="1" i="1" dirty="0"/>
              <a:t>Statistical Analyses</a:t>
            </a:r>
          </a:p>
          <a:p>
            <a:pPr eaLnBrk="1" hangingPunct="1">
              <a:lnSpc>
                <a:spcPct val="110000"/>
              </a:lnSpc>
              <a:spcBef>
                <a:spcPts val="0"/>
              </a:spcBef>
              <a:spcAft>
                <a:spcPts val="560"/>
              </a:spcAft>
            </a:pPr>
            <a:r>
              <a:rPr lang="en-US" altLang="en-US" sz="2240" dirty="0" err="1"/>
              <a:t>Allometric</a:t>
            </a:r>
            <a:r>
              <a:rPr lang="en-US" altLang="en-US" sz="2240" dirty="0"/>
              <a:t> equations for crown geometry were developed using mixed effects modeling in R (version 3.0.1) with DBH as the fixed effect and sample plot and species as random effects. Final models were determined by ANOVA and </a:t>
            </a:r>
            <a:r>
              <a:rPr lang="en-US" altLang="en-US" sz="2240" dirty="0" err="1"/>
              <a:t>Akaike</a:t>
            </a:r>
            <a:r>
              <a:rPr lang="en-US" altLang="en-US" sz="2240" dirty="0"/>
              <a:t> Information Criterion to compare model strength. Although the random effect of plot would not be directly applied in the extrapolation, by including it in this analysis it ensures that our models were more efficiently fit. </a:t>
            </a:r>
            <a:r>
              <a:rPr lang="en-US" altLang="en-US" sz="2240" dirty="0" err="1"/>
              <a:t>Allometric</a:t>
            </a:r>
            <a:r>
              <a:rPr lang="en-US" altLang="en-US" sz="2240" dirty="0"/>
              <a:t> equations were applied to the census data set to develop a canopy height model and stem map.</a:t>
            </a:r>
          </a:p>
        </p:txBody>
      </p:sp>
      <p:sp>
        <p:nvSpPr>
          <p:cNvPr id="2057" name="Rectangle 50"/>
          <p:cNvSpPr>
            <a:spLocks noChangeArrowheads="1"/>
          </p:cNvSpPr>
          <p:nvPr/>
        </p:nvSpPr>
        <p:spPr bwMode="auto">
          <a:xfrm>
            <a:off x="13331189" y="6248400"/>
            <a:ext cx="37204650" cy="929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lnSpc>
                <a:spcPct val="125000"/>
              </a:lnSpc>
            </a:pPr>
            <a:r>
              <a:rPr lang="en-US" altLang="en-US" sz="4800" b="1" dirty="0">
                <a:solidFill>
                  <a:srgbClr val="698335"/>
                </a:solidFill>
              </a:rPr>
              <a:t>Results &amp; Discussion</a:t>
            </a:r>
          </a:p>
        </p:txBody>
      </p:sp>
      <p:sp>
        <p:nvSpPr>
          <p:cNvPr id="19" name="Rectangle 18"/>
          <p:cNvSpPr/>
          <p:nvPr/>
        </p:nvSpPr>
        <p:spPr>
          <a:xfrm>
            <a:off x="13340917" y="25655917"/>
            <a:ext cx="12145906" cy="1092607"/>
          </a:xfrm>
          <a:prstGeom prst="rect">
            <a:avLst/>
          </a:prstGeom>
        </p:spPr>
        <p:txBody>
          <a:bodyPr wrap="square">
            <a:spAutoFit/>
          </a:bodyPr>
          <a:lstStyle/>
          <a:p>
            <a:pPr>
              <a:spcAft>
                <a:spcPts val="560"/>
              </a:spcAft>
            </a:pPr>
            <a:r>
              <a:rPr lang="en-US" altLang="en-US" sz="2000" b="1" i="1" dirty="0" err="1"/>
              <a:t>Allometry</a:t>
            </a:r>
            <a:r>
              <a:rPr lang="en-US" altLang="en-US" sz="2000" b="1" i="1" dirty="0"/>
              <a:t>: </a:t>
            </a:r>
            <a:r>
              <a:rPr lang="en-US" altLang="en-US" sz="2000" dirty="0"/>
              <a:t>Canopy height model generated from </a:t>
            </a:r>
            <a:r>
              <a:rPr lang="en-US" altLang="en-US" sz="2000" dirty="0" err="1"/>
              <a:t>allometric</a:t>
            </a:r>
            <a:r>
              <a:rPr lang="en-US" altLang="en-US" sz="2000" dirty="0"/>
              <a:t> equations applied to census, assuming ellipsoidal crown shape, with crown delineation results displayed. Max height 28.02 m.</a:t>
            </a:r>
          </a:p>
          <a:p>
            <a:pPr>
              <a:spcAft>
                <a:spcPts val="560"/>
              </a:spcAft>
            </a:pPr>
            <a:endParaRPr lang="en-US" altLang="en-US" sz="2000" dirty="0"/>
          </a:p>
        </p:txBody>
      </p:sp>
      <p:sp>
        <p:nvSpPr>
          <p:cNvPr id="10" name="Rectangle 9"/>
          <p:cNvSpPr/>
          <p:nvPr/>
        </p:nvSpPr>
        <p:spPr>
          <a:xfrm>
            <a:off x="25913673" y="25623103"/>
            <a:ext cx="12129558" cy="707886"/>
          </a:xfrm>
          <a:prstGeom prst="rect">
            <a:avLst/>
          </a:prstGeom>
        </p:spPr>
        <p:txBody>
          <a:bodyPr wrap="square">
            <a:spAutoFit/>
          </a:bodyPr>
          <a:lstStyle/>
          <a:p>
            <a:pPr>
              <a:spcAft>
                <a:spcPts val="560"/>
              </a:spcAft>
            </a:pPr>
            <a:r>
              <a:rPr lang="en-US" altLang="en-US" sz="2000" b="1" i="1" dirty="0" err="1"/>
              <a:t>Lidar</a:t>
            </a:r>
            <a:r>
              <a:rPr lang="en-US" altLang="en-US" sz="2000" b="1" i="1" dirty="0"/>
              <a:t>: </a:t>
            </a:r>
            <a:r>
              <a:rPr lang="en-US" altLang="en-US" sz="2000" dirty="0"/>
              <a:t>Canopy height model from G-</a:t>
            </a:r>
            <a:r>
              <a:rPr lang="en-US" altLang="en-US" sz="2000" dirty="0" err="1"/>
              <a:t>LiHT</a:t>
            </a:r>
            <a:r>
              <a:rPr lang="en-US" altLang="en-US" sz="2000" dirty="0"/>
              <a:t> collected in June 2012 with crown delineation results displayed. Brighter colors indicated higher elevation. Scales differ (max height 33.06 m).</a:t>
            </a:r>
          </a:p>
        </p:txBody>
      </p:sp>
      <p:sp>
        <p:nvSpPr>
          <p:cNvPr id="36" name="Rectangle 35"/>
          <p:cNvSpPr/>
          <p:nvPr/>
        </p:nvSpPr>
        <p:spPr>
          <a:xfrm>
            <a:off x="13337782" y="31436629"/>
            <a:ext cx="9668242" cy="1708160"/>
          </a:xfrm>
          <a:prstGeom prst="rect">
            <a:avLst/>
          </a:prstGeom>
        </p:spPr>
        <p:txBody>
          <a:bodyPr wrap="square">
            <a:spAutoFit/>
          </a:bodyPr>
          <a:lstStyle/>
          <a:p>
            <a:pPr>
              <a:spcAft>
                <a:spcPts val="560"/>
              </a:spcAft>
            </a:pPr>
            <a:r>
              <a:rPr lang="en-US" altLang="en-US" sz="2000" b="1" i="1" dirty="0"/>
              <a:t>Height: </a:t>
            </a:r>
            <a:r>
              <a:rPr lang="en-US" altLang="en-US" sz="2000" dirty="0"/>
              <a:t>Distribution of individual tree heights from crown delineation results of </a:t>
            </a:r>
            <a:r>
              <a:rPr lang="en-US" altLang="en-US" sz="2000" dirty="0" err="1"/>
              <a:t>allometry</a:t>
            </a:r>
            <a:r>
              <a:rPr lang="en-US" altLang="en-US" sz="2000" dirty="0"/>
              <a:t> (green, n=10882 trees) and G-</a:t>
            </a:r>
            <a:r>
              <a:rPr lang="en-US" altLang="en-US" sz="2000" dirty="0" err="1"/>
              <a:t>LiHT</a:t>
            </a:r>
            <a:r>
              <a:rPr lang="en-US" altLang="en-US" sz="2000" dirty="0"/>
              <a:t> (red, n=10240) images displayed against estimated tree height from census data (n=38272). The disparity in number of trees is likely due to understory trees not visible in CHMs.</a:t>
            </a:r>
          </a:p>
          <a:p>
            <a:pPr>
              <a:spcAft>
                <a:spcPts val="560"/>
              </a:spcAft>
            </a:pPr>
            <a:endParaRPr lang="en-US" altLang="en-US" sz="2000" dirty="0"/>
          </a:p>
        </p:txBody>
      </p:sp>
      <p:sp>
        <p:nvSpPr>
          <p:cNvPr id="37" name="Rectangle 36"/>
          <p:cNvSpPr/>
          <p:nvPr/>
        </p:nvSpPr>
        <p:spPr>
          <a:xfrm>
            <a:off x="23471086" y="31499694"/>
            <a:ext cx="9985485" cy="1708160"/>
          </a:xfrm>
          <a:prstGeom prst="rect">
            <a:avLst/>
          </a:prstGeom>
        </p:spPr>
        <p:txBody>
          <a:bodyPr wrap="square">
            <a:spAutoFit/>
          </a:bodyPr>
          <a:lstStyle/>
          <a:p>
            <a:pPr>
              <a:spcAft>
                <a:spcPts val="560"/>
              </a:spcAft>
            </a:pPr>
            <a:r>
              <a:rPr lang="en-US" altLang="en-US" sz="2000" b="1" i="1" dirty="0"/>
              <a:t>Crown Radius: </a:t>
            </a:r>
            <a:r>
              <a:rPr lang="en-US" altLang="en-US" sz="2000" dirty="0"/>
              <a:t>Distribution of individual crown radii from crown delineation results of </a:t>
            </a:r>
            <a:r>
              <a:rPr lang="en-US" altLang="en-US" sz="2000" dirty="0" err="1"/>
              <a:t>allometry</a:t>
            </a:r>
            <a:r>
              <a:rPr lang="en-US" altLang="en-US" sz="2000" dirty="0"/>
              <a:t> (green) and G-</a:t>
            </a:r>
            <a:r>
              <a:rPr lang="en-US" altLang="en-US" sz="2000" dirty="0" err="1"/>
              <a:t>LiHT</a:t>
            </a:r>
            <a:r>
              <a:rPr lang="en-US" altLang="en-US" sz="2000" dirty="0"/>
              <a:t> (red) displayed against estimated crown radius from census data. Minimum tree crown radius cutoff of 1.0 m was applied for crown delineation and estimated crown sizes &lt;1.0 m were excluded from census.</a:t>
            </a:r>
          </a:p>
          <a:p>
            <a:pPr>
              <a:spcAft>
                <a:spcPts val="560"/>
              </a:spcAft>
            </a:pPr>
            <a:endParaRPr lang="en-US" altLang="en-US" sz="2000" dirty="0"/>
          </a:p>
        </p:txBody>
      </p:sp>
      <p:sp>
        <p:nvSpPr>
          <p:cNvPr id="33" name="TextBox 1"/>
          <p:cNvSpPr txBox="1">
            <a:spLocks noChangeArrowheads="1"/>
          </p:cNvSpPr>
          <p:nvPr/>
        </p:nvSpPr>
        <p:spPr bwMode="auto">
          <a:xfrm>
            <a:off x="0" y="123646"/>
            <a:ext cx="38404800" cy="56015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eaLnBrk="1" hangingPunct="1">
              <a:spcAft>
                <a:spcPts val="2400"/>
              </a:spcAft>
            </a:pPr>
            <a:r>
              <a:rPr lang="en-US" altLang="en-US" sz="8800" b="1" dirty="0">
                <a:solidFill>
                  <a:srgbClr val="698335"/>
                </a:solidFill>
              </a:rPr>
              <a:t>Comparison of stem map developed from crown geometry </a:t>
            </a:r>
            <a:r>
              <a:rPr lang="en-US" altLang="en-US" sz="8800" b="1" dirty="0" err="1">
                <a:solidFill>
                  <a:srgbClr val="698335"/>
                </a:solidFill>
              </a:rPr>
              <a:t>allometry</a:t>
            </a:r>
            <a:r>
              <a:rPr lang="en-US" altLang="en-US" sz="8800" b="1" dirty="0">
                <a:solidFill>
                  <a:srgbClr val="698335"/>
                </a:solidFill>
              </a:rPr>
              <a:t> linked census data to airborne and terrestrial </a:t>
            </a:r>
            <a:r>
              <a:rPr lang="en-US" altLang="en-US" sz="8800" b="1" dirty="0" err="1">
                <a:solidFill>
                  <a:srgbClr val="698335"/>
                </a:solidFill>
              </a:rPr>
              <a:t>lidar</a:t>
            </a:r>
            <a:r>
              <a:rPr lang="en-US" altLang="en-US" sz="8800" b="1" dirty="0">
                <a:solidFill>
                  <a:srgbClr val="698335"/>
                </a:solidFill>
              </a:rPr>
              <a:t> at Harvard Forest, </a:t>
            </a:r>
            <a:r>
              <a:rPr lang="en-US" altLang="en-US" sz="8800" b="1" dirty="0" smtClean="0">
                <a:solidFill>
                  <a:srgbClr val="698335"/>
                </a:solidFill>
              </a:rPr>
              <a:t>MA</a:t>
            </a:r>
            <a:endParaRPr lang="en-US" altLang="en-US" sz="4400" dirty="0">
              <a:solidFill>
                <a:srgbClr val="698335"/>
              </a:solidFill>
            </a:endParaRPr>
          </a:p>
          <a:p>
            <a:pPr algn="ctr" eaLnBrk="1" hangingPunct="1"/>
            <a:endParaRPr lang="en-US" altLang="en-US" sz="2000" dirty="0" smtClean="0">
              <a:solidFill>
                <a:srgbClr val="127834"/>
              </a:solidFill>
            </a:endParaRPr>
          </a:p>
          <a:p>
            <a:pPr algn="ctr" eaLnBrk="1" hangingPunct="1"/>
            <a:r>
              <a:rPr lang="en-US" altLang="en-US" sz="5400" dirty="0" smtClean="0">
                <a:solidFill>
                  <a:schemeClr val="bg1">
                    <a:lumMod val="50000"/>
                  </a:schemeClr>
                </a:solidFill>
              </a:rPr>
              <a:t>Franklin Sullivan</a:t>
            </a:r>
            <a:r>
              <a:rPr lang="en-US" altLang="en-US" sz="5400" baseline="30000" dirty="0" smtClean="0">
                <a:solidFill>
                  <a:schemeClr val="bg1">
                    <a:lumMod val="50000"/>
                  </a:schemeClr>
                </a:solidFill>
              </a:rPr>
              <a:t>1ϕ</a:t>
            </a:r>
            <a:r>
              <a:rPr lang="en-US" altLang="en-US" sz="5400" dirty="0" smtClean="0">
                <a:solidFill>
                  <a:schemeClr val="bg1">
                    <a:lumMod val="50000"/>
                  </a:schemeClr>
                </a:solidFill>
              </a:rPr>
              <a:t>, </a:t>
            </a:r>
            <a:r>
              <a:rPr lang="en-US" altLang="en-US" sz="5400" dirty="0">
                <a:solidFill>
                  <a:schemeClr val="bg1">
                    <a:lumMod val="50000"/>
                  </a:schemeClr>
                </a:solidFill>
              </a:rPr>
              <a:t>Michael Palace</a:t>
            </a:r>
            <a:r>
              <a:rPr lang="en-US" altLang="en-US" sz="5400" baseline="30000" dirty="0">
                <a:solidFill>
                  <a:schemeClr val="bg1">
                    <a:lumMod val="50000"/>
                  </a:schemeClr>
                </a:solidFill>
              </a:rPr>
              <a:t>1</a:t>
            </a:r>
            <a:r>
              <a:rPr lang="en-US" altLang="en-US" sz="5400" dirty="0">
                <a:solidFill>
                  <a:schemeClr val="bg1">
                    <a:lumMod val="50000"/>
                  </a:schemeClr>
                </a:solidFill>
              </a:rPr>
              <a:t>, Mark Ducey</a:t>
            </a:r>
            <a:r>
              <a:rPr lang="en-US" altLang="en-US" sz="5400" baseline="30000" dirty="0">
                <a:solidFill>
                  <a:schemeClr val="bg1">
                    <a:lumMod val="50000"/>
                  </a:schemeClr>
                </a:solidFill>
              </a:rPr>
              <a:t>2</a:t>
            </a:r>
            <a:r>
              <a:rPr lang="en-US" altLang="en-US" sz="5400" dirty="0">
                <a:solidFill>
                  <a:schemeClr val="bg1">
                    <a:lumMod val="50000"/>
                  </a:schemeClr>
                </a:solidFill>
              </a:rPr>
              <a:t>, David Orwig</a:t>
            </a:r>
            <a:r>
              <a:rPr lang="en-US" altLang="en-US" sz="5400" baseline="30000" dirty="0">
                <a:solidFill>
                  <a:schemeClr val="bg1">
                    <a:lumMod val="50000"/>
                  </a:schemeClr>
                </a:solidFill>
              </a:rPr>
              <a:t>3</a:t>
            </a:r>
            <a:r>
              <a:rPr lang="en-US" altLang="en-US" sz="5400" dirty="0">
                <a:solidFill>
                  <a:schemeClr val="bg1">
                    <a:lumMod val="50000"/>
                  </a:schemeClr>
                </a:solidFill>
              </a:rPr>
              <a:t>, Bruce Cook</a:t>
            </a:r>
            <a:r>
              <a:rPr lang="en-US" altLang="en-US" sz="5400" baseline="30000" dirty="0">
                <a:solidFill>
                  <a:schemeClr val="bg1">
                    <a:lumMod val="50000"/>
                  </a:schemeClr>
                </a:solidFill>
              </a:rPr>
              <a:t>4</a:t>
            </a:r>
            <a:r>
              <a:rPr lang="en-US" altLang="en-US" sz="5400" dirty="0">
                <a:solidFill>
                  <a:schemeClr val="bg1">
                    <a:lumMod val="50000"/>
                  </a:schemeClr>
                </a:solidFill>
              </a:rPr>
              <a:t>, Lucie Lepine</a:t>
            </a:r>
            <a:r>
              <a:rPr lang="en-US" altLang="en-US" sz="5400" baseline="30000" dirty="0">
                <a:solidFill>
                  <a:schemeClr val="bg1">
                    <a:lumMod val="50000"/>
                  </a:schemeClr>
                </a:solidFill>
              </a:rPr>
              <a:t>1</a:t>
            </a:r>
            <a:endParaRPr lang="en-US" altLang="en-US" sz="4400" dirty="0">
              <a:solidFill>
                <a:schemeClr val="bg1">
                  <a:lumMod val="50000"/>
                </a:schemeClr>
              </a:solidFill>
            </a:endParaRPr>
          </a:p>
          <a:p>
            <a:pPr algn="ctr" eaLnBrk="1" hangingPunct="1"/>
            <a:endParaRPr lang="en-US" altLang="en-US" dirty="0">
              <a:solidFill>
                <a:schemeClr val="bg1">
                  <a:lumMod val="50000"/>
                </a:schemeClr>
              </a:solidFill>
            </a:endParaRPr>
          </a:p>
          <a:p>
            <a:pPr algn="ctr" eaLnBrk="1" hangingPunct="1"/>
            <a:r>
              <a:rPr lang="en-US" altLang="en-US" sz="3200" dirty="0" smtClean="0">
                <a:solidFill>
                  <a:schemeClr val="bg1">
                    <a:lumMod val="50000"/>
                  </a:schemeClr>
                </a:solidFill>
              </a:rPr>
              <a:t>1. Institute for the Study of Earth, Oceans and Space (EOS), University of New Hampshire (UNH), Durham, NH; </a:t>
            </a:r>
            <a:r>
              <a:rPr lang="en-US" altLang="en-US" sz="3200" baseline="30000" dirty="0" err="1" smtClean="0">
                <a:solidFill>
                  <a:schemeClr val="bg1">
                    <a:lumMod val="50000"/>
                  </a:schemeClr>
                </a:solidFill>
              </a:rPr>
              <a:t>ϕ</a:t>
            </a:r>
            <a:r>
              <a:rPr lang="en-US" altLang="en-US" sz="3200" dirty="0" err="1" smtClean="0">
                <a:solidFill>
                  <a:schemeClr val="bg1">
                    <a:lumMod val="50000"/>
                  </a:schemeClr>
                </a:solidFill>
              </a:rPr>
              <a:t>contact</a:t>
            </a:r>
            <a:r>
              <a:rPr lang="en-US" altLang="en-US" sz="3200" dirty="0" smtClean="0">
                <a:solidFill>
                  <a:schemeClr val="bg1">
                    <a:lumMod val="50000"/>
                  </a:schemeClr>
                </a:solidFill>
              </a:rPr>
              <a:t> information: fsulliva@gmail.com</a:t>
            </a:r>
          </a:p>
          <a:p>
            <a:pPr algn="ctr" eaLnBrk="1" hangingPunct="1"/>
            <a:r>
              <a:rPr lang="en-US" altLang="en-US" sz="3200" dirty="0" smtClean="0">
                <a:solidFill>
                  <a:schemeClr val="bg1">
                    <a:lumMod val="50000"/>
                  </a:schemeClr>
                </a:solidFill>
              </a:rPr>
              <a:t>2. Department of Natural Resources &amp; Environment, UNH, Durham</a:t>
            </a:r>
            <a:r>
              <a:rPr lang="en-US" altLang="en-US" sz="3200" dirty="0">
                <a:solidFill>
                  <a:schemeClr val="bg1">
                    <a:lumMod val="50000"/>
                  </a:schemeClr>
                </a:solidFill>
              </a:rPr>
              <a:t>, </a:t>
            </a:r>
            <a:r>
              <a:rPr lang="en-US" altLang="en-US" sz="3200" dirty="0" smtClean="0">
                <a:solidFill>
                  <a:schemeClr val="bg1">
                    <a:lumMod val="50000"/>
                  </a:schemeClr>
                </a:solidFill>
              </a:rPr>
              <a:t>NH     </a:t>
            </a:r>
            <a:r>
              <a:rPr lang="en-US" altLang="en-US" sz="3200" dirty="0">
                <a:solidFill>
                  <a:schemeClr val="bg1">
                    <a:lumMod val="50000"/>
                  </a:schemeClr>
                </a:solidFill>
              </a:rPr>
              <a:t>3. Harvard Forest, Harvard University, </a:t>
            </a:r>
            <a:r>
              <a:rPr lang="en-US" altLang="en-US" sz="3200" dirty="0" err="1">
                <a:solidFill>
                  <a:schemeClr val="bg1">
                    <a:lumMod val="50000"/>
                  </a:schemeClr>
                </a:solidFill>
              </a:rPr>
              <a:t>Petersham</a:t>
            </a:r>
            <a:r>
              <a:rPr lang="en-US" altLang="en-US" sz="3200" dirty="0">
                <a:solidFill>
                  <a:schemeClr val="bg1">
                    <a:lumMod val="50000"/>
                  </a:schemeClr>
                </a:solidFill>
              </a:rPr>
              <a:t>, MA     </a:t>
            </a:r>
            <a:r>
              <a:rPr lang="en-US" altLang="en-US" sz="3200" dirty="0" smtClean="0">
                <a:solidFill>
                  <a:schemeClr val="bg1">
                    <a:lumMod val="50000"/>
                  </a:schemeClr>
                </a:solidFill>
              </a:rPr>
              <a:t>4. NASA Goddard Space Flight Center, Greenbelt, MD</a:t>
            </a:r>
          </a:p>
        </p:txBody>
      </p:sp>
      <p:cxnSp>
        <p:nvCxnSpPr>
          <p:cNvPr id="34" name="Straight Connector 33"/>
          <p:cNvCxnSpPr/>
          <p:nvPr/>
        </p:nvCxnSpPr>
        <p:spPr>
          <a:xfrm>
            <a:off x="426720" y="6019800"/>
            <a:ext cx="37616511" cy="0"/>
          </a:xfrm>
          <a:prstGeom prst="line">
            <a:avLst/>
          </a:prstGeom>
          <a:ln w="127000">
            <a:solidFill>
              <a:srgbClr val="698335"/>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a:off x="426720" y="7086600"/>
            <a:ext cx="12446000" cy="0"/>
          </a:xfrm>
          <a:prstGeom prst="line">
            <a:avLst/>
          </a:prstGeom>
          <a:ln w="76200">
            <a:solidFill>
              <a:srgbClr val="698335"/>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a:off x="426720" y="14008685"/>
            <a:ext cx="12446000" cy="0"/>
          </a:xfrm>
          <a:prstGeom prst="line">
            <a:avLst/>
          </a:prstGeom>
          <a:ln w="76200">
            <a:solidFill>
              <a:srgbClr val="698335"/>
            </a:solidFill>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a:off x="13331189" y="7082897"/>
            <a:ext cx="24712042" cy="0"/>
          </a:xfrm>
          <a:prstGeom prst="line">
            <a:avLst/>
          </a:prstGeom>
          <a:ln w="76200">
            <a:solidFill>
              <a:srgbClr val="698335"/>
            </a:solidFill>
          </a:ln>
        </p:spPr>
        <p:style>
          <a:lnRef idx="1">
            <a:schemeClr val="accent1"/>
          </a:lnRef>
          <a:fillRef idx="0">
            <a:schemeClr val="accent1"/>
          </a:fillRef>
          <a:effectRef idx="0">
            <a:schemeClr val="accent1"/>
          </a:effectRef>
          <a:fontRef idx="minor">
            <a:schemeClr val="tx1"/>
          </a:fontRef>
        </p:style>
      </p:cxnSp>
      <p:sp>
        <p:nvSpPr>
          <p:cNvPr id="43" name="Rectangle 42"/>
          <p:cNvSpPr/>
          <p:nvPr/>
        </p:nvSpPr>
        <p:spPr>
          <a:xfrm>
            <a:off x="9144000" y="29632632"/>
            <a:ext cx="3728720" cy="3170099"/>
          </a:xfrm>
          <a:prstGeom prst="rect">
            <a:avLst/>
          </a:prstGeom>
        </p:spPr>
        <p:txBody>
          <a:bodyPr wrap="square">
            <a:spAutoFit/>
          </a:bodyPr>
          <a:lstStyle/>
          <a:p>
            <a:pPr eaLnBrk="1" hangingPunct="1">
              <a:spcAft>
                <a:spcPts val="600"/>
              </a:spcAft>
            </a:pPr>
            <a:r>
              <a:rPr lang="en-US" altLang="en-US" sz="2000" b="1" dirty="0" smtClean="0">
                <a:latin typeface="Times New Roman" panose="02020603050405020304" pitchFamily="18" charset="0"/>
                <a:cs typeface="Times New Roman" panose="02020603050405020304" pitchFamily="18" charset="0"/>
              </a:rPr>
              <a:t>Stand map as of 1993 within the extent of the Prospect Hill census</a:t>
            </a:r>
            <a:r>
              <a:rPr lang="en-US" altLang="en-US" sz="2000" dirty="0" smtClean="0">
                <a:latin typeface="Times New Roman" panose="02020603050405020304" pitchFamily="18" charset="0"/>
                <a:cs typeface="Times New Roman" panose="02020603050405020304" pitchFamily="18" charset="0"/>
              </a:rPr>
              <a:t> plot showing the </a:t>
            </a:r>
            <a:r>
              <a:rPr lang="en-US" altLang="en-US" sz="2000" b="1" dirty="0" smtClean="0">
                <a:latin typeface="Times New Roman" panose="02020603050405020304" pitchFamily="18" charset="0"/>
                <a:cs typeface="Times New Roman" panose="02020603050405020304" pitchFamily="18" charset="0"/>
              </a:rPr>
              <a:t>primary species</a:t>
            </a:r>
            <a:r>
              <a:rPr lang="en-US" altLang="en-US" sz="2000" dirty="0" smtClean="0">
                <a:latin typeface="Times New Roman" panose="02020603050405020304" pitchFamily="18" charset="0"/>
                <a:cs typeface="Times New Roman" panose="02020603050405020304" pitchFamily="18" charset="0"/>
              </a:rPr>
              <a:t> within each stand except for within wetland areas. The </a:t>
            </a:r>
            <a:r>
              <a:rPr lang="en-US" altLang="en-US" sz="2000" b="1" dirty="0" smtClean="0">
                <a:latin typeface="Times New Roman" panose="02020603050405020304" pitchFamily="18" charset="0"/>
                <a:cs typeface="Times New Roman" panose="02020603050405020304" pitchFamily="18" charset="0"/>
              </a:rPr>
              <a:t>most sampled species in the VRP campaign were hemlock, red oak, red maple, and white pine</a:t>
            </a:r>
            <a:r>
              <a:rPr lang="en-US" altLang="en-US" sz="2000" dirty="0" smtClean="0">
                <a:latin typeface="Times New Roman" panose="02020603050405020304" pitchFamily="18" charset="0"/>
                <a:cs typeface="Times New Roman" panose="02020603050405020304" pitchFamily="18" charset="0"/>
              </a:rPr>
              <a:t>, which were also four of the most prevalent in the census data.</a:t>
            </a:r>
            <a:endParaRPr lang="en-US" altLang="en-US" sz="2000" dirty="0">
              <a:latin typeface="Times New Roman" panose="02020603050405020304" pitchFamily="18" charset="0"/>
              <a:cs typeface="Times New Roman" panose="02020603050405020304" pitchFamily="18" charset="0"/>
            </a:endParaRPr>
          </a:p>
        </p:txBody>
      </p:sp>
      <p:pic>
        <p:nvPicPr>
          <p:cNvPr id="61" name="Picture 60"/>
          <p:cNvPicPr>
            <a:picLocks noChangeAspect="1"/>
          </p:cNvPicPr>
          <p:nvPr/>
        </p:nvPicPr>
        <p:blipFill rotWithShape="1">
          <a:blip r:embed="rId4" cstate="print">
            <a:extLst>
              <a:ext uri="{28A0092B-C50C-407E-A947-70E740481C1C}">
                <a14:useLocalDpi xmlns:a14="http://schemas.microsoft.com/office/drawing/2010/main" val="0"/>
              </a:ext>
            </a:extLst>
          </a:blip>
          <a:srcRect t="8266" b="2157"/>
          <a:stretch/>
        </p:blipFill>
        <p:spPr>
          <a:xfrm>
            <a:off x="381000" y="26515555"/>
            <a:ext cx="8801100" cy="6092037"/>
          </a:xfrm>
          <a:prstGeom prst="rect">
            <a:avLst/>
          </a:prstGeom>
        </p:spPr>
      </p:pic>
      <p:sp>
        <p:nvSpPr>
          <p:cNvPr id="62" name="Rectangle 61"/>
          <p:cNvSpPr/>
          <p:nvPr/>
        </p:nvSpPr>
        <p:spPr>
          <a:xfrm>
            <a:off x="400489" y="26419052"/>
            <a:ext cx="8637769" cy="6287331"/>
          </a:xfrm>
          <a:prstGeom prst="rect">
            <a:avLst/>
          </a:prstGeom>
          <a:blipFill dpi="0" rotWithShape="1">
            <a:blip r:embed="rId5">
              <a:alphaModFix amt="45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2" name="Group 21"/>
          <p:cNvGrpSpPr/>
          <p:nvPr/>
        </p:nvGrpSpPr>
        <p:grpSpPr>
          <a:xfrm>
            <a:off x="9269243" y="26521511"/>
            <a:ext cx="3379957" cy="3157020"/>
            <a:chOff x="18637839" y="26517599"/>
            <a:chExt cx="3608557" cy="3370542"/>
          </a:xfrm>
        </p:grpSpPr>
        <p:grpSp>
          <p:nvGrpSpPr>
            <p:cNvPr id="18" name="Group 17"/>
            <p:cNvGrpSpPr/>
            <p:nvPr/>
          </p:nvGrpSpPr>
          <p:grpSpPr>
            <a:xfrm>
              <a:off x="18637839" y="26517599"/>
              <a:ext cx="3608557" cy="3352801"/>
              <a:chOff x="18637839" y="26517599"/>
              <a:chExt cx="3608557" cy="3352801"/>
            </a:xfrm>
          </p:grpSpPr>
          <p:grpSp>
            <p:nvGrpSpPr>
              <p:cNvPr id="63" name="Group 62"/>
              <p:cNvGrpSpPr/>
              <p:nvPr/>
            </p:nvGrpSpPr>
            <p:grpSpPr>
              <a:xfrm>
                <a:off x="18637839" y="26517599"/>
                <a:ext cx="1936161" cy="3352801"/>
                <a:chOff x="8958340" y="26517600"/>
                <a:chExt cx="1936161" cy="3352801"/>
              </a:xfrm>
            </p:grpSpPr>
            <p:pic>
              <p:nvPicPr>
                <p:cNvPr id="64" name="Picture 63"/>
                <p:cNvPicPr>
                  <a:picLocks noChangeAspect="1"/>
                </p:cNvPicPr>
                <p:nvPr/>
              </p:nvPicPr>
              <p:blipFill rotWithShape="1">
                <a:blip r:embed="rId6" cstate="print">
                  <a:extLst>
                    <a:ext uri="{28A0092B-C50C-407E-A947-70E740481C1C}">
                      <a14:useLocalDpi xmlns:a14="http://schemas.microsoft.com/office/drawing/2010/main" val="0"/>
                    </a:ext>
                  </a:extLst>
                </a:blip>
                <a:srcRect l="80470" t="15974" r="2476" b="45182"/>
                <a:stretch/>
              </p:blipFill>
              <p:spPr>
                <a:xfrm>
                  <a:off x="8989501" y="26517600"/>
                  <a:ext cx="1905000" cy="3352801"/>
                </a:xfrm>
                <a:prstGeom prst="rect">
                  <a:avLst/>
                </a:prstGeom>
              </p:spPr>
            </p:pic>
            <p:sp>
              <p:nvSpPr>
                <p:cNvPr id="65" name="TextBox 64"/>
                <p:cNvSpPr txBox="1"/>
                <p:nvPr/>
              </p:nvSpPr>
              <p:spPr>
                <a:xfrm>
                  <a:off x="8958340" y="27656983"/>
                  <a:ext cx="1743352" cy="338554"/>
                </a:xfrm>
                <a:prstGeom prst="rect">
                  <a:avLst/>
                </a:prstGeom>
                <a:solidFill>
                  <a:schemeClr val="bg1"/>
                </a:solidFill>
              </p:spPr>
              <p:txBody>
                <a:bodyPr wrap="square" rtlCol="0">
                  <a:spAutoFit/>
                </a:bodyPr>
                <a:lstStyle/>
                <a:p>
                  <a:r>
                    <a:rPr lang="en-US" sz="1600" b="1" dirty="0" smtClean="0">
                      <a:latin typeface="Calibri" panose="020F0502020204030204" pitchFamily="34" charset="0"/>
                    </a:rPr>
                    <a:t> Primary Species</a:t>
                  </a:r>
                  <a:endParaRPr lang="en-US" sz="1600" b="1" dirty="0">
                    <a:latin typeface="Calibri" panose="020F0502020204030204" pitchFamily="34" charset="0"/>
                  </a:endParaRPr>
                </a:p>
              </p:txBody>
            </p:sp>
            <p:sp>
              <p:nvSpPr>
                <p:cNvPr id="66" name="TextBox 65"/>
                <p:cNvSpPr txBox="1"/>
                <p:nvPr/>
              </p:nvSpPr>
              <p:spPr>
                <a:xfrm>
                  <a:off x="9522013" y="28042479"/>
                  <a:ext cx="1139884" cy="338554"/>
                </a:xfrm>
                <a:prstGeom prst="rect">
                  <a:avLst/>
                </a:prstGeom>
                <a:noFill/>
              </p:spPr>
              <p:txBody>
                <a:bodyPr wrap="square" rtlCol="0">
                  <a:spAutoFit/>
                </a:bodyPr>
                <a:lstStyle/>
                <a:p>
                  <a:r>
                    <a:rPr lang="en-US" sz="1600" dirty="0" smtClean="0">
                      <a:latin typeface="Calibri" panose="020F0502020204030204" pitchFamily="34" charset="0"/>
                    </a:rPr>
                    <a:t>Wetland</a:t>
                  </a:r>
                  <a:endParaRPr lang="en-US" sz="1600" dirty="0">
                    <a:latin typeface="Calibri" panose="020F0502020204030204" pitchFamily="34" charset="0"/>
                  </a:endParaRPr>
                </a:p>
              </p:txBody>
            </p:sp>
            <p:sp>
              <p:nvSpPr>
                <p:cNvPr id="67" name="TextBox 66"/>
                <p:cNvSpPr txBox="1"/>
                <p:nvPr/>
              </p:nvSpPr>
              <p:spPr>
                <a:xfrm>
                  <a:off x="9522013" y="28412998"/>
                  <a:ext cx="1139884" cy="338554"/>
                </a:xfrm>
                <a:prstGeom prst="rect">
                  <a:avLst/>
                </a:prstGeom>
                <a:solidFill>
                  <a:schemeClr val="bg1"/>
                </a:solidFill>
              </p:spPr>
              <p:txBody>
                <a:bodyPr wrap="square" rtlCol="0">
                  <a:spAutoFit/>
                </a:bodyPr>
                <a:lstStyle/>
                <a:p>
                  <a:r>
                    <a:rPr lang="en-US" sz="1600" dirty="0" smtClean="0">
                      <a:latin typeface="Calibri" panose="020F0502020204030204" pitchFamily="34" charset="0"/>
                    </a:rPr>
                    <a:t>Black Oak</a:t>
                  </a:r>
                  <a:endParaRPr lang="en-US" sz="1600" dirty="0">
                    <a:latin typeface="Calibri" panose="020F0502020204030204" pitchFamily="34" charset="0"/>
                  </a:endParaRPr>
                </a:p>
              </p:txBody>
            </p:sp>
            <p:sp>
              <p:nvSpPr>
                <p:cNvPr id="68" name="TextBox 67"/>
                <p:cNvSpPr txBox="1"/>
                <p:nvPr/>
              </p:nvSpPr>
              <p:spPr>
                <a:xfrm>
                  <a:off x="9522013" y="28765073"/>
                  <a:ext cx="1139884" cy="338554"/>
                </a:xfrm>
                <a:prstGeom prst="rect">
                  <a:avLst/>
                </a:prstGeom>
                <a:solidFill>
                  <a:schemeClr val="bg1"/>
                </a:solidFill>
              </p:spPr>
              <p:txBody>
                <a:bodyPr wrap="square" rtlCol="0">
                  <a:spAutoFit/>
                </a:bodyPr>
                <a:lstStyle/>
                <a:p>
                  <a:r>
                    <a:rPr lang="en-US" sz="1600" dirty="0" smtClean="0">
                      <a:latin typeface="Calibri" panose="020F0502020204030204" pitchFamily="34" charset="0"/>
                    </a:rPr>
                    <a:t>Hemlock</a:t>
                  </a:r>
                  <a:endParaRPr lang="en-US" sz="1600" dirty="0">
                    <a:latin typeface="Calibri" panose="020F0502020204030204" pitchFamily="34" charset="0"/>
                  </a:endParaRPr>
                </a:p>
              </p:txBody>
            </p:sp>
            <p:sp>
              <p:nvSpPr>
                <p:cNvPr id="69" name="TextBox 68"/>
                <p:cNvSpPr txBox="1"/>
                <p:nvPr/>
              </p:nvSpPr>
              <p:spPr>
                <a:xfrm>
                  <a:off x="9522013" y="29150570"/>
                  <a:ext cx="1139884" cy="338554"/>
                </a:xfrm>
                <a:prstGeom prst="rect">
                  <a:avLst/>
                </a:prstGeom>
                <a:solidFill>
                  <a:schemeClr val="bg1"/>
                </a:solidFill>
              </p:spPr>
              <p:txBody>
                <a:bodyPr wrap="square" rtlCol="0">
                  <a:spAutoFit/>
                </a:bodyPr>
                <a:lstStyle/>
                <a:p>
                  <a:r>
                    <a:rPr lang="en-US" sz="1600" dirty="0" smtClean="0">
                      <a:latin typeface="Calibri" panose="020F0502020204030204" pitchFamily="34" charset="0"/>
                    </a:rPr>
                    <a:t>Hardwood</a:t>
                  </a:r>
                  <a:endParaRPr lang="en-US" sz="1600" dirty="0">
                    <a:latin typeface="Calibri" panose="020F0502020204030204" pitchFamily="34" charset="0"/>
                  </a:endParaRPr>
                </a:p>
              </p:txBody>
            </p:sp>
            <p:sp>
              <p:nvSpPr>
                <p:cNvPr id="70" name="TextBox 69"/>
                <p:cNvSpPr txBox="1"/>
                <p:nvPr/>
              </p:nvSpPr>
              <p:spPr>
                <a:xfrm>
                  <a:off x="9522013" y="29502645"/>
                  <a:ext cx="1139884" cy="338554"/>
                </a:xfrm>
                <a:prstGeom prst="rect">
                  <a:avLst/>
                </a:prstGeom>
                <a:solidFill>
                  <a:schemeClr val="bg1"/>
                </a:solidFill>
              </p:spPr>
              <p:txBody>
                <a:bodyPr wrap="square" rtlCol="0">
                  <a:spAutoFit/>
                </a:bodyPr>
                <a:lstStyle/>
                <a:p>
                  <a:r>
                    <a:rPr lang="en-US" sz="1600" dirty="0" smtClean="0">
                      <a:latin typeface="Calibri" panose="020F0502020204030204" pitchFamily="34" charset="0"/>
                    </a:rPr>
                    <a:t>Poplar</a:t>
                  </a:r>
                  <a:endParaRPr lang="en-US" sz="1600" dirty="0">
                    <a:latin typeface="Calibri" panose="020F0502020204030204" pitchFamily="34" charset="0"/>
                  </a:endParaRPr>
                </a:p>
              </p:txBody>
            </p:sp>
          </p:grpSp>
          <p:grpSp>
            <p:nvGrpSpPr>
              <p:cNvPr id="75" name="Group 74"/>
              <p:cNvGrpSpPr/>
              <p:nvPr/>
            </p:nvGrpSpPr>
            <p:grpSpPr>
              <a:xfrm>
                <a:off x="20341396" y="28039758"/>
                <a:ext cx="1905000" cy="1498123"/>
                <a:chOff x="8953475" y="29888141"/>
                <a:chExt cx="1905000" cy="1498123"/>
              </a:xfrm>
            </p:grpSpPr>
            <p:pic>
              <p:nvPicPr>
                <p:cNvPr id="76" name="Picture 75"/>
                <p:cNvPicPr>
                  <a:picLocks noChangeAspect="1"/>
                </p:cNvPicPr>
                <p:nvPr/>
              </p:nvPicPr>
              <p:blipFill rotWithShape="1">
                <a:blip r:embed="rId6" cstate="print">
                  <a:extLst>
                    <a:ext uri="{28A0092B-C50C-407E-A947-70E740481C1C}">
                      <a14:useLocalDpi xmlns:a14="http://schemas.microsoft.com/office/drawing/2010/main" val="0"/>
                    </a:ext>
                  </a:extLst>
                </a:blip>
                <a:srcRect l="80148" t="55228" r="2798" b="27621"/>
                <a:stretch/>
              </p:blipFill>
              <p:spPr>
                <a:xfrm>
                  <a:off x="8953475" y="29905820"/>
                  <a:ext cx="1905000" cy="1480444"/>
                </a:xfrm>
                <a:prstGeom prst="rect">
                  <a:avLst/>
                </a:prstGeom>
              </p:spPr>
            </p:pic>
            <p:sp>
              <p:nvSpPr>
                <p:cNvPr id="83" name="TextBox 82"/>
                <p:cNvSpPr txBox="1"/>
                <p:nvPr/>
              </p:nvSpPr>
              <p:spPr>
                <a:xfrm>
                  <a:off x="9522013" y="29888141"/>
                  <a:ext cx="1139884" cy="338554"/>
                </a:xfrm>
                <a:prstGeom prst="rect">
                  <a:avLst/>
                </a:prstGeom>
                <a:solidFill>
                  <a:schemeClr val="bg1"/>
                </a:solidFill>
              </p:spPr>
              <p:txBody>
                <a:bodyPr wrap="square" rtlCol="0">
                  <a:spAutoFit/>
                </a:bodyPr>
                <a:lstStyle/>
                <a:p>
                  <a:r>
                    <a:rPr lang="en-US" sz="1600" dirty="0" smtClean="0">
                      <a:latin typeface="Calibri" panose="020F0502020204030204" pitchFamily="34" charset="0"/>
                    </a:rPr>
                    <a:t>Red Maple</a:t>
                  </a:r>
                  <a:endParaRPr lang="en-US" sz="1600" dirty="0">
                    <a:latin typeface="Calibri" panose="020F0502020204030204" pitchFamily="34" charset="0"/>
                  </a:endParaRPr>
                </a:p>
              </p:txBody>
            </p:sp>
            <p:sp>
              <p:nvSpPr>
                <p:cNvPr id="84" name="TextBox 83"/>
                <p:cNvSpPr txBox="1"/>
                <p:nvPr/>
              </p:nvSpPr>
              <p:spPr>
                <a:xfrm>
                  <a:off x="9522013" y="30240217"/>
                  <a:ext cx="1139884" cy="338554"/>
                </a:xfrm>
                <a:prstGeom prst="rect">
                  <a:avLst/>
                </a:prstGeom>
                <a:solidFill>
                  <a:schemeClr val="bg1"/>
                </a:solidFill>
              </p:spPr>
              <p:txBody>
                <a:bodyPr wrap="square" rtlCol="0">
                  <a:spAutoFit/>
                </a:bodyPr>
                <a:lstStyle/>
                <a:p>
                  <a:r>
                    <a:rPr lang="en-US" sz="1600" dirty="0" smtClean="0">
                      <a:latin typeface="Calibri" panose="020F0502020204030204" pitchFamily="34" charset="0"/>
                    </a:rPr>
                    <a:t>Red Oak</a:t>
                  </a:r>
                  <a:endParaRPr lang="en-US" sz="1600" dirty="0">
                    <a:latin typeface="Calibri" panose="020F0502020204030204" pitchFamily="34" charset="0"/>
                  </a:endParaRPr>
                </a:p>
              </p:txBody>
            </p:sp>
            <p:sp>
              <p:nvSpPr>
                <p:cNvPr id="85" name="TextBox 84"/>
                <p:cNvSpPr txBox="1"/>
                <p:nvPr/>
              </p:nvSpPr>
              <p:spPr>
                <a:xfrm>
                  <a:off x="9522013" y="30625713"/>
                  <a:ext cx="1139884" cy="338554"/>
                </a:xfrm>
                <a:prstGeom prst="rect">
                  <a:avLst/>
                </a:prstGeom>
                <a:solidFill>
                  <a:schemeClr val="bg1"/>
                </a:solidFill>
              </p:spPr>
              <p:txBody>
                <a:bodyPr wrap="square" rtlCol="0">
                  <a:spAutoFit/>
                </a:bodyPr>
                <a:lstStyle/>
                <a:p>
                  <a:r>
                    <a:rPr lang="en-US" sz="1600" dirty="0" smtClean="0">
                      <a:latin typeface="Calibri" panose="020F0502020204030204" pitchFamily="34" charset="0"/>
                    </a:rPr>
                    <a:t>Red Pine</a:t>
                  </a:r>
                  <a:endParaRPr lang="en-US" sz="1600" dirty="0">
                    <a:latin typeface="Calibri" panose="020F0502020204030204" pitchFamily="34" charset="0"/>
                  </a:endParaRPr>
                </a:p>
              </p:txBody>
            </p:sp>
            <p:sp>
              <p:nvSpPr>
                <p:cNvPr id="86" name="TextBox 85"/>
                <p:cNvSpPr txBox="1"/>
                <p:nvPr/>
              </p:nvSpPr>
              <p:spPr>
                <a:xfrm>
                  <a:off x="9522012" y="30997985"/>
                  <a:ext cx="1313783" cy="338554"/>
                </a:xfrm>
                <a:prstGeom prst="rect">
                  <a:avLst/>
                </a:prstGeom>
                <a:solidFill>
                  <a:schemeClr val="bg1"/>
                </a:solidFill>
              </p:spPr>
              <p:txBody>
                <a:bodyPr wrap="square" rtlCol="0">
                  <a:spAutoFit/>
                </a:bodyPr>
                <a:lstStyle/>
                <a:p>
                  <a:r>
                    <a:rPr lang="en-US" sz="1600" dirty="0" smtClean="0">
                      <a:latin typeface="Calibri" panose="020F0502020204030204" pitchFamily="34" charset="0"/>
                    </a:rPr>
                    <a:t>White Pine</a:t>
                  </a:r>
                  <a:endParaRPr lang="en-US" sz="1600" dirty="0">
                    <a:latin typeface="Calibri" panose="020F0502020204030204" pitchFamily="34" charset="0"/>
                  </a:endParaRPr>
                </a:p>
              </p:txBody>
            </p:sp>
          </p:grpSp>
        </p:grpSp>
        <p:sp>
          <p:nvSpPr>
            <p:cNvPr id="20" name="Rectangle 19"/>
            <p:cNvSpPr/>
            <p:nvPr/>
          </p:nvSpPr>
          <p:spPr>
            <a:xfrm>
              <a:off x="18637839" y="26517599"/>
              <a:ext cx="3411979" cy="337054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7" name="TextBox 86"/>
          <p:cNvSpPr txBox="1"/>
          <p:nvPr/>
        </p:nvSpPr>
        <p:spPr>
          <a:xfrm>
            <a:off x="426720" y="25908000"/>
            <a:ext cx="12446000" cy="584775"/>
          </a:xfrm>
          <a:prstGeom prst="rect">
            <a:avLst/>
          </a:prstGeom>
          <a:noFill/>
        </p:spPr>
        <p:txBody>
          <a:bodyPr wrap="square" rtlCol="0">
            <a:spAutoFit/>
          </a:bodyPr>
          <a:lstStyle/>
          <a:p>
            <a:pPr algn="ctr"/>
            <a:r>
              <a:rPr lang="en-US" sz="3200" b="1" dirty="0" smtClean="0">
                <a:solidFill>
                  <a:schemeClr val="tx1">
                    <a:lumMod val="50000"/>
                    <a:lumOff val="50000"/>
                  </a:schemeClr>
                </a:solidFill>
                <a:latin typeface="Times New Roman" panose="02020603050405020304" pitchFamily="18" charset="0"/>
                <a:cs typeface="Times New Roman" panose="02020603050405020304" pitchFamily="18" charset="0"/>
              </a:rPr>
              <a:t>Study Site – Prospect Hill Tract, Harvard Forest, MA</a:t>
            </a:r>
            <a:endParaRPr lang="en-US" sz="3200" b="1" dirty="0">
              <a:solidFill>
                <a:schemeClr val="tx1">
                  <a:lumMod val="50000"/>
                  <a:lumOff val="50000"/>
                </a:schemeClr>
              </a:solidFill>
              <a:latin typeface="Times New Roman" panose="02020603050405020304" pitchFamily="18" charset="0"/>
              <a:cs typeface="Times New Roman" panose="02020603050405020304" pitchFamily="18" charset="0"/>
            </a:endParaRPr>
          </a:p>
        </p:txBody>
      </p:sp>
      <p:grpSp>
        <p:nvGrpSpPr>
          <p:cNvPr id="8" name="Group 7"/>
          <p:cNvGrpSpPr/>
          <p:nvPr/>
        </p:nvGrpSpPr>
        <p:grpSpPr>
          <a:xfrm>
            <a:off x="13331190" y="7848600"/>
            <a:ext cx="24650888" cy="7181167"/>
            <a:chOff x="13331189" y="8817915"/>
            <a:chExt cx="31001699" cy="9031252"/>
          </a:xfrm>
        </p:grpSpPr>
        <p:grpSp>
          <p:nvGrpSpPr>
            <p:cNvPr id="46" name="Group 45"/>
            <p:cNvGrpSpPr/>
            <p:nvPr/>
          </p:nvGrpSpPr>
          <p:grpSpPr>
            <a:xfrm>
              <a:off x="13331189" y="8817915"/>
              <a:ext cx="31001699" cy="7737745"/>
              <a:chOff x="17830800" y="7273655"/>
              <a:chExt cx="31001699" cy="7737745"/>
            </a:xfrm>
          </p:grpSpPr>
          <p:pic>
            <p:nvPicPr>
              <p:cNvPr id="47" name="Picture 46"/>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8481000" y="7273655"/>
                <a:ext cx="10351499" cy="7737745"/>
              </a:xfrm>
              <a:prstGeom prst="rect">
                <a:avLst/>
              </a:prstGeom>
            </p:spPr>
          </p:pic>
          <p:pic>
            <p:nvPicPr>
              <p:cNvPr id="48" name="Picture 4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8117800" y="7382829"/>
                <a:ext cx="10194659" cy="7620505"/>
              </a:xfrm>
              <a:prstGeom prst="rect">
                <a:avLst/>
              </a:prstGeom>
            </p:spPr>
          </p:pic>
          <p:pic>
            <p:nvPicPr>
              <p:cNvPr id="49" name="Picture 48"/>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7830800" y="7382829"/>
                <a:ext cx="10194659" cy="7620505"/>
              </a:xfrm>
              <a:prstGeom prst="rect">
                <a:avLst/>
              </a:prstGeom>
            </p:spPr>
          </p:pic>
          <p:sp>
            <p:nvSpPr>
              <p:cNvPr id="50" name="Rectangle 49"/>
              <p:cNvSpPr/>
              <p:nvPr/>
            </p:nvSpPr>
            <p:spPr>
              <a:xfrm>
                <a:off x="28879800" y="7696200"/>
                <a:ext cx="3505200" cy="27432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Rectangle 50"/>
              <p:cNvSpPr/>
              <p:nvPr/>
            </p:nvSpPr>
            <p:spPr>
              <a:xfrm>
                <a:off x="18690431" y="7692887"/>
                <a:ext cx="3505200" cy="27432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Rectangle 51"/>
              <p:cNvSpPr/>
              <p:nvPr/>
            </p:nvSpPr>
            <p:spPr>
              <a:xfrm>
                <a:off x="44504113" y="11496261"/>
                <a:ext cx="3505200" cy="27432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53" name="Group 52"/>
            <p:cNvGrpSpPr/>
            <p:nvPr/>
          </p:nvGrpSpPr>
          <p:grpSpPr>
            <a:xfrm>
              <a:off x="13471888" y="16479460"/>
              <a:ext cx="30651831" cy="1369707"/>
              <a:chOff x="53187600" y="16075202"/>
              <a:chExt cx="19202400" cy="858078"/>
            </a:xfrm>
          </p:grpSpPr>
          <p:sp>
            <p:nvSpPr>
              <p:cNvPr id="54" name="Rectangle 53"/>
              <p:cNvSpPr/>
              <p:nvPr/>
            </p:nvSpPr>
            <p:spPr>
              <a:xfrm>
                <a:off x="53187600" y="16075202"/>
                <a:ext cx="19202400" cy="85807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5" name="Picture 54"/>
              <p:cNvPicPr>
                <a:picLocks noChangeAspect="1"/>
              </p:cNvPicPr>
              <p:nvPr/>
            </p:nvPicPr>
            <p:blipFill rotWithShape="1">
              <a:blip r:embed="rId7" cstate="print">
                <a:extLst>
                  <a:ext uri="{28A0092B-C50C-407E-A947-70E740481C1C}">
                    <a14:useLocalDpi xmlns:a14="http://schemas.microsoft.com/office/drawing/2010/main" val="0"/>
                  </a:ext>
                </a:extLst>
              </a:blip>
              <a:srcRect l="57944" t="54162" r="7248" b="37174"/>
              <a:stretch/>
            </p:blipFill>
            <p:spPr>
              <a:xfrm>
                <a:off x="53187600" y="16075203"/>
                <a:ext cx="4612059" cy="858076"/>
              </a:xfrm>
              <a:prstGeom prst="rect">
                <a:avLst/>
              </a:prstGeom>
            </p:spPr>
          </p:pic>
          <p:pic>
            <p:nvPicPr>
              <p:cNvPr id="56" name="Picture 55"/>
              <p:cNvPicPr>
                <a:picLocks noChangeAspect="1"/>
              </p:cNvPicPr>
              <p:nvPr/>
            </p:nvPicPr>
            <p:blipFill rotWithShape="1">
              <a:blip r:embed="rId7" cstate="print">
                <a:extLst>
                  <a:ext uri="{28A0092B-C50C-407E-A947-70E740481C1C}">
                    <a14:useLocalDpi xmlns:a14="http://schemas.microsoft.com/office/drawing/2010/main" val="0"/>
                  </a:ext>
                </a:extLst>
              </a:blip>
              <a:srcRect l="57944" t="63364" r="7248" b="27972"/>
              <a:stretch/>
            </p:blipFill>
            <p:spPr>
              <a:xfrm>
                <a:off x="58064400" y="16075202"/>
                <a:ext cx="4612059" cy="858077"/>
              </a:xfrm>
              <a:prstGeom prst="rect">
                <a:avLst/>
              </a:prstGeom>
            </p:spPr>
          </p:pic>
          <p:pic>
            <p:nvPicPr>
              <p:cNvPr id="57" name="Picture 56"/>
              <p:cNvPicPr>
                <a:picLocks noChangeAspect="1"/>
              </p:cNvPicPr>
              <p:nvPr/>
            </p:nvPicPr>
            <p:blipFill rotWithShape="1">
              <a:blip r:embed="rId7" cstate="print">
                <a:extLst>
                  <a:ext uri="{28A0092B-C50C-407E-A947-70E740481C1C}">
                    <a14:useLocalDpi xmlns:a14="http://schemas.microsoft.com/office/drawing/2010/main" val="0"/>
                  </a:ext>
                </a:extLst>
              </a:blip>
              <a:srcRect l="57944" t="72377" r="7248" b="18960"/>
              <a:stretch/>
            </p:blipFill>
            <p:spPr>
              <a:xfrm>
                <a:off x="62941200" y="16075204"/>
                <a:ext cx="4612059" cy="858076"/>
              </a:xfrm>
              <a:prstGeom prst="rect">
                <a:avLst/>
              </a:prstGeom>
            </p:spPr>
          </p:pic>
          <p:pic>
            <p:nvPicPr>
              <p:cNvPr id="58" name="Picture 57"/>
              <p:cNvPicPr>
                <a:picLocks noChangeAspect="1"/>
              </p:cNvPicPr>
              <p:nvPr/>
            </p:nvPicPr>
            <p:blipFill rotWithShape="1">
              <a:blip r:embed="rId7" cstate="print">
                <a:extLst>
                  <a:ext uri="{28A0092B-C50C-407E-A947-70E740481C1C}">
                    <a14:useLocalDpi xmlns:a14="http://schemas.microsoft.com/office/drawing/2010/main" val="0"/>
                  </a:ext>
                </a:extLst>
              </a:blip>
              <a:srcRect l="57944" t="81609" r="7248" b="10667"/>
              <a:stretch/>
            </p:blipFill>
            <p:spPr>
              <a:xfrm>
                <a:off x="67777941" y="16075204"/>
                <a:ext cx="4612059" cy="764996"/>
              </a:xfrm>
              <a:prstGeom prst="rect">
                <a:avLst/>
              </a:prstGeom>
            </p:spPr>
          </p:pic>
        </p:grpSp>
        <p:sp>
          <p:nvSpPr>
            <p:cNvPr id="59" name="TextBox 58"/>
            <p:cNvSpPr txBox="1"/>
            <p:nvPr/>
          </p:nvSpPr>
          <p:spPr>
            <a:xfrm>
              <a:off x="14538687" y="9538664"/>
              <a:ext cx="4093368" cy="2283708"/>
            </a:xfrm>
            <a:prstGeom prst="rect">
              <a:avLst/>
            </a:prstGeom>
            <a:noFill/>
          </p:spPr>
          <p:txBody>
            <a:bodyPr wrap="square" rtlCol="0">
              <a:spAutoFit/>
            </a:bodyPr>
            <a:lstStyle/>
            <a:p>
              <a:r>
                <a:rPr lang="en-US" sz="2800" b="1" dirty="0" smtClean="0"/>
                <a:t>Crown Radius</a:t>
              </a:r>
              <a:r>
                <a:rPr lang="en-US" sz="2800" b="1" baseline="30000" dirty="0" smtClean="0"/>
                <a:t>±</a:t>
              </a:r>
            </a:p>
            <a:p>
              <a:r>
                <a:rPr lang="en-US" sz="2800" i="1" dirty="0" smtClean="0"/>
                <a:t>Pseudo R</a:t>
              </a:r>
              <a:r>
                <a:rPr lang="en-US" sz="2800" i="1" baseline="30000" dirty="0" smtClean="0"/>
                <a:t>2</a:t>
              </a:r>
              <a:r>
                <a:rPr lang="en-US" sz="2800" dirty="0" smtClean="0"/>
                <a:t>:    0.434</a:t>
              </a:r>
            </a:p>
            <a:p>
              <a:r>
                <a:rPr lang="en-US" sz="2800" i="1" dirty="0" smtClean="0"/>
                <a:t>RMSE</a:t>
              </a:r>
              <a:r>
                <a:rPr lang="en-US" sz="2800" dirty="0" smtClean="0"/>
                <a:t>:           1.22</a:t>
              </a:r>
            </a:p>
            <a:p>
              <a:r>
                <a:rPr lang="en-US" sz="2800" i="1" dirty="0" smtClean="0"/>
                <a:t>CV(RMSE)</a:t>
              </a:r>
              <a:r>
                <a:rPr lang="en-US" sz="2800" dirty="0" smtClean="0"/>
                <a:t>:   38.8%</a:t>
              </a:r>
              <a:endParaRPr lang="en-US" sz="2800" dirty="0"/>
            </a:p>
          </p:txBody>
        </p:sp>
        <p:sp>
          <p:nvSpPr>
            <p:cNvPr id="60" name="TextBox 59"/>
            <p:cNvSpPr txBox="1"/>
            <p:nvPr/>
          </p:nvSpPr>
          <p:spPr>
            <a:xfrm>
              <a:off x="24901888" y="9392905"/>
              <a:ext cx="4093368" cy="2283708"/>
            </a:xfrm>
            <a:prstGeom prst="rect">
              <a:avLst/>
            </a:prstGeom>
            <a:noFill/>
          </p:spPr>
          <p:txBody>
            <a:bodyPr wrap="square" rtlCol="0">
              <a:spAutoFit/>
            </a:bodyPr>
            <a:lstStyle/>
            <a:p>
              <a:r>
                <a:rPr lang="en-US" sz="2800" b="1" dirty="0" smtClean="0"/>
                <a:t>Crown Depth</a:t>
              </a:r>
              <a:r>
                <a:rPr lang="en-US" sz="2800" b="1" baseline="30000" dirty="0" smtClean="0"/>
                <a:t>±</a:t>
              </a:r>
            </a:p>
            <a:p>
              <a:r>
                <a:rPr lang="en-US" sz="2800" i="1" dirty="0" smtClean="0"/>
                <a:t>Pseudo R</a:t>
              </a:r>
              <a:r>
                <a:rPr lang="en-US" sz="2800" i="1" baseline="30000" dirty="0" smtClean="0"/>
                <a:t>2</a:t>
              </a:r>
              <a:r>
                <a:rPr lang="en-US" sz="2800" dirty="0" smtClean="0"/>
                <a:t>:    0.35</a:t>
              </a:r>
            </a:p>
            <a:p>
              <a:r>
                <a:rPr lang="en-US" sz="2800" i="1" dirty="0" smtClean="0"/>
                <a:t>RMSE</a:t>
              </a:r>
              <a:r>
                <a:rPr lang="en-US" sz="2800" dirty="0" smtClean="0"/>
                <a:t>:           3.24</a:t>
              </a:r>
            </a:p>
            <a:p>
              <a:r>
                <a:rPr lang="en-US" sz="2800" i="1" dirty="0" smtClean="0"/>
                <a:t>CV(RMSE)</a:t>
              </a:r>
              <a:r>
                <a:rPr lang="en-US" sz="2800" dirty="0" smtClean="0"/>
                <a:t>:   32.8%</a:t>
              </a:r>
              <a:endParaRPr lang="en-US" sz="2800" dirty="0"/>
            </a:p>
          </p:txBody>
        </p:sp>
        <p:sp>
          <p:nvSpPr>
            <p:cNvPr id="71" name="TextBox 70"/>
            <p:cNvSpPr txBox="1"/>
            <p:nvPr/>
          </p:nvSpPr>
          <p:spPr>
            <a:xfrm>
              <a:off x="39968058" y="13048566"/>
              <a:ext cx="4093368" cy="2283708"/>
            </a:xfrm>
            <a:prstGeom prst="rect">
              <a:avLst/>
            </a:prstGeom>
            <a:noFill/>
          </p:spPr>
          <p:txBody>
            <a:bodyPr wrap="square" rtlCol="0">
              <a:spAutoFit/>
            </a:bodyPr>
            <a:lstStyle/>
            <a:p>
              <a:r>
                <a:rPr lang="en-US" sz="2800" b="1" dirty="0" smtClean="0"/>
                <a:t>Tree Height*</a:t>
              </a:r>
            </a:p>
            <a:p>
              <a:r>
                <a:rPr lang="en-US" sz="2800" i="1" dirty="0" smtClean="0"/>
                <a:t>Pseudo R</a:t>
              </a:r>
              <a:r>
                <a:rPr lang="en-US" sz="2800" i="1" baseline="30000" dirty="0" smtClean="0"/>
                <a:t>2</a:t>
              </a:r>
              <a:r>
                <a:rPr lang="en-US" sz="2800" dirty="0" smtClean="0"/>
                <a:t>:    0.701</a:t>
              </a:r>
            </a:p>
            <a:p>
              <a:r>
                <a:rPr lang="en-US" sz="2800" i="1" dirty="0" smtClean="0"/>
                <a:t>RMSE</a:t>
              </a:r>
              <a:r>
                <a:rPr lang="en-US" sz="2800" dirty="0" smtClean="0"/>
                <a:t>:           2.96</a:t>
              </a:r>
            </a:p>
            <a:p>
              <a:r>
                <a:rPr lang="en-US" sz="2800" i="1" dirty="0" smtClean="0"/>
                <a:t>CV(RMSE)</a:t>
              </a:r>
              <a:r>
                <a:rPr lang="en-US" sz="2800" dirty="0" smtClean="0"/>
                <a:t>:   13.8%</a:t>
              </a:r>
              <a:endParaRPr lang="en-US" sz="2800" dirty="0"/>
            </a:p>
          </p:txBody>
        </p:sp>
        <p:sp>
          <p:nvSpPr>
            <p:cNvPr id="72" name="TextBox 71"/>
            <p:cNvSpPr txBox="1"/>
            <p:nvPr/>
          </p:nvSpPr>
          <p:spPr>
            <a:xfrm>
              <a:off x="27327368" y="14422033"/>
              <a:ext cx="6413720" cy="1199914"/>
            </a:xfrm>
            <a:prstGeom prst="rect">
              <a:avLst/>
            </a:prstGeom>
            <a:noFill/>
          </p:spPr>
          <p:txBody>
            <a:bodyPr wrap="square" rtlCol="0">
              <a:spAutoFit/>
            </a:bodyPr>
            <a:lstStyle/>
            <a:p>
              <a:r>
                <a:rPr lang="en-US" sz="2800" b="1" dirty="0" smtClean="0"/>
                <a:t>*plot effect insignificant</a:t>
              </a:r>
            </a:p>
            <a:p>
              <a:r>
                <a:rPr lang="en-US" sz="2800" b="1" dirty="0" smtClean="0"/>
                <a:t>±plot effect significant, removed</a:t>
              </a:r>
              <a:endParaRPr lang="en-US" sz="2800" b="1" dirty="0"/>
            </a:p>
          </p:txBody>
        </p:sp>
      </p:grpSp>
      <p:sp>
        <p:nvSpPr>
          <p:cNvPr id="73" name="TextBox 72"/>
          <p:cNvSpPr txBox="1"/>
          <p:nvPr/>
        </p:nvSpPr>
        <p:spPr>
          <a:xfrm>
            <a:off x="13335000" y="7263825"/>
            <a:ext cx="24708231" cy="584775"/>
          </a:xfrm>
          <a:prstGeom prst="rect">
            <a:avLst/>
          </a:prstGeom>
          <a:noFill/>
        </p:spPr>
        <p:txBody>
          <a:bodyPr wrap="square" rtlCol="0">
            <a:spAutoFit/>
          </a:bodyPr>
          <a:lstStyle/>
          <a:p>
            <a:pPr algn="ctr"/>
            <a:r>
              <a:rPr lang="en-US" sz="3200" b="1" dirty="0" smtClean="0">
                <a:solidFill>
                  <a:schemeClr val="tx1">
                    <a:lumMod val="50000"/>
                    <a:lumOff val="50000"/>
                  </a:schemeClr>
                </a:solidFill>
                <a:latin typeface="Times New Roman" panose="02020603050405020304" pitchFamily="18" charset="0"/>
                <a:cs typeface="Times New Roman" panose="02020603050405020304" pitchFamily="18" charset="0"/>
              </a:rPr>
              <a:t>Crown Geometry </a:t>
            </a:r>
            <a:r>
              <a:rPr lang="en-US" sz="3200" b="1" dirty="0" err="1" smtClean="0">
                <a:solidFill>
                  <a:schemeClr val="tx1">
                    <a:lumMod val="50000"/>
                    <a:lumOff val="50000"/>
                  </a:schemeClr>
                </a:solidFill>
                <a:latin typeface="Times New Roman" panose="02020603050405020304" pitchFamily="18" charset="0"/>
                <a:cs typeface="Times New Roman" panose="02020603050405020304" pitchFamily="18" charset="0"/>
              </a:rPr>
              <a:t>Allometric</a:t>
            </a:r>
            <a:r>
              <a:rPr lang="en-US" sz="3200" b="1" dirty="0" smtClean="0">
                <a:solidFill>
                  <a:schemeClr val="tx1">
                    <a:lumMod val="50000"/>
                    <a:lumOff val="50000"/>
                  </a:schemeClr>
                </a:solidFill>
                <a:latin typeface="Times New Roman" panose="02020603050405020304" pitchFamily="18" charset="0"/>
                <a:cs typeface="Times New Roman" panose="02020603050405020304" pitchFamily="18" charset="0"/>
              </a:rPr>
              <a:t> Equations from VRPs – Mixed Effects Modeling</a:t>
            </a:r>
            <a:endParaRPr lang="en-US" sz="3200" b="1" dirty="0">
              <a:solidFill>
                <a:schemeClr val="tx1">
                  <a:lumMod val="50000"/>
                  <a:lumOff val="50000"/>
                </a:schemeClr>
              </a:solidFill>
              <a:latin typeface="Times New Roman" panose="02020603050405020304" pitchFamily="18" charset="0"/>
              <a:cs typeface="Times New Roman" panose="02020603050405020304" pitchFamily="18" charset="0"/>
            </a:endParaRPr>
          </a:p>
        </p:txBody>
      </p:sp>
      <p:cxnSp>
        <p:nvCxnSpPr>
          <p:cNvPr id="74" name="Straight Connector 73"/>
          <p:cNvCxnSpPr/>
          <p:nvPr/>
        </p:nvCxnSpPr>
        <p:spPr>
          <a:xfrm>
            <a:off x="13331189" y="16002000"/>
            <a:ext cx="24712042" cy="0"/>
          </a:xfrm>
          <a:prstGeom prst="line">
            <a:avLst/>
          </a:prstGeom>
          <a:ln w="76200">
            <a:solidFill>
              <a:srgbClr val="698335"/>
            </a:solidFill>
          </a:ln>
        </p:spPr>
        <p:style>
          <a:lnRef idx="1">
            <a:schemeClr val="accent1"/>
          </a:lnRef>
          <a:fillRef idx="0">
            <a:schemeClr val="accent1"/>
          </a:fillRef>
          <a:effectRef idx="0">
            <a:schemeClr val="accent1"/>
          </a:effectRef>
          <a:fontRef idx="minor">
            <a:schemeClr val="tx1"/>
          </a:fontRef>
        </p:style>
      </p:cxnSp>
      <p:sp>
        <p:nvSpPr>
          <p:cNvPr id="77" name="TextBox 76"/>
          <p:cNvSpPr txBox="1"/>
          <p:nvPr/>
        </p:nvSpPr>
        <p:spPr>
          <a:xfrm>
            <a:off x="13331189" y="16122670"/>
            <a:ext cx="12198575" cy="584775"/>
          </a:xfrm>
          <a:prstGeom prst="rect">
            <a:avLst/>
          </a:prstGeom>
          <a:noFill/>
        </p:spPr>
        <p:txBody>
          <a:bodyPr wrap="square" rtlCol="0">
            <a:spAutoFit/>
          </a:bodyPr>
          <a:lstStyle/>
          <a:p>
            <a:pPr algn="ctr"/>
            <a:r>
              <a:rPr lang="en-US" sz="3200" b="1" dirty="0" err="1" smtClean="0">
                <a:solidFill>
                  <a:schemeClr val="tx1">
                    <a:lumMod val="50000"/>
                    <a:lumOff val="50000"/>
                  </a:schemeClr>
                </a:solidFill>
                <a:latin typeface="Times New Roman" panose="02020603050405020304" pitchFamily="18" charset="0"/>
                <a:cs typeface="Times New Roman" panose="02020603050405020304" pitchFamily="18" charset="0"/>
              </a:rPr>
              <a:t>Allometric</a:t>
            </a:r>
            <a:r>
              <a:rPr lang="en-US" sz="3200" b="1" dirty="0" smtClean="0">
                <a:solidFill>
                  <a:schemeClr val="tx1">
                    <a:lumMod val="50000"/>
                    <a:lumOff val="50000"/>
                  </a:schemeClr>
                </a:solidFill>
                <a:latin typeface="Times New Roman" panose="02020603050405020304" pitchFamily="18" charset="0"/>
                <a:cs typeface="Times New Roman" panose="02020603050405020304" pitchFamily="18" charset="0"/>
              </a:rPr>
              <a:t> Canopy Height Model</a:t>
            </a:r>
            <a:endParaRPr lang="en-US" sz="3200" b="1" dirty="0">
              <a:solidFill>
                <a:schemeClr val="tx1">
                  <a:lumMod val="50000"/>
                  <a:lumOff val="50000"/>
                </a:schemeClr>
              </a:solidFill>
              <a:latin typeface="Times New Roman" panose="02020603050405020304" pitchFamily="18" charset="0"/>
              <a:cs typeface="Times New Roman" panose="02020603050405020304" pitchFamily="18" charset="0"/>
            </a:endParaRPr>
          </a:p>
        </p:txBody>
      </p:sp>
      <p:sp>
        <p:nvSpPr>
          <p:cNvPr id="78" name="TextBox 77"/>
          <p:cNvSpPr txBox="1"/>
          <p:nvPr/>
        </p:nvSpPr>
        <p:spPr>
          <a:xfrm>
            <a:off x="25913673" y="16118694"/>
            <a:ext cx="12129558" cy="584775"/>
          </a:xfrm>
          <a:prstGeom prst="rect">
            <a:avLst/>
          </a:prstGeom>
          <a:noFill/>
        </p:spPr>
        <p:txBody>
          <a:bodyPr wrap="square" rtlCol="0">
            <a:spAutoFit/>
          </a:bodyPr>
          <a:lstStyle/>
          <a:p>
            <a:pPr algn="ctr"/>
            <a:r>
              <a:rPr lang="en-US" sz="3200" b="1" dirty="0" smtClean="0">
                <a:solidFill>
                  <a:schemeClr val="tx1">
                    <a:lumMod val="50000"/>
                    <a:lumOff val="50000"/>
                  </a:schemeClr>
                </a:solidFill>
                <a:latin typeface="Times New Roman" panose="02020603050405020304" pitchFamily="18" charset="0"/>
                <a:cs typeface="Times New Roman" panose="02020603050405020304" pitchFamily="18" charset="0"/>
              </a:rPr>
              <a:t>G-</a:t>
            </a:r>
            <a:r>
              <a:rPr lang="en-US" sz="3200" b="1" dirty="0" err="1" smtClean="0">
                <a:solidFill>
                  <a:schemeClr val="tx1">
                    <a:lumMod val="50000"/>
                    <a:lumOff val="50000"/>
                  </a:schemeClr>
                </a:solidFill>
                <a:latin typeface="Times New Roman" panose="02020603050405020304" pitchFamily="18" charset="0"/>
                <a:cs typeface="Times New Roman" panose="02020603050405020304" pitchFamily="18" charset="0"/>
              </a:rPr>
              <a:t>LiHT</a:t>
            </a:r>
            <a:r>
              <a:rPr lang="en-US" sz="3200" b="1" dirty="0" smtClean="0">
                <a:solidFill>
                  <a:schemeClr val="tx1">
                    <a:lumMod val="50000"/>
                    <a:lumOff val="50000"/>
                  </a:schemeClr>
                </a:solidFill>
                <a:latin typeface="Times New Roman" panose="02020603050405020304" pitchFamily="18" charset="0"/>
                <a:cs typeface="Times New Roman" panose="02020603050405020304" pitchFamily="18" charset="0"/>
              </a:rPr>
              <a:t> Canopy Height Model</a:t>
            </a:r>
            <a:endParaRPr lang="en-US" sz="3200" b="1" dirty="0">
              <a:solidFill>
                <a:schemeClr val="tx1">
                  <a:lumMod val="50000"/>
                  <a:lumOff val="50000"/>
                </a:schemeClr>
              </a:solidFill>
              <a:latin typeface="Times New Roman" panose="02020603050405020304" pitchFamily="18" charset="0"/>
              <a:cs typeface="Times New Roman" panose="02020603050405020304" pitchFamily="18" charset="0"/>
            </a:endParaRPr>
          </a:p>
        </p:txBody>
      </p:sp>
      <p:grpSp>
        <p:nvGrpSpPr>
          <p:cNvPr id="79" name="Group 78"/>
          <p:cNvGrpSpPr/>
          <p:nvPr/>
        </p:nvGrpSpPr>
        <p:grpSpPr>
          <a:xfrm>
            <a:off x="13187372" y="27063420"/>
            <a:ext cx="20193000" cy="4269790"/>
            <a:chOff x="17526000" y="28420010"/>
            <a:chExt cx="20193000" cy="4269790"/>
          </a:xfrm>
        </p:grpSpPr>
        <p:pic>
          <p:nvPicPr>
            <p:cNvPr id="80" name="Picture 79"/>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7660600" y="28420010"/>
              <a:ext cx="10058400" cy="4269790"/>
            </a:xfrm>
            <a:prstGeom prst="rect">
              <a:avLst/>
            </a:prstGeom>
          </p:spPr>
        </p:pic>
        <p:pic>
          <p:nvPicPr>
            <p:cNvPr id="81" name="Picture 80"/>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17526000" y="28420010"/>
              <a:ext cx="10058400" cy="4269790"/>
            </a:xfrm>
            <a:prstGeom prst="rect">
              <a:avLst/>
            </a:prstGeom>
          </p:spPr>
        </p:pic>
        <p:pic>
          <p:nvPicPr>
            <p:cNvPr id="82" name="Picture 81"/>
            <p:cNvPicPr>
              <a:picLocks noChangeAspect="1"/>
            </p:cNvPicPr>
            <p:nvPr/>
          </p:nvPicPr>
          <p:blipFill rotWithShape="1">
            <a:blip r:embed="rId12">
              <a:extLst>
                <a:ext uri="{28A0092B-C50C-407E-A947-70E740481C1C}">
                  <a14:useLocalDpi xmlns:a14="http://schemas.microsoft.com/office/drawing/2010/main" val="0"/>
                </a:ext>
              </a:extLst>
            </a:blip>
            <a:srcRect l="71317" t="15238" r="9467" b="64851"/>
            <a:stretch/>
          </p:blipFill>
          <p:spPr>
            <a:xfrm>
              <a:off x="24307800" y="28764815"/>
              <a:ext cx="3036852" cy="1334185"/>
            </a:xfrm>
            <a:prstGeom prst="rect">
              <a:avLst/>
            </a:prstGeom>
          </p:spPr>
        </p:pic>
        <p:pic>
          <p:nvPicPr>
            <p:cNvPr id="88" name="Picture 87"/>
            <p:cNvPicPr>
              <a:picLocks noChangeAspect="1"/>
            </p:cNvPicPr>
            <p:nvPr/>
          </p:nvPicPr>
          <p:blipFill rotWithShape="1">
            <a:blip r:embed="rId12">
              <a:extLst>
                <a:ext uri="{28A0092B-C50C-407E-A947-70E740481C1C}">
                  <a14:useLocalDpi xmlns:a14="http://schemas.microsoft.com/office/drawing/2010/main" val="0"/>
                </a:ext>
              </a:extLst>
            </a:blip>
            <a:srcRect l="71317" t="15238" r="9467" b="64851"/>
            <a:stretch/>
          </p:blipFill>
          <p:spPr>
            <a:xfrm>
              <a:off x="34453548" y="28747914"/>
              <a:ext cx="3036852" cy="1334185"/>
            </a:xfrm>
            <a:prstGeom prst="rect">
              <a:avLst/>
            </a:prstGeom>
          </p:spPr>
        </p:pic>
      </p:grpSp>
      <p:sp>
        <p:nvSpPr>
          <p:cNvPr id="89" name="TextBox 88"/>
          <p:cNvSpPr txBox="1"/>
          <p:nvPr/>
        </p:nvSpPr>
        <p:spPr>
          <a:xfrm>
            <a:off x="13034972" y="26593800"/>
            <a:ext cx="20421599" cy="584775"/>
          </a:xfrm>
          <a:prstGeom prst="rect">
            <a:avLst/>
          </a:prstGeom>
          <a:noFill/>
        </p:spPr>
        <p:txBody>
          <a:bodyPr wrap="square" rtlCol="0">
            <a:spAutoFit/>
          </a:bodyPr>
          <a:lstStyle/>
          <a:p>
            <a:pPr algn="ctr"/>
            <a:r>
              <a:rPr lang="en-US" sz="3200" b="1" dirty="0" smtClean="0">
                <a:solidFill>
                  <a:schemeClr val="tx1">
                    <a:lumMod val="50000"/>
                    <a:lumOff val="50000"/>
                  </a:schemeClr>
                </a:solidFill>
                <a:latin typeface="Times New Roman" panose="02020603050405020304" pitchFamily="18" charset="0"/>
                <a:cs typeface="Times New Roman" panose="02020603050405020304" pitchFamily="18" charset="0"/>
              </a:rPr>
              <a:t>Crown Delineation Comparison</a:t>
            </a:r>
            <a:endParaRPr lang="en-US" sz="3200" b="1" dirty="0">
              <a:solidFill>
                <a:schemeClr val="tx1">
                  <a:lumMod val="50000"/>
                  <a:lumOff val="50000"/>
                </a:schemeClr>
              </a:solidFill>
              <a:latin typeface="Times New Roman" panose="02020603050405020304" pitchFamily="18" charset="0"/>
              <a:cs typeface="Times New Roman" panose="02020603050405020304" pitchFamily="18" charset="0"/>
            </a:endParaRPr>
          </a:p>
        </p:txBody>
      </p:sp>
      <p:sp>
        <p:nvSpPr>
          <p:cNvPr id="90" name="Rectangle 89"/>
          <p:cNvSpPr/>
          <p:nvPr/>
        </p:nvSpPr>
        <p:spPr>
          <a:xfrm>
            <a:off x="33375600" y="26537628"/>
            <a:ext cx="4662859" cy="6228372"/>
          </a:xfrm>
          <a:prstGeom prst="rect">
            <a:avLst/>
          </a:prstGeom>
          <a:ln w="28575">
            <a:solidFill>
              <a:srgbClr val="698335"/>
            </a:solidFill>
          </a:ln>
        </p:spPr>
        <p:txBody>
          <a:bodyPr wrap="square">
            <a:spAutoFit/>
          </a:bodyPr>
          <a:lstStyle/>
          <a:p>
            <a:pPr>
              <a:lnSpc>
                <a:spcPct val="112000"/>
              </a:lnSpc>
            </a:pPr>
            <a:r>
              <a:rPr lang="en-US" altLang="en-US" sz="1800" b="1" i="1" dirty="0" smtClean="0">
                <a:latin typeface="Times New Roman" panose="02020603050405020304" pitchFamily="18" charset="0"/>
                <a:cs typeface="Times New Roman" panose="02020603050405020304" pitchFamily="18" charset="0"/>
              </a:rPr>
              <a:t>References</a:t>
            </a:r>
            <a:endParaRPr lang="en-US" altLang="en-US" sz="1800" dirty="0">
              <a:latin typeface="Times New Roman" panose="02020603050405020304" pitchFamily="18" charset="0"/>
              <a:cs typeface="Times New Roman" panose="02020603050405020304" pitchFamily="18" charset="0"/>
            </a:endParaRPr>
          </a:p>
          <a:p>
            <a:pPr marL="914400" indent="-914400">
              <a:lnSpc>
                <a:spcPct val="112000"/>
              </a:lnSpc>
            </a:pPr>
            <a:r>
              <a:rPr lang="en-US" sz="1600" dirty="0" smtClean="0">
                <a:latin typeface="Times New Roman" panose="02020603050405020304" pitchFamily="18" charset="0"/>
                <a:cs typeface="Times New Roman" panose="02020603050405020304" pitchFamily="18" charset="0"/>
              </a:rPr>
              <a:t>Cook </a:t>
            </a:r>
            <a:r>
              <a:rPr lang="en-US" sz="1600" dirty="0">
                <a:latin typeface="Times New Roman" panose="02020603050405020304" pitchFamily="18" charset="0"/>
                <a:cs typeface="Times New Roman" panose="02020603050405020304" pitchFamily="18" charset="0"/>
              </a:rPr>
              <a:t>BD, Corp LW, Nelson RF, Middleton EM, Morton DC, </a:t>
            </a:r>
            <a:r>
              <a:rPr lang="en-US" sz="1600" dirty="0" err="1">
                <a:latin typeface="Times New Roman" panose="02020603050405020304" pitchFamily="18" charset="0"/>
                <a:cs typeface="Times New Roman" panose="02020603050405020304" pitchFamily="18" charset="0"/>
              </a:rPr>
              <a:t>McCorkel</a:t>
            </a:r>
            <a:r>
              <a:rPr lang="en-US" sz="1600" dirty="0">
                <a:latin typeface="Times New Roman" panose="02020603050405020304" pitchFamily="18" charset="0"/>
                <a:cs typeface="Times New Roman" panose="02020603050405020304" pitchFamily="18" charset="0"/>
              </a:rPr>
              <a:t> JT, </a:t>
            </a:r>
            <a:r>
              <a:rPr lang="en-US" sz="1600" dirty="0" err="1">
                <a:latin typeface="Times New Roman" panose="02020603050405020304" pitchFamily="18" charset="0"/>
                <a:cs typeface="Times New Roman" panose="02020603050405020304" pitchFamily="18" charset="0"/>
              </a:rPr>
              <a:t>Masek</a:t>
            </a:r>
            <a:r>
              <a:rPr lang="en-US" sz="1600" dirty="0">
                <a:latin typeface="Times New Roman" panose="02020603050405020304" pitchFamily="18" charset="0"/>
                <a:cs typeface="Times New Roman" panose="02020603050405020304" pitchFamily="18" charset="0"/>
              </a:rPr>
              <a:t> JG, </a:t>
            </a:r>
            <a:r>
              <a:rPr lang="en-US" sz="1600" dirty="0" err="1">
                <a:latin typeface="Times New Roman" panose="02020603050405020304" pitchFamily="18" charset="0"/>
                <a:cs typeface="Times New Roman" panose="02020603050405020304" pitchFamily="18" charset="0"/>
              </a:rPr>
              <a:t>Ranson</a:t>
            </a:r>
            <a:r>
              <a:rPr lang="en-US" sz="1600" dirty="0">
                <a:latin typeface="Times New Roman" panose="02020603050405020304" pitchFamily="18" charset="0"/>
                <a:cs typeface="Times New Roman" panose="02020603050405020304" pitchFamily="18" charset="0"/>
              </a:rPr>
              <a:t> KJ, Ly V, and Montesano PM. 2013. NASA Goddard's </a:t>
            </a:r>
            <a:r>
              <a:rPr lang="en-US" sz="1600" dirty="0" err="1">
                <a:latin typeface="Times New Roman" panose="02020603050405020304" pitchFamily="18" charset="0"/>
                <a:cs typeface="Times New Roman" panose="02020603050405020304" pitchFamily="18" charset="0"/>
              </a:rPr>
              <a:t>Lidar</a:t>
            </a:r>
            <a:r>
              <a:rPr lang="en-US" sz="1600" dirty="0">
                <a:latin typeface="Times New Roman" panose="02020603050405020304" pitchFamily="18" charset="0"/>
                <a:cs typeface="Times New Roman" panose="02020603050405020304" pitchFamily="18" charset="0"/>
              </a:rPr>
              <a:t>, Hyperspectral and Thermal (G-</a:t>
            </a:r>
            <a:r>
              <a:rPr lang="en-US" sz="1600" dirty="0" err="1">
                <a:latin typeface="Times New Roman" panose="02020603050405020304" pitchFamily="18" charset="0"/>
                <a:cs typeface="Times New Roman" panose="02020603050405020304" pitchFamily="18" charset="0"/>
              </a:rPr>
              <a:t>LiHT</a:t>
            </a:r>
            <a:r>
              <a:rPr lang="en-US" sz="1600" dirty="0">
                <a:latin typeface="Times New Roman" panose="02020603050405020304" pitchFamily="18" charset="0"/>
                <a:cs typeface="Times New Roman" panose="02020603050405020304" pitchFamily="18" charset="0"/>
              </a:rPr>
              <a:t>) airborne imager. Remote </a:t>
            </a:r>
            <a:r>
              <a:rPr lang="en-US" sz="1600" dirty="0" err="1">
                <a:latin typeface="Times New Roman" panose="02020603050405020304" pitchFamily="18" charset="0"/>
                <a:cs typeface="Times New Roman" panose="02020603050405020304" pitchFamily="18" charset="0"/>
              </a:rPr>
              <a:t>Sens</a:t>
            </a:r>
            <a:r>
              <a:rPr lang="en-US" sz="1600" dirty="0">
                <a:latin typeface="Times New Roman" panose="02020603050405020304" pitchFamily="18" charset="0"/>
                <a:cs typeface="Times New Roman" panose="02020603050405020304" pitchFamily="18" charset="0"/>
              </a:rPr>
              <a:t> 5: 4045-4066, doi:10.3390/rs5084045</a:t>
            </a:r>
            <a:r>
              <a:rPr lang="en-US" sz="1600" dirty="0" smtClean="0">
                <a:latin typeface="Times New Roman" panose="02020603050405020304" pitchFamily="18" charset="0"/>
                <a:cs typeface="Times New Roman" panose="02020603050405020304" pitchFamily="18" charset="0"/>
              </a:rPr>
              <a:t>.</a:t>
            </a:r>
            <a:endParaRPr lang="en-US" altLang="en-US" sz="1600" dirty="0" smtClean="0">
              <a:latin typeface="Times New Roman" panose="02020603050405020304" pitchFamily="18" charset="0"/>
              <a:cs typeface="Times New Roman" panose="02020603050405020304" pitchFamily="18" charset="0"/>
            </a:endParaRPr>
          </a:p>
          <a:p>
            <a:pPr marL="914400" indent="-914400">
              <a:lnSpc>
                <a:spcPct val="112000"/>
              </a:lnSpc>
            </a:pPr>
            <a:r>
              <a:rPr lang="nb-NO" sz="1600" dirty="0">
                <a:latin typeface="Times New Roman" panose="02020603050405020304" pitchFamily="18" charset="0"/>
                <a:cs typeface="Times New Roman" panose="02020603050405020304" pitchFamily="18" charset="0"/>
              </a:rPr>
              <a:t>Palace M, Keller M, Asner GP, Hagen S, Braswell B. 2008. </a:t>
            </a:r>
            <a:r>
              <a:rPr lang="en-US" sz="1600" dirty="0">
                <a:latin typeface="Times New Roman" panose="02020603050405020304" pitchFamily="18" charset="0"/>
                <a:cs typeface="Times New Roman" panose="02020603050405020304" pitchFamily="18" charset="0"/>
              </a:rPr>
              <a:t>Amazon forest structure from IKONOS satellite data and the automated characterization of forest canopy properties. </a:t>
            </a:r>
            <a:r>
              <a:rPr lang="en-US" sz="1600" dirty="0" err="1">
                <a:latin typeface="Times New Roman" panose="02020603050405020304" pitchFamily="18" charset="0"/>
                <a:cs typeface="Times New Roman" panose="02020603050405020304" pitchFamily="18" charset="0"/>
              </a:rPr>
              <a:t>Biotropica</a:t>
            </a:r>
            <a:r>
              <a:rPr lang="en-US" sz="1600" dirty="0">
                <a:latin typeface="Times New Roman" panose="02020603050405020304" pitchFamily="18" charset="0"/>
                <a:cs typeface="Times New Roman" panose="02020603050405020304" pitchFamily="18" charset="0"/>
              </a:rPr>
              <a:t> 40(20): 141-150</a:t>
            </a:r>
            <a:r>
              <a:rPr lang="en-US" sz="1600" dirty="0" smtClean="0">
                <a:latin typeface="Times New Roman" panose="02020603050405020304" pitchFamily="18" charset="0"/>
                <a:cs typeface="Times New Roman" panose="02020603050405020304" pitchFamily="18" charset="0"/>
              </a:rPr>
              <a:t>.</a:t>
            </a:r>
            <a:endParaRPr lang="en-US" altLang="en-US" sz="1600" dirty="0" smtClean="0">
              <a:latin typeface="Times New Roman" panose="02020603050405020304" pitchFamily="18" charset="0"/>
              <a:cs typeface="Times New Roman" panose="02020603050405020304" pitchFamily="18" charset="0"/>
            </a:endParaRPr>
          </a:p>
          <a:p>
            <a:pPr marL="914400" indent="-914400">
              <a:lnSpc>
                <a:spcPct val="112000"/>
              </a:lnSpc>
            </a:pPr>
            <a:endParaRPr lang="en-US" altLang="en-US" sz="1800" dirty="0" smtClean="0">
              <a:latin typeface="Times New Roman" panose="02020603050405020304" pitchFamily="18" charset="0"/>
              <a:cs typeface="Times New Roman" panose="02020603050405020304" pitchFamily="18" charset="0"/>
            </a:endParaRPr>
          </a:p>
          <a:p>
            <a:pPr>
              <a:lnSpc>
                <a:spcPct val="112000"/>
              </a:lnSpc>
            </a:pPr>
            <a:r>
              <a:rPr lang="en-US" altLang="en-US" sz="1600" b="1" i="1" dirty="0">
                <a:latin typeface="Times New Roman" panose="02020603050405020304" pitchFamily="18" charset="0"/>
                <a:cs typeface="Times New Roman" panose="02020603050405020304" pitchFamily="18" charset="0"/>
              </a:rPr>
              <a:t>Acknowledgements</a:t>
            </a:r>
            <a:r>
              <a:rPr lang="en-US" altLang="en-US" sz="1600" dirty="0">
                <a:latin typeface="Times New Roman" panose="02020603050405020304" pitchFamily="18" charset="0"/>
                <a:cs typeface="Times New Roman" panose="02020603050405020304" pitchFamily="18" charset="0"/>
              </a:rPr>
              <a:t> Airborne </a:t>
            </a:r>
            <a:r>
              <a:rPr lang="en-US" altLang="en-US" sz="1600" dirty="0" err="1">
                <a:latin typeface="Times New Roman" panose="02020603050405020304" pitchFamily="18" charset="0"/>
                <a:cs typeface="Times New Roman" panose="02020603050405020304" pitchFamily="18" charset="0"/>
              </a:rPr>
              <a:t>lidar</a:t>
            </a:r>
            <a:r>
              <a:rPr lang="en-US" altLang="en-US" sz="1600" dirty="0">
                <a:latin typeface="Times New Roman" panose="02020603050405020304" pitchFamily="18" charset="0"/>
                <a:cs typeface="Times New Roman" panose="02020603050405020304" pitchFamily="18" charset="0"/>
              </a:rPr>
              <a:t> were collected by </a:t>
            </a:r>
            <a:r>
              <a:rPr lang="en-US" altLang="en-US" sz="1600" dirty="0" smtClean="0">
                <a:latin typeface="Times New Roman" panose="02020603050405020304" pitchFamily="18" charset="0"/>
                <a:cs typeface="Times New Roman" panose="02020603050405020304" pitchFamily="18" charset="0"/>
              </a:rPr>
              <a:t>NASA’s G-</a:t>
            </a:r>
            <a:r>
              <a:rPr lang="en-US" altLang="en-US" sz="1600" dirty="0" err="1" smtClean="0">
                <a:latin typeface="Times New Roman" panose="02020603050405020304" pitchFamily="18" charset="0"/>
                <a:cs typeface="Times New Roman" panose="02020603050405020304" pitchFamily="18" charset="0"/>
              </a:rPr>
              <a:t>LiHT</a:t>
            </a:r>
            <a:r>
              <a:rPr lang="en-US" altLang="en-US" sz="1600" dirty="0" smtClean="0">
                <a:latin typeface="Times New Roman" panose="02020603050405020304" pitchFamily="18" charset="0"/>
                <a:cs typeface="Times New Roman" panose="02020603050405020304" pitchFamily="18" charset="0"/>
              </a:rPr>
              <a:t> </a:t>
            </a:r>
            <a:r>
              <a:rPr lang="en-US" altLang="en-US" sz="1600" dirty="0">
                <a:latin typeface="Times New Roman" panose="02020603050405020304" pitchFamily="18" charset="0"/>
                <a:cs typeface="Times New Roman" panose="02020603050405020304" pitchFamily="18" charset="0"/>
              </a:rPr>
              <a:t>airborne imager (http://gliht.gsfc.nasa.gov/). Census data were collected by David </a:t>
            </a:r>
            <a:r>
              <a:rPr lang="en-US" altLang="en-US" sz="1600" dirty="0" err="1">
                <a:latin typeface="Times New Roman" panose="02020603050405020304" pitchFamily="18" charset="0"/>
                <a:cs typeface="Times New Roman" panose="02020603050405020304" pitchFamily="18" charset="0"/>
              </a:rPr>
              <a:t>Orwig</a:t>
            </a:r>
            <a:r>
              <a:rPr lang="en-US" altLang="en-US" sz="1600" dirty="0">
                <a:latin typeface="Times New Roman" panose="02020603050405020304" pitchFamily="18" charset="0"/>
                <a:cs typeface="Times New Roman" panose="02020603050405020304" pitchFamily="18" charset="0"/>
              </a:rPr>
              <a:t> and numerous field assistants, with financial assistance provided by the Smithsonian Institute (http://www.forestgeo.si.edu/), NSF LTER program (DEB 06-20443 and DEB 12-37491) and Harvard University. </a:t>
            </a:r>
            <a:endParaRPr lang="en-US" altLang="en-US" sz="1600" b="1" i="1" dirty="0">
              <a:latin typeface="Times New Roman" panose="02020603050405020304" pitchFamily="18" charset="0"/>
              <a:cs typeface="Times New Roman" panose="02020603050405020304" pitchFamily="18" charset="0"/>
            </a:endParaRPr>
          </a:p>
        </p:txBody>
      </p:sp>
      <p:sp>
        <p:nvSpPr>
          <p:cNvPr id="91" name="Rectangle 90"/>
          <p:cNvSpPr/>
          <p:nvPr/>
        </p:nvSpPr>
        <p:spPr>
          <a:xfrm>
            <a:off x="13241763" y="14941234"/>
            <a:ext cx="24801468" cy="1400383"/>
          </a:xfrm>
          <a:prstGeom prst="rect">
            <a:avLst/>
          </a:prstGeom>
        </p:spPr>
        <p:txBody>
          <a:bodyPr wrap="square">
            <a:spAutoFit/>
          </a:bodyPr>
          <a:lstStyle/>
          <a:p>
            <a:pPr>
              <a:spcAft>
                <a:spcPts val="600"/>
              </a:spcAft>
            </a:pPr>
            <a:r>
              <a:rPr lang="en-US" altLang="en-US" sz="2000" b="1" i="1" dirty="0" smtClean="0"/>
              <a:t>Above: </a:t>
            </a:r>
            <a:r>
              <a:rPr lang="en-US" altLang="en-US" sz="2000" dirty="0" smtClean="0"/>
              <a:t>Coefficients for </a:t>
            </a:r>
            <a:r>
              <a:rPr lang="en-US" altLang="en-US" sz="2000" dirty="0" smtClean="0"/>
              <a:t>the random effect, </a:t>
            </a:r>
            <a:r>
              <a:rPr lang="en-US" altLang="en-US" sz="2000" dirty="0" smtClean="0"/>
              <a:t>species (represented by different colored lines in the above figures), were allowed </a:t>
            </a:r>
            <a:r>
              <a:rPr lang="en-US" altLang="en-US" sz="2000" dirty="0" smtClean="0"/>
              <a:t>to vary using mixed effects modelling in </a:t>
            </a:r>
            <a:r>
              <a:rPr lang="en-US" altLang="en-US" sz="2000" dirty="0" smtClean="0"/>
              <a:t>R. Significant </a:t>
            </a:r>
            <a:r>
              <a:rPr lang="en-US" altLang="en-US" sz="2000" dirty="0" smtClean="0"/>
              <a:t>positive relationships resulted from </a:t>
            </a:r>
            <a:r>
              <a:rPr lang="en-US" altLang="en-US" sz="2000" dirty="0" err="1" smtClean="0"/>
              <a:t>allometric</a:t>
            </a:r>
            <a:r>
              <a:rPr lang="en-US" altLang="en-US" sz="2000" dirty="0" smtClean="0"/>
              <a:t> modelling of crown geometry. </a:t>
            </a:r>
            <a:r>
              <a:rPr lang="en-US" altLang="en-US" sz="2000" dirty="0" err="1" smtClean="0"/>
              <a:t>Allometric</a:t>
            </a:r>
            <a:r>
              <a:rPr lang="en-US" altLang="en-US" sz="2000" dirty="0" smtClean="0"/>
              <a:t> models were developed using mixed effects modelling, using DBH as the fixed effect and species and sample plot as random effects. Significant relationships remain when the mean plot effect was applied. The plot effect was not significant for tree height, and could not be accounted for in the census data stem map.</a:t>
            </a:r>
          </a:p>
          <a:p>
            <a:pPr eaLnBrk="1" hangingPunct="1">
              <a:spcAft>
                <a:spcPts val="600"/>
              </a:spcAft>
            </a:pPr>
            <a:endParaRPr lang="en-US" altLang="en-US" sz="2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 grpId="0" animBg="1"/>
    </p:bldLst>
  </p:timing>
</p:sld>
</file>

<file path=ppt/theme/theme1.xml><?xml version="1.0" encoding="utf-8"?>
<a:theme xmlns:a="http://schemas.openxmlformats.org/drawingml/2006/main" name="Default Design">
  <a:themeElements>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54152</TotalTime>
  <Words>1238</Words>
  <Application>Microsoft Office PowerPoint</Application>
  <PresentationFormat>Custom</PresentationFormat>
  <Paragraphs>66</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Times New Roman</vt:lpstr>
      <vt:lpstr>Default Design</vt:lpstr>
      <vt:lpstr>PowerPoint Presentation</vt:lpstr>
    </vt:vector>
  </TitlesOfParts>
  <Company>Complex System Research Center</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Unknown User</dc:creator>
  <cp:lastModifiedBy>Sullivan, Franklin</cp:lastModifiedBy>
  <cp:revision>524</cp:revision>
  <cp:lastPrinted>2012-11-26T16:45:46Z</cp:lastPrinted>
  <dcterms:created xsi:type="dcterms:W3CDTF">2000-11-29T18:08:57Z</dcterms:created>
  <dcterms:modified xsi:type="dcterms:W3CDTF">2015-07-16T15:52:47Z</dcterms:modified>
</cp:coreProperties>
</file>