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6" r:id="rId2"/>
  </p:sldIdLst>
  <p:sldSz cx="43891200" cy="32918400"/>
  <p:notesSz cx="9271000" cy="7010400"/>
  <p:defaultText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6C0A"/>
    <a:srgbClr val="10253F"/>
    <a:srgbClr val="215968"/>
    <a:srgbClr val="403152"/>
    <a:srgbClr val="1E1C11"/>
    <a:srgbClr val="984807"/>
    <a:srgbClr val="953735"/>
    <a:srgbClr val="4F6228"/>
    <a:srgbClr val="C9F1FF"/>
    <a:srgbClr val="D2EC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5" autoAdjust="0"/>
    <p:restoredTop sz="94660"/>
  </p:normalViewPr>
  <p:slideViewPr>
    <p:cSldViewPr>
      <p:cViewPr>
        <p:scale>
          <a:sx n="40" d="100"/>
          <a:sy n="40" d="100"/>
        </p:scale>
        <p:origin x="-2190" y="-2448"/>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17433" cy="350520"/>
          </a:xfrm>
          <a:prstGeom prst="rect">
            <a:avLst/>
          </a:prstGeom>
        </p:spPr>
        <p:txBody>
          <a:bodyPr vert="horz" lIns="93031" tIns="46516" rIns="93031" bIns="46516" rtlCol="0"/>
          <a:lstStyle>
            <a:lvl1pPr algn="l">
              <a:defRPr sz="1200"/>
            </a:lvl1pPr>
          </a:lstStyle>
          <a:p>
            <a:endParaRPr lang="en-US"/>
          </a:p>
        </p:txBody>
      </p:sp>
      <p:sp>
        <p:nvSpPr>
          <p:cNvPr id="3" name="Date Placeholder 2"/>
          <p:cNvSpPr>
            <a:spLocks noGrp="1"/>
          </p:cNvSpPr>
          <p:nvPr>
            <p:ph type="dt" sz="quarter" idx="1"/>
          </p:nvPr>
        </p:nvSpPr>
        <p:spPr>
          <a:xfrm>
            <a:off x="5251421" y="0"/>
            <a:ext cx="4017433" cy="350520"/>
          </a:xfrm>
          <a:prstGeom prst="rect">
            <a:avLst/>
          </a:prstGeom>
        </p:spPr>
        <p:txBody>
          <a:bodyPr vert="horz" lIns="93031" tIns="46516" rIns="93031" bIns="46516" rtlCol="0"/>
          <a:lstStyle>
            <a:lvl1pPr algn="r">
              <a:defRPr sz="1200"/>
            </a:lvl1pPr>
          </a:lstStyle>
          <a:p>
            <a:fld id="{9281E4DE-EB0E-4FB2-BE29-FC865D9A50FC}" type="datetimeFigureOut">
              <a:rPr lang="en-US" smtClean="0"/>
              <a:t>7/23/2015</a:t>
            </a:fld>
            <a:endParaRPr lang="en-US"/>
          </a:p>
        </p:txBody>
      </p:sp>
      <p:sp>
        <p:nvSpPr>
          <p:cNvPr id="4" name="Footer Placeholder 3"/>
          <p:cNvSpPr>
            <a:spLocks noGrp="1"/>
          </p:cNvSpPr>
          <p:nvPr>
            <p:ph type="ftr" sz="quarter" idx="2"/>
          </p:nvPr>
        </p:nvSpPr>
        <p:spPr>
          <a:xfrm>
            <a:off x="0" y="6658664"/>
            <a:ext cx="4017433" cy="350520"/>
          </a:xfrm>
          <a:prstGeom prst="rect">
            <a:avLst/>
          </a:prstGeom>
        </p:spPr>
        <p:txBody>
          <a:bodyPr vert="horz" lIns="93031" tIns="46516" rIns="93031" bIns="46516" rtlCol="0" anchor="b"/>
          <a:lstStyle>
            <a:lvl1pPr algn="l">
              <a:defRPr sz="1200"/>
            </a:lvl1pPr>
          </a:lstStyle>
          <a:p>
            <a:endParaRPr lang="en-US"/>
          </a:p>
        </p:txBody>
      </p:sp>
      <p:sp>
        <p:nvSpPr>
          <p:cNvPr id="5" name="Slide Number Placeholder 4"/>
          <p:cNvSpPr>
            <a:spLocks noGrp="1"/>
          </p:cNvSpPr>
          <p:nvPr>
            <p:ph type="sldNum" sz="quarter" idx="3"/>
          </p:nvPr>
        </p:nvSpPr>
        <p:spPr>
          <a:xfrm>
            <a:off x="5251421" y="6658664"/>
            <a:ext cx="4017433" cy="350520"/>
          </a:xfrm>
          <a:prstGeom prst="rect">
            <a:avLst/>
          </a:prstGeom>
        </p:spPr>
        <p:txBody>
          <a:bodyPr vert="horz" lIns="93031" tIns="46516" rIns="93031" bIns="46516" rtlCol="0" anchor="b"/>
          <a:lstStyle>
            <a:lvl1pPr algn="r">
              <a:defRPr sz="1200"/>
            </a:lvl1pPr>
          </a:lstStyle>
          <a:p>
            <a:fld id="{DE247C12-2C6F-4F8F-A764-8CB2FE9A43B8}" type="slidenum">
              <a:rPr lang="en-US" smtClean="0"/>
              <a:t>‹#›</a:t>
            </a:fld>
            <a:endParaRPr lang="en-US"/>
          </a:p>
        </p:txBody>
      </p:sp>
    </p:spTree>
    <p:extLst>
      <p:ext uri="{BB962C8B-B14F-4D97-AF65-F5344CB8AC3E}">
        <p14:creationId xmlns:p14="http://schemas.microsoft.com/office/powerpoint/2010/main" val="84679124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1041401" y="571500"/>
            <a:ext cx="32037867" cy="2857500"/>
          </a:xfrm>
        </p:spPr>
        <p:txBody>
          <a:bodyPr/>
          <a:lstStyle>
            <a:lvl1pPr marL="0" indent="0">
              <a:buNone/>
              <a:defRPr sz="13400"/>
            </a:lvl1pPr>
          </a:lstStyle>
          <a:p>
            <a:pPr algn="ctr"/>
            <a:r>
              <a:rPr lang="en-US" sz="6700" b="1" i="1" dirty="0" smtClean="0">
                <a:solidFill>
                  <a:schemeClr val="bg1"/>
                </a:solidFill>
                <a:effectLst>
                  <a:outerShdw blurRad="38100" dist="38100" dir="2700000" algn="tl">
                    <a:srgbClr val="000000">
                      <a:alpha val="43137"/>
                    </a:srgbClr>
                  </a:outerShdw>
                </a:effectLst>
                <a:cs typeface="Arial" pitchFamily="34" charset="0"/>
              </a:rPr>
              <a:t>This is a Scientific Poster Template created by </a:t>
            </a:r>
            <a:r>
              <a:rPr lang="en-US" sz="6700" b="1" i="1" dirty="0" err="1" smtClean="0">
                <a:solidFill>
                  <a:schemeClr val="bg1"/>
                </a:solidFill>
                <a:effectLst>
                  <a:outerShdw blurRad="38100" dist="38100" dir="2700000" algn="tl">
                    <a:srgbClr val="000000">
                      <a:alpha val="43137"/>
                    </a:srgbClr>
                  </a:outerShdw>
                </a:effectLst>
                <a:cs typeface="Arial" pitchFamily="34" charset="0"/>
              </a:rPr>
              <a:t>Graphicsland</a:t>
            </a:r>
            <a:r>
              <a:rPr lang="en-US" sz="6700" b="1" i="1" dirty="0" smtClean="0">
                <a:solidFill>
                  <a:schemeClr val="bg1"/>
                </a:solidFill>
                <a:effectLst>
                  <a:outerShdw blurRad="38100" dist="38100" dir="2700000" algn="tl">
                    <a:srgbClr val="000000">
                      <a:alpha val="43137"/>
                    </a:srgbClr>
                  </a:outerShdw>
                </a:effectLst>
                <a:cs typeface="Arial" pitchFamily="34" charset="0"/>
              </a:rPr>
              <a:t> &amp; MakeSigns.com </a:t>
            </a:r>
            <a:br>
              <a:rPr lang="en-US" sz="6700" b="1" i="1" dirty="0" smtClean="0">
                <a:solidFill>
                  <a:schemeClr val="bg1"/>
                </a:solidFill>
                <a:effectLst>
                  <a:outerShdw blurRad="38100" dist="38100" dir="2700000" algn="tl">
                    <a:srgbClr val="000000">
                      <a:alpha val="43137"/>
                    </a:srgbClr>
                  </a:outerShdw>
                </a:effectLst>
                <a:cs typeface="Arial" pitchFamily="34" charset="0"/>
              </a:rPr>
            </a:br>
            <a:r>
              <a:rPr lang="en-US" sz="6700" b="1" i="1" dirty="0" smtClean="0">
                <a:solidFill>
                  <a:schemeClr val="bg1"/>
                </a:solidFill>
                <a:effectLst>
                  <a:outerShdw blurRad="38100" dist="38100" dir="2700000" algn="tl">
                    <a:srgbClr val="000000">
                      <a:alpha val="43137"/>
                    </a:srgbClr>
                  </a:outerShdw>
                </a:effectLst>
                <a:cs typeface="Arial" pitchFamily="34" charset="0"/>
              </a:rPr>
              <a:t>Your poster title would go on these lines</a:t>
            </a:r>
            <a:endParaRPr lang="en-US" sz="6700" b="1" i="1" dirty="0">
              <a:solidFill>
                <a:schemeClr val="bg1"/>
              </a:solidFill>
              <a:effectLst>
                <a:outerShdw blurRad="38100" dist="38100" dir="2700000" algn="tl">
                  <a:srgbClr val="000000">
                    <a:alpha val="43137"/>
                  </a:srgbClr>
                </a:outerShdw>
              </a:effectLst>
              <a:cs typeface="Arial" pitchFamily="34" charset="0"/>
            </a:endParaRPr>
          </a:p>
        </p:txBody>
      </p:sp>
      <p:sp>
        <p:nvSpPr>
          <p:cNvPr id="12" name="Text Placeholder 11"/>
          <p:cNvSpPr>
            <a:spLocks noGrp="1"/>
          </p:cNvSpPr>
          <p:nvPr>
            <p:ph type="body" sz="quarter" idx="11" hasCustomPrompt="1"/>
          </p:nvPr>
        </p:nvSpPr>
        <p:spPr>
          <a:xfrm>
            <a:off x="1041401" y="3886200"/>
            <a:ext cx="32037867" cy="1828800"/>
          </a:xfrm>
        </p:spPr>
        <p:txBody>
          <a:bodyPr/>
          <a:lstStyle>
            <a:lvl1pPr marL="0" indent="0">
              <a:buNone/>
              <a:defRPr sz="13400"/>
            </a:lvl1pPr>
          </a:lstStyle>
          <a:p>
            <a:pPr algn="ctr"/>
            <a:r>
              <a:rPr lang="en-US" sz="4500" dirty="0" smtClean="0">
                <a:solidFill>
                  <a:schemeClr val="bg1"/>
                </a:solidFill>
                <a:cs typeface="Arial" pitchFamily="34" charset="0"/>
              </a:rPr>
              <a:t>Author Name, RN</a:t>
            </a:r>
            <a:r>
              <a:rPr lang="en-US" sz="4500" baseline="30000" dirty="0" smtClean="0">
                <a:solidFill>
                  <a:schemeClr val="bg1"/>
                </a:solidFill>
                <a:cs typeface="Arial" pitchFamily="34" charset="0"/>
              </a:rPr>
              <a:t>1</a:t>
            </a:r>
            <a:r>
              <a:rPr lang="en-US" sz="4500" dirty="0" smtClean="0">
                <a:solidFill>
                  <a:schemeClr val="bg1"/>
                </a:solidFill>
                <a:cs typeface="Arial" pitchFamily="34" charset="0"/>
              </a:rPr>
              <a:t>; Author Name, Ph.D</a:t>
            </a:r>
            <a:r>
              <a:rPr lang="en-US" sz="4500" baseline="30000" dirty="0" smtClean="0">
                <a:solidFill>
                  <a:schemeClr val="bg1"/>
                </a:solidFill>
                <a:cs typeface="Arial" pitchFamily="34" charset="0"/>
              </a:rPr>
              <a:t>2</a:t>
            </a:r>
            <a:r>
              <a:rPr lang="en-US" sz="4500" dirty="0" smtClean="0">
                <a:solidFill>
                  <a:schemeClr val="bg1"/>
                </a:solidFill>
                <a:cs typeface="Arial" pitchFamily="34" charset="0"/>
              </a:rPr>
              <a:t>, Author Name, RN</a:t>
            </a:r>
            <a:r>
              <a:rPr lang="en-US" sz="4500" baseline="30000" dirty="0" smtClean="0">
                <a:solidFill>
                  <a:schemeClr val="bg1"/>
                </a:solidFill>
                <a:cs typeface="Arial" pitchFamily="34" charset="0"/>
              </a:rPr>
              <a:t>2,3</a:t>
            </a:r>
            <a:r>
              <a:rPr lang="en-US" sz="4500" dirty="0" smtClean="0">
                <a:solidFill>
                  <a:schemeClr val="bg1"/>
                </a:solidFill>
                <a:cs typeface="Arial" pitchFamily="34" charset="0"/>
              </a:rPr>
              <a:t>; Author Name, Ph.D</a:t>
            </a:r>
            <a:r>
              <a:rPr lang="en-US" sz="4500" baseline="30000" dirty="0" smtClean="0">
                <a:solidFill>
                  <a:schemeClr val="bg1"/>
                </a:solidFill>
                <a:cs typeface="Arial" pitchFamily="34" charset="0"/>
              </a:rPr>
              <a:t>1,4</a:t>
            </a:r>
            <a:r>
              <a:rPr lang="en-US" sz="4500" dirty="0" smtClean="0">
                <a:solidFill>
                  <a:schemeClr val="bg1"/>
                </a:solidFill>
                <a:cs typeface="Arial" pitchFamily="34" charset="0"/>
              </a:rPr>
              <a:t> </a:t>
            </a:r>
            <a:br>
              <a:rPr lang="en-US" sz="4500" dirty="0" smtClean="0">
                <a:solidFill>
                  <a:schemeClr val="bg1"/>
                </a:solidFill>
                <a:cs typeface="Arial" pitchFamily="34" charset="0"/>
              </a:rPr>
            </a:br>
            <a:r>
              <a:rPr lang="en-US" sz="4500" baseline="30000" dirty="0" smtClean="0">
                <a:solidFill>
                  <a:schemeClr val="bg1"/>
                </a:solidFill>
                <a:cs typeface="Arial" pitchFamily="34" charset="0"/>
              </a:rPr>
              <a:t>1</a:t>
            </a:r>
            <a:r>
              <a:rPr lang="en-US" sz="4500" dirty="0" smtClean="0">
                <a:solidFill>
                  <a:schemeClr val="bg1"/>
                </a:solidFill>
                <a:cs typeface="Arial" pitchFamily="34" charset="0"/>
              </a:rPr>
              <a:t>Name of University, City, State; </a:t>
            </a:r>
            <a:r>
              <a:rPr lang="en-US" sz="4500" baseline="30000" dirty="0" smtClean="0">
                <a:solidFill>
                  <a:schemeClr val="bg1"/>
                </a:solidFill>
                <a:cs typeface="Arial" pitchFamily="34" charset="0"/>
              </a:rPr>
              <a:t>2</a:t>
            </a:r>
            <a:r>
              <a:rPr lang="en-US" sz="4500" dirty="0" smtClean="0">
                <a:solidFill>
                  <a:schemeClr val="bg1"/>
                </a:solidFill>
                <a:cs typeface="Arial" pitchFamily="34" charset="0"/>
              </a:rPr>
              <a:t>Name of University, City, State; </a:t>
            </a:r>
            <a:r>
              <a:rPr lang="en-US" sz="4500" baseline="30000" dirty="0" smtClean="0">
                <a:solidFill>
                  <a:schemeClr val="bg1"/>
                </a:solidFill>
                <a:cs typeface="Arial" pitchFamily="34" charset="0"/>
              </a:rPr>
              <a:t>3</a:t>
            </a:r>
            <a:r>
              <a:rPr lang="en-US" sz="4500" dirty="0" smtClean="0">
                <a:solidFill>
                  <a:schemeClr val="bg1"/>
                </a:solidFill>
                <a:cs typeface="Arial" pitchFamily="34" charset="0"/>
              </a:rPr>
              <a:t>Name of University, City, State; </a:t>
            </a:r>
            <a:r>
              <a:rPr lang="en-US" sz="4500" baseline="30000" dirty="0" smtClean="0">
                <a:solidFill>
                  <a:schemeClr val="bg1"/>
                </a:solidFill>
                <a:cs typeface="Arial" pitchFamily="34" charset="0"/>
              </a:rPr>
              <a:t>4</a:t>
            </a:r>
            <a:r>
              <a:rPr lang="en-US" sz="4500" dirty="0" smtClean="0">
                <a:solidFill>
                  <a:schemeClr val="bg1"/>
                </a:solidFill>
                <a:cs typeface="Arial" pitchFamily="34" charset="0"/>
              </a:rPr>
              <a:t>Name of University, City, State; </a:t>
            </a:r>
            <a:endParaRPr lang="en-US" sz="4500" dirty="0">
              <a:solidFill>
                <a:schemeClr val="bg1"/>
              </a:solidFill>
              <a:cs typeface="Arial" pitchFamily="34" charset="0"/>
            </a:endParaRPr>
          </a:p>
        </p:txBody>
      </p:sp>
    </p:spTree>
    <p:extLst>
      <p:ext uri="{BB962C8B-B14F-4D97-AF65-F5344CB8AC3E}">
        <p14:creationId xmlns:p14="http://schemas.microsoft.com/office/powerpoint/2010/main" val="80420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E1F909-3568-40F5-8205-05484158C88C}" type="datetimeFigureOut">
              <a:rPr lang="en-US" smtClean="0"/>
              <a:t>7/23/2015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2394413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1153123"/>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952227"/>
            <a:ext cx="37307520" cy="7200897"/>
          </a:xfrm>
        </p:spPr>
        <p:txBody>
          <a:bodyPr anchor="b"/>
          <a:lstStyle>
            <a:lvl1pPr marL="0" indent="0">
              <a:buNone/>
              <a:defRPr sz="9700">
                <a:solidFill>
                  <a:schemeClr val="tx1">
                    <a:tint val="75000"/>
                  </a:schemeClr>
                </a:solidFill>
              </a:defRPr>
            </a:lvl1pPr>
            <a:lvl2pPr marL="2194514" indent="0">
              <a:buNone/>
              <a:defRPr sz="8700">
                <a:solidFill>
                  <a:schemeClr val="tx1">
                    <a:tint val="75000"/>
                  </a:schemeClr>
                </a:solidFill>
              </a:defRPr>
            </a:lvl2pPr>
            <a:lvl3pPr marL="4389028" indent="0">
              <a:buNone/>
              <a:defRPr sz="7700">
                <a:solidFill>
                  <a:schemeClr val="tx1">
                    <a:tint val="75000"/>
                  </a:schemeClr>
                </a:solidFill>
              </a:defRPr>
            </a:lvl3pPr>
            <a:lvl4pPr marL="6583543" indent="0">
              <a:buNone/>
              <a:defRPr sz="6700">
                <a:solidFill>
                  <a:schemeClr val="tx1">
                    <a:tint val="75000"/>
                  </a:schemeClr>
                </a:solidFill>
              </a:defRPr>
            </a:lvl4pPr>
            <a:lvl5pPr marL="8778057" indent="0">
              <a:buNone/>
              <a:defRPr sz="6700">
                <a:solidFill>
                  <a:schemeClr val="tx1">
                    <a:tint val="75000"/>
                  </a:schemeClr>
                </a:solidFill>
              </a:defRPr>
            </a:lvl5pPr>
            <a:lvl6pPr marL="10972571" indent="0">
              <a:buNone/>
              <a:defRPr sz="6700">
                <a:solidFill>
                  <a:schemeClr val="tx1">
                    <a:tint val="75000"/>
                  </a:schemeClr>
                </a:solidFill>
              </a:defRPr>
            </a:lvl6pPr>
            <a:lvl7pPr marL="13167085" indent="0">
              <a:buNone/>
              <a:defRPr sz="6700">
                <a:solidFill>
                  <a:schemeClr val="tx1">
                    <a:tint val="75000"/>
                  </a:schemeClr>
                </a:solidFill>
              </a:defRPr>
            </a:lvl7pPr>
            <a:lvl8pPr marL="15361599" indent="0">
              <a:buNone/>
              <a:defRPr sz="6700">
                <a:solidFill>
                  <a:schemeClr val="tx1">
                    <a:tint val="75000"/>
                  </a:schemeClr>
                </a:solidFill>
              </a:defRPr>
            </a:lvl8pPr>
            <a:lvl9pPr marL="17556115"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E1F909-3568-40F5-8205-05484158C88C}" type="datetimeFigureOut">
              <a:rPr lang="en-US" smtClean="0"/>
              <a:t>7/23/2015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3752968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901944" y="24582124"/>
            <a:ext cx="70736457" cy="69517263"/>
          </a:xfrm>
        </p:spPr>
        <p:txBody>
          <a:bodyPr/>
          <a:lstStyle>
            <a:lvl1pPr>
              <a:defRPr sz="13400"/>
            </a:lvl1pPr>
            <a:lvl2pPr>
              <a:defRPr sz="115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9369924" y="24582124"/>
            <a:ext cx="70736463" cy="69517263"/>
          </a:xfrm>
        </p:spPr>
        <p:txBody>
          <a:bodyPr/>
          <a:lstStyle>
            <a:lvl1pPr>
              <a:defRPr sz="13400"/>
            </a:lvl1pPr>
            <a:lvl2pPr>
              <a:defRPr sz="11500"/>
            </a:lvl2pPr>
            <a:lvl3pPr>
              <a:defRPr sz="97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8E1F909-3568-40F5-8205-05484158C88C}" type="datetimeFigureOut">
              <a:rPr lang="en-US" smtClean="0"/>
              <a:t>7/23/2015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20172451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2" y="7368545"/>
            <a:ext cx="19392903" cy="3070857"/>
          </a:xfrm>
        </p:spPr>
        <p:txBody>
          <a:bodyPr anchor="b"/>
          <a:lstStyle>
            <a:lvl1pPr marL="0" indent="0">
              <a:buNone/>
              <a:defRPr sz="11500" b="1"/>
            </a:lvl1pPr>
            <a:lvl2pPr marL="2194514" indent="0">
              <a:buNone/>
              <a:defRPr sz="9700" b="1"/>
            </a:lvl2pPr>
            <a:lvl3pPr marL="4389028" indent="0">
              <a:buNone/>
              <a:defRPr sz="8700" b="1"/>
            </a:lvl3pPr>
            <a:lvl4pPr marL="6583543" indent="0">
              <a:buNone/>
              <a:defRPr sz="7700" b="1"/>
            </a:lvl4pPr>
            <a:lvl5pPr marL="8778057" indent="0">
              <a:buNone/>
              <a:defRPr sz="7700" b="1"/>
            </a:lvl5pPr>
            <a:lvl6pPr marL="10972571" indent="0">
              <a:buNone/>
              <a:defRPr sz="7700" b="1"/>
            </a:lvl6pPr>
            <a:lvl7pPr marL="13167085" indent="0">
              <a:buNone/>
              <a:defRPr sz="7700" b="1"/>
            </a:lvl7pPr>
            <a:lvl8pPr marL="15361599" indent="0">
              <a:buNone/>
              <a:defRPr sz="7700" b="1"/>
            </a:lvl8pPr>
            <a:lvl9pPr marL="17556115"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2" y="10439402"/>
            <a:ext cx="19392903" cy="18966183"/>
          </a:xfrm>
        </p:spPr>
        <p:txBody>
          <a:bodyPr/>
          <a:lstStyle>
            <a:lvl1pPr>
              <a:defRPr sz="11500"/>
            </a:lvl1pPr>
            <a:lvl2pPr>
              <a:defRPr sz="97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368545"/>
            <a:ext cx="19400520" cy="3070857"/>
          </a:xfrm>
        </p:spPr>
        <p:txBody>
          <a:bodyPr anchor="b"/>
          <a:lstStyle>
            <a:lvl1pPr marL="0" indent="0">
              <a:buNone/>
              <a:defRPr sz="11500" b="1"/>
            </a:lvl1pPr>
            <a:lvl2pPr marL="2194514" indent="0">
              <a:buNone/>
              <a:defRPr sz="9700" b="1"/>
            </a:lvl2pPr>
            <a:lvl3pPr marL="4389028" indent="0">
              <a:buNone/>
              <a:defRPr sz="8700" b="1"/>
            </a:lvl3pPr>
            <a:lvl4pPr marL="6583543" indent="0">
              <a:buNone/>
              <a:defRPr sz="7700" b="1"/>
            </a:lvl4pPr>
            <a:lvl5pPr marL="8778057" indent="0">
              <a:buNone/>
              <a:defRPr sz="7700" b="1"/>
            </a:lvl5pPr>
            <a:lvl6pPr marL="10972571" indent="0">
              <a:buNone/>
              <a:defRPr sz="7700" b="1"/>
            </a:lvl6pPr>
            <a:lvl7pPr marL="13167085" indent="0">
              <a:buNone/>
              <a:defRPr sz="7700" b="1"/>
            </a:lvl7pPr>
            <a:lvl8pPr marL="15361599" indent="0">
              <a:buNone/>
              <a:defRPr sz="7700" b="1"/>
            </a:lvl8pPr>
            <a:lvl9pPr marL="17556115"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3" y="10439402"/>
            <a:ext cx="19400520" cy="18966183"/>
          </a:xfrm>
        </p:spPr>
        <p:txBody>
          <a:bodyPr/>
          <a:lstStyle>
            <a:lvl1pPr>
              <a:defRPr sz="11500"/>
            </a:lvl1pPr>
            <a:lvl2pPr>
              <a:defRPr sz="97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8E1F909-3568-40F5-8205-05484158C88C}" type="datetimeFigureOut">
              <a:rPr lang="en-US" smtClean="0"/>
              <a:t>7/23/2015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3947019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8E1F909-3568-40F5-8205-05484158C88C}" type="datetimeFigureOut">
              <a:rPr lang="en-US" smtClean="0"/>
              <a:t>7/23/2015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366342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E1F909-3568-40F5-8205-05484158C88C}" type="datetimeFigureOut">
              <a:rPr lang="en-US" smtClean="0"/>
              <a:t>7/23/2015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2860914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310640"/>
            <a:ext cx="14439903" cy="5577840"/>
          </a:xfrm>
        </p:spPr>
        <p:txBody>
          <a:bodyPr anchor="b"/>
          <a:lstStyle>
            <a:lvl1pPr algn="l">
              <a:defRPr sz="97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3"/>
          </a:xfrm>
        </p:spPr>
        <p:txBody>
          <a:bodyPr/>
          <a:lstStyle>
            <a:lvl1pPr>
              <a:defRPr sz="15400"/>
            </a:lvl1pPr>
            <a:lvl2pPr>
              <a:defRPr sz="13400"/>
            </a:lvl2pPr>
            <a:lvl3pPr>
              <a:defRPr sz="11500"/>
            </a:lvl3pPr>
            <a:lvl4pPr>
              <a:defRPr sz="9700"/>
            </a:lvl4pPr>
            <a:lvl5pPr>
              <a:defRPr sz="9700"/>
            </a:lvl5pPr>
            <a:lvl6pPr>
              <a:defRPr sz="9700"/>
            </a:lvl6pPr>
            <a:lvl7pPr>
              <a:defRPr sz="9700"/>
            </a:lvl7pPr>
            <a:lvl8pPr>
              <a:defRPr sz="9700"/>
            </a:lvl8pPr>
            <a:lvl9pPr>
              <a:defRPr sz="9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4" y="6888483"/>
            <a:ext cx="14439903" cy="22517103"/>
          </a:xfrm>
        </p:spPr>
        <p:txBody>
          <a:bodyPr/>
          <a:lstStyle>
            <a:lvl1pPr marL="0" indent="0">
              <a:buNone/>
              <a:defRPr sz="6700"/>
            </a:lvl1pPr>
            <a:lvl2pPr marL="2194514" indent="0">
              <a:buNone/>
              <a:defRPr sz="5700"/>
            </a:lvl2pPr>
            <a:lvl3pPr marL="4389028" indent="0">
              <a:buNone/>
              <a:defRPr sz="4800"/>
            </a:lvl3pPr>
            <a:lvl4pPr marL="6583543" indent="0">
              <a:buNone/>
              <a:defRPr sz="4300"/>
            </a:lvl4pPr>
            <a:lvl5pPr marL="8778057" indent="0">
              <a:buNone/>
              <a:defRPr sz="4300"/>
            </a:lvl5pPr>
            <a:lvl6pPr marL="10972571" indent="0">
              <a:buNone/>
              <a:defRPr sz="4300"/>
            </a:lvl6pPr>
            <a:lvl7pPr marL="13167085" indent="0">
              <a:buNone/>
              <a:defRPr sz="4300"/>
            </a:lvl7pPr>
            <a:lvl8pPr marL="15361599" indent="0">
              <a:buNone/>
              <a:defRPr sz="4300"/>
            </a:lvl8pPr>
            <a:lvl9pPr marL="17556115"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E1F909-3568-40F5-8205-05484158C88C}" type="datetimeFigureOut">
              <a:rPr lang="en-US" smtClean="0"/>
              <a:t>7/23/2015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833310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3042882"/>
            <a:ext cx="26334720" cy="2720343"/>
          </a:xfrm>
        </p:spPr>
        <p:txBody>
          <a:bodyPr anchor="b"/>
          <a:lstStyle>
            <a:lvl1pPr algn="l">
              <a:defRPr sz="97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41320"/>
            <a:ext cx="26334720" cy="19751040"/>
          </a:xfrm>
        </p:spPr>
        <p:txBody>
          <a:bodyPr/>
          <a:lstStyle>
            <a:lvl1pPr marL="0" indent="0">
              <a:buNone/>
              <a:defRPr sz="15400"/>
            </a:lvl1pPr>
            <a:lvl2pPr marL="2194514" indent="0">
              <a:buNone/>
              <a:defRPr sz="13400"/>
            </a:lvl2pPr>
            <a:lvl3pPr marL="4389028" indent="0">
              <a:buNone/>
              <a:defRPr sz="11500"/>
            </a:lvl3pPr>
            <a:lvl4pPr marL="6583543" indent="0">
              <a:buNone/>
              <a:defRPr sz="9700"/>
            </a:lvl4pPr>
            <a:lvl5pPr marL="8778057" indent="0">
              <a:buNone/>
              <a:defRPr sz="9700"/>
            </a:lvl5pPr>
            <a:lvl6pPr marL="10972571" indent="0">
              <a:buNone/>
              <a:defRPr sz="9700"/>
            </a:lvl6pPr>
            <a:lvl7pPr marL="13167085" indent="0">
              <a:buNone/>
              <a:defRPr sz="9700"/>
            </a:lvl7pPr>
            <a:lvl8pPr marL="15361599" indent="0">
              <a:buNone/>
              <a:defRPr sz="9700"/>
            </a:lvl8pPr>
            <a:lvl9pPr marL="17556115" indent="0">
              <a:buNone/>
              <a:defRPr sz="9700"/>
            </a:lvl9pPr>
          </a:lstStyle>
          <a:p>
            <a:endParaRPr lang="en-US"/>
          </a:p>
        </p:txBody>
      </p:sp>
      <p:sp>
        <p:nvSpPr>
          <p:cNvPr id="4" name="Text Placeholder 3"/>
          <p:cNvSpPr>
            <a:spLocks noGrp="1"/>
          </p:cNvSpPr>
          <p:nvPr>
            <p:ph type="body" sz="half" idx="2"/>
          </p:nvPr>
        </p:nvSpPr>
        <p:spPr>
          <a:xfrm>
            <a:off x="8602983" y="25763225"/>
            <a:ext cx="26334720" cy="3863337"/>
          </a:xfrm>
        </p:spPr>
        <p:txBody>
          <a:bodyPr/>
          <a:lstStyle>
            <a:lvl1pPr marL="0" indent="0">
              <a:buNone/>
              <a:defRPr sz="6700"/>
            </a:lvl1pPr>
            <a:lvl2pPr marL="2194514" indent="0">
              <a:buNone/>
              <a:defRPr sz="5700"/>
            </a:lvl2pPr>
            <a:lvl3pPr marL="4389028" indent="0">
              <a:buNone/>
              <a:defRPr sz="4800"/>
            </a:lvl3pPr>
            <a:lvl4pPr marL="6583543" indent="0">
              <a:buNone/>
              <a:defRPr sz="4300"/>
            </a:lvl4pPr>
            <a:lvl5pPr marL="8778057" indent="0">
              <a:buNone/>
              <a:defRPr sz="4300"/>
            </a:lvl5pPr>
            <a:lvl6pPr marL="10972571" indent="0">
              <a:buNone/>
              <a:defRPr sz="4300"/>
            </a:lvl6pPr>
            <a:lvl7pPr marL="13167085" indent="0">
              <a:buNone/>
              <a:defRPr sz="4300"/>
            </a:lvl7pPr>
            <a:lvl8pPr marL="15361599" indent="0">
              <a:buNone/>
              <a:defRPr sz="4300"/>
            </a:lvl8pPr>
            <a:lvl9pPr marL="17556115"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E1F909-3568-40F5-8205-05484158C88C}" type="datetimeFigureOut">
              <a:rPr lang="en-US" smtClean="0"/>
              <a:t>7/23/2015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1806995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E1F909-3568-40F5-8205-05484158C88C}" type="datetimeFigureOut">
              <a:rPr lang="en-US" smtClean="0"/>
              <a:t>7/23/2015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256646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4559082" y="4221484"/>
            <a:ext cx="35547303" cy="8987790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901947" y="4221484"/>
            <a:ext cx="105925617" cy="8987790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8E1F909-3568-40F5-8205-05484158C88C}" type="datetimeFigureOut">
              <a:rPr lang="en-US" smtClean="0"/>
              <a:t>7/23/2015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40D005-FB29-4DA1-AF6A-7002CDC49E30}" type="slidenum">
              <a:rPr lang="en-US" smtClean="0"/>
              <a:t>‹#›</a:t>
            </a:fld>
            <a:endParaRPr lang="en-US"/>
          </a:p>
        </p:txBody>
      </p:sp>
    </p:spTree>
    <p:extLst>
      <p:ext uri="{BB962C8B-B14F-4D97-AF65-F5344CB8AC3E}">
        <p14:creationId xmlns:p14="http://schemas.microsoft.com/office/powerpoint/2010/main" val="2634695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438903" tIns="219451" rIns="438903" bIns="21945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4"/>
            <a:ext cx="39502080" cy="21724623"/>
          </a:xfrm>
          <a:prstGeom prst="rect">
            <a:avLst/>
          </a:prstGeom>
        </p:spPr>
        <p:txBody>
          <a:bodyPr vert="horz" lIns="438903" tIns="219451" rIns="438903" bIns="21945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8903" tIns="219451" rIns="438903" bIns="219451" rtlCol="0" anchor="ctr"/>
          <a:lstStyle>
            <a:lvl1pPr algn="l">
              <a:defRPr sz="5700">
                <a:solidFill>
                  <a:schemeClr val="tx1">
                    <a:tint val="75000"/>
                  </a:schemeClr>
                </a:solidFill>
              </a:defRPr>
            </a:lvl1pPr>
          </a:lstStyle>
          <a:p>
            <a:fld id="{F8E1F909-3568-40F5-8205-05484158C88C}" type="datetimeFigureOut">
              <a:rPr lang="en-US" smtClean="0"/>
              <a:t>7/23/2015</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8903" tIns="219451" rIns="438903" bIns="219451"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8903" tIns="219451" rIns="438903" bIns="219451" rtlCol="0" anchor="ctr"/>
          <a:lstStyle>
            <a:lvl1pPr algn="r">
              <a:defRPr sz="5700">
                <a:solidFill>
                  <a:schemeClr val="tx1">
                    <a:tint val="75000"/>
                  </a:schemeClr>
                </a:solidFill>
              </a:defRPr>
            </a:lvl1pPr>
          </a:lstStyle>
          <a:p>
            <a:fld id="{5A40D005-FB29-4DA1-AF6A-7002CDC49E30}" type="slidenum">
              <a:rPr lang="en-US" smtClean="0"/>
              <a:t>‹#›</a:t>
            </a:fld>
            <a:endParaRPr lang="en-US"/>
          </a:p>
        </p:txBody>
      </p:sp>
    </p:spTree>
    <p:extLst>
      <p:ext uri="{BB962C8B-B14F-4D97-AF65-F5344CB8AC3E}">
        <p14:creationId xmlns:p14="http://schemas.microsoft.com/office/powerpoint/2010/main" val="15216132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028" rtl="0" eaLnBrk="1" latinLnBrk="0" hangingPunct="1">
        <a:spcBef>
          <a:spcPct val="0"/>
        </a:spcBef>
        <a:buNone/>
        <a:defRPr sz="21100" kern="1200">
          <a:solidFill>
            <a:schemeClr val="tx1"/>
          </a:solidFill>
          <a:latin typeface="+mj-lt"/>
          <a:ea typeface="+mj-ea"/>
          <a:cs typeface="+mj-cs"/>
        </a:defRPr>
      </a:lvl1pPr>
    </p:titleStyle>
    <p:bodyStyle>
      <a:lvl1pPr marL="1645886" indent="-1645886" algn="l" defTabSz="4389028"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p:bodyStyle>
    <p:other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ampere.jhuapl.edu).this/" TargetMode="External"/><Relationship Id="rId11" Type="http://schemas.openxmlformats.org/officeDocument/2006/relationships/image" Target="../media/image9.pn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0149" y="74069"/>
            <a:ext cx="43892848" cy="32918400"/>
            <a:chOff x="289443" y="-665822"/>
            <a:chExt cx="49379248" cy="32918400"/>
          </a:xfrm>
        </p:grpSpPr>
        <p:sp>
          <p:nvSpPr>
            <p:cNvPr id="73" name="Rectangle 72"/>
            <p:cNvSpPr/>
            <p:nvPr/>
          </p:nvSpPr>
          <p:spPr>
            <a:xfrm>
              <a:off x="289443" y="-665822"/>
              <a:ext cx="49379248" cy="32918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500" dirty="0">
                <a:latin typeface="Arial" panose="020B0604020202020204" pitchFamily="34" charset="0"/>
                <a:cs typeface="Arial" panose="020B0604020202020204" pitchFamily="34" charset="0"/>
              </a:endParaRPr>
            </a:p>
          </p:txBody>
        </p:sp>
        <p:sp>
          <p:nvSpPr>
            <p:cNvPr id="83" name="TextBox 82"/>
            <p:cNvSpPr txBox="1"/>
            <p:nvPr/>
          </p:nvSpPr>
          <p:spPr>
            <a:xfrm>
              <a:off x="25357033" y="6510209"/>
              <a:ext cx="13123966" cy="584775"/>
            </a:xfrm>
            <a:prstGeom prst="rect">
              <a:avLst/>
            </a:prstGeom>
            <a:noFill/>
          </p:spPr>
          <p:txBody>
            <a:bodyPr wrap="square" rtlCol="0">
              <a:spAutoFit/>
            </a:bodyPr>
            <a:lstStyle/>
            <a:p>
              <a:r>
                <a:rPr lang="en-US" sz="3200" dirty="0" smtClean="0">
                  <a:solidFill>
                    <a:schemeClr val="bg1"/>
                  </a:solidFill>
                  <a:latin typeface="Arial" panose="020B0604020202020204" pitchFamily="34" charset="0"/>
                  <a:cs typeface="Arial" panose="020B0604020202020204" pitchFamily="34" charset="0"/>
                </a:rPr>
                <a:t>Your text would go here. </a:t>
              </a:r>
            </a:p>
          </p:txBody>
        </p:sp>
        <p:sp>
          <p:nvSpPr>
            <p:cNvPr id="84" name="TextBox 83"/>
            <p:cNvSpPr txBox="1"/>
            <p:nvPr/>
          </p:nvSpPr>
          <p:spPr>
            <a:xfrm>
              <a:off x="1409167" y="5621861"/>
              <a:ext cx="3910069" cy="769441"/>
            </a:xfrm>
            <a:prstGeom prst="rect">
              <a:avLst/>
            </a:prstGeom>
            <a:noFill/>
          </p:spPr>
          <p:txBody>
            <a:bodyPr wrap="none" rtlCol="0">
              <a:spAutoFit/>
            </a:bodyPr>
            <a:lstStyle/>
            <a:p>
              <a:r>
                <a:rPr lang="en-US" sz="4400" b="1" i="1" dirty="0" smtClean="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Introduction</a:t>
              </a:r>
              <a:endParaRPr lang="en-US" sz="4400" b="1" i="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85" name="TextBox 84"/>
            <p:cNvSpPr txBox="1"/>
            <p:nvPr/>
          </p:nvSpPr>
          <p:spPr>
            <a:xfrm>
              <a:off x="1139572" y="6400800"/>
              <a:ext cx="8458200" cy="584775"/>
            </a:xfrm>
            <a:prstGeom prst="rect">
              <a:avLst/>
            </a:prstGeom>
            <a:noFill/>
          </p:spPr>
          <p:txBody>
            <a:bodyPr wrap="square" rtlCol="0">
              <a:spAutoFit/>
            </a:bodyPr>
            <a:lstStyle/>
            <a:p>
              <a:r>
                <a:rPr lang="en-US" sz="3200" dirty="0" smtClean="0">
                  <a:solidFill>
                    <a:schemeClr val="bg1"/>
                  </a:solidFill>
                  <a:latin typeface="Arial" panose="020B0604020202020204" pitchFamily="34" charset="0"/>
                  <a:cs typeface="Arial" panose="020B0604020202020204" pitchFamily="34" charset="0"/>
                </a:rPr>
                <a:t>Your text would go here. </a:t>
              </a:r>
            </a:p>
          </p:txBody>
        </p:sp>
        <p:sp>
          <p:nvSpPr>
            <p:cNvPr id="91" name="TextBox 90"/>
            <p:cNvSpPr txBox="1"/>
            <p:nvPr/>
          </p:nvSpPr>
          <p:spPr>
            <a:xfrm>
              <a:off x="39817396" y="19559240"/>
              <a:ext cx="3632350" cy="769441"/>
            </a:xfrm>
            <a:prstGeom prst="rect">
              <a:avLst/>
            </a:prstGeom>
            <a:noFill/>
          </p:spPr>
          <p:txBody>
            <a:bodyPr wrap="none" rtlCol="0">
              <a:spAutoFit/>
            </a:bodyPr>
            <a:lstStyle/>
            <a:p>
              <a:r>
                <a:rPr lang="en-US" sz="4400" b="1" i="1" dirty="0" smtClean="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endParaRPr lang="en-US" sz="4400" b="1" i="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
        <p:nvSpPr>
          <p:cNvPr id="4" name="Rectangle 3"/>
          <p:cNvSpPr/>
          <p:nvPr/>
        </p:nvSpPr>
        <p:spPr>
          <a:xfrm>
            <a:off x="0" y="-71053"/>
            <a:ext cx="43891200" cy="4707461"/>
          </a:xfrm>
          <a:prstGeom prst="rect">
            <a:avLst/>
          </a:prstGeom>
          <a:solidFill>
            <a:schemeClr val="tx2">
              <a:lumMod val="60000"/>
              <a:lumOff val="4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29" name="Rectangle 5"/>
          <p:cNvSpPr>
            <a:spLocks noChangeArrowheads="1"/>
          </p:cNvSpPr>
          <p:nvPr/>
        </p:nvSpPr>
        <p:spPr bwMode="auto">
          <a:xfrm>
            <a:off x="6008687" y="739889"/>
            <a:ext cx="31873825" cy="33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4" rIns="91243" bIns="4561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50000"/>
              </a:spcBef>
              <a:spcAft>
                <a:spcPct val="0"/>
              </a:spcAft>
              <a:buClrTx/>
              <a:buSzTx/>
              <a:buFontTx/>
              <a:buNone/>
              <a:tabLst/>
              <a:defRPr/>
            </a:pPr>
            <a:r>
              <a:rPr kumimoji="0" lang="en-US" altLang="en-US" sz="8000" b="0" i="0" u="none" strike="noStrike" kern="0" cap="none" spc="0" normalizeH="0" baseline="0" noProof="0" dirty="0">
                <a:ln>
                  <a:noFill/>
                </a:ln>
                <a:solidFill>
                  <a:schemeClr val="bg1"/>
                </a:solidFill>
                <a:effectLst/>
                <a:uLnTx/>
                <a:uFillTx/>
                <a:cs typeface="Arial" panose="020B0604020202020204" pitchFamily="34" charset="0"/>
              </a:rPr>
              <a:t>Current in geomagnetic storms</a:t>
            </a:r>
          </a:p>
          <a:p>
            <a:pPr lvl="0" algn="ctr" defTabSz="914400" eaLnBrk="0" fontAlgn="base" hangingPunct="0">
              <a:spcBef>
                <a:spcPct val="0"/>
              </a:spcBef>
              <a:spcAft>
                <a:spcPct val="0"/>
              </a:spcAft>
              <a:buNone/>
              <a:defRPr/>
            </a:pPr>
            <a:r>
              <a:rPr kumimoji="0" lang="en-US" altLang="en-US" sz="4800" b="1" i="0" u="none" strike="noStrike" kern="0" cap="none" spc="0" normalizeH="0" baseline="0" noProof="0" dirty="0">
                <a:ln>
                  <a:noFill/>
                </a:ln>
                <a:solidFill>
                  <a:schemeClr val="bg1"/>
                </a:solidFill>
                <a:effectLst/>
                <a:uLnTx/>
                <a:uFillTx/>
                <a:cs typeface="Arial" panose="020B0604020202020204" pitchFamily="34" charset="0"/>
              </a:rPr>
              <a:t>By: </a:t>
            </a:r>
            <a:r>
              <a:rPr kumimoji="0" lang="en-US" altLang="en-US" sz="4800" b="1" i="0" u="none" strike="noStrike" kern="0" cap="none" spc="0" normalizeH="0" baseline="0" noProof="0" dirty="0" smtClean="0">
                <a:ln>
                  <a:noFill/>
                </a:ln>
                <a:solidFill>
                  <a:schemeClr val="bg1"/>
                </a:solidFill>
                <a:effectLst/>
                <a:uLnTx/>
                <a:uFillTx/>
                <a:cs typeface="Arial" panose="020B0604020202020204" pitchFamily="34" charset="0"/>
              </a:rPr>
              <a:t>J.</a:t>
            </a:r>
            <a:r>
              <a:rPr kumimoji="0" lang="en-US" altLang="en-US" sz="4800" b="1" i="0" u="none" strike="noStrike" kern="0" cap="none" spc="0" normalizeH="0" noProof="0" dirty="0" smtClean="0">
                <a:ln>
                  <a:noFill/>
                </a:ln>
                <a:solidFill>
                  <a:schemeClr val="bg1"/>
                </a:solidFill>
                <a:effectLst/>
                <a:uLnTx/>
                <a:uFillTx/>
                <a:cs typeface="Arial" panose="020B0604020202020204" pitchFamily="34" charset="0"/>
              </a:rPr>
              <a:t> </a:t>
            </a:r>
            <a:r>
              <a:rPr kumimoji="0" lang="en-US" altLang="en-US" sz="4800" b="1" i="0" u="none" strike="noStrike" kern="0" cap="none" spc="0" normalizeH="0" baseline="0" noProof="0" dirty="0" smtClean="0">
                <a:ln>
                  <a:noFill/>
                </a:ln>
                <a:solidFill>
                  <a:schemeClr val="bg1"/>
                </a:solidFill>
                <a:effectLst/>
                <a:uLnTx/>
                <a:uFillTx/>
                <a:cs typeface="Arial" panose="020B0604020202020204" pitchFamily="34" charset="0"/>
              </a:rPr>
              <a:t>Martínez </a:t>
            </a:r>
            <a:r>
              <a:rPr lang="en-US" sz="4800" baseline="30000" dirty="0" smtClean="0">
                <a:solidFill>
                  <a:schemeClr val="bg1"/>
                </a:solidFill>
              </a:rPr>
              <a:t>1</a:t>
            </a:r>
            <a:endParaRPr kumimoji="0" lang="en-US" altLang="en-US" sz="4800" b="1" i="0" u="none" strike="noStrike" kern="0" cap="none" spc="0" normalizeH="0" baseline="0" noProof="0" dirty="0">
              <a:ln>
                <a:noFill/>
              </a:ln>
              <a:solidFill>
                <a:schemeClr val="bg1"/>
              </a:solidFill>
              <a:effectLst/>
              <a:uLnTx/>
              <a:uFillTx/>
              <a:cs typeface="Arial" panose="020B0604020202020204" pitchFamily="34" charset="0"/>
            </a:endParaRPr>
          </a:p>
          <a:p>
            <a:pPr algn="ctr" defTabSz="914400" eaLnBrk="0" fontAlgn="base" hangingPunct="0">
              <a:spcBef>
                <a:spcPct val="0"/>
              </a:spcBef>
              <a:spcAft>
                <a:spcPct val="0"/>
              </a:spcAft>
              <a:buNone/>
              <a:defRPr/>
            </a:pPr>
            <a:r>
              <a:rPr kumimoji="0" lang="en-US" altLang="en-US" sz="4800" b="1" i="0" u="none" strike="noStrike" kern="0" cap="none" spc="0" normalizeH="0" baseline="0" noProof="0" dirty="0">
                <a:ln>
                  <a:noFill/>
                </a:ln>
                <a:solidFill>
                  <a:schemeClr val="bg1"/>
                </a:solidFill>
                <a:effectLst/>
                <a:uLnTx/>
                <a:uFillTx/>
                <a:cs typeface="Arial" panose="020B0604020202020204" pitchFamily="34" charset="0"/>
              </a:rPr>
              <a:t>Faculty </a:t>
            </a:r>
            <a:r>
              <a:rPr kumimoji="0" lang="en-US" altLang="en-US" sz="4800" b="1" i="0" u="none" strike="noStrike" kern="0" cap="none" spc="0" normalizeH="0" baseline="0" noProof="0" dirty="0" smtClean="0">
                <a:ln>
                  <a:noFill/>
                </a:ln>
                <a:solidFill>
                  <a:schemeClr val="bg1"/>
                </a:solidFill>
                <a:effectLst/>
                <a:uLnTx/>
                <a:uFillTx/>
                <a:cs typeface="Arial" panose="020B0604020202020204" pitchFamily="34" charset="0"/>
              </a:rPr>
              <a:t>Advisors: J. Raeder</a:t>
            </a:r>
            <a:r>
              <a:rPr lang="en-US" altLang="en-US" sz="4800" baseline="30000" noProof="0" dirty="0" smtClean="0">
                <a:solidFill>
                  <a:schemeClr val="bg1"/>
                </a:solidFill>
              </a:rPr>
              <a:t>2</a:t>
            </a:r>
            <a:r>
              <a:rPr kumimoji="0" lang="en-US" altLang="en-US" sz="4800" b="1" i="0" u="none" strike="noStrike" kern="0" cap="none" spc="0" normalizeH="0" baseline="0" noProof="0" dirty="0" smtClean="0">
                <a:ln>
                  <a:noFill/>
                </a:ln>
                <a:solidFill>
                  <a:schemeClr val="bg1"/>
                </a:solidFill>
                <a:effectLst/>
                <a:uLnTx/>
                <a:uFillTx/>
                <a:cs typeface="Arial" panose="020B0604020202020204" pitchFamily="34" charset="0"/>
              </a:rPr>
              <a:t>, </a:t>
            </a:r>
            <a:r>
              <a:rPr lang="en-US" altLang="en-US" sz="4800" b="1" kern="0" dirty="0" smtClean="0">
                <a:solidFill>
                  <a:schemeClr val="bg1"/>
                </a:solidFill>
                <a:cs typeface="Arial" panose="020B0604020202020204" pitchFamily="34" charset="0"/>
              </a:rPr>
              <a:t>H. Vo</a:t>
            </a:r>
            <a:r>
              <a:rPr lang="en-US" sz="4800" baseline="30000" dirty="0" smtClean="0">
                <a:solidFill>
                  <a:schemeClr val="bg1"/>
                </a:solidFill>
              </a:rPr>
              <a:t>1</a:t>
            </a:r>
            <a:r>
              <a:rPr lang="en-US" altLang="en-US" sz="4800" b="1" kern="0" dirty="0" smtClean="0">
                <a:solidFill>
                  <a:schemeClr val="bg1"/>
                </a:solidFill>
                <a:cs typeface="Arial" panose="020B0604020202020204" pitchFamily="34" charset="0"/>
              </a:rPr>
              <a:t>, D. Cramer</a:t>
            </a:r>
            <a:r>
              <a:rPr lang="en-US" altLang="en-US" sz="4800" baseline="30000" dirty="0" smtClean="0">
                <a:solidFill>
                  <a:schemeClr val="bg1"/>
                </a:solidFill>
              </a:rPr>
              <a:t>2</a:t>
            </a:r>
            <a:r>
              <a:rPr kumimoji="0" lang="en-US" altLang="en-US" sz="4800" b="1" i="0" u="none" strike="noStrike" kern="0" cap="none" spc="0" normalizeH="0" baseline="0" noProof="0" dirty="0">
                <a:ln>
                  <a:noFill/>
                </a:ln>
                <a:solidFill>
                  <a:schemeClr val="bg1"/>
                </a:solidFill>
                <a:effectLst/>
                <a:uLnTx/>
                <a:uFillTx/>
                <a:cs typeface="Arial" panose="020B0604020202020204" pitchFamily="34" charset="0"/>
              </a:rPr>
              <a:t/>
            </a:r>
            <a:br>
              <a:rPr kumimoji="0" lang="en-US" altLang="en-US" sz="4800" b="1" i="0" u="none" strike="noStrike" kern="0" cap="none" spc="0" normalizeH="0" baseline="0" noProof="0" dirty="0">
                <a:ln>
                  <a:noFill/>
                </a:ln>
                <a:solidFill>
                  <a:schemeClr val="bg1"/>
                </a:solidFill>
                <a:effectLst/>
                <a:uLnTx/>
                <a:uFillTx/>
                <a:cs typeface="Arial" panose="020B0604020202020204" pitchFamily="34" charset="0"/>
              </a:rPr>
            </a:br>
            <a:r>
              <a:rPr kumimoji="0" lang="en-US" altLang="en-US" sz="3600" b="1" i="0" u="none" strike="noStrike" kern="0" cap="none" spc="0" normalizeH="0" baseline="0" noProof="0" dirty="0">
                <a:ln>
                  <a:noFill/>
                </a:ln>
                <a:solidFill>
                  <a:schemeClr val="bg1"/>
                </a:solidFill>
                <a:effectLst/>
                <a:uLnTx/>
                <a:uFillTx/>
                <a:cs typeface="Arial" panose="020B0604020202020204" pitchFamily="34" charset="0"/>
              </a:rPr>
              <a:t>University of New </a:t>
            </a:r>
            <a:r>
              <a:rPr kumimoji="0" lang="en-US" altLang="en-US" sz="3600" b="1" i="0" u="none" strike="noStrike" kern="0" cap="none" spc="0" normalizeH="0" baseline="0" noProof="0" dirty="0" smtClean="0">
                <a:ln>
                  <a:noFill/>
                </a:ln>
                <a:solidFill>
                  <a:schemeClr val="bg1"/>
                </a:solidFill>
                <a:effectLst/>
                <a:uLnTx/>
                <a:uFillTx/>
                <a:cs typeface="Arial" panose="020B0604020202020204" pitchFamily="34" charset="0"/>
              </a:rPr>
              <a:t>Hampshire</a:t>
            </a:r>
            <a:r>
              <a:rPr lang="en-US" altLang="en-US" sz="3600" baseline="30000" noProof="0" dirty="0">
                <a:solidFill>
                  <a:schemeClr val="bg1"/>
                </a:solidFill>
              </a:rPr>
              <a:t>2</a:t>
            </a:r>
            <a:r>
              <a:rPr kumimoji="0" lang="en-US" altLang="en-US" sz="3600" b="1" i="0" u="none" strike="noStrike" kern="0" cap="none" spc="0" normalizeH="0" baseline="0" noProof="0" dirty="0" smtClean="0">
                <a:ln>
                  <a:noFill/>
                </a:ln>
                <a:solidFill>
                  <a:schemeClr val="bg1"/>
                </a:solidFill>
                <a:effectLst/>
                <a:uLnTx/>
                <a:uFillTx/>
                <a:cs typeface="Arial" panose="020B0604020202020204" pitchFamily="34" charset="0"/>
              </a:rPr>
              <a:t>, </a:t>
            </a:r>
            <a:r>
              <a:rPr kumimoji="0" lang="en-US" altLang="en-US" sz="3600" b="1" i="0" u="none" strike="noStrike" kern="0" cap="none" spc="0" normalizeH="0" baseline="0" noProof="0" dirty="0">
                <a:ln>
                  <a:noFill/>
                </a:ln>
                <a:solidFill>
                  <a:schemeClr val="bg1"/>
                </a:solidFill>
                <a:effectLst/>
                <a:uLnTx/>
                <a:uFillTx/>
                <a:cs typeface="Arial" panose="020B0604020202020204" pitchFamily="34" charset="0"/>
              </a:rPr>
              <a:t>Department of Physics &amp; Space </a:t>
            </a:r>
            <a:r>
              <a:rPr kumimoji="0" lang="en-US" altLang="en-US" sz="3600" b="1" i="0" u="none" strike="noStrike" kern="0" cap="none" spc="0" normalizeH="0" baseline="0" noProof="0" dirty="0" smtClean="0">
                <a:ln>
                  <a:noFill/>
                </a:ln>
                <a:solidFill>
                  <a:schemeClr val="bg1"/>
                </a:solidFill>
                <a:effectLst/>
                <a:uLnTx/>
                <a:uFillTx/>
                <a:cs typeface="Arial" panose="020B0604020202020204" pitchFamily="34" charset="0"/>
              </a:rPr>
              <a:t>Science |</a:t>
            </a:r>
            <a:r>
              <a:rPr kumimoji="0" lang="en-US" altLang="en-US" sz="3600" b="1" i="0" u="none" strike="noStrike" kern="0" cap="none" spc="0" normalizeH="0" noProof="0" dirty="0" smtClean="0">
                <a:ln>
                  <a:noFill/>
                </a:ln>
                <a:solidFill>
                  <a:schemeClr val="bg1"/>
                </a:solidFill>
                <a:effectLst/>
                <a:uLnTx/>
                <a:uFillTx/>
                <a:cs typeface="Arial" panose="020B0604020202020204" pitchFamily="34" charset="0"/>
              </a:rPr>
              <a:t> Universidad Del </a:t>
            </a:r>
            <a:r>
              <a:rPr kumimoji="0" lang="en-US" altLang="en-US" sz="3600" b="1" i="0" u="none" strike="noStrike" kern="0" cap="none" spc="0" normalizeH="0" noProof="0" dirty="0" err="1" smtClean="0">
                <a:ln>
                  <a:noFill/>
                </a:ln>
                <a:solidFill>
                  <a:schemeClr val="bg1"/>
                </a:solidFill>
                <a:effectLst/>
                <a:uLnTx/>
                <a:uFillTx/>
                <a:cs typeface="Arial" panose="020B0604020202020204" pitchFamily="34" charset="0"/>
              </a:rPr>
              <a:t>Turabo</a:t>
            </a:r>
            <a:r>
              <a:rPr kumimoji="0" lang="en-US" altLang="en-US" sz="3600" b="1" i="0" u="none" strike="noStrike" kern="0" cap="none" spc="0" normalizeH="0" noProof="0" dirty="0" smtClean="0">
                <a:ln>
                  <a:noFill/>
                </a:ln>
                <a:solidFill>
                  <a:schemeClr val="bg1"/>
                </a:solidFill>
                <a:effectLst/>
                <a:uLnTx/>
                <a:uFillTx/>
                <a:cs typeface="Arial" panose="020B0604020202020204" pitchFamily="34" charset="0"/>
              </a:rPr>
              <a:t>, PR</a:t>
            </a:r>
            <a:r>
              <a:rPr lang="en-US" sz="3600" baseline="30000" dirty="0" smtClean="0">
                <a:solidFill>
                  <a:schemeClr val="bg1"/>
                </a:solidFill>
              </a:rPr>
              <a:t>1</a:t>
            </a:r>
            <a:endParaRPr kumimoji="0" lang="en-US" altLang="en-US" sz="3600" b="1" i="0" u="none" strike="noStrike" kern="0" cap="none" spc="0" normalizeH="0" baseline="0" noProof="0" dirty="0">
              <a:ln>
                <a:noFill/>
              </a:ln>
              <a:solidFill>
                <a:schemeClr val="bg1"/>
              </a:solidFill>
              <a:effectLst/>
              <a:uLnTx/>
              <a:uFillTx/>
              <a:cs typeface="Arial" panose="020B0604020202020204" pitchFamily="34" charset="0"/>
            </a:endParaRPr>
          </a:p>
        </p:txBody>
      </p:sp>
      <p:sp>
        <p:nvSpPr>
          <p:cNvPr id="5" name="Rectangle 4"/>
          <p:cNvSpPr/>
          <p:nvPr/>
        </p:nvSpPr>
        <p:spPr>
          <a:xfrm>
            <a:off x="11499482" y="5302228"/>
            <a:ext cx="21031200" cy="267017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panose="020B0604020202020204" pitchFamily="34" charset="0"/>
              <a:cs typeface="Arial" panose="020B0604020202020204" pitchFamily="34" charset="0"/>
            </a:endParaRPr>
          </a:p>
        </p:txBody>
      </p:sp>
      <p:sp>
        <p:nvSpPr>
          <p:cNvPr id="32" name="Text Box 540"/>
          <p:cNvSpPr txBox="1">
            <a:spLocks noChangeArrowheads="1"/>
          </p:cNvSpPr>
          <p:nvPr/>
        </p:nvSpPr>
        <p:spPr bwMode="auto">
          <a:xfrm>
            <a:off x="11518241" y="5313458"/>
            <a:ext cx="21031200" cy="707118"/>
          </a:xfrm>
          <a:prstGeom prst="rect">
            <a:avLst/>
          </a:prstGeom>
          <a:solidFill>
            <a:schemeClr val="accent1"/>
          </a:solidFill>
          <a:ln>
            <a:noFill/>
          </a:ln>
          <a:extLst/>
        </p:spPr>
        <p:txBody>
          <a:bodyPr wrap="square" lIns="91267" tIns="45624" rIns="91267" bIns="4562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algn="ctr">
              <a:spcBef>
                <a:spcPct val="50000"/>
              </a:spcBef>
              <a:buFontTx/>
              <a:buNone/>
            </a:pPr>
            <a:r>
              <a:rPr lang="en-US" altLang="en-US" sz="4000" b="1" dirty="0" smtClean="0">
                <a:solidFill>
                  <a:srgbClr val="F8F8F8"/>
                </a:solidFill>
                <a:cs typeface="Arial" panose="020B0604020202020204" pitchFamily="34" charset="0"/>
              </a:rPr>
              <a:t>Results</a:t>
            </a:r>
            <a:endParaRPr lang="en-US" altLang="en-US" sz="4000" b="1" dirty="0">
              <a:solidFill>
                <a:srgbClr val="F8F8F8"/>
              </a:solidFill>
              <a:cs typeface="Arial" panose="020B0604020202020204" pitchFamily="34" charset="0"/>
            </a:endParaRPr>
          </a:p>
        </p:txBody>
      </p:sp>
      <p:pic>
        <p:nvPicPr>
          <p:cNvPr id="33" name="Picture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7236" y="338457"/>
            <a:ext cx="4107472" cy="3995450"/>
          </a:xfrm>
          <a:prstGeom prst="rect">
            <a:avLst/>
          </a:prstGeom>
          <a:solidFill>
            <a:srgbClr val="FFFFFF">
              <a:shade val="85000"/>
            </a:srgbClr>
          </a:solidFill>
          <a:ln w="190500" cap="rnd">
            <a:no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7" name="Rectangle 6"/>
          <p:cNvSpPr/>
          <p:nvPr/>
        </p:nvSpPr>
        <p:spPr>
          <a:xfrm>
            <a:off x="767062" y="5410202"/>
            <a:ext cx="10058400" cy="75385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3600" dirty="0">
              <a:solidFill>
                <a:schemeClr val="tx1"/>
              </a:solidFill>
              <a:latin typeface="Arial" panose="020B0604020202020204" pitchFamily="34" charset="0"/>
              <a:cs typeface="Arial" panose="020B0604020202020204" pitchFamily="34" charset="0"/>
            </a:endParaRPr>
          </a:p>
        </p:txBody>
      </p:sp>
      <p:sp>
        <p:nvSpPr>
          <p:cNvPr id="36" name="Text Box 7"/>
          <p:cNvSpPr txBox="1">
            <a:spLocks noChangeArrowheads="1"/>
          </p:cNvSpPr>
          <p:nvPr/>
        </p:nvSpPr>
        <p:spPr bwMode="auto">
          <a:xfrm>
            <a:off x="785821" y="5295465"/>
            <a:ext cx="10058400" cy="769248"/>
          </a:xfrm>
          <a:prstGeom prst="rect">
            <a:avLst/>
          </a:prstGeom>
          <a:solidFill>
            <a:schemeClr val="accent1"/>
          </a:solidFill>
          <a:ln>
            <a:noFill/>
          </a:ln>
          <a:extLst/>
        </p:spPr>
        <p:txBody>
          <a:bodyPr wrap="square" lIns="91267" tIns="45624" rIns="91267" bIns="4562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algn="ctr">
              <a:spcBef>
                <a:spcPct val="50000"/>
              </a:spcBef>
              <a:buFontTx/>
              <a:buNone/>
            </a:pPr>
            <a:r>
              <a:rPr lang="en-US" altLang="en-US" sz="4400" b="1" dirty="0" smtClean="0">
                <a:solidFill>
                  <a:srgbClr val="F8F8F8"/>
                </a:solidFill>
                <a:cs typeface="Arial" panose="020B0604020202020204" pitchFamily="34" charset="0"/>
              </a:rPr>
              <a:t>Introduction</a:t>
            </a:r>
            <a:endParaRPr lang="en-US" altLang="en-US" sz="4400" b="1" dirty="0">
              <a:solidFill>
                <a:srgbClr val="F8F8F8"/>
              </a:solidFill>
              <a:cs typeface="Arial" panose="020B0604020202020204" pitchFamily="34" charset="0"/>
            </a:endParaRPr>
          </a:p>
        </p:txBody>
      </p:sp>
      <p:sp>
        <p:nvSpPr>
          <p:cNvPr id="9" name="Rectangle 8"/>
          <p:cNvSpPr/>
          <p:nvPr/>
        </p:nvSpPr>
        <p:spPr>
          <a:xfrm>
            <a:off x="767060" y="13983811"/>
            <a:ext cx="10058400" cy="509891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3600" dirty="0">
              <a:latin typeface="Arial" panose="020B0604020202020204" pitchFamily="34" charset="0"/>
              <a:cs typeface="Arial" panose="020B0604020202020204" pitchFamily="34" charset="0"/>
            </a:endParaRPr>
          </a:p>
        </p:txBody>
      </p:sp>
      <p:sp>
        <p:nvSpPr>
          <p:cNvPr id="37" name="Text Box 527"/>
          <p:cNvSpPr txBox="1">
            <a:spLocks noChangeArrowheads="1"/>
          </p:cNvSpPr>
          <p:nvPr/>
        </p:nvSpPr>
        <p:spPr bwMode="auto">
          <a:xfrm>
            <a:off x="785821" y="13411517"/>
            <a:ext cx="10058400" cy="769248"/>
          </a:xfrm>
          <a:prstGeom prst="rect">
            <a:avLst/>
          </a:prstGeom>
          <a:solidFill>
            <a:schemeClr val="accent1"/>
          </a:solidFill>
          <a:ln>
            <a:noFill/>
          </a:ln>
          <a:extLst/>
        </p:spPr>
        <p:txBody>
          <a:bodyPr wrap="square" lIns="91267" tIns="45624" rIns="91267" bIns="4562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algn="ctr">
              <a:spcBef>
                <a:spcPct val="50000"/>
              </a:spcBef>
              <a:buFontTx/>
              <a:buNone/>
            </a:pPr>
            <a:r>
              <a:rPr lang="en-US" altLang="en-US" sz="4400" b="1" dirty="0">
                <a:solidFill>
                  <a:srgbClr val="F8F8F8"/>
                </a:solidFill>
                <a:cs typeface="Arial" panose="020B0604020202020204" pitchFamily="34" charset="0"/>
              </a:rPr>
              <a:t>Data source</a:t>
            </a:r>
          </a:p>
        </p:txBody>
      </p:sp>
      <p:sp>
        <p:nvSpPr>
          <p:cNvPr id="8" name="Rectangle 7"/>
          <p:cNvSpPr/>
          <p:nvPr/>
        </p:nvSpPr>
        <p:spPr>
          <a:xfrm>
            <a:off x="767059" y="20357076"/>
            <a:ext cx="10058400" cy="116469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solidFill>
                <a:schemeClr val="tx1"/>
              </a:solidFill>
              <a:latin typeface="Arial" panose="020B0604020202020204" pitchFamily="34" charset="0"/>
              <a:cs typeface="Arial" panose="020B0604020202020204" pitchFamily="34" charset="0"/>
            </a:endParaRPr>
          </a:p>
        </p:txBody>
      </p:sp>
      <p:sp>
        <p:nvSpPr>
          <p:cNvPr id="40" name="Text Box 530"/>
          <p:cNvSpPr txBox="1">
            <a:spLocks noChangeArrowheads="1"/>
          </p:cNvSpPr>
          <p:nvPr/>
        </p:nvSpPr>
        <p:spPr bwMode="auto">
          <a:xfrm>
            <a:off x="767059" y="19587828"/>
            <a:ext cx="10058400" cy="769248"/>
          </a:xfrm>
          <a:prstGeom prst="rect">
            <a:avLst/>
          </a:prstGeom>
          <a:solidFill>
            <a:schemeClr val="accent1"/>
          </a:solidFill>
          <a:ln>
            <a:noFill/>
          </a:ln>
          <a:extLst/>
        </p:spPr>
        <p:txBody>
          <a:bodyPr wrap="square" lIns="91267" tIns="45624" rIns="91267" bIns="4562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algn="ctr">
              <a:spcBef>
                <a:spcPct val="50000"/>
              </a:spcBef>
              <a:buFontTx/>
              <a:buNone/>
            </a:pPr>
            <a:r>
              <a:rPr lang="en-US" altLang="en-US" sz="4400" b="1" dirty="0">
                <a:solidFill>
                  <a:srgbClr val="F8F8F8"/>
                </a:solidFill>
                <a:cs typeface="Arial" panose="020B0604020202020204" pitchFamily="34" charset="0"/>
              </a:rPr>
              <a:t>Data Processing</a:t>
            </a:r>
          </a:p>
        </p:txBody>
      </p:sp>
      <p:sp>
        <p:nvSpPr>
          <p:cNvPr id="13" name="TextBox 12"/>
          <p:cNvSpPr txBox="1"/>
          <p:nvPr/>
        </p:nvSpPr>
        <p:spPr>
          <a:xfrm>
            <a:off x="11658034" y="6477000"/>
            <a:ext cx="13028725" cy="11172289"/>
          </a:xfrm>
          <a:prstGeom prst="rect">
            <a:avLst/>
          </a:prstGeom>
          <a:noFill/>
        </p:spPr>
        <p:txBody>
          <a:bodyPr wrap="square" rtlCol="0">
            <a:spAutoFit/>
          </a:bodyPr>
          <a:lstStyle/>
          <a:p>
            <a:pPr marL="571500" indent="-571500" algn="just">
              <a:buFont typeface="Wingdings" panose="05000000000000000000" pitchFamily="2" charset="2"/>
              <a:buChar char="§"/>
            </a:pPr>
            <a:r>
              <a:rPr lang="en-US" sz="3600" dirty="0">
                <a:latin typeface="Arial" panose="020B0604020202020204" pitchFamily="34" charset="0"/>
                <a:cs typeface="Arial" panose="020B0604020202020204" pitchFamily="34" charset="0"/>
              </a:rPr>
              <a:t>T</a:t>
            </a:r>
            <a:r>
              <a:rPr lang="en-US" sz="3600" dirty="0" smtClean="0">
                <a:latin typeface="Arial" panose="020B0604020202020204" pitchFamily="34" charset="0"/>
                <a:cs typeface="Arial" panose="020B0604020202020204" pitchFamily="34" charset="0"/>
              </a:rPr>
              <a:t>he events were chosen  </a:t>
            </a:r>
            <a:r>
              <a:rPr lang="en-US" sz="3600" dirty="0">
                <a:latin typeface="Arial" panose="020B0604020202020204" pitchFamily="34" charset="0"/>
                <a:cs typeface="Arial" panose="020B0604020202020204" pitchFamily="34" charset="0"/>
              </a:rPr>
              <a:t>on different shock angles. </a:t>
            </a:r>
            <a:r>
              <a:rPr lang="en-US" sz="3600" dirty="0" smtClean="0">
                <a:latin typeface="Arial" panose="020B0604020202020204" pitchFamily="34" charset="0"/>
                <a:cs typeface="Arial" panose="020B0604020202020204" pitchFamily="34" charset="0"/>
              </a:rPr>
              <a:t>In the plots on Figure 1 and 2 different </a:t>
            </a:r>
            <a:r>
              <a:rPr lang="en-US" sz="3600" dirty="0">
                <a:latin typeface="Arial" panose="020B0604020202020204" pitchFamily="34" charset="0"/>
                <a:cs typeface="Arial" panose="020B0604020202020204" pitchFamily="34" charset="0"/>
              </a:rPr>
              <a:t>points of  the Hemispheres of </a:t>
            </a:r>
            <a:r>
              <a:rPr lang="en-US" sz="3600" dirty="0" smtClean="0">
                <a:latin typeface="Arial" panose="020B0604020202020204" pitchFamily="34" charset="0"/>
                <a:cs typeface="Arial" panose="020B0604020202020204" pitchFamily="34" charset="0"/>
              </a:rPr>
              <a:t>the planet are shown </a:t>
            </a:r>
            <a:r>
              <a:rPr lang="en-US" sz="3600" dirty="0">
                <a:latin typeface="Arial" panose="020B0604020202020204" pitchFamily="34" charset="0"/>
                <a:cs typeface="Arial" panose="020B0604020202020204" pitchFamily="34" charset="0"/>
              </a:rPr>
              <a:t>as the shock hits, the red represents currents going out and the blue represents currents going in. </a:t>
            </a:r>
            <a:endParaRPr lang="en-US" sz="3600" dirty="0" smtClean="0">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As the shock in Figures 1 and 2 show, the current density is higher on the day side at the beginning of the event. After the shock passes to the night side </a:t>
            </a:r>
            <a:r>
              <a:rPr lang="en-US" sz="3600" dirty="0" smtClean="0">
                <a:latin typeface="Arial" panose="020B0604020202020204" pitchFamily="34" charset="0"/>
                <a:cs typeface="Arial" panose="020B0604020202020204" pitchFamily="34" charset="0"/>
              </a:rPr>
              <a:t>a </a:t>
            </a:r>
            <a:r>
              <a:rPr lang="en-US" sz="3600" dirty="0" smtClean="0">
                <a:latin typeface="Arial" panose="020B0604020202020204" pitchFamily="34" charset="0"/>
                <a:cs typeface="Arial" panose="020B0604020202020204" pitchFamily="34" charset="0"/>
              </a:rPr>
              <a:t>higher impact on the </a:t>
            </a:r>
            <a:r>
              <a:rPr lang="en-US" sz="3600" dirty="0" smtClean="0">
                <a:latin typeface="Arial" panose="020B0604020202020204" pitchFamily="34" charset="0"/>
                <a:cs typeface="Arial" panose="020B0604020202020204" pitchFamily="34" charset="0"/>
              </a:rPr>
              <a:t>magnetosphere is seen, </a:t>
            </a:r>
            <a:r>
              <a:rPr lang="en-US" sz="3600" dirty="0" smtClean="0">
                <a:latin typeface="Arial" panose="020B0604020202020204" pitchFamily="34" charset="0"/>
                <a:cs typeface="Arial" panose="020B0604020202020204" pitchFamily="34" charset="0"/>
              </a:rPr>
              <a:t>which causes greater current difference.</a:t>
            </a:r>
            <a:endParaRPr lang="en-US" sz="3600" dirty="0">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Plotting the change in total current in </a:t>
            </a:r>
            <a:r>
              <a:rPr lang="en-US" sz="3600" dirty="0">
                <a:latin typeface="Arial" panose="020B0604020202020204" pitchFamily="34" charset="0"/>
                <a:cs typeface="Arial" panose="020B0604020202020204" pitchFamily="34" charset="0"/>
              </a:rPr>
              <a:t>time it is shown how </a:t>
            </a:r>
            <a:r>
              <a:rPr lang="en-US" sz="3600" dirty="0" smtClean="0">
                <a:latin typeface="Arial" panose="020B0604020202020204" pitchFamily="34" charset="0"/>
                <a:cs typeface="Arial" panose="020B0604020202020204" pitchFamily="34" charset="0"/>
              </a:rPr>
              <a:t>the difference in current rises. As it is shown in Figures 3, 4 and 5 the current initially is higher on the day side and then the current rises in the night side. In figure </a:t>
            </a:r>
            <a:r>
              <a:rPr lang="en-US" sz="3600" dirty="0">
                <a:latin typeface="Arial" panose="020B0604020202020204" pitchFamily="34" charset="0"/>
                <a:cs typeface="Arial" panose="020B0604020202020204" pitchFamily="34" charset="0"/>
              </a:rPr>
              <a:t>4 it is shown </a:t>
            </a:r>
            <a:r>
              <a:rPr lang="en-US" sz="3600" dirty="0" smtClean="0">
                <a:latin typeface="Arial" panose="020B0604020202020204" pitchFamily="34" charset="0"/>
                <a:cs typeface="Arial" panose="020B0604020202020204" pitchFamily="34" charset="0"/>
              </a:rPr>
              <a:t>how </a:t>
            </a:r>
            <a:r>
              <a:rPr lang="en-US" sz="3600" dirty="0" smtClean="0">
                <a:latin typeface="Arial" panose="020B0604020202020204" pitchFamily="34" charset="0"/>
                <a:cs typeface="Arial" panose="020B0604020202020204" pitchFamily="34" charset="0"/>
              </a:rPr>
              <a:t>the night side current rises on the south side it’s much greater than the day side current in the south.</a:t>
            </a:r>
          </a:p>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On the simulated data, the angles are:</a:t>
            </a:r>
          </a:p>
          <a:p>
            <a:pPr marL="2766014" lvl="1"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IOS-1=150</a:t>
            </a:r>
          </a:p>
          <a:p>
            <a:pPr marL="2766014" lvl="1"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IOS-2=135</a:t>
            </a:r>
          </a:p>
          <a:p>
            <a:pPr marL="2766014" lvl="1"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FPS=180</a:t>
            </a:r>
          </a:p>
          <a:p>
            <a:pPr algn="just"/>
            <a:r>
              <a:rPr lang="en-US"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18" name="Rectangle 17"/>
          <p:cNvSpPr/>
          <p:nvPr/>
        </p:nvSpPr>
        <p:spPr>
          <a:xfrm>
            <a:off x="33274947" y="6003157"/>
            <a:ext cx="10058400" cy="1177373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Wingdings" panose="05000000000000000000" pitchFamily="2" charset="2"/>
              <a:buChar char="§"/>
            </a:pPr>
            <a:endParaRPr lang="en-US" sz="3700" dirty="0">
              <a:solidFill>
                <a:schemeClr val="tx1"/>
              </a:solidFill>
              <a:latin typeface="Arial" panose="020B0604020202020204" pitchFamily="34" charset="0"/>
              <a:cs typeface="Arial" panose="020B0604020202020204" pitchFamily="34" charset="0"/>
            </a:endParaRPr>
          </a:p>
        </p:txBody>
      </p:sp>
      <p:sp>
        <p:nvSpPr>
          <p:cNvPr id="17" name="TextBox 16"/>
          <p:cNvSpPr txBox="1"/>
          <p:nvPr/>
        </p:nvSpPr>
        <p:spPr>
          <a:xfrm>
            <a:off x="24448886" y="21127457"/>
            <a:ext cx="8161041" cy="584775"/>
          </a:xfrm>
          <a:prstGeom prst="rect">
            <a:avLst/>
          </a:prstGeom>
          <a:noFill/>
        </p:spPr>
        <p:txBody>
          <a:bodyPr wrap="square" rtlCol="0">
            <a:spAutoFit/>
          </a:bodyPr>
          <a:lstStyle/>
          <a:p>
            <a:r>
              <a:rPr lang="en-US" sz="3200" dirty="0" smtClean="0">
                <a:latin typeface="Arial" panose="020B0604020202020204" pitchFamily="34" charset="0"/>
                <a:cs typeface="Arial" panose="020B0604020202020204" pitchFamily="34" charset="0"/>
              </a:rPr>
              <a:t>Figure 2: Current </a:t>
            </a:r>
            <a:r>
              <a:rPr lang="en-US" sz="3200" dirty="0">
                <a:latin typeface="Arial" panose="020B0604020202020204" pitchFamily="34" charset="0"/>
                <a:cs typeface="Arial" panose="020B0604020202020204" pitchFamily="34" charset="0"/>
              </a:rPr>
              <a:t>density 2013-03-17, </a:t>
            </a:r>
            <a:r>
              <a:rPr lang="en-US" sz="3200" dirty="0" smtClean="0">
                <a:latin typeface="Arial" panose="020B0604020202020204" pitchFamily="34" charset="0"/>
                <a:cs typeface="Arial" panose="020B0604020202020204" pitchFamily="34" charset="0"/>
              </a:rPr>
              <a:t>south</a:t>
            </a:r>
            <a:endParaRPr lang="en-US" sz="3200" dirty="0">
              <a:latin typeface="Arial" panose="020B0604020202020204" pitchFamily="34" charset="0"/>
              <a:cs typeface="Arial" panose="020B0604020202020204" pitchFamily="34" charset="0"/>
            </a:endParaRPr>
          </a:p>
        </p:txBody>
      </p:sp>
      <p:sp>
        <p:nvSpPr>
          <p:cNvPr id="38" name="TextBox 37"/>
          <p:cNvSpPr txBox="1"/>
          <p:nvPr/>
        </p:nvSpPr>
        <p:spPr>
          <a:xfrm>
            <a:off x="24632333" y="13151663"/>
            <a:ext cx="8439888" cy="584775"/>
          </a:xfrm>
          <a:prstGeom prst="rect">
            <a:avLst/>
          </a:prstGeom>
          <a:noFill/>
        </p:spPr>
        <p:txBody>
          <a:bodyPr wrap="square" rtlCol="0">
            <a:spAutoFit/>
          </a:bodyPr>
          <a:lstStyle/>
          <a:p>
            <a:r>
              <a:rPr lang="en-US" sz="3200" dirty="0" smtClean="0">
                <a:latin typeface="Arial" panose="020B0604020202020204" pitchFamily="34" charset="0"/>
                <a:cs typeface="Arial" panose="020B0604020202020204" pitchFamily="34" charset="0"/>
              </a:rPr>
              <a:t>Figure 1: Current </a:t>
            </a:r>
            <a:r>
              <a:rPr lang="en-US" sz="3200" dirty="0">
                <a:latin typeface="Arial" panose="020B0604020202020204" pitchFamily="34" charset="0"/>
                <a:cs typeface="Arial" panose="020B0604020202020204" pitchFamily="34" charset="0"/>
              </a:rPr>
              <a:t>density 2013-03-17, </a:t>
            </a:r>
            <a:r>
              <a:rPr lang="en-US" sz="3200" dirty="0" smtClean="0">
                <a:latin typeface="Arial" panose="020B0604020202020204" pitchFamily="34" charset="0"/>
                <a:cs typeface="Arial" panose="020B0604020202020204" pitchFamily="34" charset="0"/>
              </a:rPr>
              <a:t>north</a:t>
            </a:r>
            <a:endParaRPr lang="en-US" sz="3200" dirty="0">
              <a:latin typeface="Arial" panose="020B0604020202020204" pitchFamily="34" charset="0"/>
              <a:cs typeface="Arial" panose="020B0604020202020204" pitchFamily="34" charset="0"/>
            </a:endParaRPr>
          </a:p>
        </p:txBody>
      </p:sp>
      <p:sp>
        <p:nvSpPr>
          <p:cNvPr id="19" name="Rectangle 18"/>
          <p:cNvSpPr/>
          <p:nvPr/>
        </p:nvSpPr>
        <p:spPr>
          <a:xfrm>
            <a:off x="33274947" y="5322899"/>
            <a:ext cx="10058400" cy="7966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latin typeface="Arial" panose="020B0604020202020204" pitchFamily="34" charset="0"/>
                <a:cs typeface="Arial" panose="020B0604020202020204" pitchFamily="34" charset="0"/>
              </a:rPr>
              <a:t>Summary</a:t>
            </a:r>
            <a:endParaRPr lang="en-US" sz="4000" dirty="0">
              <a:latin typeface="Arial" panose="020B0604020202020204" pitchFamily="34" charset="0"/>
              <a:cs typeface="Arial" panose="020B0604020202020204" pitchFamily="34" charset="0"/>
            </a:endParaRPr>
          </a:p>
        </p:txBody>
      </p:sp>
      <p:sp>
        <p:nvSpPr>
          <p:cNvPr id="41" name="Rectangle 40"/>
          <p:cNvSpPr/>
          <p:nvPr/>
        </p:nvSpPr>
        <p:spPr>
          <a:xfrm>
            <a:off x="33330263" y="18739329"/>
            <a:ext cx="10058400" cy="56332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just">
              <a:buFont typeface="Wingdings" panose="05000000000000000000" pitchFamily="2" charset="2"/>
              <a:buChar char="§"/>
            </a:pPr>
            <a:r>
              <a:rPr lang="en-US" sz="3600" dirty="0" smtClean="0">
                <a:solidFill>
                  <a:schemeClr val="tx1"/>
                </a:solidFill>
                <a:latin typeface="Arial" panose="020B0604020202020204" pitchFamily="34" charset="0"/>
                <a:cs typeface="Arial" panose="020B0604020202020204" pitchFamily="34" charset="0"/>
              </a:rPr>
              <a:t>Oliveira</a:t>
            </a:r>
            <a:r>
              <a:rPr lang="en-US" sz="3600" dirty="0">
                <a:solidFill>
                  <a:schemeClr val="tx1"/>
                </a:solidFill>
                <a:latin typeface="Arial" panose="020B0604020202020204" pitchFamily="34" charset="0"/>
                <a:cs typeface="Arial" panose="020B0604020202020204" pitchFamily="34" charset="0"/>
              </a:rPr>
              <a:t>, D. M., and J. Raeder (</a:t>
            </a:r>
            <a:r>
              <a:rPr lang="en-US" sz="3600" dirty="0" smtClean="0">
                <a:solidFill>
                  <a:schemeClr val="tx1"/>
                </a:solidFill>
                <a:latin typeface="Arial" panose="020B0604020202020204" pitchFamily="34" charset="0"/>
                <a:cs typeface="Arial" panose="020B0604020202020204" pitchFamily="34" charset="0"/>
              </a:rPr>
              <a:t>2014), </a:t>
            </a:r>
            <a:r>
              <a:rPr lang="en-US" sz="3600" dirty="0">
                <a:solidFill>
                  <a:schemeClr val="tx1"/>
                </a:solidFill>
                <a:latin typeface="Arial" panose="020B0604020202020204" pitchFamily="34" charset="0"/>
                <a:cs typeface="Arial" panose="020B0604020202020204" pitchFamily="34" charset="0"/>
              </a:rPr>
              <a:t>Impact angle control of interplanetary shock </a:t>
            </a:r>
            <a:r>
              <a:rPr lang="en-US" sz="3600" dirty="0" err="1">
                <a:solidFill>
                  <a:schemeClr val="tx1"/>
                </a:solidFill>
                <a:latin typeface="Arial" panose="020B0604020202020204" pitchFamily="34" charset="0"/>
                <a:cs typeface="Arial" panose="020B0604020202020204" pitchFamily="34" charset="0"/>
              </a:rPr>
              <a:t>geoeffectiveness</a:t>
            </a:r>
            <a:r>
              <a:rPr lang="en-US" sz="3600" dirty="0">
                <a:solidFill>
                  <a:schemeClr val="tx1"/>
                </a:solidFill>
                <a:latin typeface="Arial" panose="020B0604020202020204" pitchFamily="34" charset="0"/>
                <a:cs typeface="Arial" panose="020B0604020202020204" pitchFamily="34" charset="0"/>
              </a:rPr>
              <a:t>, J. </a:t>
            </a:r>
            <a:r>
              <a:rPr lang="en-US" sz="3600" dirty="0" err="1">
                <a:solidFill>
                  <a:schemeClr val="tx1"/>
                </a:solidFill>
                <a:latin typeface="Arial" panose="020B0604020202020204" pitchFamily="34" charset="0"/>
                <a:cs typeface="Arial" panose="020B0604020202020204" pitchFamily="34" charset="0"/>
              </a:rPr>
              <a:t>Geophys</a:t>
            </a:r>
            <a:r>
              <a:rPr lang="en-US" sz="3600" dirty="0">
                <a:solidFill>
                  <a:schemeClr val="tx1"/>
                </a:solidFill>
                <a:latin typeface="Arial" panose="020B0604020202020204" pitchFamily="34" charset="0"/>
                <a:cs typeface="Arial" panose="020B0604020202020204" pitchFamily="34" charset="0"/>
              </a:rPr>
              <a:t>. Res. Space Physics, </a:t>
            </a:r>
            <a:r>
              <a:rPr lang="en-US" sz="3600" dirty="0" smtClean="0">
                <a:solidFill>
                  <a:schemeClr val="tx1"/>
                </a:solidFill>
                <a:latin typeface="Arial" panose="020B0604020202020204" pitchFamily="34" charset="0"/>
                <a:cs typeface="Arial" panose="020B0604020202020204" pitchFamily="34" charset="0"/>
              </a:rPr>
              <a:t>119,8188–8201</a:t>
            </a:r>
            <a:r>
              <a:rPr lang="en-US" sz="3600" dirty="0">
                <a:solidFill>
                  <a:schemeClr val="tx1"/>
                </a:solidFill>
                <a:latin typeface="Arial" panose="020B0604020202020204" pitchFamily="34" charset="0"/>
                <a:cs typeface="Arial" panose="020B0604020202020204" pitchFamily="34" charset="0"/>
              </a:rPr>
              <a:t>,  doi:10.1002/2014JA020275.</a:t>
            </a:r>
          </a:p>
        </p:txBody>
      </p:sp>
      <p:sp>
        <p:nvSpPr>
          <p:cNvPr id="42" name="Text Box 527"/>
          <p:cNvSpPr txBox="1">
            <a:spLocks noChangeArrowheads="1"/>
          </p:cNvSpPr>
          <p:nvPr/>
        </p:nvSpPr>
        <p:spPr bwMode="auto">
          <a:xfrm>
            <a:off x="33321468" y="18314805"/>
            <a:ext cx="10058400" cy="707692"/>
          </a:xfrm>
          <a:prstGeom prst="rect">
            <a:avLst/>
          </a:prstGeom>
          <a:solidFill>
            <a:schemeClr val="accent1"/>
          </a:solidFill>
          <a:ln>
            <a:noFill/>
          </a:ln>
          <a:extLst/>
        </p:spPr>
        <p:txBody>
          <a:bodyPr wrap="square" lIns="91267" tIns="45624" rIns="91267" bIns="4562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algn="ctr">
              <a:spcBef>
                <a:spcPct val="50000"/>
              </a:spcBef>
              <a:buFontTx/>
              <a:buNone/>
            </a:pPr>
            <a:r>
              <a:rPr lang="en-US" altLang="en-US" sz="4000" b="1" dirty="0" smtClean="0">
                <a:solidFill>
                  <a:srgbClr val="F8F8F8"/>
                </a:solidFill>
                <a:cs typeface="Arial" panose="020B0604020202020204" pitchFamily="34" charset="0"/>
              </a:rPr>
              <a:t>References</a:t>
            </a:r>
            <a:endParaRPr lang="en-US" altLang="en-US" sz="4000" b="1" dirty="0">
              <a:solidFill>
                <a:srgbClr val="F8F8F8"/>
              </a:solidFill>
              <a:cs typeface="Arial" panose="020B0604020202020204" pitchFamily="34" charset="0"/>
            </a:endParaRPr>
          </a:p>
        </p:txBody>
      </p:sp>
      <p:sp>
        <p:nvSpPr>
          <p:cNvPr id="43" name="Rectangle 42"/>
          <p:cNvSpPr/>
          <p:nvPr/>
        </p:nvSpPr>
        <p:spPr>
          <a:xfrm>
            <a:off x="33362105" y="25629016"/>
            <a:ext cx="10058400" cy="606602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buFont typeface="Arial" panose="020B0604020202020204" pitchFamily="34" charset="0"/>
              <a:buChar char="•"/>
            </a:pPr>
            <a:r>
              <a:rPr lang="en-US" sz="3600" dirty="0" smtClean="0">
                <a:solidFill>
                  <a:schemeClr val="tx1"/>
                </a:solidFill>
                <a:latin typeface="Arial" panose="020B0604020202020204" pitchFamily="34" charset="0"/>
                <a:cs typeface="Arial" panose="020B0604020202020204" pitchFamily="34" charset="0"/>
              </a:rPr>
              <a:t>We </a:t>
            </a:r>
            <a:r>
              <a:rPr lang="en-US" sz="3600" dirty="0">
                <a:solidFill>
                  <a:schemeClr val="tx1"/>
                </a:solidFill>
                <a:latin typeface="Arial" panose="020B0604020202020204" pitchFamily="34" charset="0"/>
                <a:cs typeface="Arial" panose="020B0604020202020204" pitchFamily="34" charset="0"/>
              </a:rPr>
              <a:t>thank the AMPERE team and the AMPERE Science Center for providing the Iridium-derived data products</a:t>
            </a:r>
            <a:r>
              <a:rPr lang="en-US" sz="3600" dirty="0" smtClean="0">
                <a:solidFill>
                  <a:schemeClr val="tx1"/>
                </a:solidFill>
                <a:latin typeface="Arial" panose="020B0604020202020204" pitchFamily="34" charset="0"/>
                <a:cs typeface="Arial" panose="020B0604020202020204" pitchFamily="34" charset="0"/>
              </a:rPr>
              <a:t>.</a:t>
            </a:r>
          </a:p>
          <a:p>
            <a:pPr marL="571500" indent="-571500">
              <a:buFont typeface="Arial" panose="020B0604020202020204" pitchFamily="34" charset="0"/>
              <a:buChar char="•"/>
            </a:pPr>
            <a:r>
              <a:rPr lang="en-US" sz="3600" dirty="0" smtClean="0">
                <a:solidFill>
                  <a:schemeClr val="tx1"/>
                </a:solidFill>
                <a:latin typeface="Arial" panose="020B0604020202020204" pitchFamily="34" charset="0"/>
                <a:cs typeface="Arial" panose="020B0604020202020204" pitchFamily="34" charset="0"/>
              </a:rPr>
              <a:t>This Research was sponsored by The National Science Foundation under the grant AGS-1303579</a:t>
            </a:r>
          </a:p>
          <a:p>
            <a:endParaRPr lang="en-US" sz="3600" dirty="0">
              <a:solidFill>
                <a:schemeClr val="tx1"/>
              </a:solidFill>
              <a:latin typeface="Arial" panose="020B0604020202020204" pitchFamily="34" charset="0"/>
              <a:cs typeface="Arial" panose="020B0604020202020204" pitchFamily="34" charset="0"/>
            </a:endParaRPr>
          </a:p>
        </p:txBody>
      </p:sp>
      <p:sp>
        <p:nvSpPr>
          <p:cNvPr id="44" name="Text Box 527"/>
          <p:cNvSpPr txBox="1">
            <a:spLocks noChangeArrowheads="1"/>
          </p:cNvSpPr>
          <p:nvPr/>
        </p:nvSpPr>
        <p:spPr bwMode="auto">
          <a:xfrm>
            <a:off x="33365823" y="24941480"/>
            <a:ext cx="10058400" cy="707692"/>
          </a:xfrm>
          <a:prstGeom prst="rect">
            <a:avLst/>
          </a:prstGeom>
          <a:solidFill>
            <a:schemeClr val="accent1"/>
          </a:solidFill>
          <a:ln>
            <a:noFill/>
          </a:ln>
          <a:extLst/>
        </p:spPr>
        <p:txBody>
          <a:bodyPr wrap="square" lIns="91267" tIns="45624" rIns="91267" bIns="45624">
            <a:spAutoFit/>
          </a:bodyPr>
          <a:lstStyle>
            <a:lvl1pPr>
              <a:spcBef>
                <a:spcPct val="20000"/>
              </a:spcBef>
              <a:buChar char="•"/>
              <a:defRPr sz="2900">
                <a:solidFill>
                  <a:schemeClr val="tx1"/>
                </a:solidFill>
                <a:latin typeface="Arial" panose="020B0604020202020204" pitchFamily="34" charset="0"/>
              </a:defRPr>
            </a:lvl1pPr>
            <a:lvl2pPr marL="742950" indent="-285750">
              <a:spcBef>
                <a:spcPct val="20000"/>
              </a:spcBef>
              <a:buChar char="–"/>
              <a:defRPr sz="29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1900">
                <a:solidFill>
                  <a:schemeClr val="tx1"/>
                </a:solidFill>
                <a:latin typeface="Arial" panose="020B0604020202020204" pitchFamily="34" charset="0"/>
              </a:defRPr>
            </a:lvl4pPr>
            <a:lvl5pPr marL="2057400" indent="-228600">
              <a:spcBef>
                <a:spcPct val="20000"/>
              </a:spcBef>
              <a:buChar char="»"/>
              <a:defRPr sz="19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19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19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19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1900">
                <a:solidFill>
                  <a:schemeClr val="tx1"/>
                </a:solidFill>
                <a:latin typeface="Arial" panose="020B0604020202020204" pitchFamily="34" charset="0"/>
              </a:defRPr>
            </a:lvl9pPr>
          </a:lstStyle>
          <a:p>
            <a:pPr algn="ctr">
              <a:buNone/>
            </a:pPr>
            <a:r>
              <a:rPr lang="en-US" sz="4000" b="1" i="1" dirty="0" smtClean="0">
                <a:solidFill>
                  <a:schemeClr val="bg1"/>
                </a:solidFill>
                <a:effectLst>
                  <a:outerShdw blurRad="38100" dist="38100" dir="2700000" algn="tl">
                    <a:srgbClr val="000000">
                      <a:alpha val="43137"/>
                    </a:srgbClr>
                  </a:outerShdw>
                </a:effectLst>
                <a:cs typeface="Arial" panose="020B0604020202020204" pitchFamily="34" charset="0"/>
              </a:rPr>
              <a:t>Acknowledgements</a:t>
            </a:r>
            <a:endParaRPr lang="en-US" sz="4000" b="1" i="1" dirty="0">
              <a:solidFill>
                <a:schemeClr val="bg1"/>
              </a:solidFill>
              <a:effectLst>
                <a:outerShdw blurRad="38100" dist="38100" dir="2700000" algn="tl">
                  <a:srgbClr val="000000">
                    <a:alpha val="43137"/>
                  </a:srgbClr>
                </a:outerShdw>
              </a:effectLst>
              <a:cs typeface="Arial" panose="020B0604020202020204" pitchFamily="34" charset="0"/>
            </a:endParaRP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00585" y="6154229"/>
            <a:ext cx="7776796" cy="7166297"/>
          </a:xfrm>
          <a:prstGeom prst="rect">
            <a:avLst/>
          </a:prstGeom>
        </p:spPr>
      </p:pic>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716908" y="13737442"/>
            <a:ext cx="7624999" cy="7481310"/>
          </a:xfrm>
          <a:prstGeom prst="rect">
            <a:avLst/>
          </a:prstGeom>
        </p:spPr>
      </p:pic>
      <p:pic>
        <p:nvPicPr>
          <p:cNvPr id="1030" name="Picture 6" descr="http://ac.suagm.edu/sites/default/files/styles/310px_x_155px/public/university/logo/universida_turabo_crop.png?itok=6TxLKje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71000" y="349059"/>
            <a:ext cx="8001000" cy="4000500"/>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p:cNvSpPr txBox="1"/>
          <p:nvPr/>
        </p:nvSpPr>
        <p:spPr>
          <a:xfrm>
            <a:off x="12308267" y="31036528"/>
            <a:ext cx="6290590" cy="646331"/>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Figure 4: current 2013-02-13</a:t>
            </a:r>
            <a:endParaRPr lang="en-US" sz="3600" dirty="0">
              <a:latin typeface="Arial" panose="020B0604020202020204" pitchFamily="34" charset="0"/>
              <a:cs typeface="Arial" panose="020B0604020202020204" pitchFamily="34" charset="0"/>
            </a:endParaRPr>
          </a:p>
        </p:txBody>
      </p:sp>
      <p:sp>
        <p:nvSpPr>
          <p:cNvPr id="45" name="TextBox 44"/>
          <p:cNvSpPr txBox="1"/>
          <p:nvPr/>
        </p:nvSpPr>
        <p:spPr>
          <a:xfrm>
            <a:off x="19167249" y="31054297"/>
            <a:ext cx="6290590" cy="646331"/>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Figure 5: current 2013-03-17</a:t>
            </a:r>
            <a:endParaRPr lang="en-US" sz="3600" dirty="0">
              <a:latin typeface="Arial" panose="020B0604020202020204" pitchFamily="34" charset="0"/>
              <a:cs typeface="Arial" panose="020B0604020202020204" pitchFamily="34" charset="0"/>
            </a:endParaRPr>
          </a:p>
        </p:txBody>
      </p:sp>
      <p:sp>
        <p:nvSpPr>
          <p:cNvPr id="46" name="TextBox 45"/>
          <p:cNvSpPr txBox="1"/>
          <p:nvPr/>
        </p:nvSpPr>
        <p:spPr>
          <a:xfrm>
            <a:off x="25553068" y="31032059"/>
            <a:ext cx="6290590" cy="646331"/>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Figure 6: current 2013-05-25</a:t>
            </a:r>
            <a:endParaRPr lang="en-US" sz="3600" dirty="0">
              <a:latin typeface="Arial" panose="020B0604020202020204" pitchFamily="34" charset="0"/>
              <a:cs typeface="Arial" panose="020B0604020202020204" pitchFamily="34" charset="0"/>
            </a:endParaRPr>
          </a:p>
        </p:txBody>
      </p:sp>
      <p:sp>
        <p:nvSpPr>
          <p:cNvPr id="3" name="TextBox 2"/>
          <p:cNvSpPr txBox="1"/>
          <p:nvPr/>
        </p:nvSpPr>
        <p:spPr>
          <a:xfrm>
            <a:off x="785125" y="6171958"/>
            <a:ext cx="9713221" cy="6740307"/>
          </a:xfrm>
          <a:prstGeom prst="rect">
            <a:avLst/>
          </a:prstGeom>
          <a:noFill/>
        </p:spPr>
        <p:txBody>
          <a:bodyPr wrap="square" rtlCol="0">
            <a:spAutoFit/>
          </a:bodyPr>
          <a:lstStyle/>
          <a:p>
            <a:pPr marL="571500" indent="-571500" algn="just">
              <a:buFont typeface="Wingdings" panose="05000000000000000000" pitchFamily="2" charset="2"/>
              <a:buChar char="§"/>
            </a:pPr>
            <a:r>
              <a:rPr lang="en-US" altLang="en-US" sz="3600" dirty="0" smtClean="0">
                <a:latin typeface="Arial" panose="020B0604020202020204" pitchFamily="34" charset="0"/>
                <a:cs typeface="Arial" panose="020B0604020202020204" pitchFamily="34" charset="0"/>
              </a:rPr>
              <a:t>Frequently </a:t>
            </a:r>
            <a:r>
              <a:rPr lang="en-US" altLang="en-US" sz="3600" dirty="0">
                <a:latin typeface="Arial" panose="020B0604020202020204" pitchFamily="34" charset="0"/>
                <a:cs typeface="Arial" panose="020B0604020202020204" pitchFamily="34" charset="0"/>
              </a:rPr>
              <a:t>the earth experiences Geomagnetic storms, events that cause a temporary disturbance on the earths magnetosphere. This is because the earth is hit by a solar wind shock wave or cloud of magnetic field. This creates a variation of currents in the magnetosphere of the earth. </a:t>
            </a:r>
            <a:endParaRPr lang="en-US" altLang="en-US" sz="3600" dirty="0" smtClean="0">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r>
              <a:rPr lang="en-US" altLang="en-US" sz="3600" dirty="0" smtClean="0">
                <a:latin typeface="Arial" panose="020B0604020202020204" pitchFamily="34" charset="0"/>
                <a:cs typeface="Arial" panose="020B0604020202020204" pitchFamily="34" charset="0"/>
              </a:rPr>
              <a:t>If </a:t>
            </a:r>
            <a:r>
              <a:rPr lang="en-US" altLang="en-US" sz="3600" dirty="0">
                <a:latin typeface="Arial" panose="020B0604020202020204" pitchFamily="34" charset="0"/>
                <a:cs typeface="Arial" panose="020B0604020202020204" pitchFamily="34" charset="0"/>
              </a:rPr>
              <a:t>not for the protection of the magnetosphere would damage satellites orbiting the earth. These shocks cause </a:t>
            </a:r>
            <a:r>
              <a:rPr lang="en-US" altLang="en-US" sz="3600" dirty="0" smtClean="0">
                <a:latin typeface="Arial" panose="020B0604020202020204" pitchFamily="34" charset="0"/>
                <a:cs typeface="Arial" panose="020B0604020202020204" pitchFamily="34" charset="0"/>
              </a:rPr>
              <a:t>electrical currents into and out of the Hemispheres.</a:t>
            </a:r>
            <a:endParaRPr lang="en-US" sz="3600" dirty="0"/>
          </a:p>
        </p:txBody>
      </p:sp>
      <p:sp>
        <p:nvSpPr>
          <p:cNvPr id="6" name="TextBox 5"/>
          <p:cNvSpPr txBox="1"/>
          <p:nvPr/>
        </p:nvSpPr>
        <p:spPr>
          <a:xfrm>
            <a:off x="1031285" y="14424503"/>
            <a:ext cx="9467062" cy="5078313"/>
          </a:xfrm>
          <a:prstGeom prst="rect">
            <a:avLst/>
          </a:prstGeom>
          <a:noFill/>
        </p:spPr>
        <p:txBody>
          <a:bodyPr wrap="square" rtlCol="0">
            <a:spAutoFit/>
          </a:bodyPr>
          <a:lstStyle/>
          <a:p>
            <a:pPr marL="571500" indent="-571500" algn="just">
              <a:buFont typeface="Arial" panose="020B0604020202020204" pitchFamily="34" charset="0"/>
              <a:buChar char="•"/>
            </a:pPr>
            <a:r>
              <a:rPr lang="en-US" altLang="en-US" sz="3600" dirty="0">
                <a:latin typeface="Arial" panose="020B0604020202020204" pitchFamily="34" charset="0"/>
                <a:cs typeface="Arial" panose="020B0604020202020204" pitchFamily="34" charset="0"/>
              </a:rPr>
              <a:t>The log of electrical currents are available online in the AMPERE website (</a:t>
            </a:r>
            <a:r>
              <a:rPr lang="en-US" altLang="en-US" sz="3600" dirty="0">
                <a:latin typeface="Arial" panose="020B0604020202020204" pitchFamily="34" charset="0"/>
                <a:cs typeface="Arial" panose="020B0604020202020204" pitchFamily="34" charset="0"/>
                <a:hlinkClick r:id="rId6"/>
              </a:rPr>
              <a:t>http://ampere.jhuapl.edu</a:t>
            </a:r>
            <a:r>
              <a:rPr lang="en-US" altLang="en-US" sz="3600" dirty="0">
                <a:latin typeface="Arial" panose="020B0604020202020204" pitchFamily="34" charset="0"/>
                <a:cs typeface="Arial" panose="020B0604020202020204" pitchFamily="34" charset="0"/>
              </a:rPr>
              <a:t>) which is obtained from the IRIDIUM satellites). This data was downloaded in the Net CDF format. On the ampere website there is also a IDL software provided for plotting the net CDF data. </a:t>
            </a:r>
            <a:endParaRPr lang="en-US" sz="3600" dirty="0">
              <a:latin typeface="Arial" panose="020B0604020202020204" pitchFamily="34" charset="0"/>
              <a:cs typeface="Arial" panose="020B0604020202020204" pitchFamily="34" charset="0"/>
            </a:endParaRPr>
          </a:p>
          <a:p>
            <a:endParaRPr lang="en-US" sz="3600" dirty="0"/>
          </a:p>
        </p:txBody>
      </p:sp>
      <mc:AlternateContent xmlns:mc="http://schemas.openxmlformats.org/markup-compatibility/2006">
        <mc:Choice xmlns:a14="http://schemas.microsoft.com/office/drawing/2010/main" Requires="a14">
          <p:sp>
            <p:nvSpPr>
              <p:cNvPr id="10" name="TextBox 9"/>
              <p:cNvSpPr txBox="1"/>
              <p:nvPr/>
            </p:nvSpPr>
            <p:spPr>
              <a:xfrm>
                <a:off x="1025463" y="20303453"/>
                <a:ext cx="9472884" cy="11878060"/>
              </a:xfrm>
              <a:prstGeom prst="rect">
                <a:avLst/>
              </a:prstGeom>
              <a:noFill/>
            </p:spPr>
            <p:txBody>
              <a:bodyPr wrap="square" rtlCol="0">
                <a:spAutoFit/>
              </a:bodyPr>
              <a:lstStyle/>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The </a:t>
                </a:r>
                <a:r>
                  <a:rPr lang="en-US" sz="3600" dirty="0" err="1" smtClean="0">
                    <a:latin typeface="Arial" panose="020B0604020202020204" pitchFamily="34" charset="0"/>
                    <a:cs typeface="Arial" panose="020B0604020202020204" pitchFamily="34" charset="0"/>
                  </a:rPr>
                  <a:t>NetCDF</a:t>
                </a:r>
                <a:r>
                  <a:rPr lang="en-US" sz="3600" dirty="0" smtClean="0">
                    <a:latin typeface="Arial" panose="020B0604020202020204" pitchFamily="34" charset="0"/>
                    <a:cs typeface="Arial" panose="020B0604020202020204" pitchFamily="34" charset="0"/>
                  </a:rPr>
                  <a:t> </a:t>
                </a:r>
                <a:r>
                  <a:rPr lang="en-US" sz="3600" dirty="0">
                    <a:latin typeface="Arial" panose="020B0604020202020204" pitchFamily="34" charset="0"/>
                    <a:cs typeface="Arial" panose="020B0604020202020204" pitchFamily="34" charset="0"/>
                  </a:rPr>
                  <a:t>files contained the current density for the north or south side of the planet. This current density was integrated for </a:t>
                </a:r>
                <a:r>
                  <a:rPr lang="en-US" sz="3600" dirty="0" smtClean="0">
                    <a:latin typeface="Arial" panose="020B0604020202020204" pitchFamily="34" charset="0"/>
                    <a:cs typeface="Arial" panose="020B0604020202020204" pitchFamily="34" charset="0"/>
                  </a:rPr>
                  <a:t>each hemisphere </a:t>
                </a:r>
                <a:r>
                  <a:rPr lang="en-US" sz="3600" dirty="0">
                    <a:latin typeface="Arial" panose="020B0604020202020204" pitchFamily="34" charset="0"/>
                    <a:cs typeface="Arial" panose="020B0604020202020204" pitchFamily="34" charset="0"/>
                  </a:rPr>
                  <a:t>of the earth to obtain the total current in each time of the event. The file contained data for one hour with data every two minutes. This was the formula used:</a:t>
                </a:r>
              </a:p>
              <a:p>
                <a:pPr lvl="1" algn="just"/>
                <a14:m>
                  <m:oMathPara xmlns:m="http://schemas.openxmlformats.org/officeDocument/2006/math">
                    <m:oMathParaPr>
                      <m:jc m:val="centerGroup"/>
                    </m:oMathParaPr>
                    <m:oMath xmlns:m="http://schemas.openxmlformats.org/officeDocument/2006/math">
                      <m:nary>
                        <m:naryPr>
                          <m:ctrlPr>
                            <a:rPr lang="en-US" sz="3600" i="1">
                              <a:latin typeface="Cambria Math" panose="02040503050406030204" pitchFamily="18" charset="0"/>
                            </a:rPr>
                          </m:ctrlPr>
                        </m:naryPr>
                        <m:sub>
                          <m:r>
                            <m:rPr>
                              <m:brk m:alnAt="23"/>
                            </m:rPr>
                            <a:rPr lang="en-US" sz="3600" i="1">
                              <a:latin typeface="Cambria Math" panose="02040503050406030204" pitchFamily="18" charset="0"/>
                            </a:rPr>
                            <m:t>0</m:t>
                          </m:r>
                        </m:sub>
                        <m:sup>
                          <m:r>
                            <a:rPr lang="en-US" sz="3600" i="1">
                              <a:latin typeface="Cambria Math" panose="02040503050406030204" pitchFamily="18" charset="0"/>
                            </a:rPr>
                            <m:t>2</m:t>
                          </m:r>
                          <m:r>
                            <a:rPr lang="en-US" sz="3600" i="1">
                              <a:latin typeface="Cambria Math" panose="02040503050406030204" pitchFamily="18" charset="0"/>
                              <a:ea typeface="Cambria Math" panose="02040503050406030204" pitchFamily="18" charset="0"/>
                            </a:rPr>
                            <m:t>𝜋</m:t>
                          </m:r>
                        </m:sup>
                        <m:e>
                          <m:r>
                            <a:rPr lang="en-US" sz="3600" i="1">
                              <a:latin typeface="Cambria Math" panose="02040503050406030204" pitchFamily="18" charset="0"/>
                            </a:rPr>
                            <m:t>𝑑</m:t>
                          </m:r>
                          <m:r>
                            <a:rPr lang="en-US" sz="3600" i="1">
                              <a:latin typeface="Cambria Math" panose="02040503050406030204" pitchFamily="18" charset="0"/>
                              <a:ea typeface="Cambria Math" panose="02040503050406030204" pitchFamily="18" charset="0"/>
                            </a:rPr>
                            <m:t>∅</m:t>
                          </m:r>
                        </m:e>
                      </m:nary>
                      <m:nary>
                        <m:naryPr>
                          <m:ctrlPr>
                            <a:rPr lang="en-US" sz="3600" i="1">
                              <a:latin typeface="Cambria Math" panose="02040503050406030204" pitchFamily="18" charset="0"/>
                            </a:rPr>
                          </m:ctrlPr>
                        </m:naryPr>
                        <m:sub>
                          <m:r>
                            <m:rPr>
                              <m:brk m:alnAt="23"/>
                            </m:rPr>
                            <a:rPr lang="en-US" sz="3600" i="1">
                              <a:latin typeface="Cambria Math" panose="02040503050406030204" pitchFamily="18" charset="0"/>
                            </a:rPr>
                            <m:t>0</m:t>
                          </m:r>
                        </m:sub>
                        <m:sup>
                          <m:r>
                            <a:rPr lang="en-US" sz="3600" i="1">
                              <a:latin typeface="Cambria Math" panose="02040503050406030204" pitchFamily="18" charset="0"/>
                            </a:rPr>
                            <m:t>30</m:t>
                          </m:r>
                          <m:r>
                            <a:rPr lang="en-US" sz="3600" i="1">
                              <a:latin typeface="Cambria Math" panose="02040503050406030204" pitchFamily="18" charset="0"/>
                              <a:ea typeface="Cambria Math" panose="02040503050406030204" pitchFamily="18" charset="0"/>
                            </a:rPr>
                            <m:t>°</m:t>
                          </m:r>
                        </m:sup>
                        <m:e>
                          <m:r>
                            <a:rPr lang="en-US" sz="3600" i="1">
                              <a:latin typeface="Cambria Math" panose="02040503050406030204" pitchFamily="18" charset="0"/>
                            </a:rPr>
                            <m:t>𝑑</m:t>
                          </m:r>
                          <m:r>
                            <a:rPr lang="en-US" sz="3600" i="1">
                              <a:latin typeface="Cambria Math" panose="02040503050406030204" pitchFamily="18" charset="0"/>
                              <a:ea typeface="Cambria Math" panose="02040503050406030204" pitchFamily="18" charset="0"/>
                            </a:rPr>
                            <m:t>𝜃</m:t>
                          </m:r>
                        </m:e>
                      </m:nary>
                      <m:sSup>
                        <m:sSupPr>
                          <m:ctrlPr>
                            <a:rPr lang="en-US" sz="3600" i="1">
                              <a:latin typeface="Cambria Math" panose="02040503050406030204" pitchFamily="18" charset="0"/>
                            </a:rPr>
                          </m:ctrlPr>
                        </m:sSupPr>
                        <m:e>
                          <m:r>
                            <a:rPr lang="en-US" sz="3600" i="1">
                              <a:latin typeface="Cambria Math" panose="02040503050406030204" pitchFamily="18" charset="0"/>
                            </a:rPr>
                            <m:t>𝑅</m:t>
                          </m:r>
                        </m:e>
                        <m:sup>
                          <m:r>
                            <a:rPr lang="en-US" sz="3600" i="1">
                              <a:latin typeface="Cambria Math" panose="02040503050406030204" pitchFamily="18" charset="0"/>
                            </a:rPr>
                            <m:t>2</m:t>
                          </m:r>
                        </m:sup>
                      </m:sSup>
                      <m:func>
                        <m:funcPr>
                          <m:ctrlPr>
                            <a:rPr lang="en-US" sz="3600" i="1">
                              <a:latin typeface="Cambria Math" panose="02040503050406030204" pitchFamily="18" charset="0"/>
                            </a:rPr>
                          </m:ctrlPr>
                        </m:funcPr>
                        <m:fName>
                          <m:r>
                            <m:rPr>
                              <m:sty m:val="p"/>
                            </m:rPr>
                            <a:rPr lang="en-US" sz="3600">
                              <a:latin typeface="Cambria Math" panose="02040503050406030204" pitchFamily="18" charset="0"/>
                            </a:rPr>
                            <m:t>sin</m:t>
                          </m:r>
                        </m:fName>
                        <m:e>
                          <m:r>
                            <a:rPr lang="en-US" sz="3600" i="1">
                              <a:latin typeface="Cambria Math" panose="02040503050406030204" pitchFamily="18" charset="0"/>
                              <a:ea typeface="Cambria Math" panose="02040503050406030204" pitchFamily="18" charset="0"/>
                            </a:rPr>
                            <m:t>𝜃</m:t>
                          </m:r>
                          <m:d>
                            <m:dPr>
                              <m:begChr m:val="|"/>
                              <m:endChr m:val="|"/>
                              <m:ctrlPr>
                                <a:rPr lang="en-US" sz="3600" i="1">
                                  <a:latin typeface="Cambria Math" panose="02040503050406030204" pitchFamily="18" charset="0"/>
                                  <a:ea typeface="Cambria Math" panose="02040503050406030204" pitchFamily="18" charset="0"/>
                                </a:rPr>
                              </m:ctrlPr>
                            </m:dPr>
                            <m:e>
                              <m:r>
                                <a:rPr lang="en-US" sz="3600" i="1">
                                  <a:latin typeface="Cambria Math" panose="02040503050406030204" pitchFamily="18" charset="0"/>
                                  <a:ea typeface="Cambria Math" panose="02040503050406030204" pitchFamily="18" charset="0"/>
                                </a:rPr>
                                <m:t>𝐹𝐴𝐶</m:t>
                              </m:r>
                            </m:e>
                          </m:d>
                        </m:e>
                      </m:func>
                    </m:oMath>
                  </m:oMathPara>
                </a14:m>
                <a:endParaRPr lang="en-US" sz="3600" dirty="0">
                  <a:latin typeface="Arial" panose="020B0604020202020204" pitchFamily="34" charset="0"/>
                  <a:cs typeface="Arial" panose="020B0604020202020204" pitchFamily="34" charset="0"/>
                </a:endParaRPr>
              </a:p>
              <a:p>
                <a:pPr marL="571500" indent="-571500" algn="just">
                  <a:buFont typeface="Wingdings" panose="05000000000000000000" pitchFamily="2" charset="2"/>
                  <a:buChar char="§"/>
                </a:pPr>
                <a:r>
                  <a:rPr lang="en-US" sz="3600" dirty="0">
                    <a:latin typeface="Arial" panose="020B0604020202020204" pitchFamily="34" charset="0"/>
                    <a:cs typeface="Arial" panose="020B0604020202020204" pitchFamily="34" charset="0"/>
                  </a:rPr>
                  <a:t>With R being the radius of the earth, FAC the field aligned current, </a:t>
                </a:r>
                <a14:m>
                  <m:oMath xmlns:m="http://schemas.openxmlformats.org/officeDocument/2006/math">
                    <m:r>
                      <a:rPr lang="en-US" sz="3600" i="1">
                        <a:latin typeface="Cambria Math" panose="02040503050406030204" pitchFamily="18" charset="0"/>
                      </a:rPr>
                      <m:t>𝑑</m:t>
                    </m:r>
                    <m:r>
                      <a:rPr lang="en-US" sz="3600" i="1">
                        <a:latin typeface="Cambria Math" panose="02040503050406030204" pitchFamily="18" charset="0"/>
                        <a:ea typeface="Cambria Math" panose="02040503050406030204" pitchFamily="18" charset="0"/>
                      </a:rPr>
                      <m:t>∅</m:t>
                    </m:r>
                  </m:oMath>
                </a14:m>
                <a:r>
                  <a:rPr lang="en-US" sz="3600" dirty="0">
                    <a:latin typeface="Arial" panose="020B0604020202020204" pitchFamily="34" charset="0"/>
                    <a:cs typeface="Arial" panose="020B0604020202020204" pitchFamily="34" charset="0"/>
                  </a:rPr>
                  <a:t> being the difference in latitudes and </a:t>
                </a:r>
                <a14:m>
                  <m:oMath xmlns:m="http://schemas.openxmlformats.org/officeDocument/2006/math">
                    <m:r>
                      <a:rPr lang="en-US" sz="3600" i="1">
                        <a:latin typeface="Cambria Math" panose="02040503050406030204" pitchFamily="18" charset="0"/>
                      </a:rPr>
                      <m:t>𝑑</m:t>
                    </m:r>
                    <m:r>
                      <a:rPr lang="en-US" sz="3600" i="1">
                        <a:latin typeface="Cambria Math" panose="02040503050406030204" pitchFamily="18" charset="0"/>
                        <a:ea typeface="Cambria Math" panose="02040503050406030204" pitchFamily="18" charset="0"/>
                      </a:rPr>
                      <m:t>𝜃</m:t>
                    </m:r>
                  </m:oMath>
                </a14:m>
                <a:r>
                  <a:rPr lang="en-US" sz="3600" dirty="0">
                    <a:latin typeface="Arial" panose="020B0604020202020204" pitchFamily="34" charset="0"/>
                    <a:cs typeface="Arial" panose="020B0604020202020204" pitchFamily="34" charset="0"/>
                  </a:rPr>
                  <a:t> being the difference in longitudes. The data from the events was divided by MLT(magnetic local time) to get the values of the day and night side of the planet. The integral of the data was made in python and the plots using the </a:t>
                </a:r>
                <a:r>
                  <a:rPr lang="en-US" sz="3600" dirty="0" err="1">
                    <a:latin typeface="Arial" panose="020B0604020202020204" pitchFamily="34" charset="0"/>
                    <a:cs typeface="Arial" panose="020B0604020202020204" pitchFamily="34" charset="0"/>
                  </a:rPr>
                  <a:t>matplotlib</a:t>
                </a:r>
                <a:r>
                  <a:rPr lang="en-US" sz="3600" dirty="0">
                    <a:latin typeface="Arial" panose="020B0604020202020204" pitchFamily="34" charset="0"/>
                    <a:cs typeface="Arial" panose="020B0604020202020204" pitchFamily="34" charset="0"/>
                  </a:rPr>
                  <a:t> library for python. Other plots were made with the IDL software provided by ampere</a:t>
                </a:r>
                <a:r>
                  <a:rPr lang="en-US" sz="3600" dirty="0" smtClean="0">
                    <a:latin typeface="Arial" panose="020B0604020202020204" pitchFamily="34" charset="0"/>
                    <a:cs typeface="Arial" panose="020B0604020202020204" pitchFamily="34" charset="0"/>
                  </a:rPr>
                  <a:t>.</a:t>
                </a:r>
                <a:endParaRPr lang="en-US" sz="3600" dirty="0"/>
              </a:p>
            </p:txBody>
          </p:sp>
        </mc:Choice>
        <mc:Fallback>
          <p:sp>
            <p:nvSpPr>
              <p:cNvPr id="10" name="TextBox 9"/>
              <p:cNvSpPr txBox="1">
                <a:spLocks noRot="1" noChangeAspect="1" noMove="1" noResize="1" noEditPoints="1" noAdjustHandles="1" noChangeArrowheads="1" noChangeShapeType="1" noTextEdit="1"/>
              </p:cNvSpPr>
              <p:nvPr/>
            </p:nvSpPr>
            <p:spPr>
              <a:xfrm>
                <a:off x="1025463" y="20303453"/>
                <a:ext cx="9472884" cy="11878060"/>
              </a:xfrm>
              <a:prstGeom prst="rect">
                <a:avLst/>
              </a:prstGeom>
              <a:blipFill rotWithShape="0">
                <a:blip r:embed="rId7"/>
                <a:stretch>
                  <a:fillRect l="-1737" t="-821" r="-1995" b="-873"/>
                </a:stretch>
              </a:blipFill>
            </p:spPr>
            <p:txBody>
              <a:bodyPr/>
              <a:lstStyle/>
              <a:p>
                <a:r>
                  <a:rPr lang="en-US">
                    <a:noFill/>
                  </a:rPr>
                  <a:t> </a:t>
                </a:r>
              </a:p>
            </p:txBody>
          </p:sp>
        </mc:Fallback>
      </mc:AlternateContent>
      <p:sp>
        <p:nvSpPr>
          <p:cNvPr id="11" name="TextBox 10"/>
          <p:cNvSpPr txBox="1"/>
          <p:nvPr/>
        </p:nvSpPr>
        <p:spPr>
          <a:xfrm>
            <a:off x="33655947" y="7347623"/>
            <a:ext cx="9296400" cy="7848302"/>
          </a:xfrm>
          <a:prstGeom prst="rect">
            <a:avLst/>
          </a:prstGeom>
          <a:noFill/>
        </p:spPr>
        <p:txBody>
          <a:bodyPr wrap="square" rtlCol="0">
            <a:spAutoFit/>
          </a:bodyPr>
          <a:lstStyle/>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It can be seen how </a:t>
            </a:r>
            <a:r>
              <a:rPr lang="en-US" sz="3600" dirty="0">
                <a:latin typeface="Arial" panose="020B0604020202020204" pitchFamily="34" charset="0"/>
                <a:cs typeface="Arial" panose="020B0604020202020204" pitchFamily="34" charset="0"/>
              </a:rPr>
              <a:t>the shocks have a profound impact on the magnetosphere. From these results </a:t>
            </a:r>
            <a:r>
              <a:rPr lang="en-US" sz="3600" dirty="0">
                <a:latin typeface="Arial" panose="020B0604020202020204" pitchFamily="34" charset="0"/>
                <a:cs typeface="Arial" panose="020B0604020202020204" pitchFamily="34" charset="0"/>
              </a:rPr>
              <a:t>it is shown the </a:t>
            </a:r>
            <a:r>
              <a:rPr lang="en-US" sz="3600" dirty="0">
                <a:latin typeface="Arial" panose="020B0604020202020204" pitchFamily="34" charset="0"/>
                <a:cs typeface="Arial" panose="020B0604020202020204" pitchFamily="34" charset="0"/>
              </a:rPr>
              <a:t>way the shock affects the earth. </a:t>
            </a:r>
          </a:p>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It is shown in the plots that </a:t>
            </a:r>
            <a:r>
              <a:rPr lang="en-US" sz="3600" dirty="0">
                <a:latin typeface="Arial" panose="020B0604020202020204" pitchFamily="34" charset="0"/>
                <a:cs typeface="Arial" panose="020B0604020202020204" pitchFamily="34" charset="0"/>
              </a:rPr>
              <a:t>even though the shock hits first on the day side </a:t>
            </a:r>
            <a:r>
              <a:rPr lang="en-US" sz="3600" dirty="0">
                <a:latin typeface="Arial" panose="020B0604020202020204" pitchFamily="34" charset="0"/>
                <a:cs typeface="Arial" panose="020B0604020202020204" pitchFamily="34" charset="0"/>
              </a:rPr>
              <a:t>it is </a:t>
            </a:r>
            <a:r>
              <a:rPr lang="en-US" sz="3600" dirty="0" smtClean="0">
                <a:latin typeface="Arial" panose="020B0604020202020204" pitchFamily="34" charset="0"/>
                <a:cs typeface="Arial" panose="020B0604020202020204" pitchFamily="34" charset="0"/>
              </a:rPr>
              <a:t>clear that </a:t>
            </a:r>
            <a:r>
              <a:rPr lang="en-US" sz="3600" dirty="0">
                <a:latin typeface="Arial" panose="020B0604020202020204" pitchFamily="34" charset="0"/>
                <a:cs typeface="Arial" panose="020B0604020202020204" pitchFamily="34" charset="0"/>
              </a:rPr>
              <a:t>a </a:t>
            </a:r>
            <a:r>
              <a:rPr lang="en-US" sz="3600" dirty="0">
                <a:latin typeface="Arial" panose="020B0604020202020204" pitchFamily="34" charset="0"/>
                <a:cs typeface="Arial" panose="020B0604020202020204" pitchFamily="34" charset="0"/>
              </a:rPr>
              <a:t>greater current difference in the </a:t>
            </a:r>
            <a:r>
              <a:rPr lang="en-US" sz="3600" dirty="0" smtClean="0">
                <a:latin typeface="Arial" panose="020B0604020202020204" pitchFamily="34" charset="0"/>
                <a:cs typeface="Arial" panose="020B0604020202020204" pitchFamily="34" charset="0"/>
              </a:rPr>
              <a:t>night side. For most </a:t>
            </a:r>
            <a:r>
              <a:rPr lang="en-US" sz="3600" dirty="0">
                <a:latin typeface="Arial" panose="020B0604020202020204" pitchFamily="34" charset="0"/>
                <a:cs typeface="Arial" panose="020B0604020202020204" pitchFamily="34" charset="0"/>
              </a:rPr>
              <a:t>events after some </a:t>
            </a:r>
            <a:r>
              <a:rPr lang="en-US" sz="3600" dirty="0" smtClean="0">
                <a:latin typeface="Arial" panose="020B0604020202020204" pitchFamily="34" charset="0"/>
                <a:cs typeface="Arial" panose="020B0604020202020204" pitchFamily="34" charset="0"/>
              </a:rPr>
              <a:t>time because of the </a:t>
            </a:r>
            <a:r>
              <a:rPr lang="en-US" sz="3600" dirty="0">
                <a:latin typeface="Arial" panose="020B0604020202020204" pitchFamily="34" charset="0"/>
                <a:cs typeface="Arial" panose="020B0604020202020204" pitchFamily="34" charset="0"/>
              </a:rPr>
              <a:t>shock. </a:t>
            </a:r>
          </a:p>
          <a:p>
            <a:pPr marL="571500" indent="-571500" algn="just">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The </a:t>
            </a:r>
            <a:r>
              <a:rPr lang="en-US" sz="3600" dirty="0">
                <a:latin typeface="Arial" panose="020B0604020202020204" pitchFamily="34" charset="0"/>
                <a:cs typeface="Arial" panose="020B0604020202020204" pitchFamily="34" charset="0"/>
              </a:rPr>
              <a:t>current changes depending on the angle of the shock. When angles are lower than 180 </a:t>
            </a:r>
            <a:r>
              <a:rPr lang="en-US" sz="3600" dirty="0">
                <a:latin typeface="Arial" panose="020B0604020202020204" pitchFamily="34" charset="0"/>
                <a:cs typeface="Arial" panose="020B0604020202020204" pitchFamily="34" charset="0"/>
              </a:rPr>
              <a:t>it is </a:t>
            </a:r>
            <a:r>
              <a:rPr lang="en-US" sz="3600" dirty="0" smtClean="0">
                <a:latin typeface="Arial" panose="020B0604020202020204" pitchFamily="34" charset="0"/>
                <a:cs typeface="Arial" panose="020B0604020202020204" pitchFamily="34" charset="0"/>
              </a:rPr>
              <a:t>seen </a:t>
            </a:r>
            <a:r>
              <a:rPr lang="en-US" sz="3600" dirty="0">
                <a:latin typeface="Arial" panose="020B0604020202020204" pitchFamily="34" charset="0"/>
                <a:cs typeface="Arial" panose="020B0604020202020204" pitchFamily="34" charset="0"/>
              </a:rPr>
              <a:t>that </a:t>
            </a:r>
            <a:r>
              <a:rPr lang="en-US" sz="3600" dirty="0">
                <a:latin typeface="Arial" panose="020B0604020202020204" pitchFamily="34" charset="0"/>
                <a:cs typeface="Arial" panose="020B0604020202020204" pitchFamily="34" charset="0"/>
              </a:rPr>
              <a:t>the current rises faster on the night side after the initial shock on the day side. </a:t>
            </a:r>
          </a:p>
        </p:txBody>
      </p:sp>
      <p:sp>
        <p:nvSpPr>
          <p:cNvPr id="14" name="AutoShape 4" descr="https://photos-4.dropbox.com/t/2/AAAXmKvbOMDUfBXKqokcERzNf22-YHdaCJ8iTHSrq44joA/12/107718014/png/32x32/1/_/1/2/Screenshot%20from%202015-07-23%2017%3A20%3A59.png/EJmnqVMYlaADIAEgAigC/JyqmsNUpmriExjvXZg18PDb9v3lHi8-X1bnPi_mPXzE?size=1600x1200&amp;size_mode=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162134" y="17776891"/>
            <a:ext cx="11170018" cy="3642286"/>
          </a:xfrm>
          <a:prstGeom prst="rect">
            <a:avLst/>
          </a:prstGeom>
        </p:spPr>
      </p:pic>
      <p:sp>
        <p:nvSpPr>
          <p:cNvPr id="47" name="TextBox 46"/>
          <p:cNvSpPr txBox="1"/>
          <p:nvPr/>
        </p:nvSpPr>
        <p:spPr>
          <a:xfrm>
            <a:off x="15157657" y="21507296"/>
            <a:ext cx="6290590" cy="646331"/>
          </a:xfrm>
          <a:prstGeom prst="rect">
            <a:avLst/>
          </a:prstGeom>
          <a:noFill/>
        </p:spPr>
        <p:txBody>
          <a:bodyPr wrap="square" rtlCol="0">
            <a:spAutoFit/>
          </a:bodyPr>
          <a:lstStyle/>
          <a:p>
            <a:r>
              <a:rPr lang="en-US" sz="3600" dirty="0" smtClean="0">
                <a:latin typeface="Arial" panose="020B0604020202020204" pitchFamily="34" charset="0"/>
                <a:cs typeface="Arial" panose="020B0604020202020204" pitchFamily="34" charset="0"/>
              </a:rPr>
              <a:t>Figure 3: Simulated FAC</a:t>
            </a:r>
            <a:endParaRPr lang="en-US" sz="3600" dirty="0">
              <a:latin typeface="Arial" panose="020B0604020202020204" pitchFamily="34" charset="0"/>
              <a:cs typeface="Arial" panose="020B0604020202020204" pitchFamily="34" charset="0"/>
            </a:endParaRPr>
          </a:p>
        </p:txBody>
      </p:sp>
      <p:sp>
        <p:nvSpPr>
          <p:cNvPr id="27" name="TextBox 26"/>
          <p:cNvSpPr txBox="1"/>
          <p:nvPr/>
        </p:nvSpPr>
        <p:spPr>
          <a:xfrm>
            <a:off x="28698363" y="18668651"/>
            <a:ext cx="184731" cy="1431161"/>
          </a:xfrm>
          <a:prstGeom prst="rect">
            <a:avLst/>
          </a:prstGeom>
          <a:noFill/>
        </p:spPr>
        <p:txBody>
          <a:bodyPr wrap="none" rtlCol="0">
            <a:spAutoFit/>
          </a:bodyPr>
          <a:lstStyle/>
          <a:p>
            <a:endParaRPr lang="en-US" dirty="0"/>
          </a:p>
        </p:txBody>
      </p:sp>
      <p:sp>
        <p:nvSpPr>
          <p:cNvPr id="28" name="TextBox 27"/>
          <p:cNvSpPr txBox="1"/>
          <p:nvPr/>
        </p:nvSpPr>
        <p:spPr>
          <a:xfrm>
            <a:off x="11912790" y="22407645"/>
            <a:ext cx="20065618" cy="1200329"/>
          </a:xfrm>
          <a:prstGeom prst="rect">
            <a:avLst/>
          </a:prstGeom>
          <a:noFill/>
        </p:spPr>
        <p:txBody>
          <a:bodyPr wrap="square" rtlCol="0">
            <a:spAutoFit/>
          </a:bodyPr>
          <a:lstStyle/>
          <a:p>
            <a:pPr marL="571500" indent="-571500">
              <a:buFont typeface="Wingdings" panose="05000000000000000000" pitchFamily="2" charset="2"/>
              <a:buChar char="§"/>
            </a:pPr>
            <a:r>
              <a:rPr lang="en-US" sz="3600" dirty="0" smtClean="0">
                <a:latin typeface="Arial" panose="020B0604020202020204" pitchFamily="34" charset="0"/>
                <a:cs typeface="Arial" panose="020B0604020202020204" pitchFamily="34" charset="0"/>
              </a:rPr>
              <a:t>In Figure 3 </a:t>
            </a:r>
            <a:r>
              <a:rPr lang="en-US" sz="3600" dirty="0">
                <a:latin typeface="Arial" panose="020B0604020202020204" pitchFamily="34" charset="0"/>
                <a:cs typeface="Arial" panose="020B0604020202020204" pitchFamily="34" charset="0"/>
              </a:rPr>
              <a:t>it is shown </a:t>
            </a:r>
            <a:r>
              <a:rPr lang="en-US" sz="3600" dirty="0" smtClean="0">
                <a:latin typeface="Arial" panose="020B0604020202020204" pitchFamily="34" charset="0"/>
                <a:cs typeface="Arial" panose="020B0604020202020204" pitchFamily="34" charset="0"/>
              </a:rPr>
              <a:t>that </a:t>
            </a:r>
            <a:r>
              <a:rPr lang="en-US" sz="3600" dirty="0" smtClean="0">
                <a:latin typeface="Arial" panose="020B0604020202020204" pitchFamily="34" charset="0"/>
                <a:cs typeface="Arial" panose="020B0604020202020204" pitchFamily="34" charset="0"/>
              </a:rPr>
              <a:t>the simulated data although similar to the data from AMPERE </a:t>
            </a:r>
            <a:r>
              <a:rPr lang="en-US" sz="3600" dirty="0">
                <a:latin typeface="Arial" panose="020B0604020202020204" pitchFamily="34" charset="0"/>
                <a:cs typeface="Arial" panose="020B0604020202020204" pitchFamily="34" charset="0"/>
              </a:rPr>
              <a:t>The </a:t>
            </a:r>
            <a:r>
              <a:rPr lang="en-US" sz="3600" dirty="0" smtClean="0">
                <a:latin typeface="Arial" panose="020B0604020202020204" pitchFamily="34" charset="0"/>
                <a:cs typeface="Arial" panose="020B0604020202020204" pitchFamily="34" charset="0"/>
              </a:rPr>
              <a:t>pattern </a:t>
            </a:r>
            <a:r>
              <a:rPr lang="en-US" sz="3600" dirty="0">
                <a:latin typeface="Arial" panose="020B0604020202020204" pitchFamily="34" charset="0"/>
                <a:cs typeface="Arial" panose="020B0604020202020204" pitchFamily="34" charset="0"/>
              </a:rPr>
              <a:t>stays very </a:t>
            </a:r>
            <a:r>
              <a:rPr lang="en-US" sz="3600" dirty="0" smtClean="0">
                <a:latin typeface="Arial" panose="020B0604020202020204" pitchFamily="34" charset="0"/>
                <a:cs typeface="Arial" panose="020B0604020202020204" pitchFamily="34" charset="0"/>
              </a:rPr>
              <a:t>similar but  magnitudes for day and night vary. </a:t>
            </a:r>
            <a:endParaRPr lang="en-US" sz="3600" dirty="0">
              <a:latin typeface="Arial" panose="020B0604020202020204" pitchFamily="34" charset="0"/>
              <a:cs typeface="Arial" panose="020B0604020202020204" pitchFamily="34" charset="0"/>
            </a:endParaRPr>
          </a:p>
        </p:txBody>
      </p:sp>
      <p:pic>
        <p:nvPicPr>
          <p:cNvPr id="12" name="Picture 11"/>
          <p:cNvPicPr>
            <a:picLocks noChangeAspect="1"/>
          </p:cNvPicPr>
          <p:nvPr/>
        </p:nvPicPr>
        <p:blipFill rotWithShape="1">
          <a:blip r:embed="rId9">
            <a:extLst>
              <a:ext uri="{28A0092B-C50C-407E-A947-70E740481C1C}">
                <a14:useLocalDpi xmlns:a14="http://schemas.microsoft.com/office/drawing/2010/main" val="0"/>
              </a:ext>
            </a:extLst>
          </a:blip>
          <a:srcRect l="6863" t="-59" r="4902" b="9803"/>
          <a:stretch/>
        </p:blipFill>
        <p:spPr>
          <a:xfrm>
            <a:off x="11644555" y="23762770"/>
            <a:ext cx="7040039" cy="7201197"/>
          </a:xfrm>
          <a:prstGeom prst="rect">
            <a:avLst/>
          </a:prstGeom>
        </p:spPr>
      </p:pic>
      <p:pic>
        <p:nvPicPr>
          <p:cNvPr id="15" name="Picture 14"/>
          <p:cNvPicPr>
            <a:picLocks noChangeAspect="1"/>
          </p:cNvPicPr>
          <p:nvPr/>
        </p:nvPicPr>
        <p:blipFill rotWithShape="1">
          <a:blip r:embed="rId10">
            <a:extLst>
              <a:ext uri="{28A0092B-C50C-407E-A947-70E740481C1C}">
                <a14:useLocalDpi xmlns:a14="http://schemas.microsoft.com/office/drawing/2010/main" val="0"/>
              </a:ext>
            </a:extLst>
          </a:blip>
          <a:srcRect l="5179" r="5605" b="9200"/>
          <a:stretch/>
        </p:blipFill>
        <p:spPr>
          <a:xfrm>
            <a:off x="18387683" y="23753096"/>
            <a:ext cx="7126663" cy="7253182"/>
          </a:xfrm>
          <a:prstGeom prst="rect">
            <a:avLst/>
          </a:prstGeom>
        </p:spPr>
      </p:pic>
      <p:pic>
        <p:nvPicPr>
          <p:cNvPr id="24" name="Picture 23"/>
          <p:cNvPicPr>
            <a:picLocks noChangeAspect="1"/>
          </p:cNvPicPr>
          <p:nvPr/>
        </p:nvPicPr>
        <p:blipFill rotWithShape="1">
          <a:blip r:embed="rId11">
            <a:extLst>
              <a:ext uri="{28A0092B-C50C-407E-A947-70E740481C1C}">
                <a14:useLocalDpi xmlns:a14="http://schemas.microsoft.com/office/drawing/2010/main" val="0"/>
              </a:ext>
            </a:extLst>
          </a:blip>
          <a:srcRect l="6353" r="6391" b="11121"/>
          <a:stretch/>
        </p:blipFill>
        <p:spPr>
          <a:xfrm>
            <a:off x="25222200" y="23771417"/>
            <a:ext cx="6959428" cy="7089014"/>
          </a:xfrm>
          <a:prstGeom prst="rect">
            <a:avLst/>
          </a:prstGeom>
        </p:spPr>
      </p:pic>
    </p:spTree>
    <p:extLst>
      <p:ext uri="{BB962C8B-B14F-4D97-AF65-F5344CB8AC3E}">
        <p14:creationId xmlns:p14="http://schemas.microsoft.com/office/powerpoint/2010/main" val="12704047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1310</TotalTime>
  <Words>658</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 Math</vt:lpstr>
      <vt:lpstr>Wingdings</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to create a scientific poster</dc:title>
  <dc:subject>Free Research Poster</dc:subject>
  <dc:creator>Graphicsland/MakeSigns.com</dc:creator>
  <cp:keywords>scientific, research, template, custom, poster, presentation, symposium, printing, powerpoint, create, design, example, sample, download</cp:keywords>
  <dc:description>Download our scientific poster templates at no cost to you and get one step closer to making a great research poster.</dc:description>
  <cp:lastModifiedBy>jorge martinez</cp:lastModifiedBy>
  <cp:revision>60</cp:revision>
  <cp:lastPrinted>2012-07-31T19:59:21Z</cp:lastPrinted>
  <dcterms:created xsi:type="dcterms:W3CDTF">2012-07-31T16:06:49Z</dcterms:created>
  <dcterms:modified xsi:type="dcterms:W3CDTF">2015-07-23T23:22:46Z</dcterms:modified>
  <cp:category>research posters template</cp:category>
</cp:coreProperties>
</file>