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tif" ContentType="image/tiff"/>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6" r:id="rId2"/>
  </p:sldIdLst>
  <p:sldSz cx="43891200" cy="32918400"/>
  <p:notesSz cx="9144000" cy="6858000"/>
  <p:defaultText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10368">
          <p15:clr>
            <a:srgbClr val="A4A3A4"/>
          </p15:clr>
        </p15:guide>
        <p15:guide id="2" pos="13824">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Grandy, Stuart" initials="GS" lastIdx="9"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CCFF"/>
    <a:srgbClr val="663300"/>
    <a:srgbClr val="FF00FF"/>
    <a:srgbClr val="009900"/>
    <a:srgbClr val="FF6600"/>
    <a:srgbClr val="FF3300"/>
    <a:srgbClr val="FF9933"/>
    <a:srgbClr val="9966FF"/>
    <a:srgbClr val="CC99FF"/>
    <a:srgbClr val="CCFF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1501" autoAdjust="0"/>
    <p:restoredTop sz="99668" autoAdjust="0"/>
  </p:normalViewPr>
  <p:slideViewPr>
    <p:cSldViewPr>
      <p:cViewPr>
        <p:scale>
          <a:sx n="66" d="100"/>
          <a:sy n="66" d="100"/>
        </p:scale>
        <p:origin x="10596" y="10344"/>
      </p:cViewPr>
      <p:guideLst>
        <p:guide orient="horz" pos="10368"/>
        <p:guide pos="13824"/>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0D9CDEED-BF4B-4270-A3EA-6BE0694A69ED}" type="datetimeFigureOut">
              <a:rPr lang="en-US" smtClean="0"/>
              <a:t>7/24/2015</a:t>
            </a:fld>
            <a:endParaRPr lang="en-US"/>
          </a:p>
        </p:txBody>
      </p:sp>
      <p:sp>
        <p:nvSpPr>
          <p:cNvPr id="4" name="Slide Image Placeholder 3"/>
          <p:cNvSpPr>
            <a:spLocks noGrp="1" noRot="1" noChangeAspect="1"/>
          </p:cNvSpPr>
          <p:nvPr>
            <p:ph type="sldImg" idx="2"/>
          </p:nvPr>
        </p:nvSpPr>
        <p:spPr>
          <a:xfrm>
            <a:off x="2857500" y="514350"/>
            <a:ext cx="3429000" cy="257175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914400" y="3257550"/>
            <a:ext cx="7315200" cy="30861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6513513"/>
            <a:ext cx="3962400" cy="3429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5180013" y="6513513"/>
            <a:ext cx="3962400" cy="342900"/>
          </a:xfrm>
          <a:prstGeom prst="rect">
            <a:avLst/>
          </a:prstGeom>
        </p:spPr>
        <p:txBody>
          <a:bodyPr vert="horz" lIns="91440" tIns="45720" rIns="91440" bIns="45720" rtlCol="0" anchor="b"/>
          <a:lstStyle>
            <a:lvl1pPr algn="r">
              <a:defRPr sz="1200"/>
            </a:lvl1pPr>
          </a:lstStyle>
          <a:p>
            <a:fld id="{B08497A5-CD5A-46ED-99E3-FDE5C8289DE0}" type="slidenum">
              <a:rPr lang="en-US" smtClean="0"/>
              <a:t>‹#›</a:t>
            </a:fld>
            <a:endParaRPr lang="en-US"/>
          </a:p>
        </p:txBody>
      </p:sp>
    </p:spTree>
    <p:extLst>
      <p:ext uri="{BB962C8B-B14F-4D97-AF65-F5344CB8AC3E}">
        <p14:creationId xmlns:p14="http://schemas.microsoft.com/office/powerpoint/2010/main" val="8473709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08497A5-CD5A-46ED-99E3-FDE5C8289DE0}" type="slidenum">
              <a:rPr lang="en-US" smtClean="0"/>
              <a:t>1</a:t>
            </a:fld>
            <a:endParaRPr lang="en-US"/>
          </a:p>
        </p:txBody>
      </p:sp>
    </p:spTree>
    <p:extLst>
      <p:ext uri="{BB962C8B-B14F-4D97-AF65-F5344CB8AC3E}">
        <p14:creationId xmlns:p14="http://schemas.microsoft.com/office/powerpoint/2010/main" val="7043921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2"/>
            <a:ext cx="3730752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194560" indent="0" algn="ctr">
              <a:buNone/>
              <a:defRPr>
                <a:solidFill>
                  <a:schemeClr val="tx1">
                    <a:tint val="75000"/>
                  </a:schemeClr>
                </a:solidFill>
              </a:defRPr>
            </a:lvl2pPr>
            <a:lvl3pPr marL="4389120" indent="0" algn="ctr">
              <a:buNone/>
              <a:defRPr>
                <a:solidFill>
                  <a:schemeClr val="tx1">
                    <a:tint val="75000"/>
                  </a:schemeClr>
                </a:solidFill>
              </a:defRPr>
            </a:lvl3pPr>
            <a:lvl4pPr marL="6583680" indent="0" algn="ctr">
              <a:buNone/>
              <a:defRPr>
                <a:solidFill>
                  <a:schemeClr val="tx1">
                    <a:tint val="75000"/>
                  </a:schemeClr>
                </a:solidFill>
              </a:defRPr>
            </a:lvl4pPr>
            <a:lvl5pPr marL="8778240" indent="0" algn="ctr">
              <a:buNone/>
              <a:defRPr>
                <a:solidFill>
                  <a:schemeClr val="tx1">
                    <a:tint val="75000"/>
                  </a:schemeClr>
                </a:solidFill>
              </a:defRPr>
            </a:lvl5pPr>
            <a:lvl6pPr marL="10972800" indent="0" algn="ctr">
              <a:buNone/>
              <a:defRPr>
                <a:solidFill>
                  <a:schemeClr val="tx1">
                    <a:tint val="75000"/>
                  </a:schemeClr>
                </a:solidFill>
              </a:defRPr>
            </a:lvl6pPr>
            <a:lvl7pPr marL="13167360" indent="0" algn="ctr">
              <a:buNone/>
              <a:defRPr>
                <a:solidFill>
                  <a:schemeClr val="tx1">
                    <a:tint val="75000"/>
                  </a:schemeClr>
                </a:solidFill>
              </a:defRPr>
            </a:lvl7pPr>
            <a:lvl8pPr marL="15361920" indent="0" algn="ctr">
              <a:buNone/>
              <a:defRPr>
                <a:solidFill>
                  <a:schemeClr val="tx1">
                    <a:tint val="75000"/>
                  </a:schemeClr>
                </a:solidFill>
              </a:defRPr>
            </a:lvl8pPr>
            <a:lvl9pPr marL="1755648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D9FB4EC-5A1D-461F-8194-2155FAC3D2F0}" type="datetimeFigureOut">
              <a:rPr lang="en-US" smtClean="0"/>
              <a:t>7/24/2015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7F75320-BF3C-4587-A6C5-AF69B2AA63C4}" type="slidenum">
              <a:rPr lang="en-US" smtClean="0"/>
              <a:t>‹#›</a:t>
            </a:fld>
            <a:endParaRPr lang="en-US"/>
          </a:p>
        </p:txBody>
      </p:sp>
    </p:spTree>
    <p:extLst>
      <p:ext uri="{BB962C8B-B14F-4D97-AF65-F5344CB8AC3E}">
        <p14:creationId xmlns:p14="http://schemas.microsoft.com/office/powerpoint/2010/main" val="34095670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D9FB4EC-5A1D-461F-8194-2155FAC3D2F0}" type="datetimeFigureOut">
              <a:rPr lang="en-US" smtClean="0"/>
              <a:t>7/24/2015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7F75320-BF3C-4587-A6C5-AF69B2AA63C4}" type="slidenum">
              <a:rPr lang="en-US" smtClean="0"/>
              <a:t>‹#›</a:t>
            </a:fld>
            <a:endParaRPr lang="en-US"/>
          </a:p>
        </p:txBody>
      </p:sp>
    </p:spTree>
    <p:extLst>
      <p:ext uri="{BB962C8B-B14F-4D97-AF65-F5344CB8AC3E}">
        <p14:creationId xmlns:p14="http://schemas.microsoft.com/office/powerpoint/2010/main" val="42465551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1153122"/>
            <a:ext cx="37307520" cy="6537960"/>
          </a:xfrm>
        </p:spPr>
        <p:txBody>
          <a:bodyPr anchor="t"/>
          <a:lstStyle>
            <a:lvl1pPr algn="l">
              <a:defRPr sz="192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2" y="13952225"/>
            <a:ext cx="37307520" cy="7200898"/>
          </a:xfrm>
        </p:spPr>
        <p:txBody>
          <a:bodyPr anchor="b"/>
          <a:lstStyle>
            <a:lvl1pPr marL="0" indent="0">
              <a:buNone/>
              <a:defRPr sz="9600">
                <a:solidFill>
                  <a:schemeClr val="tx1">
                    <a:tint val="75000"/>
                  </a:schemeClr>
                </a:solidFill>
              </a:defRPr>
            </a:lvl1pPr>
            <a:lvl2pPr marL="2194560" indent="0">
              <a:buNone/>
              <a:defRPr sz="8600">
                <a:solidFill>
                  <a:schemeClr val="tx1">
                    <a:tint val="75000"/>
                  </a:schemeClr>
                </a:solidFill>
              </a:defRPr>
            </a:lvl2pPr>
            <a:lvl3pPr marL="4389120" indent="0">
              <a:buNone/>
              <a:defRPr sz="7700">
                <a:solidFill>
                  <a:schemeClr val="tx1">
                    <a:tint val="75000"/>
                  </a:schemeClr>
                </a:solidFill>
              </a:defRPr>
            </a:lvl3pPr>
            <a:lvl4pPr marL="6583680" indent="0">
              <a:buNone/>
              <a:defRPr sz="6700">
                <a:solidFill>
                  <a:schemeClr val="tx1">
                    <a:tint val="75000"/>
                  </a:schemeClr>
                </a:solidFill>
              </a:defRPr>
            </a:lvl4pPr>
            <a:lvl5pPr marL="8778240" indent="0">
              <a:buNone/>
              <a:defRPr sz="6700">
                <a:solidFill>
                  <a:schemeClr val="tx1">
                    <a:tint val="75000"/>
                  </a:schemeClr>
                </a:solidFill>
              </a:defRPr>
            </a:lvl5pPr>
            <a:lvl6pPr marL="10972800" indent="0">
              <a:buNone/>
              <a:defRPr sz="6700">
                <a:solidFill>
                  <a:schemeClr val="tx1">
                    <a:tint val="75000"/>
                  </a:schemeClr>
                </a:solidFill>
              </a:defRPr>
            </a:lvl6pPr>
            <a:lvl7pPr marL="13167360" indent="0">
              <a:buNone/>
              <a:defRPr sz="6700">
                <a:solidFill>
                  <a:schemeClr val="tx1">
                    <a:tint val="75000"/>
                  </a:schemeClr>
                </a:solidFill>
              </a:defRPr>
            </a:lvl7pPr>
            <a:lvl8pPr marL="15361920" indent="0">
              <a:buNone/>
              <a:defRPr sz="6700">
                <a:solidFill>
                  <a:schemeClr val="tx1">
                    <a:tint val="75000"/>
                  </a:schemeClr>
                </a:solidFill>
              </a:defRPr>
            </a:lvl8pPr>
            <a:lvl9pPr marL="17556480" indent="0">
              <a:buNone/>
              <a:defRPr sz="6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D9FB4EC-5A1D-461F-8194-2155FAC3D2F0}" type="datetimeFigureOut">
              <a:rPr lang="en-US" smtClean="0"/>
              <a:t>7/24/2015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7F75320-BF3C-4587-A6C5-AF69B2AA63C4}" type="slidenum">
              <a:rPr lang="en-US" smtClean="0"/>
              <a:t>‹#›</a:t>
            </a:fld>
            <a:endParaRPr lang="en-US"/>
          </a:p>
        </p:txBody>
      </p:sp>
    </p:spTree>
    <p:extLst>
      <p:ext uri="{BB962C8B-B14F-4D97-AF65-F5344CB8AC3E}">
        <p14:creationId xmlns:p14="http://schemas.microsoft.com/office/powerpoint/2010/main" val="34496888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0530842" y="36865560"/>
            <a:ext cx="94442280" cy="10427970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05704642" y="36865560"/>
            <a:ext cx="94442280" cy="10427970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D9FB4EC-5A1D-461F-8194-2155FAC3D2F0}" type="datetimeFigureOut">
              <a:rPr lang="en-US" smtClean="0"/>
              <a:t>7/24/2015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7F75320-BF3C-4587-A6C5-AF69B2AA63C4}" type="slidenum">
              <a:rPr lang="en-US" smtClean="0"/>
              <a:t>‹#›</a:t>
            </a:fld>
            <a:endParaRPr lang="en-US"/>
          </a:p>
        </p:txBody>
      </p:sp>
    </p:spTree>
    <p:extLst>
      <p:ext uri="{BB962C8B-B14F-4D97-AF65-F5344CB8AC3E}">
        <p14:creationId xmlns:p14="http://schemas.microsoft.com/office/powerpoint/2010/main" val="41815082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4560" y="1318262"/>
            <a:ext cx="3950208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7368542"/>
            <a:ext cx="19392902"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4" name="Content Placeholder 3"/>
          <p:cNvSpPr>
            <a:spLocks noGrp="1"/>
          </p:cNvSpPr>
          <p:nvPr>
            <p:ph sz="half" idx="2"/>
          </p:nvPr>
        </p:nvSpPr>
        <p:spPr>
          <a:xfrm>
            <a:off x="2194560" y="10439400"/>
            <a:ext cx="19392902"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2" y="7368542"/>
            <a:ext cx="19400520"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6" name="Content Placeholder 5"/>
          <p:cNvSpPr>
            <a:spLocks noGrp="1"/>
          </p:cNvSpPr>
          <p:nvPr>
            <p:ph sz="quarter" idx="4"/>
          </p:nvPr>
        </p:nvSpPr>
        <p:spPr>
          <a:xfrm>
            <a:off x="22296122" y="10439400"/>
            <a:ext cx="19400520"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D9FB4EC-5A1D-461F-8194-2155FAC3D2F0}" type="datetimeFigureOut">
              <a:rPr lang="en-US" smtClean="0"/>
              <a:t>7/24/2015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7F75320-BF3C-4587-A6C5-AF69B2AA63C4}" type="slidenum">
              <a:rPr lang="en-US" smtClean="0"/>
              <a:t>‹#›</a:t>
            </a:fld>
            <a:endParaRPr lang="en-US"/>
          </a:p>
        </p:txBody>
      </p:sp>
    </p:spTree>
    <p:extLst>
      <p:ext uri="{BB962C8B-B14F-4D97-AF65-F5344CB8AC3E}">
        <p14:creationId xmlns:p14="http://schemas.microsoft.com/office/powerpoint/2010/main" val="400491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D9FB4EC-5A1D-461F-8194-2155FAC3D2F0}" type="datetimeFigureOut">
              <a:rPr lang="en-US" smtClean="0"/>
              <a:t>7/24/2015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7F75320-BF3C-4587-A6C5-AF69B2AA63C4}" type="slidenum">
              <a:rPr lang="en-US" smtClean="0"/>
              <a:t>‹#›</a:t>
            </a:fld>
            <a:endParaRPr lang="en-US"/>
          </a:p>
        </p:txBody>
      </p:sp>
    </p:spTree>
    <p:extLst>
      <p:ext uri="{BB962C8B-B14F-4D97-AF65-F5344CB8AC3E}">
        <p14:creationId xmlns:p14="http://schemas.microsoft.com/office/powerpoint/2010/main" val="22065953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D9FB4EC-5A1D-461F-8194-2155FAC3D2F0}" type="datetimeFigureOut">
              <a:rPr lang="en-US" smtClean="0"/>
              <a:t>7/24/2015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7F75320-BF3C-4587-A6C5-AF69B2AA63C4}" type="slidenum">
              <a:rPr lang="en-US" smtClean="0"/>
              <a:t>‹#›</a:t>
            </a:fld>
            <a:endParaRPr lang="en-US"/>
          </a:p>
        </p:txBody>
      </p:sp>
    </p:spTree>
    <p:extLst>
      <p:ext uri="{BB962C8B-B14F-4D97-AF65-F5344CB8AC3E}">
        <p14:creationId xmlns:p14="http://schemas.microsoft.com/office/powerpoint/2010/main" val="23315420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3" y="1310640"/>
            <a:ext cx="14439902" cy="5577840"/>
          </a:xfrm>
        </p:spPr>
        <p:txBody>
          <a:bodyPr anchor="b"/>
          <a:lstStyle>
            <a:lvl1pPr algn="l">
              <a:defRPr sz="9600" b="1"/>
            </a:lvl1pPr>
          </a:lstStyle>
          <a:p>
            <a:r>
              <a:rPr lang="en-US" smtClean="0"/>
              <a:t>Click to edit Master title style</a:t>
            </a:r>
            <a:endParaRPr lang="en-US"/>
          </a:p>
        </p:txBody>
      </p:sp>
      <p:sp>
        <p:nvSpPr>
          <p:cNvPr id="3" name="Content Placeholder 2"/>
          <p:cNvSpPr>
            <a:spLocks noGrp="1"/>
          </p:cNvSpPr>
          <p:nvPr>
            <p:ph idx="1"/>
          </p:nvPr>
        </p:nvSpPr>
        <p:spPr>
          <a:xfrm>
            <a:off x="17160240" y="1310643"/>
            <a:ext cx="24536400" cy="28094942"/>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3" y="6888483"/>
            <a:ext cx="14439902" cy="22517102"/>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D9FB4EC-5A1D-461F-8194-2155FAC3D2F0}" type="datetimeFigureOut">
              <a:rPr lang="en-US" smtClean="0"/>
              <a:t>7/24/2015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7F75320-BF3C-4587-A6C5-AF69B2AA63C4}" type="slidenum">
              <a:rPr lang="en-US" smtClean="0"/>
              <a:t>‹#›</a:t>
            </a:fld>
            <a:endParaRPr lang="en-US"/>
          </a:p>
        </p:txBody>
      </p:sp>
    </p:spTree>
    <p:extLst>
      <p:ext uri="{BB962C8B-B14F-4D97-AF65-F5344CB8AC3E}">
        <p14:creationId xmlns:p14="http://schemas.microsoft.com/office/powerpoint/2010/main" val="6191156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3042880"/>
            <a:ext cx="26334720" cy="2720342"/>
          </a:xfrm>
        </p:spPr>
        <p:txBody>
          <a:bodyPr anchor="b"/>
          <a:lstStyle>
            <a:lvl1pPr algn="l">
              <a:defRPr sz="9600" b="1"/>
            </a:lvl1pPr>
          </a:lstStyle>
          <a:p>
            <a:r>
              <a:rPr lang="en-US" smtClean="0"/>
              <a:t>Click to edit Master title style</a:t>
            </a:r>
            <a:endParaRPr lang="en-US"/>
          </a:p>
        </p:txBody>
      </p:sp>
      <p:sp>
        <p:nvSpPr>
          <p:cNvPr id="3" name="Picture Placeholder 2"/>
          <p:cNvSpPr>
            <a:spLocks noGrp="1"/>
          </p:cNvSpPr>
          <p:nvPr>
            <p:ph type="pic" idx="1"/>
          </p:nvPr>
        </p:nvSpPr>
        <p:spPr>
          <a:xfrm>
            <a:off x="8602982" y="2941320"/>
            <a:ext cx="26334720" cy="19751040"/>
          </a:xfrm>
        </p:spPr>
        <p:txBody>
          <a:bodyPr/>
          <a:lstStyle>
            <a:lvl1pPr marL="0" indent="0">
              <a:buNone/>
              <a:defRPr sz="15400"/>
            </a:lvl1pPr>
            <a:lvl2pPr marL="2194560" indent="0">
              <a:buNone/>
              <a:defRPr sz="13400"/>
            </a:lvl2pPr>
            <a:lvl3pPr marL="4389120" indent="0">
              <a:buNone/>
              <a:defRPr sz="1150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endParaRPr lang="en-US"/>
          </a:p>
        </p:txBody>
      </p:sp>
      <p:sp>
        <p:nvSpPr>
          <p:cNvPr id="4" name="Text Placeholder 3"/>
          <p:cNvSpPr>
            <a:spLocks noGrp="1"/>
          </p:cNvSpPr>
          <p:nvPr>
            <p:ph type="body" sz="half" idx="2"/>
          </p:nvPr>
        </p:nvSpPr>
        <p:spPr>
          <a:xfrm>
            <a:off x="8602982" y="25763222"/>
            <a:ext cx="26334720" cy="3863338"/>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D9FB4EC-5A1D-461F-8194-2155FAC3D2F0}" type="datetimeFigureOut">
              <a:rPr lang="en-US" smtClean="0"/>
              <a:t>7/24/2015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7F75320-BF3C-4587-A6C5-AF69B2AA63C4}" type="slidenum">
              <a:rPr lang="en-US" smtClean="0"/>
              <a:t>‹#›</a:t>
            </a:fld>
            <a:endParaRPr lang="en-US"/>
          </a:p>
        </p:txBody>
      </p:sp>
    </p:spTree>
    <p:extLst>
      <p:ext uri="{BB962C8B-B14F-4D97-AF65-F5344CB8AC3E}">
        <p14:creationId xmlns:p14="http://schemas.microsoft.com/office/powerpoint/2010/main" val="18853896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D9FB4EC-5A1D-461F-8194-2155FAC3D2F0}" type="datetimeFigureOut">
              <a:rPr lang="en-US" smtClean="0"/>
              <a:t>7/24/2015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7F75320-BF3C-4587-A6C5-AF69B2AA63C4}" type="slidenum">
              <a:rPr lang="en-US" smtClean="0"/>
              <a:t>‹#›</a:t>
            </a:fld>
            <a:endParaRPr lang="en-US"/>
          </a:p>
        </p:txBody>
      </p:sp>
    </p:spTree>
    <p:extLst>
      <p:ext uri="{BB962C8B-B14F-4D97-AF65-F5344CB8AC3E}">
        <p14:creationId xmlns:p14="http://schemas.microsoft.com/office/powerpoint/2010/main" val="35172859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2742905" y="6324600"/>
            <a:ext cx="47404018" cy="1348206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0530843" y="6324600"/>
            <a:ext cx="141480542" cy="1348206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D9FB4EC-5A1D-461F-8194-2155FAC3D2F0}" type="datetimeFigureOut">
              <a:rPr lang="en-US" smtClean="0"/>
              <a:t>7/24/2015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7F75320-BF3C-4587-A6C5-AF69B2AA63C4}" type="slidenum">
              <a:rPr lang="en-US" smtClean="0"/>
              <a:t>‹#›</a:t>
            </a:fld>
            <a:endParaRPr lang="en-US"/>
          </a:p>
        </p:txBody>
      </p:sp>
    </p:spTree>
    <p:extLst>
      <p:ext uri="{BB962C8B-B14F-4D97-AF65-F5344CB8AC3E}">
        <p14:creationId xmlns:p14="http://schemas.microsoft.com/office/powerpoint/2010/main" val="22103196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2"/>
            <a:ext cx="39502080" cy="5486400"/>
          </a:xfrm>
          <a:prstGeom prst="rect">
            <a:avLst/>
          </a:prstGeom>
        </p:spPr>
        <p:txBody>
          <a:bodyPr vert="horz" lIns="438912" tIns="219456" rIns="438912" bIns="219456"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7680963"/>
            <a:ext cx="39502080" cy="21724622"/>
          </a:xfrm>
          <a:prstGeom prst="rect">
            <a:avLst/>
          </a:prstGeom>
        </p:spPr>
        <p:txBody>
          <a:bodyPr vert="horz" lIns="438912" tIns="219456" rIns="438912" bIns="219456"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30510482"/>
            <a:ext cx="10241280" cy="1752600"/>
          </a:xfrm>
          <a:prstGeom prst="rect">
            <a:avLst/>
          </a:prstGeom>
        </p:spPr>
        <p:txBody>
          <a:bodyPr vert="horz" lIns="438912" tIns="219456" rIns="438912" bIns="219456" rtlCol="0" anchor="ctr"/>
          <a:lstStyle>
            <a:lvl1pPr algn="l">
              <a:defRPr sz="5800">
                <a:solidFill>
                  <a:schemeClr val="tx1">
                    <a:tint val="75000"/>
                  </a:schemeClr>
                </a:solidFill>
              </a:defRPr>
            </a:lvl1pPr>
          </a:lstStyle>
          <a:p>
            <a:fld id="{CD9FB4EC-5A1D-461F-8194-2155FAC3D2F0}" type="datetimeFigureOut">
              <a:rPr lang="en-US" smtClean="0"/>
              <a:t>7/24/2015</a:t>
            </a:fld>
            <a:endParaRPr lang="en-US"/>
          </a:p>
        </p:txBody>
      </p:sp>
      <p:sp>
        <p:nvSpPr>
          <p:cNvPr id="5" name="Footer Placeholder 4"/>
          <p:cNvSpPr>
            <a:spLocks noGrp="1"/>
          </p:cNvSpPr>
          <p:nvPr>
            <p:ph type="ftr" sz="quarter" idx="3"/>
          </p:nvPr>
        </p:nvSpPr>
        <p:spPr>
          <a:xfrm>
            <a:off x="14996160" y="30510482"/>
            <a:ext cx="13898880" cy="1752600"/>
          </a:xfrm>
          <a:prstGeom prst="rect">
            <a:avLst/>
          </a:prstGeom>
        </p:spPr>
        <p:txBody>
          <a:bodyPr vert="horz" lIns="438912" tIns="219456" rIns="438912" bIns="219456" rtlCol="0" anchor="ctr"/>
          <a:lstStyle>
            <a:lvl1pPr algn="ctr">
              <a:defRPr sz="5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1455360" y="30510482"/>
            <a:ext cx="10241280" cy="1752600"/>
          </a:xfrm>
          <a:prstGeom prst="rect">
            <a:avLst/>
          </a:prstGeom>
        </p:spPr>
        <p:txBody>
          <a:bodyPr vert="horz" lIns="438912" tIns="219456" rIns="438912" bIns="219456" rtlCol="0" anchor="ctr"/>
          <a:lstStyle>
            <a:lvl1pPr algn="r">
              <a:defRPr sz="5800">
                <a:solidFill>
                  <a:schemeClr val="tx1">
                    <a:tint val="75000"/>
                  </a:schemeClr>
                </a:solidFill>
              </a:defRPr>
            </a:lvl1pPr>
          </a:lstStyle>
          <a:p>
            <a:fld id="{E7F75320-BF3C-4587-A6C5-AF69B2AA63C4}" type="slidenum">
              <a:rPr lang="en-US" smtClean="0"/>
              <a:t>‹#›</a:t>
            </a:fld>
            <a:endParaRPr lang="en-US"/>
          </a:p>
        </p:txBody>
      </p:sp>
    </p:spTree>
    <p:extLst>
      <p:ext uri="{BB962C8B-B14F-4D97-AF65-F5344CB8AC3E}">
        <p14:creationId xmlns:p14="http://schemas.microsoft.com/office/powerpoint/2010/main" val="2816295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389120" rtl="0" eaLnBrk="1" latinLnBrk="0" hangingPunct="1">
        <a:spcBef>
          <a:spcPct val="0"/>
        </a:spcBef>
        <a:buNone/>
        <a:defRPr sz="21100" kern="1200">
          <a:solidFill>
            <a:schemeClr val="tx1"/>
          </a:solidFill>
          <a:latin typeface="+mj-lt"/>
          <a:ea typeface="+mj-ea"/>
          <a:cs typeface="+mj-cs"/>
        </a:defRPr>
      </a:lvl1pPr>
    </p:titleStyle>
    <p:bodyStyle>
      <a:lvl1pPr marL="1645920" indent="-1645920" algn="l" defTabSz="4389120" rtl="0" eaLnBrk="1" latinLnBrk="0" hangingPunct="1">
        <a:spcBef>
          <a:spcPct val="20000"/>
        </a:spcBef>
        <a:buFont typeface="Arial" panose="020B0604020202020204" pitchFamily="34" charset="0"/>
        <a:buChar char="•"/>
        <a:defRPr sz="15400" kern="1200">
          <a:solidFill>
            <a:schemeClr val="tx1"/>
          </a:solidFill>
          <a:latin typeface="+mn-lt"/>
          <a:ea typeface="+mn-ea"/>
          <a:cs typeface="+mn-cs"/>
        </a:defRPr>
      </a:lvl1pPr>
      <a:lvl2pPr marL="3566160" indent="-1371600" algn="l" defTabSz="4389120" rtl="0" eaLnBrk="1" latinLnBrk="0" hangingPunct="1">
        <a:spcBef>
          <a:spcPct val="20000"/>
        </a:spcBef>
        <a:buFont typeface="Arial" panose="020B0604020202020204" pitchFamily="34" charset="0"/>
        <a:buChar char="–"/>
        <a:defRPr sz="13400" kern="1200">
          <a:solidFill>
            <a:schemeClr val="tx1"/>
          </a:solidFill>
          <a:latin typeface="+mn-lt"/>
          <a:ea typeface="+mn-ea"/>
          <a:cs typeface="+mn-cs"/>
        </a:defRPr>
      </a:lvl2pPr>
      <a:lvl3pPr marL="5486400" indent="-1097280" algn="l" defTabSz="4389120" rtl="0" eaLnBrk="1" latinLnBrk="0" hangingPunct="1">
        <a:spcBef>
          <a:spcPct val="20000"/>
        </a:spcBef>
        <a:buFont typeface="Arial" panose="020B0604020202020204" pitchFamily="34" charset="0"/>
        <a:buChar char="•"/>
        <a:defRPr sz="11500" kern="1200">
          <a:solidFill>
            <a:schemeClr val="tx1"/>
          </a:solidFill>
          <a:latin typeface="+mn-lt"/>
          <a:ea typeface="+mn-ea"/>
          <a:cs typeface="+mn-cs"/>
        </a:defRPr>
      </a:lvl3pPr>
      <a:lvl4pPr marL="7680960" indent="-1097280" algn="l" defTabSz="4389120"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4pPr>
      <a:lvl5pPr marL="9875520" indent="-1097280" algn="l" defTabSz="4389120"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5pPr>
      <a:lvl6pPr marL="12070080" indent="-1097280" algn="l" defTabSz="4389120"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6pPr>
      <a:lvl7pPr marL="14264640" indent="-1097280" algn="l" defTabSz="4389120"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7pPr>
      <a:lvl8pPr marL="16459200" indent="-1097280" algn="l" defTabSz="4389120"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8pPr>
      <a:lvl9pPr marL="18653760" indent="-1097280" algn="l" defTabSz="4389120"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9pPr>
    </p:bodyStyle>
    <p:other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18" Type="http://schemas.openxmlformats.org/officeDocument/2006/relationships/image" Target="../media/image16.png"/><Relationship Id="rId26" Type="http://schemas.openxmlformats.org/officeDocument/2006/relationships/image" Target="../media/image24.png"/><Relationship Id="rId3" Type="http://schemas.openxmlformats.org/officeDocument/2006/relationships/image" Target="../media/image1.png"/><Relationship Id="rId21" Type="http://schemas.openxmlformats.org/officeDocument/2006/relationships/image" Target="../media/image19.wmf"/><Relationship Id="rId7" Type="http://schemas.openxmlformats.org/officeDocument/2006/relationships/image" Target="../media/image5.png"/><Relationship Id="rId12" Type="http://schemas.openxmlformats.org/officeDocument/2006/relationships/image" Target="../media/image10.jpeg"/><Relationship Id="rId17" Type="http://schemas.openxmlformats.org/officeDocument/2006/relationships/image" Target="../media/image15.png"/><Relationship Id="rId25" Type="http://schemas.openxmlformats.org/officeDocument/2006/relationships/image" Target="../media/image23.png"/><Relationship Id="rId2" Type="http://schemas.openxmlformats.org/officeDocument/2006/relationships/notesSlide" Target="../notesSlides/notesSlide1.xml"/><Relationship Id="rId16" Type="http://schemas.openxmlformats.org/officeDocument/2006/relationships/image" Target="../media/image14.tiff"/><Relationship Id="rId20" Type="http://schemas.openxmlformats.org/officeDocument/2006/relationships/image" Target="../media/image18.png"/><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jpg"/><Relationship Id="rId24" Type="http://schemas.openxmlformats.org/officeDocument/2006/relationships/image" Target="../media/image22.png"/><Relationship Id="rId5" Type="http://schemas.openxmlformats.org/officeDocument/2006/relationships/image" Target="../media/image3.png"/><Relationship Id="rId15" Type="http://schemas.openxmlformats.org/officeDocument/2006/relationships/image" Target="../media/image13.tif"/><Relationship Id="rId23" Type="http://schemas.openxmlformats.org/officeDocument/2006/relationships/image" Target="../media/image21.png"/><Relationship Id="rId10" Type="http://schemas.openxmlformats.org/officeDocument/2006/relationships/image" Target="../media/image8.png"/><Relationship Id="rId19" Type="http://schemas.openxmlformats.org/officeDocument/2006/relationships/image" Target="../media/image17.jpeg"/><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2.png"/><Relationship Id="rId22" Type="http://schemas.openxmlformats.org/officeDocument/2006/relationships/image" Target="../media/image20.png"/><Relationship Id="rId27" Type="http://schemas.openxmlformats.org/officeDocument/2006/relationships/image" Target="../media/image2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9" name="Picture 5" descr="C:\Users\Amanda Daly\Desktop\hyphae2.pn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6979" r="14681"/>
          <a:stretch/>
        </p:blipFill>
        <p:spPr bwMode="auto">
          <a:xfrm rot="5400000">
            <a:off x="35909448" y="20380783"/>
            <a:ext cx="3505200" cy="9073234"/>
          </a:xfrm>
          <a:prstGeom prst="ellipse">
            <a:avLst/>
          </a:prstGeom>
          <a:ln w="63500" cap="rnd">
            <a:noFill/>
          </a:ln>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621095" y="23460075"/>
            <a:ext cx="8315325" cy="66389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97"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34048" y="26201976"/>
            <a:ext cx="5476352" cy="404842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95"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11850" y="26162702"/>
            <a:ext cx="5322679" cy="40568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92"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399237" y="26147790"/>
            <a:ext cx="5440492" cy="402191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90"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1849171" y="26136600"/>
            <a:ext cx="5445935" cy="40259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80" name="Picture 5"/>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1183600" y="15890270"/>
            <a:ext cx="3427769" cy="38217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3" name="Picture 132"/>
          <p:cNvPicPr>
            <a:picLocks noChangeAspect="1" noChangeArrowheads="1"/>
          </p:cNvPicPr>
          <p:nvPr/>
        </p:nvPicPr>
        <p:blipFill rotWithShape="1">
          <a:blip r:embed="rId10">
            <a:extLst>
              <a:ext uri="{28A0092B-C50C-407E-A947-70E740481C1C}">
                <a14:useLocalDpi xmlns:a14="http://schemas.microsoft.com/office/drawing/2010/main" val="0"/>
              </a:ext>
            </a:extLst>
          </a:blip>
          <a:srcRect t="45282" b="14126"/>
          <a:stretch/>
        </p:blipFill>
        <p:spPr bwMode="auto">
          <a:xfrm>
            <a:off x="10700401" y="10222156"/>
            <a:ext cx="5280585" cy="2503244"/>
          </a:xfrm>
          <a:prstGeom prst="ellipse">
            <a:avLst/>
          </a:prstGeom>
          <a:ln w="3175">
            <a:noFill/>
            <a:miter lim="800000"/>
            <a:headEnd/>
            <a:tailEnd/>
          </a:ln>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chemeClr val="accent1"/>
                </a:solidFill>
              </a14:hiddenFill>
            </a:ext>
          </a:extLst>
        </p:spPr>
      </p:pic>
      <p:sp>
        <p:nvSpPr>
          <p:cNvPr id="18" name="Rounded Rectangle 17"/>
          <p:cNvSpPr/>
          <p:nvPr/>
        </p:nvSpPr>
        <p:spPr>
          <a:xfrm>
            <a:off x="10058400" y="4114800"/>
            <a:ext cx="6645158" cy="9144000"/>
          </a:xfrm>
          <a:prstGeom prst="roundRect">
            <a:avLst/>
          </a:prstGeom>
          <a:noFill/>
          <a:ln w="381000">
            <a:solidFill>
              <a:srgbClr val="CC99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10732808" y="7368413"/>
            <a:ext cx="5280585" cy="2503244"/>
          </a:xfrm>
          <a:prstGeom prst="ellipse">
            <a:avLst/>
          </a:prstGeom>
          <a:blipFill dpi="0" rotWithShape="1">
            <a:blip r:embed="rId11"/>
            <a:srcRect/>
            <a:tile tx="0" ty="0" sx="100000" sy="100000" flip="none" algn="b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5"/>
          <p:cNvSpPr txBox="1">
            <a:spLocks noChangeArrowheads="1"/>
          </p:cNvSpPr>
          <p:nvPr/>
        </p:nvSpPr>
        <p:spPr bwMode="auto">
          <a:xfrm>
            <a:off x="0" y="685800"/>
            <a:ext cx="43891200"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0800">
                <a:solidFill>
                  <a:schemeClr val="tx1"/>
                </a:solidFill>
                <a:latin typeface="Calibri" pitchFamily="34" charset="0"/>
                <a:cs typeface="Arial" charset="0"/>
              </a:defRPr>
            </a:lvl1pPr>
            <a:lvl2pPr marL="742950" indent="-285750" eaLnBrk="0" hangingPunct="0">
              <a:defRPr sz="20800">
                <a:solidFill>
                  <a:schemeClr val="tx1"/>
                </a:solidFill>
                <a:latin typeface="Calibri" pitchFamily="34" charset="0"/>
                <a:cs typeface="Arial" charset="0"/>
              </a:defRPr>
            </a:lvl2pPr>
            <a:lvl3pPr marL="1143000" indent="-228600" eaLnBrk="0" hangingPunct="0">
              <a:defRPr sz="20800">
                <a:solidFill>
                  <a:schemeClr val="tx1"/>
                </a:solidFill>
                <a:latin typeface="Calibri" pitchFamily="34" charset="0"/>
                <a:cs typeface="Arial" charset="0"/>
              </a:defRPr>
            </a:lvl3pPr>
            <a:lvl4pPr marL="1600200" indent="-228600" eaLnBrk="0" hangingPunct="0">
              <a:defRPr sz="20800">
                <a:solidFill>
                  <a:schemeClr val="tx1"/>
                </a:solidFill>
                <a:latin typeface="Calibri" pitchFamily="34" charset="0"/>
                <a:cs typeface="Arial" charset="0"/>
              </a:defRPr>
            </a:lvl4pPr>
            <a:lvl5pPr marL="2057400" indent="-228600" eaLnBrk="0" hangingPunct="0">
              <a:defRPr sz="20800">
                <a:solidFill>
                  <a:schemeClr val="tx1"/>
                </a:solidFill>
                <a:latin typeface="Calibri" pitchFamily="34" charset="0"/>
                <a:cs typeface="Arial" charset="0"/>
              </a:defRPr>
            </a:lvl5pPr>
            <a:lvl6pPr marL="2514600" indent="-228600" defTabSz="10452100" eaLnBrk="0" fontAlgn="base" hangingPunct="0">
              <a:spcBef>
                <a:spcPct val="0"/>
              </a:spcBef>
              <a:spcAft>
                <a:spcPct val="0"/>
              </a:spcAft>
              <a:defRPr sz="20800">
                <a:solidFill>
                  <a:schemeClr val="tx1"/>
                </a:solidFill>
                <a:latin typeface="Calibri" pitchFamily="34" charset="0"/>
                <a:cs typeface="Arial" charset="0"/>
              </a:defRPr>
            </a:lvl6pPr>
            <a:lvl7pPr marL="2971800" indent="-228600" defTabSz="10452100" eaLnBrk="0" fontAlgn="base" hangingPunct="0">
              <a:spcBef>
                <a:spcPct val="0"/>
              </a:spcBef>
              <a:spcAft>
                <a:spcPct val="0"/>
              </a:spcAft>
              <a:defRPr sz="20800">
                <a:solidFill>
                  <a:schemeClr val="tx1"/>
                </a:solidFill>
                <a:latin typeface="Calibri" pitchFamily="34" charset="0"/>
                <a:cs typeface="Arial" charset="0"/>
              </a:defRPr>
            </a:lvl7pPr>
            <a:lvl8pPr marL="3429000" indent="-228600" defTabSz="10452100" eaLnBrk="0" fontAlgn="base" hangingPunct="0">
              <a:spcBef>
                <a:spcPct val="0"/>
              </a:spcBef>
              <a:spcAft>
                <a:spcPct val="0"/>
              </a:spcAft>
              <a:defRPr sz="20800">
                <a:solidFill>
                  <a:schemeClr val="tx1"/>
                </a:solidFill>
                <a:latin typeface="Calibri" pitchFamily="34" charset="0"/>
                <a:cs typeface="Arial" charset="0"/>
              </a:defRPr>
            </a:lvl8pPr>
            <a:lvl9pPr marL="3886200" indent="-228600" defTabSz="10452100" eaLnBrk="0" fontAlgn="base" hangingPunct="0">
              <a:spcBef>
                <a:spcPct val="0"/>
              </a:spcBef>
              <a:spcAft>
                <a:spcPct val="0"/>
              </a:spcAft>
              <a:defRPr sz="20800">
                <a:solidFill>
                  <a:schemeClr val="tx1"/>
                </a:solidFill>
                <a:latin typeface="Calibri" pitchFamily="34" charset="0"/>
                <a:cs typeface="Arial" charset="0"/>
              </a:defRPr>
            </a:lvl9pPr>
          </a:lstStyle>
          <a:p>
            <a:pPr algn="ctr" eaLnBrk="1" hangingPunct="1"/>
            <a:r>
              <a:rPr lang="en-US" altLang="en-US" sz="5800" b="1" dirty="0" smtClean="0">
                <a:latin typeface="Arial" panose="020B0604020202020204" pitchFamily="34" charset="0"/>
                <a:cs typeface="Arial" panose="020B0604020202020204" pitchFamily="34" charset="0"/>
              </a:rPr>
              <a:t>Roots and arbuscular mycorrhizal fungi influence nitrogen cycling in agricultural soils under contrasting management</a:t>
            </a:r>
            <a:endParaRPr lang="en-US" altLang="en-US" sz="5800" b="1" dirty="0">
              <a:latin typeface="Arial" panose="020B0604020202020204" pitchFamily="34" charset="0"/>
              <a:cs typeface="Arial" panose="020B0604020202020204" pitchFamily="34" charset="0"/>
            </a:endParaRPr>
          </a:p>
        </p:txBody>
      </p:sp>
      <p:sp>
        <p:nvSpPr>
          <p:cNvPr id="6" name="TextBox 15"/>
          <p:cNvSpPr txBox="1">
            <a:spLocks noChangeArrowheads="1"/>
          </p:cNvSpPr>
          <p:nvPr/>
        </p:nvSpPr>
        <p:spPr bwMode="auto">
          <a:xfrm>
            <a:off x="7239000" y="1795463"/>
            <a:ext cx="27660600" cy="15081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0800">
                <a:solidFill>
                  <a:schemeClr val="tx1"/>
                </a:solidFill>
                <a:latin typeface="Calibri" pitchFamily="34" charset="0"/>
                <a:cs typeface="Arial" charset="0"/>
              </a:defRPr>
            </a:lvl1pPr>
            <a:lvl2pPr marL="742950" indent="-285750" eaLnBrk="0" hangingPunct="0">
              <a:defRPr sz="20800">
                <a:solidFill>
                  <a:schemeClr val="tx1"/>
                </a:solidFill>
                <a:latin typeface="Calibri" pitchFamily="34" charset="0"/>
                <a:cs typeface="Arial" charset="0"/>
              </a:defRPr>
            </a:lvl2pPr>
            <a:lvl3pPr marL="1143000" indent="-228600" eaLnBrk="0" hangingPunct="0">
              <a:defRPr sz="20800">
                <a:solidFill>
                  <a:schemeClr val="tx1"/>
                </a:solidFill>
                <a:latin typeface="Calibri" pitchFamily="34" charset="0"/>
                <a:cs typeface="Arial" charset="0"/>
              </a:defRPr>
            </a:lvl3pPr>
            <a:lvl4pPr marL="1600200" indent="-228600" eaLnBrk="0" hangingPunct="0">
              <a:defRPr sz="20800">
                <a:solidFill>
                  <a:schemeClr val="tx1"/>
                </a:solidFill>
                <a:latin typeface="Calibri" pitchFamily="34" charset="0"/>
                <a:cs typeface="Arial" charset="0"/>
              </a:defRPr>
            </a:lvl4pPr>
            <a:lvl5pPr marL="2057400" indent="-228600" eaLnBrk="0" hangingPunct="0">
              <a:defRPr sz="20800">
                <a:solidFill>
                  <a:schemeClr val="tx1"/>
                </a:solidFill>
                <a:latin typeface="Calibri" pitchFamily="34" charset="0"/>
                <a:cs typeface="Arial" charset="0"/>
              </a:defRPr>
            </a:lvl5pPr>
            <a:lvl6pPr marL="2514600" indent="-228600" defTabSz="10452100" eaLnBrk="0" fontAlgn="base" hangingPunct="0">
              <a:spcBef>
                <a:spcPct val="0"/>
              </a:spcBef>
              <a:spcAft>
                <a:spcPct val="0"/>
              </a:spcAft>
              <a:defRPr sz="20800">
                <a:solidFill>
                  <a:schemeClr val="tx1"/>
                </a:solidFill>
                <a:latin typeface="Calibri" pitchFamily="34" charset="0"/>
                <a:cs typeface="Arial" charset="0"/>
              </a:defRPr>
            </a:lvl6pPr>
            <a:lvl7pPr marL="2971800" indent="-228600" defTabSz="10452100" eaLnBrk="0" fontAlgn="base" hangingPunct="0">
              <a:spcBef>
                <a:spcPct val="0"/>
              </a:spcBef>
              <a:spcAft>
                <a:spcPct val="0"/>
              </a:spcAft>
              <a:defRPr sz="20800">
                <a:solidFill>
                  <a:schemeClr val="tx1"/>
                </a:solidFill>
                <a:latin typeface="Calibri" pitchFamily="34" charset="0"/>
                <a:cs typeface="Arial" charset="0"/>
              </a:defRPr>
            </a:lvl7pPr>
            <a:lvl8pPr marL="3429000" indent="-228600" defTabSz="10452100" eaLnBrk="0" fontAlgn="base" hangingPunct="0">
              <a:spcBef>
                <a:spcPct val="0"/>
              </a:spcBef>
              <a:spcAft>
                <a:spcPct val="0"/>
              </a:spcAft>
              <a:defRPr sz="20800">
                <a:solidFill>
                  <a:schemeClr val="tx1"/>
                </a:solidFill>
                <a:latin typeface="Calibri" pitchFamily="34" charset="0"/>
                <a:cs typeface="Arial" charset="0"/>
              </a:defRPr>
            </a:lvl8pPr>
            <a:lvl9pPr marL="3886200" indent="-228600" defTabSz="10452100" eaLnBrk="0" fontAlgn="base" hangingPunct="0">
              <a:spcBef>
                <a:spcPct val="0"/>
              </a:spcBef>
              <a:spcAft>
                <a:spcPct val="0"/>
              </a:spcAft>
              <a:defRPr sz="20800">
                <a:solidFill>
                  <a:schemeClr val="tx1"/>
                </a:solidFill>
                <a:latin typeface="Calibri" pitchFamily="34" charset="0"/>
                <a:cs typeface="Arial" charset="0"/>
              </a:defRPr>
            </a:lvl9pPr>
          </a:lstStyle>
          <a:p>
            <a:pPr algn="ctr" eaLnBrk="1" hangingPunct="1"/>
            <a:r>
              <a:rPr lang="en-US" altLang="en-US" sz="4800" dirty="0">
                <a:latin typeface="Arial" charset="0"/>
              </a:rPr>
              <a:t>Amanda B. Daly, </a:t>
            </a:r>
            <a:r>
              <a:rPr lang="en-US" altLang="en-US" sz="4800" dirty="0" smtClean="0">
                <a:latin typeface="Arial" charset="0"/>
              </a:rPr>
              <a:t>A</a:t>
            </a:r>
            <a:r>
              <a:rPr lang="en-US" altLang="en-US" sz="4800" dirty="0">
                <a:latin typeface="Arial" charset="0"/>
              </a:rPr>
              <a:t>. Stuart </a:t>
            </a:r>
            <a:r>
              <a:rPr lang="en-US" altLang="en-US" sz="4800" dirty="0" err="1">
                <a:latin typeface="Arial" charset="0"/>
              </a:rPr>
              <a:t>Grandy</a:t>
            </a:r>
            <a:r>
              <a:rPr lang="en-US" altLang="en-US" sz="8000" dirty="0">
                <a:latin typeface="Arial" charset="0"/>
              </a:rPr>
              <a:t/>
            </a:r>
            <a:br>
              <a:rPr lang="en-US" altLang="en-US" sz="8000" dirty="0">
                <a:latin typeface="Arial" charset="0"/>
              </a:rPr>
            </a:br>
            <a:r>
              <a:rPr lang="en-US" altLang="en-US" sz="4400" dirty="0">
                <a:latin typeface="Arial" charset="0"/>
              </a:rPr>
              <a:t>Department of Natural Resources and the Environment, University of New Hampshire, Durham NH USA</a:t>
            </a:r>
          </a:p>
        </p:txBody>
      </p:sp>
      <p:pic>
        <p:nvPicPr>
          <p:cNvPr id="367" name="Picture 2" descr="C:\Users\Amanda Daly\Pictures\Photos\Pennsylvania\IMG_9666.JPG"/>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37261800" y="6172200"/>
            <a:ext cx="4114800" cy="61722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31525028" y="10287000"/>
            <a:ext cx="4288972" cy="20427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1" name="Picture 7"/>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30632400" y="4778222"/>
            <a:ext cx="5844040" cy="51277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 name="Picture 1"/>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1639712" y="9696665"/>
            <a:ext cx="6589888" cy="2576498"/>
          </a:xfrm>
          <a:prstGeom prst="rect">
            <a:avLst/>
          </a:prstGeom>
        </p:spPr>
      </p:pic>
      <p:pic>
        <p:nvPicPr>
          <p:cNvPr id="16" name="Picture 15"/>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3623343" y="4903231"/>
            <a:ext cx="2565829" cy="3709728"/>
          </a:xfrm>
          <a:prstGeom prst="rect">
            <a:avLst/>
          </a:prstGeom>
        </p:spPr>
      </p:pic>
      <p:sp>
        <p:nvSpPr>
          <p:cNvPr id="8" name="TextBox 7"/>
          <p:cNvSpPr txBox="1"/>
          <p:nvPr/>
        </p:nvSpPr>
        <p:spPr>
          <a:xfrm>
            <a:off x="2209800" y="7885463"/>
            <a:ext cx="1828800" cy="400110"/>
          </a:xfrm>
          <a:prstGeom prst="rect">
            <a:avLst/>
          </a:prstGeom>
          <a:noFill/>
        </p:spPr>
        <p:txBody>
          <a:bodyPr wrap="square" rtlCol="0">
            <a:spAutoFit/>
          </a:bodyPr>
          <a:lstStyle/>
          <a:p>
            <a:r>
              <a:rPr lang="en-US" sz="2000" b="1" dirty="0" smtClean="0">
                <a:solidFill>
                  <a:srgbClr val="663300"/>
                </a:solidFill>
                <a:latin typeface="Arial" panose="020B0604020202020204" pitchFamily="34" charset="0"/>
                <a:cs typeface="Arial" panose="020B0604020202020204" pitchFamily="34" charset="0"/>
              </a:rPr>
              <a:t>Rhizosphere</a:t>
            </a:r>
            <a:endParaRPr lang="en-US" sz="2000" b="1" dirty="0">
              <a:solidFill>
                <a:srgbClr val="663300"/>
              </a:solidFill>
              <a:latin typeface="Arial" panose="020B0604020202020204" pitchFamily="34" charset="0"/>
              <a:cs typeface="Arial" panose="020B0604020202020204" pitchFamily="34" charset="0"/>
            </a:endParaRPr>
          </a:p>
        </p:txBody>
      </p:sp>
      <p:sp>
        <p:nvSpPr>
          <p:cNvPr id="15" name="TextBox 14"/>
          <p:cNvSpPr txBox="1"/>
          <p:nvPr/>
        </p:nvSpPr>
        <p:spPr>
          <a:xfrm>
            <a:off x="6096000" y="7885463"/>
            <a:ext cx="1828800" cy="400110"/>
          </a:xfrm>
          <a:prstGeom prst="rect">
            <a:avLst/>
          </a:prstGeom>
          <a:noFill/>
        </p:spPr>
        <p:txBody>
          <a:bodyPr wrap="square" rtlCol="0">
            <a:spAutoFit/>
          </a:bodyPr>
          <a:lstStyle/>
          <a:p>
            <a:r>
              <a:rPr lang="en-US" sz="2000" b="1" dirty="0" smtClean="0">
                <a:solidFill>
                  <a:srgbClr val="FF00FF"/>
                </a:solidFill>
                <a:latin typeface="Arial" panose="020B0604020202020204" pitchFamily="34" charset="0"/>
                <a:cs typeface="Arial" panose="020B0604020202020204" pitchFamily="34" charset="0"/>
              </a:rPr>
              <a:t>Hyphosphere</a:t>
            </a:r>
            <a:endParaRPr lang="en-US" sz="2000" b="1" dirty="0">
              <a:solidFill>
                <a:srgbClr val="FF00FF"/>
              </a:solidFill>
              <a:latin typeface="Arial" panose="020B0604020202020204" pitchFamily="34" charset="0"/>
              <a:cs typeface="Arial" panose="020B0604020202020204" pitchFamily="34" charset="0"/>
            </a:endParaRPr>
          </a:p>
        </p:txBody>
      </p:sp>
      <p:sp>
        <p:nvSpPr>
          <p:cNvPr id="17" name="Curved Left Arrow 16"/>
          <p:cNvSpPr/>
          <p:nvPr/>
        </p:nvSpPr>
        <p:spPr>
          <a:xfrm flipH="1">
            <a:off x="3432844" y="8285573"/>
            <a:ext cx="567655" cy="1854929"/>
          </a:xfrm>
          <a:prstGeom prst="curvedLeftArrow">
            <a:avLst>
              <a:gd name="adj1" fmla="val 35936"/>
              <a:gd name="adj2" fmla="val 88814"/>
              <a:gd name="adj3" fmla="val 30114"/>
            </a:avLst>
          </a:prstGeom>
          <a:solidFill>
            <a:srgbClr val="996600"/>
          </a:solidFill>
          <a:ln>
            <a:solidFill>
              <a:srgbClr val="66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0" name="Curved Left Arrow 19"/>
          <p:cNvSpPr/>
          <p:nvPr/>
        </p:nvSpPr>
        <p:spPr>
          <a:xfrm>
            <a:off x="6054055" y="8305800"/>
            <a:ext cx="499145" cy="1854929"/>
          </a:xfrm>
          <a:prstGeom prst="curvedLeftArrow">
            <a:avLst>
              <a:gd name="adj1" fmla="val 47844"/>
              <a:gd name="adj2" fmla="val 88814"/>
              <a:gd name="adj3" fmla="val 30114"/>
            </a:avLst>
          </a:prstGeom>
          <a:solidFill>
            <a:srgbClr val="FF00FF"/>
          </a:solidFill>
          <a:ln>
            <a:solidFill>
              <a:srgbClr val="CC00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TextBox 11"/>
          <p:cNvSpPr txBox="1"/>
          <p:nvPr/>
        </p:nvSpPr>
        <p:spPr>
          <a:xfrm>
            <a:off x="4335797" y="4854476"/>
            <a:ext cx="5349205" cy="2308324"/>
          </a:xfrm>
          <a:prstGeom prst="rect">
            <a:avLst/>
          </a:prstGeom>
          <a:noFill/>
        </p:spPr>
        <p:txBody>
          <a:bodyPr wrap="square" rtlCol="0">
            <a:spAutoFit/>
          </a:bodyPr>
          <a:lstStyle/>
          <a:p>
            <a:r>
              <a:rPr lang="en-US" sz="2400" dirty="0" smtClean="0">
                <a:latin typeface="Arial" panose="020B0604020202020204" pitchFamily="34" charset="0"/>
                <a:cs typeface="Arial" panose="020B0604020202020204" pitchFamily="34" charset="0"/>
              </a:rPr>
              <a:t>      Labile C inputs, such as </a:t>
            </a:r>
          </a:p>
          <a:p>
            <a:r>
              <a:rPr lang="en-US" sz="2400" dirty="0">
                <a:latin typeface="Arial" panose="020B0604020202020204" pitchFamily="34" charset="0"/>
                <a:cs typeface="Arial" panose="020B0604020202020204" pitchFamily="34" charset="0"/>
              </a:rPr>
              <a:t> </a:t>
            </a:r>
            <a:r>
              <a:rPr lang="en-US" sz="2400" dirty="0" smtClean="0">
                <a:latin typeface="Arial" panose="020B0604020202020204" pitchFamily="34" charset="0"/>
                <a:cs typeface="Arial" panose="020B0604020202020204" pitchFamily="34" charset="0"/>
              </a:rPr>
              <a:t>those from plant roots or </a:t>
            </a:r>
          </a:p>
          <a:p>
            <a:r>
              <a:rPr lang="en-US" sz="2400" dirty="0">
                <a:latin typeface="Arial" panose="020B0604020202020204" pitchFamily="34" charset="0"/>
                <a:cs typeface="Arial" panose="020B0604020202020204" pitchFamily="34" charset="0"/>
              </a:rPr>
              <a:t> </a:t>
            </a:r>
            <a:r>
              <a:rPr lang="en-US" sz="2400" dirty="0" smtClean="0">
                <a:latin typeface="Arial" panose="020B0604020202020204" pitchFamily="34" charset="0"/>
                <a:cs typeface="Arial" panose="020B0604020202020204" pitchFamily="34" charset="0"/>
              </a:rPr>
              <a:t> arbuscular mycorrhizal fungi </a:t>
            </a:r>
          </a:p>
          <a:p>
            <a:r>
              <a:rPr lang="en-US" sz="2400" dirty="0">
                <a:latin typeface="Arial" panose="020B0604020202020204" pitchFamily="34" charset="0"/>
                <a:cs typeface="Arial" panose="020B0604020202020204" pitchFamily="34" charset="0"/>
              </a:rPr>
              <a:t> </a:t>
            </a:r>
            <a:r>
              <a:rPr lang="en-US" sz="2400" dirty="0" smtClean="0">
                <a:latin typeface="Arial" panose="020B0604020202020204" pitchFamily="34" charset="0"/>
                <a:cs typeface="Arial" panose="020B0604020202020204" pitchFamily="34" charset="0"/>
              </a:rPr>
              <a:t>   (AMF), may stimulate microbes </a:t>
            </a:r>
            <a:br>
              <a:rPr lang="en-US" sz="2400" dirty="0" smtClean="0">
                <a:latin typeface="Arial" panose="020B0604020202020204" pitchFamily="34" charset="0"/>
                <a:cs typeface="Arial" panose="020B0604020202020204" pitchFamily="34" charset="0"/>
              </a:rPr>
            </a:br>
            <a:r>
              <a:rPr lang="en-US" sz="2400" dirty="0" smtClean="0">
                <a:latin typeface="Arial" panose="020B0604020202020204" pitchFamily="34" charset="0"/>
                <a:cs typeface="Arial" panose="020B0604020202020204" pitchFamily="34" charset="0"/>
              </a:rPr>
              <a:t>        to increase mineralization of</a:t>
            </a:r>
            <a:br>
              <a:rPr lang="en-US" sz="2400" dirty="0" smtClean="0">
                <a:latin typeface="Arial" panose="020B0604020202020204" pitchFamily="34" charset="0"/>
                <a:cs typeface="Arial" panose="020B0604020202020204" pitchFamily="34" charset="0"/>
              </a:rPr>
            </a:br>
            <a:r>
              <a:rPr lang="en-US" sz="2400" dirty="0" smtClean="0">
                <a:latin typeface="Arial" panose="020B0604020202020204" pitchFamily="34" charset="0"/>
                <a:cs typeface="Arial" panose="020B0604020202020204" pitchFamily="34" charset="0"/>
              </a:rPr>
              <a:t>               soil organic nitrogen (N)</a:t>
            </a:r>
          </a:p>
        </p:txBody>
      </p:sp>
      <p:sp>
        <p:nvSpPr>
          <p:cNvPr id="24" name="TextBox 23"/>
          <p:cNvSpPr txBox="1"/>
          <p:nvPr/>
        </p:nvSpPr>
        <p:spPr>
          <a:xfrm>
            <a:off x="2400169" y="4903231"/>
            <a:ext cx="1935628" cy="461665"/>
          </a:xfrm>
          <a:prstGeom prst="rect">
            <a:avLst/>
          </a:prstGeom>
          <a:noFill/>
        </p:spPr>
        <p:txBody>
          <a:bodyPr wrap="square" rtlCol="0">
            <a:spAutoFit/>
          </a:bodyPr>
          <a:lstStyle/>
          <a:p>
            <a:r>
              <a:rPr lang="en-US" sz="2400" b="1" dirty="0" smtClean="0">
                <a:latin typeface="Arial" panose="020B0604020202020204" pitchFamily="34" charset="0"/>
                <a:cs typeface="Arial" panose="020B0604020202020204" pitchFamily="34" charset="0"/>
              </a:rPr>
              <a:t>Overview</a:t>
            </a:r>
          </a:p>
        </p:txBody>
      </p:sp>
      <p:sp>
        <p:nvSpPr>
          <p:cNvPr id="25" name="TextBox 24"/>
          <p:cNvSpPr txBox="1"/>
          <p:nvPr/>
        </p:nvSpPr>
        <p:spPr>
          <a:xfrm>
            <a:off x="11210895" y="8019871"/>
            <a:ext cx="4259598" cy="1200329"/>
          </a:xfrm>
          <a:prstGeom prst="rect">
            <a:avLst/>
          </a:prstGeom>
          <a:solidFill>
            <a:schemeClr val="bg1"/>
          </a:solidFill>
          <a:effectLst>
            <a:softEdge rad="63500"/>
          </a:effectLst>
        </p:spPr>
        <p:txBody>
          <a:bodyPr wrap="square" rtlCol="0">
            <a:spAutoFit/>
          </a:bodyPr>
          <a:lstStyle/>
          <a:p>
            <a:pPr algn="ctr"/>
            <a:r>
              <a:rPr lang="en-US" sz="2400" dirty="0" smtClean="0">
                <a:latin typeface="Arial" panose="020B0604020202020204" pitchFamily="34" charset="0"/>
                <a:cs typeface="Arial" panose="020B0604020202020204" pitchFamily="34" charset="0"/>
              </a:rPr>
              <a:t>To what extent do roots and AMF stimulate microbes to mineralize N?</a:t>
            </a:r>
          </a:p>
        </p:txBody>
      </p:sp>
      <p:sp>
        <p:nvSpPr>
          <p:cNvPr id="26" name="TextBox 25"/>
          <p:cNvSpPr txBox="1"/>
          <p:nvPr/>
        </p:nvSpPr>
        <p:spPr>
          <a:xfrm>
            <a:off x="11822391" y="4543961"/>
            <a:ext cx="3036609" cy="1323439"/>
          </a:xfrm>
          <a:prstGeom prst="rect">
            <a:avLst/>
          </a:prstGeom>
          <a:noFill/>
        </p:spPr>
        <p:txBody>
          <a:bodyPr wrap="square" rtlCol="0">
            <a:spAutoFit/>
          </a:bodyPr>
          <a:lstStyle/>
          <a:p>
            <a:pPr algn="ctr"/>
            <a:r>
              <a:rPr lang="en-US" sz="4000" b="1" dirty="0" smtClean="0">
                <a:latin typeface="Arial" panose="020B0604020202020204" pitchFamily="34" charset="0"/>
                <a:cs typeface="Arial" panose="020B0604020202020204" pitchFamily="34" charset="0"/>
              </a:rPr>
              <a:t>Motivating Questions</a:t>
            </a:r>
          </a:p>
        </p:txBody>
      </p:sp>
      <p:sp>
        <p:nvSpPr>
          <p:cNvPr id="37" name="TextBox 36"/>
          <p:cNvSpPr txBox="1"/>
          <p:nvPr/>
        </p:nvSpPr>
        <p:spPr>
          <a:xfrm>
            <a:off x="11049000" y="10896600"/>
            <a:ext cx="4688603" cy="1200329"/>
          </a:xfrm>
          <a:prstGeom prst="rect">
            <a:avLst/>
          </a:prstGeom>
          <a:solidFill>
            <a:schemeClr val="bg1"/>
          </a:solidFill>
          <a:effectLst>
            <a:softEdge rad="63500"/>
          </a:effectLst>
        </p:spPr>
        <p:txBody>
          <a:bodyPr wrap="square" rtlCol="0">
            <a:spAutoFit/>
          </a:bodyPr>
          <a:lstStyle/>
          <a:p>
            <a:pPr algn="ctr"/>
            <a:r>
              <a:rPr lang="en-US" sz="2400" dirty="0">
                <a:latin typeface="Arial" panose="020B0604020202020204" pitchFamily="34" charset="0"/>
                <a:cs typeface="Arial" panose="020B0604020202020204" pitchFamily="34" charset="0"/>
              </a:rPr>
              <a:t>Is root and AMF stimulation of </a:t>
            </a:r>
            <a:r>
              <a:rPr lang="en-US" sz="2400" dirty="0" smtClean="0">
                <a:latin typeface="Arial" panose="020B0604020202020204" pitchFamily="34" charset="0"/>
                <a:cs typeface="Arial" panose="020B0604020202020204" pitchFamily="34" charset="0"/>
              </a:rPr>
              <a:t>N mineralization enhanced </a:t>
            </a:r>
            <a:r>
              <a:rPr lang="en-US" sz="2400" dirty="0">
                <a:latin typeface="Arial" panose="020B0604020202020204" pitchFamily="34" charset="0"/>
                <a:cs typeface="Arial" panose="020B0604020202020204" pitchFamily="34" charset="0"/>
              </a:rPr>
              <a:t>under low-intensity management</a:t>
            </a:r>
            <a:r>
              <a:rPr lang="en-US" sz="2400" dirty="0" smtClean="0">
                <a:latin typeface="Arial" panose="020B0604020202020204" pitchFamily="34" charset="0"/>
                <a:cs typeface="Arial" panose="020B0604020202020204" pitchFamily="34" charset="0"/>
              </a:rPr>
              <a:t>?</a:t>
            </a:r>
          </a:p>
        </p:txBody>
      </p:sp>
      <p:sp>
        <p:nvSpPr>
          <p:cNvPr id="41" name="TextBox 40"/>
          <p:cNvSpPr txBox="1"/>
          <p:nvPr/>
        </p:nvSpPr>
        <p:spPr>
          <a:xfrm>
            <a:off x="18485304" y="4179907"/>
            <a:ext cx="11766096" cy="1569660"/>
          </a:xfrm>
          <a:prstGeom prst="rect">
            <a:avLst/>
          </a:prstGeom>
          <a:noFill/>
        </p:spPr>
        <p:txBody>
          <a:bodyPr wrap="square" rtlCol="0">
            <a:spAutoFit/>
          </a:bodyPr>
          <a:lstStyle/>
          <a:p>
            <a:pPr>
              <a:spcBef>
                <a:spcPts val="1200"/>
              </a:spcBef>
            </a:pPr>
            <a:r>
              <a:rPr lang="en-US" sz="2400" b="1" dirty="0" smtClean="0">
                <a:latin typeface="Arial" panose="020B0604020202020204" pitchFamily="34" charset="0"/>
                <a:cs typeface="Arial" panose="020B0604020202020204" pitchFamily="34" charset="0"/>
              </a:rPr>
              <a:t>Field Experiment: </a:t>
            </a:r>
            <a:r>
              <a:rPr lang="en-US" sz="2400" dirty="0" smtClean="0">
                <a:latin typeface="Arial" panose="020B0604020202020204" pitchFamily="34" charset="0"/>
                <a:cs typeface="Arial" panose="020B0604020202020204" pitchFamily="34" charset="0"/>
              </a:rPr>
              <a:t>We deployed in-growth cores of </a:t>
            </a:r>
            <a:r>
              <a:rPr lang="en-US" sz="2400" b="1" dirty="0" smtClean="0">
                <a:latin typeface="Arial" panose="020B0604020202020204" pitchFamily="34" charset="0"/>
                <a:cs typeface="Arial" panose="020B0604020202020204" pitchFamily="34" charset="0"/>
              </a:rPr>
              <a:t>three different mesh </a:t>
            </a:r>
            <a:r>
              <a:rPr lang="en-US" sz="2400" dirty="0" smtClean="0">
                <a:latin typeface="Arial" panose="020B0604020202020204" pitchFamily="34" charset="0"/>
                <a:cs typeface="Arial" panose="020B0604020202020204" pitchFamily="34" charset="0"/>
              </a:rPr>
              <a:t>treatments at Penn State University’s Russell Larson Agricultural Research Center in Rock Springs, PA, in plots with </a:t>
            </a:r>
            <a:r>
              <a:rPr lang="en-US" sz="2400" b="1" dirty="0" smtClean="0">
                <a:latin typeface="Arial" panose="020B0604020202020204" pitchFamily="34" charset="0"/>
                <a:cs typeface="Arial" panose="020B0604020202020204" pitchFamily="34" charset="0"/>
              </a:rPr>
              <a:t>contrasting agricultural management </a:t>
            </a:r>
            <a:r>
              <a:rPr lang="en-US" sz="2400" dirty="0" smtClean="0">
                <a:latin typeface="Arial" panose="020B0604020202020204" pitchFamily="34" charset="0"/>
                <a:cs typeface="Arial" panose="020B0604020202020204" pitchFamily="34" charset="0"/>
              </a:rPr>
              <a:t>treatments that are expected to differ in microbial community structure and function:</a:t>
            </a:r>
          </a:p>
        </p:txBody>
      </p:sp>
      <p:sp>
        <p:nvSpPr>
          <p:cNvPr id="48" name="TextBox 47"/>
          <p:cNvSpPr txBox="1"/>
          <p:nvPr/>
        </p:nvSpPr>
        <p:spPr>
          <a:xfrm>
            <a:off x="18592801" y="9814679"/>
            <a:ext cx="11766096" cy="3139321"/>
          </a:xfrm>
          <a:prstGeom prst="rect">
            <a:avLst/>
          </a:prstGeom>
          <a:noFill/>
        </p:spPr>
        <p:txBody>
          <a:bodyPr wrap="square" rtlCol="0">
            <a:spAutoFit/>
          </a:bodyPr>
          <a:lstStyle/>
          <a:p>
            <a:pPr>
              <a:spcBef>
                <a:spcPts val="1200"/>
              </a:spcBef>
            </a:pPr>
            <a:r>
              <a:rPr lang="en-US" sz="2400" b="1" dirty="0" smtClean="0">
                <a:latin typeface="Arial" panose="020B0604020202020204" pitchFamily="34" charset="0"/>
                <a:cs typeface="Arial" panose="020B0604020202020204" pitchFamily="34" charset="0"/>
              </a:rPr>
              <a:t>Timing: </a:t>
            </a:r>
            <a:r>
              <a:rPr lang="en-US" sz="2400" dirty="0" smtClean="0">
                <a:latin typeface="Arial" panose="020B0604020202020204" pitchFamily="34" charset="0"/>
                <a:cs typeface="Arial" panose="020B0604020202020204" pitchFamily="34" charset="0"/>
              </a:rPr>
              <a:t>Cores </a:t>
            </a:r>
            <a:r>
              <a:rPr lang="en-US" sz="2400" dirty="0">
                <a:latin typeface="Arial" panose="020B0604020202020204" pitchFamily="34" charset="0"/>
                <a:cs typeface="Arial" panose="020B0604020202020204" pitchFamily="34" charset="0"/>
              </a:rPr>
              <a:t>installed </a:t>
            </a:r>
            <a:r>
              <a:rPr lang="en-US" sz="2400" dirty="0" smtClean="0">
                <a:latin typeface="Arial" panose="020B0604020202020204" pitchFamily="34" charset="0"/>
                <a:cs typeface="Arial" panose="020B0604020202020204" pitchFamily="34" charset="0"/>
              </a:rPr>
              <a:t>28 May 2013 </a:t>
            </a:r>
            <a:r>
              <a:rPr lang="en-US" sz="2400" dirty="0">
                <a:latin typeface="Arial" panose="020B0604020202020204" pitchFamily="34" charset="0"/>
                <a:cs typeface="Arial" panose="020B0604020202020204" pitchFamily="34" charset="0"/>
              </a:rPr>
              <a:t>and </a:t>
            </a:r>
            <a:r>
              <a:rPr lang="en-US" sz="2400" dirty="0" smtClean="0">
                <a:latin typeface="Arial" panose="020B0604020202020204" pitchFamily="34" charset="0"/>
                <a:cs typeface="Arial" panose="020B0604020202020204" pitchFamily="34" charset="0"/>
              </a:rPr>
              <a:t>destructively harvested after 42 </a:t>
            </a:r>
            <a:r>
              <a:rPr lang="en-US" sz="2400" dirty="0">
                <a:latin typeface="Arial" panose="020B0604020202020204" pitchFamily="34" charset="0"/>
                <a:cs typeface="Arial" panose="020B0604020202020204" pitchFamily="34" charset="0"/>
              </a:rPr>
              <a:t>d and 84 </a:t>
            </a:r>
            <a:r>
              <a:rPr lang="en-US" sz="2400" dirty="0" smtClean="0">
                <a:latin typeface="Arial" panose="020B0604020202020204" pitchFamily="34" charset="0"/>
                <a:cs typeface="Arial" panose="020B0604020202020204" pitchFamily="34" charset="0"/>
              </a:rPr>
              <a:t>d</a:t>
            </a:r>
          </a:p>
          <a:p>
            <a:pPr>
              <a:spcBef>
                <a:spcPts val="1200"/>
              </a:spcBef>
            </a:pPr>
            <a:r>
              <a:rPr lang="en-US" sz="2400" b="1" dirty="0" smtClean="0">
                <a:latin typeface="Arial" panose="020B0604020202020204" pitchFamily="34" charset="0"/>
                <a:cs typeface="Arial" panose="020B0604020202020204" pitchFamily="34" charset="0"/>
              </a:rPr>
              <a:t>Replication: </a:t>
            </a:r>
            <a:r>
              <a:rPr lang="en-US" sz="2400" dirty="0" smtClean="0">
                <a:latin typeface="Arial" panose="020B0604020202020204" pitchFamily="34" charset="0"/>
                <a:cs typeface="Arial" panose="020B0604020202020204" pitchFamily="34" charset="0"/>
              </a:rPr>
              <a:t>2 managements x 4 plots x 3 mesh sizes x </a:t>
            </a:r>
            <a:r>
              <a:rPr lang="en-US" sz="2400" dirty="0">
                <a:latin typeface="Arial" panose="020B0604020202020204" pitchFamily="34" charset="0"/>
                <a:cs typeface="Arial" panose="020B0604020202020204" pitchFamily="34" charset="0"/>
              </a:rPr>
              <a:t>2</a:t>
            </a:r>
            <a:r>
              <a:rPr lang="en-US" sz="2400" dirty="0" smtClean="0">
                <a:latin typeface="Arial" panose="020B0604020202020204" pitchFamily="34" charset="0"/>
                <a:cs typeface="Arial" panose="020B0604020202020204" pitchFamily="34" charset="0"/>
              </a:rPr>
              <a:t> harvests = 48 samples</a:t>
            </a:r>
          </a:p>
          <a:p>
            <a:pPr>
              <a:spcBef>
                <a:spcPts val="1200"/>
              </a:spcBef>
            </a:pPr>
            <a:r>
              <a:rPr lang="en-US" sz="2400" b="1" dirty="0" smtClean="0">
                <a:latin typeface="Arial" panose="020B0604020202020204" pitchFamily="34" charset="0"/>
                <a:cs typeface="Arial" panose="020B0604020202020204" pitchFamily="34" charset="0"/>
              </a:rPr>
              <a:t>Processing: </a:t>
            </a:r>
            <a:r>
              <a:rPr lang="en-US" sz="2400" dirty="0" smtClean="0">
                <a:latin typeface="Arial" panose="020B0604020202020204" pitchFamily="34" charset="0"/>
                <a:cs typeface="Arial" panose="020B0604020202020204" pitchFamily="34" charset="0"/>
              </a:rPr>
              <a:t>Soils sieved to 4 mm and snap-frozen in liquid nitrogen, transported on dry ice, and maintained at -80°C until RNA extraction</a:t>
            </a:r>
          </a:p>
          <a:p>
            <a:pPr>
              <a:spcBef>
                <a:spcPts val="1200"/>
              </a:spcBef>
            </a:pPr>
            <a:r>
              <a:rPr lang="en-US" sz="2400" b="1" dirty="0" smtClean="0">
                <a:latin typeface="Arial" panose="020B0604020202020204" pitchFamily="34" charset="0"/>
                <a:cs typeface="Arial" panose="020B0604020202020204" pitchFamily="34" charset="0"/>
              </a:rPr>
              <a:t>Functional assays:</a:t>
            </a:r>
            <a:r>
              <a:rPr lang="en-US" sz="2400" dirty="0" smtClean="0">
                <a:latin typeface="Arial" panose="020B0604020202020204" pitchFamily="34" charset="0"/>
                <a:cs typeface="Arial" panose="020B0604020202020204" pitchFamily="34" charset="0"/>
              </a:rPr>
              <a:t> Gross and net N mineralization, activity of soil proteases and N-acquiring enzymes, </a:t>
            </a:r>
            <a:r>
              <a:rPr lang="en-US" sz="2400" dirty="0">
                <a:latin typeface="Arial" panose="020B0604020202020204" pitchFamily="34" charset="0"/>
                <a:cs typeface="Arial" panose="020B0604020202020204" pitchFamily="34" charset="0"/>
              </a:rPr>
              <a:t>nitrification potential, </a:t>
            </a:r>
            <a:r>
              <a:rPr lang="en-US" sz="2400" dirty="0" smtClean="0">
                <a:latin typeface="Arial" panose="020B0604020202020204" pitchFamily="34" charset="0"/>
                <a:cs typeface="Arial" panose="020B0604020202020204" pitchFamily="34" charset="0"/>
              </a:rPr>
              <a:t>size of N pools (total, inorganic, organic, and microbial); “priming” calculated as difference in N cycling function between cores</a:t>
            </a:r>
            <a:endParaRPr lang="en-US" sz="2400" b="1" dirty="0">
              <a:latin typeface="Arial" panose="020B0604020202020204" pitchFamily="34" charset="0"/>
              <a:cs typeface="Arial" panose="020B0604020202020204" pitchFamily="34" charset="0"/>
            </a:endParaRPr>
          </a:p>
        </p:txBody>
      </p:sp>
      <p:pic>
        <p:nvPicPr>
          <p:cNvPr id="1027" name="Picture 3"/>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27422475" y="7056220"/>
            <a:ext cx="2828925" cy="2457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7" name="TextBox 46"/>
          <p:cNvSpPr txBox="1"/>
          <p:nvPr/>
        </p:nvSpPr>
        <p:spPr>
          <a:xfrm>
            <a:off x="18592801" y="6019800"/>
            <a:ext cx="2209799" cy="1015663"/>
          </a:xfrm>
          <a:prstGeom prst="rect">
            <a:avLst/>
          </a:prstGeom>
          <a:noFill/>
        </p:spPr>
        <p:txBody>
          <a:bodyPr wrap="square" rtlCol="0">
            <a:spAutoFit/>
          </a:bodyPr>
          <a:lstStyle/>
          <a:p>
            <a:r>
              <a:rPr lang="en-US" sz="2000" b="1" dirty="0" smtClean="0">
                <a:solidFill>
                  <a:srgbClr val="FF6600"/>
                </a:solidFill>
                <a:latin typeface="Arial" panose="020B0604020202020204" pitchFamily="34" charset="0"/>
                <a:cs typeface="Arial" panose="020B0604020202020204" pitchFamily="34" charset="0"/>
              </a:rPr>
              <a:t>Chisel-plowed </a:t>
            </a:r>
            <a:br>
              <a:rPr lang="en-US" sz="2000" b="1" dirty="0" smtClean="0">
                <a:solidFill>
                  <a:srgbClr val="FF6600"/>
                </a:solidFill>
                <a:latin typeface="Arial" panose="020B0604020202020204" pitchFamily="34" charset="0"/>
                <a:cs typeface="Arial" panose="020B0604020202020204" pitchFamily="34" charset="0"/>
              </a:rPr>
            </a:br>
            <a:r>
              <a:rPr lang="en-US" sz="2000" b="1" dirty="0" smtClean="0">
                <a:solidFill>
                  <a:srgbClr val="FF6600"/>
                </a:solidFill>
                <a:latin typeface="Arial" panose="020B0604020202020204" pitchFamily="34" charset="0"/>
                <a:cs typeface="Arial" panose="020B0604020202020204" pitchFamily="34" charset="0"/>
              </a:rPr>
              <a:t>+ inorganic N</a:t>
            </a:r>
            <a:br>
              <a:rPr lang="en-US" sz="2000" b="1" dirty="0" smtClean="0">
                <a:solidFill>
                  <a:srgbClr val="FF6600"/>
                </a:solidFill>
                <a:latin typeface="Arial" panose="020B0604020202020204" pitchFamily="34" charset="0"/>
                <a:cs typeface="Arial" panose="020B0604020202020204" pitchFamily="34" charset="0"/>
              </a:rPr>
            </a:br>
            <a:r>
              <a:rPr lang="en-US" sz="2000" b="1" dirty="0" smtClean="0">
                <a:solidFill>
                  <a:srgbClr val="FF6600"/>
                </a:solidFill>
                <a:latin typeface="Arial" panose="020B0604020202020204" pitchFamily="34" charset="0"/>
                <a:cs typeface="Arial" panose="020B0604020202020204" pitchFamily="34" charset="0"/>
              </a:rPr>
              <a:t>no </a:t>
            </a:r>
            <a:r>
              <a:rPr lang="en-US" sz="2000" b="1" dirty="0">
                <a:solidFill>
                  <a:srgbClr val="FF6600"/>
                </a:solidFill>
                <a:latin typeface="Arial" panose="020B0604020202020204" pitchFamily="34" charset="0"/>
                <a:cs typeface="Arial" panose="020B0604020202020204" pitchFamily="34" charset="0"/>
              </a:rPr>
              <a:t>cover </a:t>
            </a:r>
            <a:r>
              <a:rPr lang="en-US" sz="2000" b="1" dirty="0" smtClean="0">
                <a:solidFill>
                  <a:srgbClr val="FF6600"/>
                </a:solidFill>
                <a:latin typeface="Arial" panose="020B0604020202020204" pitchFamily="34" charset="0"/>
                <a:cs typeface="Arial" panose="020B0604020202020204" pitchFamily="34" charset="0"/>
              </a:rPr>
              <a:t>crop</a:t>
            </a:r>
            <a:endParaRPr lang="en-US" sz="2000" b="1" dirty="0">
              <a:solidFill>
                <a:srgbClr val="FF6600"/>
              </a:solidFill>
              <a:latin typeface="Arial" panose="020B0604020202020204" pitchFamily="34" charset="0"/>
              <a:cs typeface="Arial" panose="020B0604020202020204" pitchFamily="34" charset="0"/>
            </a:endParaRPr>
          </a:p>
        </p:txBody>
      </p:sp>
      <p:pic>
        <p:nvPicPr>
          <p:cNvPr id="19" name="Picture 2"/>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18583275" y="7056457"/>
            <a:ext cx="2828925" cy="2457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4" name="TextBox 53"/>
          <p:cNvSpPr txBox="1"/>
          <p:nvPr/>
        </p:nvSpPr>
        <p:spPr>
          <a:xfrm>
            <a:off x="31654176" y="4191000"/>
            <a:ext cx="4388424" cy="461665"/>
          </a:xfrm>
          <a:prstGeom prst="rect">
            <a:avLst/>
          </a:prstGeom>
          <a:noFill/>
        </p:spPr>
        <p:txBody>
          <a:bodyPr wrap="square" rtlCol="0">
            <a:spAutoFit/>
          </a:bodyPr>
          <a:lstStyle/>
          <a:p>
            <a:pPr>
              <a:spcBef>
                <a:spcPts val="1200"/>
              </a:spcBef>
            </a:pPr>
            <a:r>
              <a:rPr lang="en-US" sz="2400" b="1" dirty="0" smtClean="0">
                <a:latin typeface="Arial" panose="020B0604020202020204" pitchFamily="34" charset="0"/>
                <a:cs typeface="Arial" panose="020B0604020202020204" pitchFamily="34" charset="0"/>
              </a:rPr>
              <a:t>In-growth core treatments</a:t>
            </a:r>
            <a:endParaRPr lang="en-US" sz="2400" dirty="0" smtClean="0">
              <a:latin typeface="Arial" panose="020B0604020202020204" pitchFamily="34" charset="0"/>
              <a:cs typeface="Arial" panose="020B0604020202020204" pitchFamily="34" charset="0"/>
            </a:endParaRPr>
          </a:p>
        </p:txBody>
      </p:sp>
      <p:sp>
        <p:nvSpPr>
          <p:cNvPr id="55" name="TextBox 54"/>
          <p:cNvSpPr txBox="1"/>
          <p:nvPr/>
        </p:nvSpPr>
        <p:spPr>
          <a:xfrm>
            <a:off x="31457277" y="12416135"/>
            <a:ext cx="4737723" cy="461665"/>
          </a:xfrm>
          <a:prstGeom prst="rect">
            <a:avLst/>
          </a:prstGeom>
          <a:noFill/>
        </p:spPr>
        <p:txBody>
          <a:bodyPr wrap="square" rtlCol="0">
            <a:spAutoFit/>
          </a:bodyPr>
          <a:lstStyle/>
          <a:p>
            <a:pPr>
              <a:spcBef>
                <a:spcPts val="1200"/>
              </a:spcBef>
            </a:pPr>
            <a:r>
              <a:rPr lang="en-US" sz="2400" b="1" dirty="0" smtClean="0">
                <a:latin typeface="Arial" panose="020B0604020202020204" pitchFamily="34" charset="0"/>
                <a:cs typeface="Arial" panose="020B0604020202020204" pitchFamily="34" charset="0"/>
              </a:rPr>
              <a:t>Root in-growth in 2 mm core</a:t>
            </a:r>
          </a:p>
        </p:txBody>
      </p:sp>
      <p:sp>
        <p:nvSpPr>
          <p:cNvPr id="56" name="TextBox 55"/>
          <p:cNvSpPr txBox="1"/>
          <p:nvPr/>
        </p:nvSpPr>
        <p:spPr>
          <a:xfrm>
            <a:off x="37338000" y="12416135"/>
            <a:ext cx="4419600" cy="461665"/>
          </a:xfrm>
          <a:prstGeom prst="rect">
            <a:avLst/>
          </a:prstGeom>
          <a:noFill/>
        </p:spPr>
        <p:txBody>
          <a:bodyPr wrap="square" rtlCol="0">
            <a:spAutoFit/>
          </a:bodyPr>
          <a:lstStyle/>
          <a:p>
            <a:pPr>
              <a:spcBef>
                <a:spcPts val="1200"/>
              </a:spcBef>
            </a:pPr>
            <a:r>
              <a:rPr lang="en-US" sz="2400" b="1" dirty="0" smtClean="0">
                <a:latin typeface="Arial" panose="020B0604020202020204" pitchFamily="34" charset="0"/>
                <a:cs typeface="Arial" panose="020B0604020202020204" pitchFamily="34" charset="0"/>
              </a:rPr>
              <a:t>View of buried 30 um core</a:t>
            </a:r>
          </a:p>
        </p:txBody>
      </p:sp>
      <p:sp>
        <p:nvSpPr>
          <p:cNvPr id="57" name="TextBox 56"/>
          <p:cNvSpPr txBox="1"/>
          <p:nvPr/>
        </p:nvSpPr>
        <p:spPr>
          <a:xfrm>
            <a:off x="37204650" y="4145340"/>
            <a:ext cx="4476750" cy="1938992"/>
          </a:xfrm>
          <a:prstGeom prst="rect">
            <a:avLst/>
          </a:prstGeom>
          <a:noFill/>
        </p:spPr>
        <p:txBody>
          <a:bodyPr wrap="square" rtlCol="0">
            <a:spAutoFit/>
          </a:bodyPr>
          <a:lstStyle/>
          <a:p>
            <a:pPr>
              <a:spcBef>
                <a:spcPts val="1200"/>
              </a:spcBef>
            </a:pPr>
            <a:r>
              <a:rPr lang="en-US" sz="2400" b="1" dirty="0" smtClean="0">
                <a:latin typeface="Arial" panose="020B0604020202020204" pitchFamily="34" charset="0"/>
                <a:cs typeface="Arial" panose="020B0604020202020204" pitchFamily="34" charset="0"/>
              </a:rPr>
              <a:t>Core deployment: </a:t>
            </a:r>
            <a:r>
              <a:rPr lang="en-US" sz="2400" dirty="0" smtClean="0">
                <a:latin typeface="Arial" panose="020B0604020202020204" pitchFamily="34" charset="0"/>
                <a:cs typeface="Arial" panose="020B0604020202020204" pitchFamily="34" charset="0"/>
              </a:rPr>
              <a:t>Different cores were filled with soil from each plot, then buried between adjacent maize plants in the top 10 cm of their respective plots</a:t>
            </a:r>
          </a:p>
        </p:txBody>
      </p:sp>
      <p:sp>
        <p:nvSpPr>
          <p:cNvPr id="58" name="Rounded Rectangle 57"/>
          <p:cNvSpPr/>
          <p:nvPr/>
        </p:nvSpPr>
        <p:spPr>
          <a:xfrm>
            <a:off x="17526000" y="3962400"/>
            <a:ext cx="25222200" cy="9296400"/>
          </a:xfrm>
          <a:prstGeom prst="roundRect">
            <a:avLst/>
          </a:prstGeom>
          <a:noFill/>
          <a:ln w="381000">
            <a:solidFill>
              <a:srgbClr val="CCFF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Rounded Rectangle 58"/>
          <p:cNvSpPr/>
          <p:nvPr/>
        </p:nvSpPr>
        <p:spPr>
          <a:xfrm>
            <a:off x="1143000" y="4114800"/>
            <a:ext cx="8077200" cy="9144000"/>
          </a:xfrm>
          <a:prstGeom prst="roundRect">
            <a:avLst/>
          </a:prstGeom>
          <a:noFill/>
          <a:ln w="381000">
            <a:solidFill>
              <a:srgbClr val="CCFF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Rounded Rectangle 59"/>
          <p:cNvSpPr/>
          <p:nvPr/>
        </p:nvSpPr>
        <p:spPr>
          <a:xfrm>
            <a:off x="1143000" y="14073296"/>
            <a:ext cx="30511176" cy="17769017"/>
          </a:xfrm>
          <a:prstGeom prst="roundRect">
            <a:avLst/>
          </a:prstGeom>
          <a:noFill/>
          <a:ln w="381000">
            <a:solidFill>
              <a:srgbClr val="66CC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Rounded Rectangle 60"/>
          <p:cNvSpPr/>
          <p:nvPr/>
        </p:nvSpPr>
        <p:spPr>
          <a:xfrm>
            <a:off x="32461200" y="27889200"/>
            <a:ext cx="10260166" cy="3953112"/>
          </a:xfrm>
          <a:prstGeom prst="roundRect">
            <a:avLst/>
          </a:prstGeom>
          <a:noFill/>
          <a:ln w="381000">
            <a:solidFill>
              <a:srgbClr val="CCFF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TextBox 61"/>
          <p:cNvSpPr txBox="1"/>
          <p:nvPr/>
        </p:nvSpPr>
        <p:spPr>
          <a:xfrm>
            <a:off x="32842200" y="28117800"/>
            <a:ext cx="9677400" cy="3477875"/>
          </a:xfrm>
          <a:prstGeom prst="rect">
            <a:avLst/>
          </a:prstGeom>
          <a:noFill/>
        </p:spPr>
        <p:txBody>
          <a:bodyPr wrap="square" rtlCol="0">
            <a:spAutoFit/>
          </a:bodyPr>
          <a:lstStyle/>
          <a:p>
            <a:pPr>
              <a:spcBef>
                <a:spcPts val="1200"/>
              </a:spcBef>
            </a:pPr>
            <a:r>
              <a:rPr lang="en-US" sz="2200" b="1" dirty="0" smtClean="0">
                <a:latin typeface="Arial" panose="020B0604020202020204" pitchFamily="34" charset="0"/>
                <a:cs typeface="Arial" panose="020B0604020202020204" pitchFamily="34" charset="0"/>
              </a:rPr>
              <a:t>Acknowledgements: </a:t>
            </a:r>
            <a:r>
              <a:rPr lang="en-US" sz="2200" dirty="0" smtClean="0">
                <a:latin typeface="Arial" panose="020B0604020202020204" pitchFamily="34" charset="0"/>
                <a:cs typeface="Arial" panose="020B0604020202020204" pitchFamily="34" charset="0"/>
              </a:rPr>
              <a:t>Research support was provided by the US Department of Agriculture National Institute of Food and Agriculture (USDA NIFA</a:t>
            </a:r>
            <a:r>
              <a:rPr lang="en-US" sz="2200" dirty="0">
                <a:latin typeface="Arial" panose="020B0604020202020204" pitchFamily="34" charset="0"/>
                <a:cs typeface="Arial" panose="020B0604020202020204" pitchFamily="34" charset="0"/>
              </a:rPr>
              <a:t>) under Grant No. 2014-67019-21716, “</a:t>
            </a:r>
            <a:r>
              <a:rPr lang="en-US" sz="2200" dirty="0" smtClean="0">
                <a:latin typeface="Arial" panose="020B0604020202020204" pitchFamily="34" charset="0"/>
                <a:cs typeface="Arial" panose="020B0604020202020204" pitchFamily="34" charset="0"/>
              </a:rPr>
              <a:t>Nitrogen synchrony at the crop-soil interface: optimizing root-microbe interactions to minimize environmental nitrogen losses,” </a:t>
            </a:r>
            <a:r>
              <a:rPr lang="en-US" sz="2200" dirty="0">
                <a:latin typeface="Arial" panose="020B0604020202020204" pitchFamily="34" charset="0"/>
                <a:cs typeface="Arial" panose="020B0604020202020204" pitchFamily="34" charset="0"/>
              </a:rPr>
              <a:t>as well as </a:t>
            </a:r>
            <a:r>
              <a:rPr lang="en-US" sz="2200" dirty="0" smtClean="0">
                <a:latin typeface="Arial" panose="020B0604020202020204" pitchFamily="34" charset="0"/>
                <a:cs typeface="Arial" panose="020B0604020202020204" pitchFamily="34" charset="0"/>
              </a:rPr>
              <a:t>the National Science Foundation Graduate Research Fellowship Program under Grant No. 0913620.  Any opinions, findings, and conclusions or recommendations expressed in this material are those of the authors and do not necessarily reflect the views of the National Science Foundation. We thank Natasha K. </a:t>
            </a:r>
            <a:r>
              <a:rPr lang="en-US" sz="2200" dirty="0" err="1" smtClean="0">
                <a:latin typeface="Arial" panose="020B0604020202020204" pitchFamily="34" charset="0"/>
                <a:cs typeface="Arial" panose="020B0604020202020204" pitchFamily="34" charset="0"/>
              </a:rPr>
              <a:t>Lessard</a:t>
            </a:r>
            <a:r>
              <a:rPr lang="en-US" sz="2200" dirty="0" smtClean="0">
                <a:latin typeface="Arial" panose="020B0604020202020204" pitchFamily="34" charset="0"/>
                <a:cs typeface="Arial" panose="020B0604020202020204" pitchFamily="34" charset="0"/>
              </a:rPr>
              <a:t>, </a:t>
            </a:r>
            <a:r>
              <a:rPr lang="en-US" sz="2200" dirty="0" err="1" smtClean="0">
                <a:latin typeface="Arial" panose="020B0604020202020204" pitchFamily="34" charset="0"/>
                <a:cs typeface="Arial" panose="020B0604020202020204" pitchFamily="34" charset="0"/>
              </a:rPr>
              <a:t>Elisabetta</a:t>
            </a:r>
            <a:r>
              <a:rPr lang="en-US" sz="2200" dirty="0" smtClean="0">
                <a:latin typeface="Arial" panose="020B0604020202020204" pitchFamily="34" charset="0"/>
                <a:cs typeface="Arial" panose="020B0604020202020204" pitchFamily="34" charset="0"/>
              </a:rPr>
              <a:t> Tomé and Adam </a:t>
            </a:r>
            <a:r>
              <a:rPr lang="en-US" sz="2200" dirty="0" err="1" smtClean="0">
                <a:latin typeface="Arial" panose="020B0604020202020204" pitchFamily="34" charset="0"/>
                <a:cs typeface="Arial" panose="020B0604020202020204" pitchFamily="34" charset="0"/>
              </a:rPr>
              <a:t>Knedeisen</a:t>
            </a:r>
            <a:r>
              <a:rPr lang="en-US" sz="2200" dirty="0" smtClean="0">
                <a:latin typeface="Arial" panose="020B0604020202020204" pitchFamily="34" charset="0"/>
                <a:cs typeface="Arial" panose="020B0604020202020204" pitchFamily="34" charset="0"/>
              </a:rPr>
              <a:t> for field assistance, and Mel Knorr for </a:t>
            </a:r>
            <a:r>
              <a:rPr lang="en-US" sz="2200" smtClean="0">
                <a:latin typeface="Arial" panose="020B0604020202020204" pitchFamily="34" charset="0"/>
                <a:cs typeface="Arial" panose="020B0604020202020204" pitchFamily="34" charset="0"/>
              </a:rPr>
              <a:t>technical support. </a:t>
            </a:r>
            <a:endParaRPr lang="en-US" sz="2200" dirty="0" smtClean="0">
              <a:latin typeface="Arial" panose="020B0604020202020204" pitchFamily="34" charset="0"/>
              <a:cs typeface="Arial" panose="020B0604020202020204" pitchFamily="34" charset="0"/>
            </a:endParaRPr>
          </a:p>
        </p:txBody>
      </p:sp>
      <p:sp>
        <p:nvSpPr>
          <p:cNvPr id="182" name="Rounded Rectangle 181"/>
          <p:cNvSpPr/>
          <p:nvPr/>
        </p:nvSpPr>
        <p:spPr>
          <a:xfrm>
            <a:off x="32604756" y="14073295"/>
            <a:ext cx="10143444" cy="13054053"/>
          </a:xfrm>
          <a:prstGeom prst="roundRect">
            <a:avLst/>
          </a:prstGeom>
          <a:noFill/>
          <a:ln w="381000">
            <a:solidFill>
              <a:srgbClr val="CC99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TextBox 104"/>
          <p:cNvSpPr txBox="1"/>
          <p:nvPr/>
        </p:nvSpPr>
        <p:spPr>
          <a:xfrm>
            <a:off x="10210801" y="5927466"/>
            <a:ext cx="6324600" cy="1200329"/>
          </a:xfrm>
          <a:prstGeom prst="rect">
            <a:avLst/>
          </a:prstGeom>
          <a:noFill/>
        </p:spPr>
        <p:txBody>
          <a:bodyPr wrap="square" rtlCol="0">
            <a:spAutoFit/>
          </a:bodyPr>
          <a:lstStyle/>
          <a:p>
            <a:pPr algn="ctr"/>
            <a:r>
              <a:rPr lang="en-US" sz="2400" b="1" dirty="0" smtClean="0">
                <a:latin typeface="Arial" panose="020B0604020202020204" pitchFamily="34" charset="0"/>
                <a:cs typeface="Arial" panose="020B0604020202020204" pitchFamily="34" charset="0"/>
              </a:rPr>
              <a:t>Can roots and hyphae maximize </a:t>
            </a:r>
            <a:br>
              <a:rPr lang="en-US" sz="2400" b="1" dirty="0" smtClean="0">
                <a:latin typeface="Arial" panose="020B0604020202020204" pitchFamily="34" charset="0"/>
                <a:cs typeface="Arial" panose="020B0604020202020204" pitchFamily="34" charset="0"/>
              </a:rPr>
            </a:br>
            <a:r>
              <a:rPr lang="en-US" sz="2400" b="1" dirty="0" smtClean="0">
                <a:latin typeface="Arial" panose="020B0604020202020204" pitchFamily="34" charset="0"/>
                <a:cs typeface="Arial" panose="020B0604020202020204" pitchFamily="34" charset="0"/>
              </a:rPr>
              <a:t>N turnover to minimize </a:t>
            </a:r>
            <a:br>
              <a:rPr lang="en-US" sz="2400" b="1" dirty="0" smtClean="0">
                <a:latin typeface="Arial" panose="020B0604020202020204" pitchFamily="34" charset="0"/>
                <a:cs typeface="Arial" panose="020B0604020202020204" pitchFamily="34" charset="0"/>
              </a:rPr>
            </a:br>
            <a:r>
              <a:rPr lang="en-US" sz="2400" b="1" dirty="0" smtClean="0">
                <a:latin typeface="Arial" panose="020B0604020202020204" pitchFamily="34" charset="0"/>
                <a:cs typeface="Arial" panose="020B0604020202020204" pitchFamily="34" charset="0"/>
              </a:rPr>
              <a:t>agricultural N losses?</a:t>
            </a:r>
          </a:p>
        </p:txBody>
      </p:sp>
      <p:pic>
        <p:nvPicPr>
          <p:cNvPr id="104" name="Picture 7" descr="http://www.opengeospatial.org/pub/www/files/nifa_logo.jpg"/>
          <p:cNvPicPr>
            <a:picLocks noChangeAspect="1" noChangeArrowheads="1"/>
          </p:cNvPicPr>
          <p:nvPr/>
        </p:nvPicPr>
        <p:blipFill>
          <a:blip r:embed="rId19" cstate="print">
            <a:extLst>
              <a:ext uri="{28A0092B-C50C-407E-A947-70E740481C1C}">
                <a14:useLocalDpi xmlns:a14="http://schemas.microsoft.com/office/drawing/2010/main" val="0"/>
              </a:ext>
            </a:extLst>
          </a:blip>
          <a:srcRect/>
          <a:stretch>
            <a:fillRect/>
          </a:stretch>
        </p:blipFill>
        <p:spPr bwMode="auto">
          <a:xfrm>
            <a:off x="1219200" y="1600200"/>
            <a:ext cx="2713076" cy="2166937"/>
          </a:xfrm>
          <a:prstGeom prst="rect">
            <a:avLst/>
          </a:prstGeom>
          <a:noFill/>
          <a:extLst>
            <a:ext uri="{909E8E84-426E-40DD-AFC4-6F175D3DCCD1}">
              <a14:hiddenFill xmlns:a14="http://schemas.microsoft.com/office/drawing/2010/main">
                <a:solidFill>
                  <a:srgbClr val="FFFFFF"/>
                </a:solidFill>
              </a14:hiddenFill>
            </a:ext>
          </a:extLst>
        </p:spPr>
      </p:pic>
      <p:pic>
        <p:nvPicPr>
          <p:cNvPr id="106" name="Picture 2"/>
          <p:cNvPicPr>
            <a:picLocks noChangeAspect="1" noChangeArrowheads="1"/>
          </p:cNvPicPr>
          <p:nvPr/>
        </p:nvPicPr>
        <p:blipFill>
          <a:blip r:embed="rId20" cstate="print">
            <a:extLst>
              <a:ext uri="{28A0092B-C50C-407E-A947-70E740481C1C}">
                <a14:useLocalDpi xmlns:a14="http://schemas.microsoft.com/office/drawing/2010/main" val="0"/>
              </a:ext>
            </a:extLst>
          </a:blip>
          <a:srcRect/>
          <a:stretch>
            <a:fillRect/>
          </a:stretch>
        </p:blipFill>
        <p:spPr bwMode="auto">
          <a:xfrm>
            <a:off x="4038600" y="2100263"/>
            <a:ext cx="3093908" cy="12525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3" descr="C:\Users\Amanda Daly\Downloads\colsa_horiz_cmyk.eps"/>
          <p:cNvPicPr>
            <a:picLocks noChangeAspect="1" noChangeArrowheads="1"/>
          </p:cNvPicPr>
          <p:nvPr/>
        </p:nvPicPr>
        <p:blipFill>
          <a:blip r:embed="rId21">
            <a:extLst>
              <a:ext uri="{28A0092B-C50C-407E-A947-70E740481C1C}">
                <a14:useLocalDpi xmlns:a14="http://schemas.microsoft.com/office/drawing/2010/main" val="0"/>
              </a:ext>
            </a:extLst>
          </a:blip>
          <a:srcRect/>
          <a:stretch>
            <a:fillRect/>
          </a:stretch>
        </p:blipFill>
        <p:spPr bwMode="auto">
          <a:xfrm>
            <a:off x="34975800" y="2133600"/>
            <a:ext cx="7772399" cy="1280926"/>
          </a:xfrm>
          <a:prstGeom prst="rect">
            <a:avLst/>
          </a:prstGeom>
          <a:noFill/>
          <a:extLst>
            <a:ext uri="{909E8E84-426E-40DD-AFC4-6F175D3DCCD1}">
              <a14:hiddenFill xmlns:a14="http://schemas.microsoft.com/office/drawing/2010/main">
                <a:solidFill>
                  <a:srgbClr val="FFFFFF"/>
                </a:solidFill>
              </a14:hiddenFill>
            </a:ext>
          </a:extLst>
        </p:spPr>
      </p:pic>
      <p:sp>
        <p:nvSpPr>
          <p:cNvPr id="119" name="Rectangle 118"/>
          <p:cNvSpPr/>
          <p:nvPr/>
        </p:nvSpPr>
        <p:spPr>
          <a:xfrm>
            <a:off x="22082352" y="6931392"/>
            <a:ext cx="4572000" cy="2793072"/>
          </a:xfrm>
          <a:prstGeom prst="rect">
            <a:avLst/>
          </a:prstGeom>
        </p:spPr>
        <p:txBody>
          <a:bodyPr>
            <a:spAutoFit/>
          </a:bodyPr>
          <a:lstStyle/>
          <a:p>
            <a:pPr algn="ctr">
              <a:lnSpc>
                <a:spcPct val="135000"/>
              </a:lnSpc>
            </a:pPr>
            <a:r>
              <a:rPr lang="en-US" sz="2600" b="0" dirty="0" smtClean="0">
                <a:solidFill>
                  <a:schemeClr val="tx1"/>
                </a:solidFill>
                <a:cs typeface="Arial" panose="020B0604020202020204" pitchFamily="34" charset="0"/>
              </a:rPr>
              <a:t>Soil disturbance</a:t>
            </a:r>
          </a:p>
          <a:p>
            <a:pPr algn="ctr">
              <a:lnSpc>
                <a:spcPct val="135000"/>
              </a:lnSpc>
            </a:pPr>
            <a:r>
              <a:rPr lang="en-US" sz="2600" b="0" dirty="0" smtClean="0">
                <a:solidFill>
                  <a:schemeClr val="tx1"/>
                </a:solidFill>
                <a:cs typeface="Arial" panose="020B0604020202020204" pitchFamily="34" charset="0"/>
              </a:rPr>
              <a:t>Organic inputs</a:t>
            </a:r>
          </a:p>
          <a:p>
            <a:pPr algn="ctr">
              <a:lnSpc>
                <a:spcPct val="135000"/>
              </a:lnSpc>
            </a:pPr>
            <a:r>
              <a:rPr lang="en-US" sz="2600" b="0" dirty="0" smtClean="0">
                <a:solidFill>
                  <a:schemeClr val="tx1"/>
                </a:solidFill>
                <a:cs typeface="Arial" panose="020B0604020202020204" pitchFamily="34" charset="0"/>
              </a:rPr>
              <a:t>Soil biological activity</a:t>
            </a:r>
          </a:p>
          <a:p>
            <a:pPr algn="ctr">
              <a:lnSpc>
                <a:spcPct val="135000"/>
              </a:lnSpc>
            </a:pPr>
            <a:r>
              <a:rPr lang="en-US" sz="2600" b="0" dirty="0" smtClean="0">
                <a:solidFill>
                  <a:schemeClr val="tx1"/>
                </a:solidFill>
                <a:cs typeface="Arial" panose="020B0604020202020204" pitchFamily="34" charset="0"/>
              </a:rPr>
              <a:t>Microbial diversity</a:t>
            </a:r>
          </a:p>
          <a:p>
            <a:pPr algn="ctr">
              <a:lnSpc>
                <a:spcPct val="135000"/>
              </a:lnSpc>
            </a:pPr>
            <a:r>
              <a:rPr lang="en-US" sz="2600" b="0" dirty="0" smtClean="0">
                <a:solidFill>
                  <a:schemeClr val="tx1"/>
                </a:solidFill>
                <a:cs typeface="Arial" panose="020B0604020202020204" pitchFamily="34" charset="0"/>
              </a:rPr>
              <a:t>Organic N mineralization?</a:t>
            </a:r>
          </a:p>
        </p:txBody>
      </p:sp>
      <p:sp>
        <p:nvSpPr>
          <p:cNvPr id="120" name="Plus 119"/>
          <p:cNvSpPr>
            <a:spLocks noChangeAspect="1"/>
          </p:cNvSpPr>
          <p:nvPr/>
        </p:nvSpPr>
        <p:spPr>
          <a:xfrm>
            <a:off x="22098000" y="7010400"/>
            <a:ext cx="487680" cy="426720"/>
          </a:xfrm>
          <a:prstGeom prst="mathPlus">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1" name="Minus 120"/>
          <p:cNvSpPr>
            <a:spLocks noChangeAspect="1"/>
          </p:cNvSpPr>
          <p:nvPr/>
        </p:nvSpPr>
        <p:spPr>
          <a:xfrm>
            <a:off x="22106814" y="7562926"/>
            <a:ext cx="487680" cy="438074"/>
          </a:xfrm>
          <a:prstGeom prst="mathMinus">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2" name="Plus 121"/>
          <p:cNvSpPr>
            <a:spLocks noChangeAspect="1"/>
          </p:cNvSpPr>
          <p:nvPr/>
        </p:nvSpPr>
        <p:spPr>
          <a:xfrm>
            <a:off x="26167252" y="7562926"/>
            <a:ext cx="487680" cy="426720"/>
          </a:xfrm>
          <a:prstGeom prst="mathPlus">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3" name="Minus 122"/>
          <p:cNvSpPr>
            <a:spLocks noChangeAspect="1"/>
          </p:cNvSpPr>
          <p:nvPr/>
        </p:nvSpPr>
        <p:spPr>
          <a:xfrm>
            <a:off x="26148201" y="7034307"/>
            <a:ext cx="487680" cy="438074"/>
          </a:xfrm>
          <a:prstGeom prst="mathMinus">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4" name="Minus 123"/>
          <p:cNvSpPr>
            <a:spLocks noChangeAspect="1"/>
          </p:cNvSpPr>
          <p:nvPr/>
        </p:nvSpPr>
        <p:spPr>
          <a:xfrm>
            <a:off x="22106814" y="8095145"/>
            <a:ext cx="487680" cy="438074"/>
          </a:xfrm>
          <a:prstGeom prst="mathMinus">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5" name="Minus 124"/>
          <p:cNvSpPr>
            <a:spLocks noChangeAspect="1"/>
          </p:cNvSpPr>
          <p:nvPr/>
        </p:nvSpPr>
        <p:spPr>
          <a:xfrm>
            <a:off x="22106814" y="8594450"/>
            <a:ext cx="487680" cy="438074"/>
          </a:xfrm>
          <a:prstGeom prst="mathMinus">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6" name="Minus 125"/>
          <p:cNvSpPr>
            <a:spLocks noChangeAspect="1"/>
          </p:cNvSpPr>
          <p:nvPr/>
        </p:nvSpPr>
        <p:spPr>
          <a:xfrm>
            <a:off x="22106814" y="9144000"/>
            <a:ext cx="487680" cy="438074"/>
          </a:xfrm>
          <a:prstGeom prst="mathMinus">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7" name="Plus 126"/>
          <p:cNvSpPr>
            <a:spLocks noChangeAspect="1"/>
          </p:cNvSpPr>
          <p:nvPr/>
        </p:nvSpPr>
        <p:spPr>
          <a:xfrm>
            <a:off x="26167252" y="8107680"/>
            <a:ext cx="487680" cy="426720"/>
          </a:xfrm>
          <a:prstGeom prst="mathPlus">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8" name="Plus 127"/>
          <p:cNvSpPr>
            <a:spLocks noChangeAspect="1"/>
          </p:cNvSpPr>
          <p:nvPr/>
        </p:nvSpPr>
        <p:spPr>
          <a:xfrm>
            <a:off x="26167252" y="8641080"/>
            <a:ext cx="487680" cy="426720"/>
          </a:xfrm>
          <a:prstGeom prst="mathPlus">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9" name="Plus 128"/>
          <p:cNvSpPr>
            <a:spLocks noChangeAspect="1"/>
          </p:cNvSpPr>
          <p:nvPr/>
        </p:nvSpPr>
        <p:spPr>
          <a:xfrm>
            <a:off x="26182320" y="9158193"/>
            <a:ext cx="487680" cy="426720"/>
          </a:xfrm>
          <a:prstGeom prst="mathPlus">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0" name="TextBox 129"/>
          <p:cNvSpPr txBox="1"/>
          <p:nvPr/>
        </p:nvSpPr>
        <p:spPr>
          <a:xfrm>
            <a:off x="28117800" y="6019800"/>
            <a:ext cx="2209799" cy="1015663"/>
          </a:xfrm>
          <a:prstGeom prst="rect">
            <a:avLst/>
          </a:prstGeom>
          <a:noFill/>
        </p:spPr>
        <p:txBody>
          <a:bodyPr wrap="square" rtlCol="0">
            <a:spAutoFit/>
          </a:bodyPr>
          <a:lstStyle/>
          <a:p>
            <a:pPr algn="r"/>
            <a:r>
              <a:rPr lang="en-US" sz="2000" b="1" dirty="0" smtClean="0">
                <a:solidFill>
                  <a:srgbClr val="009900"/>
                </a:solidFill>
                <a:latin typeface="Arial" panose="020B0604020202020204" pitchFamily="34" charset="0"/>
                <a:cs typeface="Arial" panose="020B0604020202020204" pitchFamily="34" charset="0"/>
              </a:rPr>
              <a:t>Ridge-tilled</a:t>
            </a:r>
            <a:br>
              <a:rPr lang="en-US" sz="2000" b="1" dirty="0" smtClean="0">
                <a:solidFill>
                  <a:srgbClr val="009900"/>
                </a:solidFill>
                <a:latin typeface="Arial" panose="020B0604020202020204" pitchFamily="34" charset="0"/>
                <a:cs typeface="Arial" panose="020B0604020202020204" pitchFamily="34" charset="0"/>
              </a:rPr>
            </a:br>
            <a:r>
              <a:rPr lang="en-US" sz="2000" b="1" dirty="0" smtClean="0">
                <a:solidFill>
                  <a:srgbClr val="009900"/>
                </a:solidFill>
                <a:latin typeface="Arial" panose="020B0604020202020204" pitchFamily="34" charset="0"/>
                <a:cs typeface="Arial" panose="020B0604020202020204" pitchFamily="34" charset="0"/>
              </a:rPr>
              <a:t>no added N</a:t>
            </a:r>
            <a:br>
              <a:rPr lang="en-US" sz="2000" b="1" dirty="0" smtClean="0">
                <a:solidFill>
                  <a:srgbClr val="009900"/>
                </a:solidFill>
                <a:latin typeface="Arial" panose="020B0604020202020204" pitchFamily="34" charset="0"/>
                <a:cs typeface="Arial" panose="020B0604020202020204" pitchFamily="34" charset="0"/>
              </a:rPr>
            </a:br>
            <a:r>
              <a:rPr lang="en-US" sz="2000" b="1" dirty="0" smtClean="0">
                <a:solidFill>
                  <a:srgbClr val="009900"/>
                </a:solidFill>
                <a:latin typeface="Arial" panose="020B0604020202020204" pitchFamily="34" charset="0"/>
                <a:cs typeface="Arial" panose="020B0604020202020204" pitchFamily="34" charset="0"/>
              </a:rPr>
              <a:t>rye </a:t>
            </a:r>
            <a:r>
              <a:rPr lang="en-US" sz="2000" b="1" dirty="0">
                <a:solidFill>
                  <a:srgbClr val="009900"/>
                </a:solidFill>
                <a:latin typeface="Arial" panose="020B0604020202020204" pitchFamily="34" charset="0"/>
                <a:cs typeface="Arial" panose="020B0604020202020204" pitchFamily="34" charset="0"/>
              </a:rPr>
              <a:t>cover </a:t>
            </a:r>
            <a:r>
              <a:rPr lang="en-US" sz="2000" b="1" dirty="0" smtClean="0">
                <a:solidFill>
                  <a:srgbClr val="009900"/>
                </a:solidFill>
                <a:latin typeface="Arial" panose="020B0604020202020204" pitchFamily="34" charset="0"/>
                <a:cs typeface="Arial" panose="020B0604020202020204" pitchFamily="34" charset="0"/>
              </a:rPr>
              <a:t>crop</a:t>
            </a:r>
            <a:endParaRPr lang="en-US" sz="2000" b="1" dirty="0">
              <a:solidFill>
                <a:srgbClr val="009900"/>
              </a:solidFill>
              <a:latin typeface="Arial" panose="020B0604020202020204" pitchFamily="34" charset="0"/>
              <a:cs typeface="Arial" panose="020B0604020202020204" pitchFamily="34" charset="0"/>
            </a:endParaRPr>
          </a:p>
        </p:txBody>
      </p:sp>
      <p:sp>
        <p:nvSpPr>
          <p:cNvPr id="131" name="TextBox 130"/>
          <p:cNvSpPr txBox="1"/>
          <p:nvPr/>
        </p:nvSpPr>
        <p:spPr>
          <a:xfrm>
            <a:off x="20345400" y="6346617"/>
            <a:ext cx="3276600" cy="584775"/>
          </a:xfrm>
          <a:prstGeom prst="rect">
            <a:avLst/>
          </a:prstGeom>
          <a:noFill/>
        </p:spPr>
        <p:txBody>
          <a:bodyPr wrap="square" rtlCol="0">
            <a:spAutoFit/>
          </a:bodyPr>
          <a:lstStyle/>
          <a:p>
            <a:pPr algn="ctr"/>
            <a:r>
              <a:rPr lang="en-US" sz="3200" b="1" dirty="0">
                <a:solidFill>
                  <a:srgbClr val="FF6600"/>
                </a:solidFill>
              </a:rPr>
              <a:t>=</a:t>
            </a:r>
            <a:r>
              <a:rPr lang="en-US" sz="3200" b="1" dirty="0" smtClean="0">
                <a:solidFill>
                  <a:srgbClr val="FF6600"/>
                </a:solidFill>
              </a:rPr>
              <a:t> “High intensity”</a:t>
            </a:r>
            <a:endParaRPr lang="en-US" sz="3200" b="1" dirty="0">
              <a:solidFill>
                <a:srgbClr val="FF6600"/>
              </a:solidFill>
            </a:endParaRPr>
          </a:p>
        </p:txBody>
      </p:sp>
      <p:sp>
        <p:nvSpPr>
          <p:cNvPr id="132" name="TextBox 131"/>
          <p:cNvSpPr txBox="1"/>
          <p:nvPr/>
        </p:nvSpPr>
        <p:spPr>
          <a:xfrm>
            <a:off x="25222200" y="6324600"/>
            <a:ext cx="3386137" cy="584775"/>
          </a:xfrm>
          <a:prstGeom prst="rect">
            <a:avLst/>
          </a:prstGeom>
          <a:noFill/>
        </p:spPr>
        <p:txBody>
          <a:bodyPr wrap="square" rtlCol="0">
            <a:spAutoFit/>
          </a:bodyPr>
          <a:lstStyle/>
          <a:p>
            <a:pPr algn="ctr"/>
            <a:r>
              <a:rPr lang="en-US" sz="3200" b="1" dirty="0" smtClean="0">
                <a:solidFill>
                  <a:srgbClr val="009900"/>
                </a:solidFill>
              </a:rPr>
              <a:t>“Low intensity” = </a:t>
            </a:r>
            <a:endParaRPr lang="en-US" sz="3200" b="1" dirty="0">
              <a:solidFill>
                <a:srgbClr val="009900"/>
              </a:solidFill>
            </a:endParaRPr>
          </a:p>
        </p:txBody>
      </p:sp>
      <p:pic>
        <p:nvPicPr>
          <p:cNvPr id="181" name="Picture 4"/>
          <p:cNvPicPr>
            <a:picLocks noChangeAspect="1" noChangeArrowheads="1"/>
          </p:cNvPicPr>
          <p:nvPr/>
        </p:nvPicPr>
        <p:blipFill>
          <a:blip r:embed="rId22">
            <a:extLst>
              <a:ext uri="{28A0092B-C50C-407E-A947-70E740481C1C}">
                <a14:useLocalDpi xmlns:a14="http://schemas.microsoft.com/office/drawing/2010/main" val="0"/>
              </a:ext>
            </a:extLst>
          </a:blip>
          <a:srcRect/>
          <a:stretch>
            <a:fillRect/>
          </a:stretch>
        </p:blipFill>
        <p:spPr bwMode="auto">
          <a:xfrm>
            <a:off x="23793947" y="15898099"/>
            <a:ext cx="3563240" cy="387308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9" name="Picture 6"/>
          <p:cNvPicPr>
            <a:picLocks noChangeAspect="1" noChangeArrowheads="1"/>
          </p:cNvPicPr>
          <p:nvPr/>
        </p:nvPicPr>
        <p:blipFill>
          <a:blip r:embed="rId23">
            <a:extLst>
              <a:ext uri="{28A0092B-C50C-407E-A947-70E740481C1C}">
                <a14:useLocalDpi xmlns:a14="http://schemas.microsoft.com/office/drawing/2010/main" val="0"/>
              </a:ext>
            </a:extLst>
          </a:blip>
          <a:srcRect/>
          <a:stretch>
            <a:fillRect/>
          </a:stretch>
        </p:blipFill>
        <p:spPr bwMode="auto">
          <a:xfrm>
            <a:off x="21289681" y="19810153"/>
            <a:ext cx="3170519" cy="372191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6" name="Picture 4"/>
          <p:cNvPicPr>
            <a:picLocks noChangeAspect="1" noChangeArrowheads="1"/>
          </p:cNvPicPr>
          <p:nvPr/>
        </p:nvPicPr>
        <p:blipFill>
          <a:blip r:embed="rId24">
            <a:extLst>
              <a:ext uri="{28A0092B-C50C-407E-A947-70E740481C1C}">
                <a14:useLocalDpi xmlns:a14="http://schemas.microsoft.com/office/drawing/2010/main" val="0"/>
              </a:ext>
            </a:extLst>
          </a:blip>
          <a:srcRect/>
          <a:stretch>
            <a:fillRect/>
          </a:stretch>
        </p:blipFill>
        <p:spPr bwMode="auto">
          <a:xfrm>
            <a:off x="23796707" y="19719051"/>
            <a:ext cx="3432238" cy="38267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68" name="Title 1"/>
          <p:cNvSpPr txBox="1">
            <a:spLocks/>
          </p:cNvSpPr>
          <p:nvPr/>
        </p:nvSpPr>
        <p:spPr>
          <a:xfrm>
            <a:off x="27355800" y="15890270"/>
            <a:ext cx="3362376" cy="7692113"/>
          </a:xfrm>
          <a:prstGeom prst="rect">
            <a:avLst/>
          </a:prstGeom>
          <a:ln w="38100">
            <a:noFill/>
          </a:ln>
        </p:spPr>
        <p:txBody>
          <a:bodyPr lIns="182880" tIns="91440" rIns="182880" bIns="9144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lnSpc>
                <a:spcPts val="2300"/>
              </a:lnSpc>
            </a:pPr>
            <a:r>
              <a:rPr lang="en-US" sz="2000" b="1" dirty="0" smtClean="0">
                <a:latin typeface="Arial" panose="020B0604020202020204" pitchFamily="34" charset="0"/>
                <a:cs typeface="Arial" panose="020B0604020202020204" pitchFamily="34" charset="0"/>
              </a:rPr>
              <a:t>Figure 4. </a:t>
            </a:r>
            <a:r>
              <a:rPr lang="en-US" sz="2000" dirty="0" smtClean="0">
                <a:latin typeface="Arial" panose="020B0604020202020204" pitchFamily="34" charset="0"/>
                <a:cs typeface="Arial" panose="020B0604020202020204" pitchFamily="34" charset="0"/>
              </a:rPr>
              <a:t>Differences in soil variables between cores.</a:t>
            </a:r>
          </a:p>
          <a:p>
            <a:pPr algn="l">
              <a:lnSpc>
                <a:spcPts val="2300"/>
              </a:lnSpc>
            </a:pPr>
            <a:endParaRPr lang="en-US" sz="2000" dirty="0" smtClean="0">
              <a:latin typeface="Arial" panose="020B0604020202020204" pitchFamily="34" charset="0"/>
              <a:cs typeface="Arial" panose="020B0604020202020204" pitchFamily="34" charset="0"/>
            </a:endParaRPr>
          </a:p>
          <a:p>
            <a:pPr algn="l">
              <a:lnSpc>
                <a:spcPts val="2300"/>
              </a:lnSpc>
            </a:pPr>
            <a:r>
              <a:rPr lang="en-US" sz="2000" b="1" i="1" dirty="0" smtClean="0">
                <a:solidFill>
                  <a:srgbClr val="FF00FF"/>
                </a:solidFill>
                <a:latin typeface="Arial" panose="020B0604020202020204" pitchFamily="34" charset="0"/>
                <a:cs typeface="Arial" panose="020B0604020202020204" pitchFamily="34" charset="0"/>
              </a:rPr>
              <a:t>          hyphae only</a:t>
            </a:r>
            <a:r>
              <a:rPr lang="en-US" sz="2000" dirty="0" smtClean="0">
                <a:latin typeface="Arial" panose="020B0604020202020204" pitchFamily="34" charset="0"/>
                <a:cs typeface="Arial" panose="020B0604020202020204" pitchFamily="34" charset="0"/>
              </a:rPr>
              <a:t> </a:t>
            </a:r>
          </a:p>
          <a:p>
            <a:pPr algn="l">
              <a:lnSpc>
                <a:spcPts val="2300"/>
              </a:lnSpc>
            </a:pPr>
            <a:r>
              <a:rPr lang="en-US" sz="2000" dirty="0" smtClean="0">
                <a:latin typeface="Arial" panose="020B0604020202020204" pitchFamily="34" charset="0"/>
                <a:cs typeface="Arial" panose="020B0604020202020204" pitchFamily="34" charset="0"/>
              </a:rPr>
              <a:t>      –  </a:t>
            </a:r>
            <a:r>
              <a:rPr lang="en-US" sz="2000" b="1" i="1" dirty="0" smtClean="0">
                <a:solidFill>
                  <a:srgbClr val="663300"/>
                </a:solidFill>
                <a:latin typeface="Arial" panose="020B0604020202020204" pitchFamily="34" charset="0"/>
                <a:cs typeface="Arial" panose="020B0604020202020204" pitchFamily="34" charset="0"/>
              </a:rPr>
              <a:t>no ingrowth</a:t>
            </a:r>
          </a:p>
          <a:p>
            <a:pPr algn="l">
              <a:lnSpc>
                <a:spcPts val="2300"/>
              </a:lnSpc>
            </a:pPr>
            <a:r>
              <a:rPr lang="en-US" sz="2000" dirty="0" smtClean="0">
                <a:latin typeface="Arial" panose="020B0604020202020204" pitchFamily="34" charset="0"/>
                <a:cs typeface="Arial" panose="020B0604020202020204" pitchFamily="34" charset="0"/>
              </a:rPr>
              <a:t>      = “hyphal influence” </a:t>
            </a:r>
            <a:br>
              <a:rPr lang="en-US" sz="2000" dirty="0" smtClean="0">
                <a:latin typeface="Arial" panose="020B0604020202020204" pitchFamily="34" charset="0"/>
                <a:cs typeface="Arial" panose="020B0604020202020204" pitchFamily="34" charset="0"/>
              </a:rPr>
            </a:br>
            <a:endParaRPr lang="en-US" sz="2000" dirty="0" smtClean="0">
              <a:latin typeface="Arial" panose="020B0604020202020204" pitchFamily="34" charset="0"/>
              <a:cs typeface="Arial" panose="020B0604020202020204" pitchFamily="34" charset="0"/>
            </a:endParaRPr>
          </a:p>
          <a:p>
            <a:pPr algn="l">
              <a:lnSpc>
                <a:spcPts val="2300"/>
              </a:lnSpc>
            </a:pPr>
            <a:r>
              <a:rPr lang="en-US" sz="2000" b="1" i="1" dirty="0" smtClean="0">
                <a:solidFill>
                  <a:srgbClr val="009900"/>
                </a:solidFill>
                <a:latin typeface="Arial" panose="020B0604020202020204" pitchFamily="34" charset="0"/>
                <a:cs typeface="Arial" panose="020B0604020202020204" pitchFamily="34" charset="0"/>
              </a:rPr>
              <a:t>         roots + hyphae</a:t>
            </a:r>
            <a:r>
              <a:rPr lang="en-US" sz="2000" dirty="0" smtClean="0">
                <a:latin typeface="Arial" panose="020B0604020202020204" pitchFamily="34" charset="0"/>
                <a:cs typeface="Arial" panose="020B0604020202020204" pitchFamily="34" charset="0"/>
              </a:rPr>
              <a:t> </a:t>
            </a:r>
          </a:p>
          <a:p>
            <a:pPr algn="l">
              <a:lnSpc>
                <a:spcPts val="2300"/>
              </a:lnSpc>
            </a:pPr>
            <a:r>
              <a:rPr lang="en-US" sz="2000" dirty="0" smtClean="0">
                <a:latin typeface="Arial" panose="020B0604020202020204" pitchFamily="34" charset="0"/>
                <a:cs typeface="Arial" panose="020B0604020202020204" pitchFamily="34" charset="0"/>
              </a:rPr>
              <a:t>     –  </a:t>
            </a:r>
            <a:r>
              <a:rPr lang="en-US" sz="2000" b="1" i="1" dirty="0" smtClean="0">
                <a:solidFill>
                  <a:srgbClr val="FF00FF"/>
                </a:solidFill>
                <a:latin typeface="Arial" panose="020B0604020202020204" pitchFamily="34" charset="0"/>
                <a:cs typeface="Arial" panose="020B0604020202020204" pitchFamily="34" charset="0"/>
              </a:rPr>
              <a:t>hyphae only</a:t>
            </a:r>
            <a:r>
              <a:rPr lang="en-US" sz="2000" dirty="0" smtClean="0">
                <a:latin typeface="Arial" panose="020B0604020202020204" pitchFamily="34" charset="0"/>
                <a:cs typeface="Arial" panose="020B0604020202020204" pitchFamily="34" charset="0"/>
              </a:rPr>
              <a:t> </a:t>
            </a:r>
          </a:p>
          <a:p>
            <a:pPr algn="l">
              <a:lnSpc>
                <a:spcPts val="2300"/>
              </a:lnSpc>
            </a:pPr>
            <a:r>
              <a:rPr lang="en-US" sz="2000" dirty="0" smtClean="0">
                <a:latin typeface="Arial" panose="020B0604020202020204" pitchFamily="34" charset="0"/>
                <a:cs typeface="Arial" panose="020B0604020202020204" pitchFamily="34" charset="0"/>
              </a:rPr>
              <a:t>     = “root influence”</a:t>
            </a:r>
          </a:p>
          <a:p>
            <a:pPr algn="l">
              <a:lnSpc>
                <a:spcPts val="2300"/>
              </a:lnSpc>
            </a:pPr>
            <a:endParaRPr lang="en-US" sz="2000" dirty="0">
              <a:latin typeface="Arial" panose="020B0604020202020204" pitchFamily="34" charset="0"/>
              <a:cs typeface="Arial" panose="020B0604020202020204" pitchFamily="34" charset="0"/>
            </a:endParaRPr>
          </a:p>
          <a:p>
            <a:pPr algn="l">
              <a:lnSpc>
                <a:spcPts val="2300"/>
              </a:lnSpc>
            </a:pPr>
            <a:r>
              <a:rPr lang="en-US" sz="2000" dirty="0" smtClean="0">
                <a:latin typeface="Arial" panose="020B0604020202020204" pitchFamily="34" charset="0"/>
                <a:cs typeface="Arial" panose="020B0604020202020204" pitchFamily="34" charset="0"/>
              </a:rPr>
              <a:t>Root influence increases net nitrification and fungal dominance.  </a:t>
            </a:r>
          </a:p>
          <a:p>
            <a:pPr algn="l">
              <a:lnSpc>
                <a:spcPts val="2300"/>
              </a:lnSpc>
            </a:pPr>
            <a:endParaRPr lang="en-US" sz="2000" dirty="0">
              <a:latin typeface="Arial" panose="020B0604020202020204" pitchFamily="34" charset="0"/>
              <a:cs typeface="Arial" panose="020B0604020202020204" pitchFamily="34" charset="0"/>
            </a:endParaRPr>
          </a:p>
          <a:p>
            <a:pPr algn="l">
              <a:lnSpc>
                <a:spcPts val="2300"/>
              </a:lnSpc>
            </a:pPr>
            <a:r>
              <a:rPr lang="en-US" sz="2000" dirty="0" smtClean="0">
                <a:latin typeface="Arial" panose="020B0604020202020204" pitchFamily="34" charset="0"/>
                <a:cs typeface="Arial" panose="020B0604020202020204" pitchFamily="34" charset="0"/>
              </a:rPr>
              <a:t>Hyphal influence increases microbial N content, and under high-intensity management increases NAG activity.</a:t>
            </a:r>
          </a:p>
          <a:p>
            <a:pPr algn="l">
              <a:lnSpc>
                <a:spcPts val="2300"/>
              </a:lnSpc>
            </a:pPr>
            <a:endParaRPr lang="en-US" sz="2000" dirty="0">
              <a:latin typeface="Arial" panose="020B0604020202020204" pitchFamily="34" charset="0"/>
              <a:cs typeface="Arial" panose="020B0604020202020204" pitchFamily="34" charset="0"/>
            </a:endParaRPr>
          </a:p>
          <a:p>
            <a:pPr algn="l">
              <a:lnSpc>
                <a:spcPts val="2300"/>
              </a:lnSpc>
            </a:pPr>
            <a:r>
              <a:rPr lang="en-US" sz="2000" dirty="0" smtClean="0">
                <a:latin typeface="Arial" panose="020B0604020202020204" pitchFamily="34" charset="0"/>
                <a:cs typeface="Arial" panose="020B0604020202020204" pitchFamily="34" charset="0"/>
              </a:rPr>
              <a:t>All differences significant (p &lt; 0.05) unless otherwise indicated.</a:t>
            </a:r>
            <a:endParaRPr lang="en-US" sz="2000" dirty="0">
              <a:latin typeface="Arial" panose="020B0604020202020204" pitchFamily="34" charset="0"/>
              <a:cs typeface="Arial" panose="020B0604020202020204" pitchFamily="34" charset="0"/>
            </a:endParaRPr>
          </a:p>
        </p:txBody>
      </p:sp>
      <p:sp>
        <p:nvSpPr>
          <p:cNvPr id="170" name="TextBox 169"/>
          <p:cNvSpPr txBox="1"/>
          <p:nvPr/>
        </p:nvSpPr>
        <p:spPr>
          <a:xfrm flipH="1">
            <a:off x="21945600" y="19964400"/>
            <a:ext cx="477645" cy="400110"/>
          </a:xfrm>
          <a:prstGeom prst="rect">
            <a:avLst/>
          </a:prstGeom>
          <a:noFill/>
        </p:spPr>
        <p:txBody>
          <a:bodyPr wrap="square" rtlCol="0">
            <a:spAutoFit/>
          </a:bodyPr>
          <a:lstStyle/>
          <a:p>
            <a:r>
              <a:rPr lang="en-US" sz="2000" dirty="0" smtClean="0"/>
              <a:t>*</a:t>
            </a:r>
            <a:endParaRPr lang="en-US" sz="2000" dirty="0"/>
          </a:p>
        </p:txBody>
      </p:sp>
      <p:sp>
        <p:nvSpPr>
          <p:cNvPr id="175" name="TextBox 174"/>
          <p:cNvSpPr txBox="1"/>
          <p:nvPr/>
        </p:nvSpPr>
        <p:spPr>
          <a:xfrm flipH="1">
            <a:off x="23021355" y="19914595"/>
            <a:ext cx="676845" cy="400110"/>
          </a:xfrm>
          <a:prstGeom prst="rect">
            <a:avLst/>
          </a:prstGeom>
          <a:noFill/>
        </p:spPr>
        <p:txBody>
          <a:bodyPr wrap="square" rtlCol="0">
            <a:spAutoFit/>
          </a:bodyPr>
          <a:lstStyle/>
          <a:p>
            <a:r>
              <a:rPr lang="en-US" sz="2000" dirty="0" smtClean="0"/>
              <a:t>NS</a:t>
            </a:r>
            <a:endParaRPr lang="en-US" sz="2000" dirty="0"/>
          </a:p>
        </p:txBody>
      </p:sp>
      <p:sp>
        <p:nvSpPr>
          <p:cNvPr id="188" name="Title 1"/>
          <p:cNvSpPr txBox="1">
            <a:spLocks/>
          </p:cNvSpPr>
          <p:nvPr/>
        </p:nvSpPr>
        <p:spPr>
          <a:xfrm>
            <a:off x="1219200" y="14554200"/>
            <a:ext cx="19583400" cy="1451520"/>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4000" b="1" dirty="0" smtClean="0">
                <a:latin typeface="Arial" panose="020B0604020202020204" pitchFamily="34" charset="0"/>
                <a:cs typeface="Arial" panose="020B0604020202020204" pitchFamily="34" charset="0"/>
              </a:rPr>
              <a:t>Management intensity strongly influences </a:t>
            </a:r>
            <a:br>
              <a:rPr lang="en-US" sz="4000" b="1" dirty="0" smtClean="0">
                <a:latin typeface="Arial" panose="020B0604020202020204" pitchFamily="34" charset="0"/>
                <a:cs typeface="Arial" panose="020B0604020202020204" pitchFamily="34" charset="0"/>
              </a:rPr>
            </a:br>
            <a:r>
              <a:rPr lang="en-US" sz="4000" b="1" dirty="0" smtClean="0">
                <a:latin typeface="Arial" panose="020B0604020202020204" pitchFamily="34" charset="0"/>
                <a:cs typeface="Arial" panose="020B0604020202020204" pitchFamily="34" charset="0"/>
              </a:rPr>
              <a:t>microbial community &amp; nitrogen cycling</a:t>
            </a:r>
            <a:endParaRPr lang="en-US" sz="4000" b="1" dirty="0">
              <a:latin typeface="Arial" panose="020B0604020202020204" pitchFamily="34" charset="0"/>
              <a:cs typeface="Arial" panose="020B0604020202020204" pitchFamily="34" charset="0"/>
            </a:endParaRPr>
          </a:p>
        </p:txBody>
      </p:sp>
      <p:pic>
        <p:nvPicPr>
          <p:cNvPr id="189" name="Picture 2"/>
          <p:cNvPicPr>
            <a:picLocks noChangeAspect="1" noChangeArrowheads="1"/>
          </p:cNvPicPr>
          <p:nvPr/>
        </p:nvPicPr>
        <p:blipFill>
          <a:blip r:embed="rId25">
            <a:extLst>
              <a:ext uri="{28A0092B-C50C-407E-A947-70E740481C1C}">
                <a14:useLocalDpi xmlns:a14="http://schemas.microsoft.com/office/drawing/2010/main" val="0"/>
              </a:ext>
            </a:extLst>
          </a:blip>
          <a:srcRect/>
          <a:stretch>
            <a:fillRect/>
          </a:stretch>
        </p:blipFill>
        <p:spPr bwMode="auto">
          <a:xfrm>
            <a:off x="1981200" y="16123864"/>
            <a:ext cx="6599108" cy="71136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91" name="Picture 2"/>
          <p:cNvPicPr>
            <a:picLocks noChangeAspect="1" noChangeArrowheads="1"/>
          </p:cNvPicPr>
          <p:nvPr/>
        </p:nvPicPr>
        <p:blipFill>
          <a:blip r:embed="rId26">
            <a:extLst>
              <a:ext uri="{28A0092B-C50C-407E-A947-70E740481C1C}">
                <a14:useLocalDpi xmlns:a14="http://schemas.microsoft.com/office/drawing/2010/main" val="0"/>
              </a:ext>
            </a:extLst>
          </a:blip>
          <a:srcRect/>
          <a:stretch>
            <a:fillRect/>
          </a:stretch>
        </p:blipFill>
        <p:spPr bwMode="auto">
          <a:xfrm>
            <a:off x="15291857" y="26147790"/>
            <a:ext cx="5358343" cy="39611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93" name="Title 1"/>
          <p:cNvSpPr txBox="1">
            <a:spLocks/>
          </p:cNvSpPr>
          <p:nvPr/>
        </p:nvSpPr>
        <p:spPr>
          <a:xfrm>
            <a:off x="2400169" y="30251400"/>
            <a:ext cx="16085135" cy="5715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2000" b="1" dirty="0" smtClean="0">
                <a:latin typeface="Arial" panose="020B0604020202020204" pitchFamily="34" charset="0"/>
                <a:cs typeface="Arial" panose="020B0604020202020204" pitchFamily="34" charset="0"/>
              </a:rPr>
              <a:t>Figure 3. </a:t>
            </a:r>
            <a:r>
              <a:rPr lang="en-US" sz="2000" dirty="0" smtClean="0">
                <a:latin typeface="Arial" panose="020B0604020202020204" pitchFamily="34" charset="0"/>
                <a:cs typeface="Arial" panose="020B0604020202020204" pitchFamily="34" charset="0"/>
              </a:rPr>
              <a:t>Low intensity management increases microbial biomass and N content, net nitrification, and the activity of N-</a:t>
            </a:r>
            <a:r>
              <a:rPr lang="en-US" sz="2000" dirty="0" err="1" smtClean="0">
                <a:latin typeface="Arial" panose="020B0604020202020204" pitchFamily="34" charset="0"/>
                <a:cs typeface="Arial" panose="020B0604020202020204" pitchFamily="34" charset="0"/>
              </a:rPr>
              <a:t>acetylglucosaminidase</a:t>
            </a:r>
            <a:r>
              <a:rPr lang="en-US" sz="2000" dirty="0" smtClean="0">
                <a:latin typeface="Arial" panose="020B0604020202020204" pitchFamily="34" charset="0"/>
                <a:cs typeface="Arial" panose="020B0604020202020204" pitchFamily="34" charset="0"/>
              </a:rPr>
              <a:t> and urease N-acquiring enzymes in soil.  All differences significant (p &lt; 0.05)</a:t>
            </a:r>
            <a:endParaRPr lang="en-US" sz="2000" dirty="0">
              <a:latin typeface="Arial" panose="020B0604020202020204" pitchFamily="34" charset="0"/>
              <a:cs typeface="Arial" panose="020B0604020202020204" pitchFamily="34" charset="0"/>
            </a:endParaRPr>
          </a:p>
        </p:txBody>
      </p:sp>
      <p:sp>
        <p:nvSpPr>
          <p:cNvPr id="206" name="TextBox 205"/>
          <p:cNvSpPr txBox="1"/>
          <p:nvPr/>
        </p:nvSpPr>
        <p:spPr>
          <a:xfrm rot="16200000">
            <a:off x="19178132" y="26237069"/>
            <a:ext cx="4991356" cy="523220"/>
          </a:xfrm>
          <a:prstGeom prst="rect">
            <a:avLst/>
          </a:prstGeom>
          <a:solidFill>
            <a:schemeClr val="bg1"/>
          </a:solidFill>
        </p:spPr>
        <p:txBody>
          <a:bodyPr wrap="square" rtlCol="0">
            <a:spAutoFit/>
          </a:bodyPr>
          <a:lstStyle/>
          <a:p>
            <a:r>
              <a:rPr lang="en-US" sz="2800" dirty="0" smtClean="0"/>
              <a:t>16:1</a:t>
            </a:r>
            <a:r>
              <a:rPr lang="el-GR" sz="2800" dirty="0" smtClean="0"/>
              <a:t>ω</a:t>
            </a:r>
            <a:r>
              <a:rPr lang="en-US" sz="2800" dirty="0" smtClean="0"/>
              <a:t>5 PLFA as % of total PLFA</a:t>
            </a:r>
            <a:endParaRPr lang="en-US" sz="2800" dirty="0"/>
          </a:p>
        </p:txBody>
      </p:sp>
      <p:sp>
        <p:nvSpPr>
          <p:cNvPr id="207" name="TextBox 206"/>
          <p:cNvSpPr txBox="1"/>
          <p:nvPr/>
        </p:nvSpPr>
        <p:spPr>
          <a:xfrm>
            <a:off x="23353332" y="29880580"/>
            <a:ext cx="5592488" cy="523220"/>
          </a:xfrm>
          <a:prstGeom prst="rect">
            <a:avLst/>
          </a:prstGeom>
          <a:solidFill>
            <a:schemeClr val="bg1"/>
          </a:solidFill>
        </p:spPr>
        <p:txBody>
          <a:bodyPr wrap="square" rtlCol="0">
            <a:spAutoFit/>
          </a:bodyPr>
          <a:lstStyle/>
          <a:p>
            <a:r>
              <a:rPr lang="en-US" sz="2800" dirty="0" smtClean="0"/>
              <a:t>NAG activity (</a:t>
            </a:r>
            <a:r>
              <a:rPr lang="en-US" sz="2800" dirty="0" err="1" smtClean="0"/>
              <a:t>umol</a:t>
            </a:r>
            <a:r>
              <a:rPr lang="en-US" sz="2800" dirty="0" smtClean="0"/>
              <a:t> g</a:t>
            </a:r>
            <a:r>
              <a:rPr lang="en-US" sz="2800" baseline="30000" dirty="0" smtClean="0"/>
              <a:t>-1</a:t>
            </a:r>
            <a:r>
              <a:rPr lang="en-US" sz="2800" dirty="0" smtClean="0"/>
              <a:t> dry soil hr</a:t>
            </a:r>
            <a:r>
              <a:rPr lang="en-US" sz="2800" baseline="30000" dirty="0" smtClean="0"/>
              <a:t>-1</a:t>
            </a:r>
            <a:r>
              <a:rPr lang="en-US" sz="2800" dirty="0" smtClean="0"/>
              <a:t>)</a:t>
            </a:r>
            <a:endParaRPr lang="en-US" sz="2800" dirty="0"/>
          </a:p>
        </p:txBody>
      </p:sp>
      <p:cxnSp>
        <p:nvCxnSpPr>
          <p:cNvPr id="5" name="Straight Connector 4"/>
          <p:cNvCxnSpPr/>
          <p:nvPr/>
        </p:nvCxnSpPr>
        <p:spPr>
          <a:xfrm>
            <a:off x="20421600" y="14073295"/>
            <a:ext cx="0" cy="17769018"/>
          </a:xfrm>
          <a:prstGeom prst="line">
            <a:avLst/>
          </a:prstGeom>
          <a:ln w="381000">
            <a:solidFill>
              <a:srgbClr val="66CCFF"/>
            </a:solidFill>
          </a:ln>
        </p:spPr>
        <p:style>
          <a:lnRef idx="1">
            <a:schemeClr val="accent1"/>
          </a:lnRef>
          <a:fillRef idx="0">
            <a:schemeClr val="accent1"/>
          </a:fillRef>
          <a:effectRef idx="0">
            <a:schemeClr val="accent1"/>
          </a:effectRef>
          <a:fontRef idx="minor">
            <a:schemeClr val="tx1"/>
          </a:fontRef>
        </p:style>
      </p:cxnSp>
      <p:sp>
        <p:nvSpPr>
          <p:cNvPr id="208" name="Title 1"/>
          <p:cNvSpPr txBox="1">
            <a:spLocks/>
          </p:cNvSpPr>
          <p:nvPr/>
        </p:nvSpPr>
        <p:spPr>
          <a:xfrm>
            <a:off x="20238024" y="14554200"/>
            <a:ext cx="10775376" cy="1451520"/>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4000" b="1" dirty="0" smtClean="0">
                <a:latin typeface="Arial" panose="020B0604020202020204" pitchFamily="34" charset="0"/>
                <a:cs typeface="Arial" panose="020B0604020202020204" pitchFamily="34" charset="0"/>
              </a:rPr>
              <a:t>Roots favor fungi &amp; nitrification;</a:t>
            </a:r>
          </a:p>
          <a:p>
            <a:r>
              <a:rPr lang="en-US" sz="4000" b="1" dirty="0" smtClean="0">
                <a:latin typeface="Arial" panose="020B0604020202020204" pitchFamily="34" charset="0"/>
                <a:cs typeface="Arial" panose="020B0604020202020204" pitchFamily="34" charset="0"/>
              </a:rPr>
              <a:t>Hyphae: microbial N &amp; NAG activity</a:t>
            </a:r>
            <a:endParaRPr lang="en-US" sz="4000" b="1" dirty="0">
              <a:latin typeface="Arial" panose="020B0604020202020204" pitchFamily="34" charset="0"/>
              <a:cs typeface="Arial" panose="020B0604020202020204" pitchFamily="34" charset="0"/>
            </a:endParaRPr>
          </a:p>
        </p:txBody>
      </p:sp>
      <p:sp>
        <p:nvSpPr>
          <p:cNvPr id="209" name="Title 1"/>
          <p:cNvSpPr txBox="1">
            <a:spLocks/>
          </p:cNvSpPr>
          <p:nvPr/>
        </p:nvSpPr>
        <p:spPr>
          <a:xfrm>
            <a:off x="21879580" y="30365700"/>
            <a:ext cx="8524220" cy="1104900"/>
          </a:xfrm>
          <a:prstGeom prst="rect">
            <a:avLst/>
          </a:prstGeom>
          <a:ln w="38100">
            <a:noFill/>
          </a:ln>
        </p:spPr>
        <p:txBody>
          <a:bodyPr lIns="182880" tIns="91440" rIns="182880" bIns="9144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2000" b="1" dirty="0" smtClean="0">
                <a:latin typeface="Arial" panose="020B0604020202020204" pitchFamily="34" charset="0"/>
                <a:cs typeface="Arial" panose="020B0604020202020204" pitchFamily="34" charset="0"/>
              </a:rPr>
              <a:t>Figure 5. </a:t>
            </a:r>
            <a:r>
              <a:rPr lang="en-US" sz="2000" dirty="0" smtClean="0">
                <a:latin typeface="Arial" panose="020B0604020202020204" pitchFamily="34" charset="0"/>
                <a:cs typeface="Arial" panose="020B0604020202020204" pitchFamily="34" charset="0"/>
              </a:rPr>
              <a:t>N-</a:t>
            </a:r>
            <a:r>
              <a:rPr lang="en-US" sz="2000" dirty="0" err="1" smtClean="0">
                <a:latin typeface="Arial" panose="020B0604020202020204" pitchFamily="34" charset="0"/>
                <a:cs typeface="Arial" panose="020B0604020202020204" pitchFamily="34" charset="0"/>
              </a:rPr>
              <a:t>acetylglucosaminidase</a:t>
            </a:r>
            <a:r>
              <a:rPr lang="en-US" sz="2000" dirty="0" smtClean="0">
                <a:latin typeface="Arial" panose="020B0604020202020204" pitchFamily="34" charset="0"/>
                <a:cs typeface="Arial" panose="020B0604020202020204" pitchFamily="34" charset="0"/>
              </a:rPr>
              <a:t> enzyme activity is positively associated with AMF biomass, as measured by 16:1</a:t>
            </a:r>
            <a:r>
              <a:rPr lang="el-GR" sz="2000" dirty="0" smtClean="0">
                <a:latin typeface="Arial" panose="020B0604020202020204" pitchFamily="34" charset="0"/>
                <a:cs typeface="Arial" panose="020B0604020202020204" pitchFamily="34" charset="0"/>
              </a:rPr>
              <a:t>ω</a:t>
            </a:r>
            <a:r>
              <a:rPr lang="en-US" sz="2000" dirty="0" smtClean="0">
                <a:latin typeface="Arial" panose="020B0604020202020204" pitchFamily="34" charset="0"/>
                <a:cs typeface="Arial" panose="020B0604020202020204" pitchFamily="34" charset="0"/>
              </a:rPr>
              <a:t>5 </a:t>
            </a:r>
            <a:r>
              <a:rPr lang="en-US" sz="2000" dirty="0" err="1" smtClean="0">
                <a:latin typeface="Arial" panose="020B0604020202020204" pitchFamily="34" charset="0"/>
                <a:cs typeface="Arial" panose="020B0604020202020204" pitchFamily="34" charset="0"/>
              </a:rPr>
              <a:t>phosopholipid</a:t>
            </a:r>
            <a:r>
              <a:rPr lang="en-US" sz="2000" dirty="0" smtClean="0">
                <a:latin typeface="Arial" panose="020B0604020202020204" pitchFamily="34" charset="0"/>
                <a:cs typeface="Arial" panose="020B0604020202020204" pitchFamily="34" charset="0"/>
              </a:rPr>
              <a:t> fatty acid relative abundance.  R</a:t>
            </a:r>
            <a:r>
              <a:rPr lang="en-US" sz="2000" baseline="30000" dirty="0" smtClean="0">
                <a:latin typeface="Arial" panose="020B0604020202020204" pitchFamily="34" charset="0"/>
                <a:cs typeface="Arial" panose="020B0604020202020204" pitchFamily="34" charset="0"/>
              </a:rPr>
              <a:t>2</a:t>
            </a:r>
            <a:r>
              <a:rPr lang="en-US" sz="2000" dirty="0" smtClean="0">
                <a:latin typeface="Arial" panose="020B0604020202020204" pitchFamily="34" charset="0"/>
                <a:cs typeface="Arial" panose="020B0604020202020204" pitchFamily="34" charset="0"/>
              </a:rPr>
              <a:t> = 0.6976, p &lt; 0.0001</a:t>
            </a:r>
            <a:endParaRPr lang="en-US" sz="2000" dirty="0">
              <a:latin typeface="Arial" panose="020B0604020202020204" pitchFamily="34" charset="0"/>
              <a:cs typeface="Arial" panose="020B0604020202020204" pitchFamily="34" charset="0"/>
            </a:endParaRPr>
          </a:p>
        </p:txBody>
      </p:sp>
      <p:sp>
        <p:nvSpPr>
          <p:cNvPr id="210" name="Rectangle 209"/>
          <p:cNvSpPr/>
          <p:nvPr/>
        </p:nvSpPr>
        <p:spPr>
          <a:xfrm>
            <a:off x="27584400" y="17145000"/>
            <a:ext cx="2836960" cy="2209800"/>
          </a:xfrm>
          <a:prstGeom prst="rect">
            <a:avLst/>
          </a:prstGeom>
          <a:noFill/>
          <a:ln w="38100">
            <a:solidFill>
              <a:srgbClr val="66CC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2" name="Title 1"/>
          <p:cNvSpPr txBox="1">
            <a:spLocks/>
          </p:cNvSpPr>
          <p:nvPr/>
        </p:nvSpPr>
        <p:spPr>
          <a:xfrm>
            <a:off x="18592800" y="27374850"/>
            <a:ext cx="1570741" cy="285750"/>
          </a:xfrm>
          <a:prstGeom prst="rect">
            <a:avLst/>
          </a:prstGeom>
          <a:solidFill>
            <a:schemeClr val="bg1"/>
          </a:solidFill>
        </p:spPr>
        <p:txBody>
          <a:bodyPr vert="horz" wrap="none" lIns="0" tIns="0" rIns="0" bIns="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1800" dirty="0" smtClean="0">
                <a:latin typeface="Arial" panose="020B0604020202020204" pitchFamily="34" charset="0"/>
                <a:cs typeface="Arial" panose="020B0604020202020204" pitchFamily="34" charset="0"/>
              </a:rPr>
              <a:t>Management</a:t>
            </a:r>
            <a:endParaRPr lang="en-US" sz="1800" dirty="0">
              <a:latin typeface="Arial" panose="020B0604020202020204" pitchFamily="34" charset="0"/>
              <a:cs typeface="Arial" panose="020B0604020202020204" pitchFamily="34" charset="0"/>
            </a:endParaRPr>
          </a:p>
        </p:txBody>
      </p:sp>
      <p:sp>
        <p:nvSpPr>
          <p:cNvPr id="213" name="Title 1"/>
          <p:cNvSpPr txBox="1">
            <a:spLocks/>
          </p:cNvSpPr>
          <p:nvPr/>
        </p:nvSpPr>
        <p:spPr>
          <a:xfrm>
            <a:off x="2547191" y="23774400"/>
            <a:ext cx="6033117" cy="155442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2000" b="1" dirty="0" smtClean="0">
                <a:latin typeface="Arial" panose="020B0604020202020204" pitchFamily="34" charset="0"/>
                <a:cs typeface="Arial" panose="020B0604020202020204" pitchFamily="34" charset="0"/>
              </a:rPr>
              <a:t>Figure 1. </a:t>
            </a:r>
            <a:r>
              <a:rPr lang="en-US" sz="2000" dirty="0" smtClean="0">
                <a:latin typeface="Arial" panose="020B0604020202020204" pitchFamily="34" charset="0"/>
                <a:cs typeface="Arial" panose="020B0604020202020204" pitchFamily="34" charset="0"/>
              </a:rPr>
              <a:t>Soils under low-intensity management contain distinct extracellular enzyme profiles from soils under high-intensity management (PCA ordination, groups different by MRPP at p &lt; 0.05)</a:t>
            </a:r>
            <a:endParaRPr lang="en-US" sz="2000" dirty="0">
              <a:latin typeface="Arial" panose="020B0604020202020204" pitchFamily="34" charset="0"/>
              <a:cs typeface="Arial" panose="020B0604020202020204" pitchFamily="34" charset="0"/>
            </a:endParaRPr>
          </a:p>
        </p:txBody>
      </p:sp>
      <p:sp>
        <p:nvSpPr>
          <p:cNvPr id="214" name="Title 1"/>
          <p:cNvSpPr txBox="1">
            <a:spLocks/>
          </p:cNvSpPr>
          <p:nvPr/>
        </p:nvSpPr>
        <p:spPr>
          <a:xfrm>
            <a:off x="10058401" y="23698200"/>
            <a:ext cx="9753600" cy="193542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2000" b="1" dirty="0" smtClean="0">
                <a:latin typeface="Arial" panose="020B0604020202020204" pitchFamily="34" charset="0"/>
                <a:cs typeface="Arial" panose="020B0604020202020204" pitchFamily="34" charset="0"/>
              </a:rPr>
              <a:t>Figure 2. </a:t>
            </a:r>
            <a:r>
              <a:rPr lang="en-US" sz="2000" dirty="0" smtClean="0">
                <a:latin typeface="Arial" panose="020B0604020202020204" pitchFamily="34" charset="0"/>
                <a:cs typeface="Arial" panose="020B0604020202020204" pitchFamily="34" charset="0"/>
              </a:rPr>
              <a:t>Microbial communities are distinct under low-intensity management by NMDS ordination, and associated with soil variables related to organic N (including N-</a:t>
            </a:r>
            <a:r>
              <a:rPr lang="en-US" sz="2000" dirty="0" err="1" smtClean="0">
                <a:latin typeface="Arial" panose="020B0604020202020204" pitchFamily="34" charset="0"/>
                <a:cs typeface="Arial" panose="020B0604020202020204" pitchFamily="34" charset="0"/>
              </a:rPr>
              <a:t>acetylglucosaminidase</a:t>
            </a:r>
            <a:r>
              <a:rPr lang="en-US" sz="2000" dirty="0" smtClean="0">
                <a:latin typeface="Arial" panose="020B0604020202020204" pitchFamily="34" charset="0"/>
                <a:cs typeface="Arial" panose="020B0604020202020204" pitchFamily="34" charset="0"/>
              </a:rPr>
              <a:t> activity, microbial N content), while microbial communities under high-intensity management are associated with inorganic N (stress = 0.07458, groups different by MRPP at p &lt; 0.05)</a:t>
            </a:r>
            <a:endParaRPr lang="en-US" sz="2000" dirty="0">
              <a:latin typeface="Arial" panose="020B0604020202020204" pitchFamily="34" charset="0"/>
              <a:cs typeface="Arial" panose="020B0604020202020204" pitchFamily="34" charset="0"/>
            </a:endParaRPr>
          </a:p>
        </p:txBody>
      </p:sp>
      <p:pic>
        <p:nvPicPr>
          <p:cNvPr id="23" name="Picture 3"/>
          <p:cNvPicPr>
            <a:picLocks noChangeAspect="1" noChangeArrowheads="1"/>
          </p:cNvPicPr>
          <p:nvPr/>
        </p:nvPicPr>
        <p:blipFill>
          <a:blip r:embed="rId27">
            <a:extLst>
              <a:ext uri="{28A0092B-C50C-407E-A947-70E740481C1C}">
                <a14:useLocalDpi xmlns:a14="http://schemas.microsoft.com/office/drawing/2010/main" val="0"/>
              </a:ext>
            </a:extLst>
          </a:blip>
          <a:srcRect/>
          <a:stretch>
            <a:fillRect/>
          </a:stretch>
        </p:blipFill>
        <p:spPr bwMode="auto">
          <a:xfrm>
            <a:off x="9075355" y="16459200"/>
            <a:ext cx="10631870" cy="72381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15" name="Title 1"/>
          <p:cNvSpPr txBox="1">
            <a:spLocks/>
          </p:cNvSpPr>
          <p:nvPr/>
        </p:nvSpPr>
        <p:spPr>
          <a:xfrm>
            <a:off x="32642856" y="14584191"/>
            <a:ext cx="10029144" cy="732009"/>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4000" b="1" dirty="0" smtClean="0">
                <a:latin typeface="Arial" panose="020B0604020202020204" pitchFamily="34" charset="0"/>
                <a:cs typeface="Arial" panose="020B0604020202020204" pitchFamily="34" charset="0"/>
              </a:rPr>
              <a:t>Insights</a:t>
            </a:r>
            <a:endParaRPr lang="en-US" sz="4000" b="1" dirty="0">
              <a:latin typeface="Arial" panose="020B0604020202020204" pitchFamily="34" charset="0"/>
              <a:cs typeface="Arial" panose="020B0604020202020204" pitchFamily="34" charset="0"/>
            </a:endParaRPr>
          </a:p>
        </p:txBody>
      </p:sp>
      <p:pic>
        <p:nvPicPr>
          <p:cNvPr id="216" name="Picture 215"/>
          <p:cNvPicPr>
            <a:picLocks noChangeAspect="1" noChangeArrowheads="1"/>
          </p:cNvPicPr>
          <p:nvPr/>
        </p:nvPicPr>
        <p:blipFill rotWithShape="1">
          <a:blip r:embed="rId10">
            <a:extLst>
              <a:ext uri="{28A0092B-C50C-407E-A947-70E740481C1C}">
                <a14:useLocalDpi xmlns:a14="http://schemas.microsoft.com/office/drawing/2010/main" val="0"/>
              </a:ext>
            </a:extLst>
          </a:blip>
          <a:srcRect t="45282" b="14126"/>
          <a:stretch/>
        </p:blipFill>
        <p:spPr bwMode="auto">
          <a:xfrm>
            <a:off x="33125430" y="15601950"/>
            <a:ext cx="9073235" cy="3371850"/>
          </a:xfrm>
          <a:prstGeom prst="ellipse">
            <a:avLst/>
          </a:prstGeom>
          <a:ln w="3175">
            <a:noFill/>
            <a:miter lim="800000"/>
            <a:headEnd/>
            <a:tailEnd/>
          </a:ln>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chemeClr val="accent1"/>
                </a:solidFill>
              </a14:hiddenFill>
            </a:ext>
          </a:extLst>
        </p:spPr>
      </p:pic>
      <p:sp>
        <p:nvSpPr>
          <p:cNvPr id="217" name="Oval 216"/>
          <p:cNvSpPr/>
          <p:nvPr/>
        </p:nvSpPr>
        <p:spPr>
          <a:xfrm>
            <a:off x="33125431" y="19340188"/>
            <a:ext cx="9073235" cy="3519812"/>
          </a:xfrm>
          <a:prstGeom prst="ellipse">
            <a:avLst/>
          </a:prstGeom>
          <a:blipFill dpi="0" rotWithShape="1">
            <a:blip r:embed="rId11"/>
            <a:srcRect/>
            <a:tile tx="0" ty="0" sx="100000" sy="100000" flip="none" algn="b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9" name="TextBox 218"/>
          <p:cNvSpPr txBox="1"/>
          <p:nvPr/>
        </p:nvSpPr>
        <p:spPr>
          <a:xfrm>
            <a:off x="33825975" y="16535400"/>
            <a:ext cx="7804438" cy="1384995"/>
          </a:xfrm>
          <a:prstGeom prst="rect">
            <a:avLst/>
          </a:prstGeom>
          <a:solidFill>
            <a:schemeClr val="bg1"/>
          </a:solidFill>
          <a:effectLst>
            <a:softEdge rad="63500"/>
          </a:effectLst>
        </p:spPr>
        <p:txBody>
          <a:bodyPr wrap="square" rtlCol="0">
            <a:spAutoFit/>
          </a:bodyPr>
          <a:lstStyle/>
          <a:p>
            <a:pPr algn="ctr"/>
            <a:r>
              <a:rPr lang="en-US" sz="2800" dirty="0" smtClean="0">
                <a:latin typeface="Arial" panose="020B0604020202020204" pitchFamily="34" charset="0"/>
                <a:cs typeface="Arial" panose="020B0604020202020204" pitchFamily="34" charset="0"/>
              </a:rPr>
              <a:t>Low-intensity management shifts microbial community structure and function, and seems to improve organic N mineralization</a:t>
            </a:r>
          </a:p>
        </p:txBody>
      </p:sp>
      <p:sp>
        <p:nvSpPr>
          <p:cNvPr id="221" name="TextBox 220"/>
          <p:cNvSpPr txBox="1"/>
          <p:nvPr/>
        </p:nvSpPr>
        <p:spPr>
          <a:xfrm>
            <a:off x="33664080" y="20421600"/>
            <a:ext cx="8011886" cy="1384995"/>
          </a:xfrm>
          <a:prstGeom prst="rect">
            <a:avLst/>
          </a:prstGeom>
          <a:solidFill>
            <a:schemeClr val="bg1"/>
          </a:solidFill>
          <a:effectLst>
            <a:softEdge rad="63500"/>
          </a:effectLst>
        </p:spPr>
        <p:txBody>
          <a:bodyPr wrap="square" rtlCol="0">
            <a:spAutoFit/>
          </a:bodyPr>
          <a:lstStyle/>
          <a:p>
            <a:pPr algn="ctr"/>
            <a:r>
              <a:rPr lang="en-US" sz="2800" dirty="0" smtClean="0">
                <a:latin typeface="Arial" panose="020B0604020202020204" pitchFamily="34" charset="0"/>
                <a:cs typeface="Arial" panose="020B0604020202020204" pitchFamily="34" charset="0"/>
              </a:rPr>
              <a:t>Roots appear to stimulate N mineralization, perhaps by increasing the relative proportion of saprotrophic fungi in rhizosphere soil</a:t>
            </a:r>
          </a:p>
        </p:txBody>
      </p:sp>
      <p:sp>
        <p:nvSpPr>
          <p:cNvPr id="222" name="TextBox 221"/>
          <p:cNvSpPr txBox="1"/>
          <p:nvPr/>
        </p:nvSpPr>
        <p:spPr>
          <a:xfrm>
            <a:off x="33947728" y="24003000"/>
            <a:ext cx="7499638" cy="1815882"/>
          </a:xfrm>
          <a:prstGeom prst="rect">
            <a:avLst/>
          </a:prstGeom>
          <a:solidFill>
            <a:schemeClr val="bg1"/>
          </a:solidFill>
          <a:effectLst>
            <a:softEdge rad="63500"/>
          </a:effectLst>
        </p:spPr>
        <p:txBody>
          <a:bodyPr wrap="square" rtlCol="0">
            <a:spAutoFit/>
          </a:bodyPr>
          <a:lstStyle/>
          <a:p>
            <a:pPr algn="ctr"/>
            <a:r>
              <a:rPr lang="en-US" sz="2800" dirty="0" smtClean="0">
                <a:latin typeface="Arial" panose="020B0604020202020204" pitchFamily="34" charset="0"/>
                <a:cs typeface="Arial" panose="020B0604020202020204" pitchFamily="34" charset="0"/>
              </a:rPr>
              <a:t>Hyphae boost microbial N content, and may improve N cycling under high-intensity management by selecting for NAG-producing microbes in the hyphosphere</a:t>
            </a:r>
          </a:p>
        </p:txBody>
      </p:sp>
    </p:spTree>
    <p:extLst>
      <p:ext uri="{BB962C8B-B14F-4D97-AF65-F5344CB8AC3E}">
        <p14:creationId xmlns:p14="http://schemas.microsoft.com/office/powerpoint/2010/main" val="524562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3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90"/>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91"/>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5612</TotalTime>
  <Words>693</Words>
  <Application>Microsoft Office PowerPoint</Application>
  <PresentationFormat>Custom</PresentationFormat>
  <Paragraphs>63</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UNH</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Amanda B. Daly</dc:creator>
  <cp:lastModifiedBy>Amanda B. Daly</cp:lastModifiedBy>
  <cp:revision>87</cp:revision>
  <dcterms:created xsi:type="dcterms:W3CDTF">2013-09-25T02:17:55Z</dcterms:created>
  <dcterms:modified xsi:type="dcterms:W3CDTF">2015-07-24T18:35:49Z</dcterms:modified>
</cp:coreProperties>
</file>