
<file path=[Content_Types].xml><?xml version="1.0" encoding="utf-8"?>
<Types xmlns="http://schemas.openxmlformats.org/package/2006/content-types">
  <Override PartName="/ppt/charts/chart1.xml" ContentType="application/vnd.openxmlformats-officedocument.drawingml.chart+xml"/>
  <Override PartName="/ppt/slideLayouts/slideLayout1.xml" ContentType="application/vnd.openxmlformats-officedocument.presentationml.slideLayout+xml"/>
  <Default Extension="png" ContentType="image/png"/>
  <Default Extension="rels" ContentType="application/vnd.openxmlformats-package.relationships+xml"/>
  <Default Extension="jpeg" ContentType="image/jpeg"/>
  <Default Extension="xml" ContentType="application/xml"/>
  <Override PartName="/ppt/tableStyles.xml" ContentType="application/vnd.openxmlformats-officedocument.presentationml.tableStyles+xml"/>
  <Override PartName="/ppt/charts/chart8.xml" ContentType="application/vnd.openxmlformats-officedocument.drawingml.char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charts/chart6.xml" ContentType="application/vnd.openxmlformats-officedocument.drawingml.char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4.xml" ContentType="application/vnd.openxmlformats-officedocument.drawingml.char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2.xml" ContentType="application/vnd.openxmlformats-officedocument.drawingml.chart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presentation.xml" ContentType="application/vnd.openxmlformats-officedocument.presentationml.presentation.main+xml"/>
  <Override PartName="/ppt/charts/chart7.xml" ContentType="application/vnd.openxmlformats-officedocument.drawingml.char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charts/chart5.xml" ContentType="application/vnd.openxmlformats-officedocument.drawingml.char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charts/chart3.xml" ContentType="application/vnd.openxmlformats-officedocument.drawingml.chart+xml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0233600" cy="347472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5pPr>
    <a:lvl6pPr marL="2286000" algn="l" defTabSz="457200" rtl="0" eaLnBrk="1" latinLnBrk="0" hangingPunct="1">
      <a:defRPr sz="2400" kern="1200" baseline="-250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6pPr>
    <a:lvl7pPr marL="2743200" algn="l" defTabSz="457200" rtl="0" eaLnBrk="1" latinLnBrk="0" hangingPunct="1">
      <a:defRPr sz="2400" kern="1200" baseline="-250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7pPr>
    <a:lvl8pPr marL="3200400" algn="l" defTabSz="457200" rtl="0" eaLnBrk="1" latinLnBrk="0" hangingPunct="1">
      <a:defRPr sz="2400" kern="1200" baseline="-250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8pPr>
    <a:lvl9pPr marL="3657600" algn="l" defTabSz="457200" rtl="0" eaLnBrk="1" latinLnBrk="0" hangingPunct="1">
      <a:defRPr sz="2400" kern="1200" baseline="-250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>
          <a:srgbClr val="FF0000"/>
        </p14:laserClr>
      </p:ext>
      <p:ext uri="{2FDB2607-1784-4EEB-B798-7EB5836EED8A}">
        <p14:showMediaCtrls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"/>
      </p:ext>
    </p:extLst>
  </p:showPr>
  <p:clrMru>
    <a:srgbClr val="ED181E"/>
    <a:srgbClr val="218C4C"/>
    <a:srgbClr val="2FD072"/>
    <a:srgbClr val="2EC26A"/>
  </p:clrMru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vertBarState="minimized" horzBarState="maximized">
    <p:restoredLeft sz="12267" autoAdjust="0"/>
    <p:restoredTop sz="88131" autoAdjust="0"/>
  </p:normalViewPr>
  <p:slideViewPr>
    <p:cSldViewPr>
      <p:cViewPr>
        <p:scale>
          <a:sx n="40" d="100"/>
          <a:sy n="40" d="100"/>
        </p:scale>
        <p:origin x="352" y="3280"/>
      </p:cViewPr>
      <p:guideLst>
        <p:guide orient="horz" pos="10944"/>
        <p:guide pos="126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aerywisher:Desktop:Hobbie:Data:DukeFACE:DukeSoils:DukeFACEsoil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aerywisher:Desktop:Hobbie:Data:DukeFACE:Duke2002_2010_2013%20data_wk4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aerywisher:Desktop:Hobbie:Data:DukeFACE:Duke2002_2010_2013%20data_wk4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aerywisher:Desktop:Hobbie:Data:DukeFACE:DukeSoils:DukeFACEsoil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aerywisher:Desktop:Hobbie:Data:DukeFACE:Duke2002_2010_2013%20data_wk4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aerywisher:Desktop:Hobbie:Data:DukeFACE:Duke2002_2010_2013%20data_wk4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aerywisher:Desktop:Hobbie:Data:DukeFACE:Duke2002_2010_2013%20data_wk4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aerywisher:Desktop:Duke2002_2010_2013%20data_wk_15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plotArea>
      <c:layout>
        <c:manualLayout>
          <c:layoutTarget val="inner"/>
          <c:xMode val="edge"/>
          <c:yMode val="edge"/>
          <c:x val="0.0749132274413974"/>
          <c:y val="0.0205992509363296"/>
          <c:w val="0.890315526291972"/>
          <c:h val="0.870911533840569"/>
        </c:manualLayout>
      </c:layout>
      <c:barChart>
        <c:barDir val="col"/>
        <c:grouping val="clustered"/>
        <c:ser>
          <c:idx val="0"/>
          <c:order val="0"/>
          <c:tx>
            <c:strRef>
              <c:f>Figure!$C$2</c:f>
              <c:strCache>
                <c:ptCount val="1"/>
                <c:pt idx="0">
                  <c:v>15N-amb 2010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errBars>
            <c:errBarType val="both"/>
            <c:errValType val="cust"/>
            <c:plus>
              <c:numRef>
                <c:f>Figure!$I$3:$I$6</c:f>
                <c:numCache>
                  <c:formatCode>General</c:formatCode>
                  <c:ptCount val="4"/>
                  <c:pt idx="0">
                    <c:v>0.0176383420546889</c:v>
                  </c:pt>
                  <c:pt idx="1">
                    <c:v>0.108394854322105</c:v>
                  </c:pt>
                  <c:pt idx="2">
                    <c:v>0.0795210867585339</c:v>
                  </c:pt>
                  <c:pt idx="3">
                    <c:v>0.142072210600314</c:v>
                  </c:pt>
                </c:numCache>
              </c:numRef>
            </c:plus>
            <c:minus>
              <c:numRef>
                <c:f>Figure!$I$3:$I$6</c:f>
                <c:numCache>
                  <c:formatCode>General</c:formatCode>
                  <c:ptCount val="4"/>
                  <c:pt idx="0">
                    <c:v>0.0176383420546889</c:v>
                  </c:pt>
                  <c:pt idx="1">
                    <c:v>0.108394854322105</c:v>
                  </c:pt>
                  <c:pt idx="2">
                    <c:v>0.0795210867585339</c:v>
                  </c:pt>
                  <c:pt idx="3">
                    <c:v>0.142072210600314</c:v>
                  </c:pt>
                </c:numCache>
              </c:numRef>
            </c:minus>
          </c:errBars>
          <c:cat>
            <c:strRef>
              <c:f>Figure!$A$3:$A$6</c:f>
              <c:strCache>
                <c:ptCount val="4"/>
                <c:pt idx="0">
                  <c:v>Oi</c:v>
                </c:pt>
                <c:pt idx="1">
                  <c:v>OH</c:v>
                </c:pt>
                <c:pt idx="2">
                  <c:v>15cm</c:v>
                </c:pt>
                <c:pt idx="3">
                  <c:v>30cm</c:v>
                </c:pt>
              </c:strCache>
            </c:strRef>
          </c:cat>
          <c:val>
            <c:numRef>
              <c:f>Figure!$C$3:$C$6</c:f>
              <c:numCache>
                <c:formatCode>General</c:formatCode>
                <c:ptCount val="4"/>
                <c:pt idx="0">
                  <c:v>12.23</c:v>
                </c:pt>
                <c:pt idx="1">
                  <c:v>18.937</c:v>
                </c:pt>
                <c:pt idx="2">
                  <c:v>12.220416227</c:v>
                </c:pt>
                <c:pt idx="3">
                  <c:v>10.031154501</c:v>
                </c:pt>
              </c:numCache>
            </c:numRef>
          </c:val>
        </c:ser>
        <c:ser>
          <c:idx val="1"/>
          <c:order val="1"/>
          <c:tx>
            <c:strRef>
              <c:f>Figure!$E$2</c:f>
              <c:strCache>
                <c:ptCount val="1"/>
                <c:pt idx="0">
                  <c:v>15N-elev 2010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errBars>
            <c:errBarType val="both"/>
            <c:errValType val="cust"/>
            <c:plus>
              <c:numRef>
                <c:f>Figure!$J$3:$J$6</c:f>
                <c:numCache>
                  <c:formatCode>General</c:formatCode>
                  <c:ptCount val="4"/>
                  <c:pt idx="0">
                    <c:v>0.777811031015565</c:v>
                  </c:pt>
                  <c:pt idx="1">
                    <c:v>0.498952456368353</c:v>
                  </c:pt>
                  <c:pt idx="2">
                    <c:v>0.52138640248</c:v>
                  </c:pt>
                  <c:pt idx="3">
                    <c:v>0.197787836416707</c:v>
                  </c:pt>
                </c:numCache>
              </c:numRef>
            </c:plus>
            <c:minus>
              <c:numRef>
                <c:f>Figure!$J$3:$J$6</c:f>
                <c:numCache>
                  <c:formatCode>General</c:formatCode>
                  <c:ptCount val="4"/>
                  <c:pt idx="0">
                    <c:v>0.777811031015565</c:v>
                  </c:pt>
                  <c:pt idx="1">
                    <c:v>0.498952456368353</c:v>
                  </c:pt>
                  <c:pt idx="2">
                    <c:v>0.52138640248</c:v>
                  </c:pt>
                  <c:pt idx="3">
                    <c:v>0.197787836416707</c:v>
                  </c:pt>
                </c:numCache>
              </c:numRef>
            </c:minus>
          </c:errBars>
          <c:cat>
            <c:strRef>
              <c:f>Figure!$A$3:$A$6</c:f>
              <c:strCache>
                <c:ptCount val="4"/>
                <c:pt idx="0">
                  <c:v>Oi</c:v>
                </c:pt>
                <c:pt idx="1">
                  <c:v>OH</c:v>
                </c:pt>
                <c:pt idx="2">
                  <c:v>15cm</c:v>
                </c:pt>
                <c:pt idx="3">
                  <c:v>30cm</c:v>
                </c:pt>
              </c:strCache>
            </c:strRef>
          </c:cat>
          <c:val>
            <c:numRef>
              <c:f>Figure!$E$3:$E$6</c:f>
              <c:numCache>
                <c:formatCode>General</c:formatCode>
                <c:ptCount val="4"/>
                <c:pt idx="0">
                  <c:v>10.3</c:v>
                </c:pt>
                <c:pt idx="1">
                  <c:v>18.910909091</c:v>
                </c:pt>
                <c:pt idx="2">
                  <c:v>11.353032663</c:v>
                </c:pt>
                <c:pt idx="3">
                  <c:v>8.5409992441</c:v>
                </c:pt>
              </c:numCache>
            </c:numRef>
          </c:val>
        </c:ser>
        <c:ser>
          <c:idx val="2"/>
          <c:order val="2"/>
          <c:tx>
            <c:strRef>
              <c:f>Figure!$C$9</c:f>
              <c:strCache>
                <c:ptCount val="1"/>
                <c:pt idx="0">
                  <c:v>15N-amb 2013</c:v>
                </c:pt>
              </c:strCache>
            </c:strRef>
          </c:tx>
          <c:spPr>
            <a:solidFill>
              <a:srgbClr val="218C4C">
                <a:alpha val="20000"/>
              </a:srgbClr>
            </a:solidFill>
          </c:spPr>
          <c:errBars>
            <c:errBarType val="both"/>
            <c:errValType val="cust"/>
            <c:plus>
              <c:numRef>
                <c:f>Figure!$I$10:$I$13</c:f>
                <c:numCache>
                  <c:formatCode>General</c:formatCode>
                  <c:ptCount val="4"/>
                  <c:pt idx="0">
                    <c:v>0.268743145608497</c:v>
                  </c:pt>
                  <c:pt idx="1">
                    <c:v>0.127479744024084</c:v>
                  </c:pt>
                  <c:pt idx="2">
                    <c:v>0.225388015674557</c:v>
                  </c:pt>
                  <c:pt idx="3">
                    <c:v>0.116666399866444</c:v>
                  </c:pt>
                </c:numCache>
              </c:numRef>
            </c:plus>
            <c:minus>
              <c:numRef>
                <c:f>Figure!$I$10:$I$13</c:f>
                <c:numCache>
                  <c:formatCode>General</c:formatCode>
                  <c:ptCount val="4"/>
                  <c:pt idx="0">
                    <c:v>0.268743145608497</c:v>
                  </c:pt>
                  <c:pt idx="1">
                    <c:v>0.127479744024084</c:v>
                  </c:pt>
                  <c:pt idx="2">
                    <c:v>0.225388015674557</c:v>
                  </c:pt>
                  <c:pt idx="3">
                    <c:v>0.116666399866444</c:v>
                  </c:pt>
                </c:numCache>
              </c:numRef>
            </c:minus>
          </c:errBars>
          <c:cat>
            <c:strRef>
              <c:f>Figure!$A$3:$A$6</c:f>
              <c:strCache>
                <c:ptCount val="4"/>
                <c:pt idx="0">
                  <c:v>Oi</c:v>
                </c:pt>
                <c:pt idx="1">
                  <c:v>OH</c:v>
                </c:pt>
                <c:pt idx="2">
                  <c:v>15cm</c:v>
                </c:pt>
                <c:pt idx="3">
                  <c:v>30cm</c:v>
                </c:pt>
              </c:strCache>
            </c:strRef>
          </c:cat>
          <c:val>
            <c:numRef>
              <c:f>Figure!$C$10:$C$13</c:f>
              <c:numCache>
                <c:formatCode>General</c:formatCode>
                <c:ptCount val="4"/>
                <c:pt idx="0">
                  <c:v>9.458086456796273</c:v>
                </c:pt>
                <c:pt idx="1">
                  <c:v>14.37392599947968</c:v>
                </c:pt>
                <c:pt idx="2">
                  <c:v>14.05067580947406</c:v>
                </c:pt>
                <c:pt idx="3">
                  <c:v>8.739389425834943</c:v>
                </c:pt>
              </c:numCache>
            </c:numRef>
          </c:val>
        </c:ser>
        <c:ser>
          <c:idx val="3"/>
          <c:order val="3"/>
          <c:tx>
            <c:strRef>
              <c:f>Figure!$E$9</c:f>
              <c:strCache>
                <c:ptCount val="1"/>
                <c:pt idx="0">
                  <c:v>15N-elev 2013</c:v>
                </c:pt>
              </c:strCache>
            </c:strRef>
          </c:tx>
          <c:spPr>
            <a:solidFill>
              <a:srgbClr val="218C4C">
                <a:alpha val="80000"/>
              </a:srgbClr>
            </a:solidFill>
          </c:spPr>
          <c:errBars>
            <c:errBarType val="both"/>
            <c:errValType val="cust"/>
            <c:plus>
              <c:numRef>
                <c:f>Figure!$K$10:$K$13</c:f>
                <c:numCache>
                  <c:formatCode>General</c:formatCode>
                  <c:ptCount val="4"/>
                  <c:pt idx="0">
                    <c:v>0.550721564528644</c:v>
                  </c:pt>
                  <c:pt idx="1">
                    <c:v>0.488932333326505</c:v>
                  </c:pt>
                  <c:pt idx="2">
                    <c:v>0.393815699574482</c:v>
                  </c:pt>
                  <c:pt idx="3">
                    <c:v>1.75271355673489</c:v>
                  </c:pt>
                </c:numCache>
              </c:numRef>
            </c:plus>
            <c:minus>
              <c:numRef>
                <c:f>Figure!$K$10:$K$13</c:f>
                <c:numCache>
                  <c:formatCode>General</c:formatCode>
                  <c:ptCount val="4"/>
                  <c:pt idx="0">
                    <c:v>0.550721564528644</c:v>
                  </c:pt>
                  <c:pt idx="1">
                    <c:v>0.488932333326505</c:v>
                  </c:pt>
                  <c:pt idx="2">
                    <c:v>0.393815699574482</c:v>
                  </c:pt>
                  <c:pt idx="3">
                    <c:v>1.75271355673489</c:v>
                  </c:pt>
                </c:numCache>
              </c:numRef>
            </c:minus>
          </c:errBars>
          <c:cat>
            <c:strRef>
              <c:f>Figure!$A$3:$A$6</c:f>
              <c:strCache>
                <c:ptCount val="4"/>
                <c:pt idx="0">
                  <c:v>Oi</c:v>
                </c:pt>
                <c:pt idx="1">
                  <c:v>OH</c:v>
                </c:pt>
                <c:pt idx="2">
                  <c:v>15cm</c:v>
                </c:pt>
                <c:pt idx="3">
                  <c:v>30cm</c:v>
                </c:pt>
              </c:strCache>
            </c:strRef>
          </c:cat>
          <c:val>
            <c:numRef>
              <c:f>Figure!$E$10:$E$13</c:f>
              <c:numCache>
                <c:formatCode>General</c:formatCode>
                <c:ptCount val="4"/>
                <c:pt idx="0">
                  <c:v>8.36351738166602</c:v>
                </c:pt>
                <c:pt idx="1">
                  <c:v>13.71587170767957</c:v>
                </c:pt>
                <c:pt idx="2">
                  <c:v>11.00667181273998</c:v>
                </c:pt>
                <c:pt idx="3">
                  <c:v>9.338127973998098</c:v>
                </c:pt>
              </c:numCache>
            </c:numRef>
          </c:val>
        </c:ser>
        <c:dLbls/>
        <c:axId val="277393048"/>
        <c:axId val="277396408"/>
      </c:barChart>
      <c:catAx>
        <c:axId val="277393048"/>
        <c:scaling>
          <c:orientation val="minMax"/>
        </c:scaling>
        <c:axPos val="b"/>
        <c:numFmt formatCode="General" sourceLinked="1"/>
        <c:tickLblPos val="nextTo"/>
        <c:txPr>
          <a:bodyPr wrap="square"/>
          <a:lstStyle/>
          <a:p>
            <a:pPr>
              <a:defRPr sz="1800">
                <a:solidFill>
                  <a:schemeClr val="bg1"/>
                </a:solidFill>
              </a:defRPr>
            </a:pPr>
            <a:endParaRPr lang="en-US"/>
          </a:p>
        </c:txPr>
        <c:crossAx val="277396408"/>
        <c:crosses val="autoZero"/>
        <c:auto val="1"/>
        <c:lblAlgn val="ctr"/>
        <c:lblOffset val="100"/>
      </c:catAx>
      <c:valAx>
        <c:axId val="277396408"/>
        <c:scaling>
          <c:orientation val="minMax"/>
          <c:max val="20.0"/>
          <c:min val="5.0"/>
        </c:scaling>
        <c:axPos val="l"/>
        <c:title>
          <c:tx>
            <c:rich>
              <a:bodyPr/>
              <a:lstStyle/>
              <a:p>
                <a:pPr>
                  <a:defRPr sz="2000"/>
                </a:pPr>
                <a:r>
                  <a:rPr lang="en-US" sz="1800" dirty="0" smtClean="0"/>
                  <a:t>δ</a:t>
                </a:r>
                <a:r>
                  <a:rPr lang="en-US" sz="1800" baseline="30000" dirty="0" smtClean="0"/>
                  <a:t>15</a:t>
                </a:r>
                <a:r>
                  <a:rPr lang="en-US" sz="1800" dirty="0" smtClean="0"/>
                  <a:t>N</a:t>
                </a:r>
                <a:endParaRPr lang="en-US" sz="1800" dirty="0"/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77393048"/>
        <c:crosses val="autoZero"/>
        <c:crossBetween val="between"/>
        <c:majorUnit val="5.0"/>
      </c:valAx>
    </c:plotArea>
    <c:legend>
      <c:legendPos val="r"/>
      <c:layout>
        <c:manualLayout>
          <c:xMode val="edge"/>
          <c:yMode val="edge"/>
          <c:x val="0.746125756019628"/>
          <c:y val="0.0690887375033177"/>
          <c:w val="0.200713226064133"/>
          <c:h val="0.205544155887312"/>
        </c:manualLayout>
      </c:layout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title>
      <c:tx>
        <c:rich>
          <a:bodyPr/>
          <a:lstStyle/>
          <a:p>
            <a:pPr>
              <a:defRPr/>
            </a:pPr>
            <a:r>
              <a:rPr lang="en-US" dirty="0"/>
              <a:t>Pre-Shutoff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'Pre-Shutoff No F'!$K$3</c:f>
              <c:strCache>
                <c:ptCount val="1"/>
                <c:pt idx="0">
                  <c:v>Ambient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errBars>
            <c:errBarType val="both"/>
            <c:errValType val="cust"/>
            <c:plus>
              <c:numRef>
                <c:f>'Pre-Shutoff No F'!$K$19:$K$21</c:f>
                <c:numCache>
                  <c:formatCode>General</c:formatCode>
                  <c:ptCount val="3"/>
                  <c:pt idx="0">
                    <c:v>0.133372763440292</c:v>
                  </c:pt>
                  <c:pt idx="1">
                    <c:v>0.265364801624631</c:v>
                  </c:pt>
                  <c:pt idx="2">
                    <c:v>0.194903840080341</c:v>
                  </c:pt>
                </c:numCache>
              </c:numRef>
            </c:plus>
            <c:minus>
              <c:numRef>
                <c:f>'Pre-Shutoff No F'!$K$19:$K$21</c:f>
                <c:numCache>
                  <c:formatCode>General</c:formatCode>
                  <c:ptCount val="3"/>
                  <c:pt idx="0">
                    <c:v>0.133372763440292</c:v>
                  </c:pt>
                  <c:pt idx="1">
                    <c:v>0.265364801624631</c:v>
                  </c:pt>
                  <c:pt idx="2">
                    <c:v>0.194903840080341</c:v>
                  </c:pt>
                </c:numCache>
              </c:numRef>
            </c:minus>
          </c:errBars>
          <c:cat>
            <c:strRef>
              <c:f>'Pre-Shutoff No F'!$J$4:$J$6</c:f>
              <c:strCache>
                <c:ptCount val="3"/>
                <c:pt idx="0">
                  <c:v>Hydrophilic</c:v>
                </c:pt>
                <c:pt idx="1">
                  <c:v>Hydrophobic</c:v>
                </c:pt>
                <c:pt idx="2">
                  <c:v>Saprotrophic</c:v>
                </c:pt>
              </c:strCache>
            </c:strRef>
          </c:cat>
          <c:val>
            <c:numRef>
              <c:f>'Pre-Shutoff No F'!$K$4:$K$6</c:f>
              <c:numCache>
                <c:formatCode>0.00</c:formatCode>
                <c:ptCount val="3"/>
                <c:pt idx="0">
                  <c:v>-27.17006409512545</c:v>
                </c:pt>
                <c:pt idx="1">
                  <c:v>-26.71520124511068</c:v>
                </c:pt>
                <c:pt idx="2">
                  <c:v>-24.37041208026912</c:v>
                </c:pt>
              </c:numCache>
            </c:numRef>
          </c:val>
        </c:ser>
        <c:ser>
          <c:idx val="1"/>
          <c:order val="1"/>
          <c:tx>
            <c:strRef>
              <c:f>'Pre-Shutoff No F'!$L$3</c:f>
              <c:strCache>
                <c:ptCount val="1"/>
                <c:pt idx="0">
                  <c:v>Elevated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errBars>
            <c:errBarType val="both"/>
            <c:errValType val="cust"/>
            <c:plus>
              <c:numRef>
                <c:f>'Pre-Shutoff No F'!$L$19:$L$21</c:f>
                <c:numCache>
                  <c:formatCode>General</c:formatCode>
                  <c:ptCount val="3"/>
                  <c:pt idx="0">
                    <c:v>0.432003993229586</c:v>
                  </c:pt>
                  <c:pt idx="1">
                    <c:v>0.548104205092338</c:v>
                  </c:pt>
                  <c:pt idx="2">
                    <c:v>0.577536917883401</c:v>
                  </c:pt>
                </c:numCache>
              </c:numRef>
            </c:plus>
            <c:minus>
              <c:numRef>
                <c:f>'Pre-Shutoff No F'!$L$19:$L$21</c:f>
                <c:numCache>
                  <c:formatCode>General</c:formatCode>
                  <c:ptCount val="3"/>
                  <c:pt idx="0">
                    <c:v>0.432003993229586</c:v>
                  </c:pt>
                  <c:pt idx="1">
                    <c:v>0.548104205092338</c:v>
                  </c:pt>
                  <c:pt idx="2">
                    <c:v>0.577536917883401</c:v>
                  </c:pt>
                </c:numCache>
              </c:numRef>
            </c:minus>
          </c:errBars>
          <c:cat>
            <c:strRef>
              <c:f>'Pre-Shutoff No F'!$J$4:$J$6</c:f>
              <c:strCache>
                <c:ptCount val="3"/>
                <c:pt idx="0">
                  <c:v>Hydrophilic</c:v>
                </c:pt>
                <c:pt idx="1">
                  <c:v>Hydrophobic</c:v>
                </c:pt>
                <c:pt idx="2">
                  <c:v>Saprotrophic</c:v>
                </c:pt>
              </c:strCache>
            </c:strRef>
          </c:cat>
          <c:val>
            <c:numRef>
              <c:f>'Pre-Shutoff No F'!$L$4:$L$6</c:f>
              <c:numCache>
                <c:formatCode>0.00</c:formatCode>
                <c:ptCount val="3"/>
                <c:pt idx="0">
                  <c:v>-38.91328835119477</c:v>
                </c:pt>
                <c:pt idx="1">
                  <c:v>-37.25847702173872</c:v>
                </c:pt>
                <c:pt idx="2">
                  <c:v>-32.58140885534701</c:v>
                </c:pt>
              </c:numCache>
            </c:numRef>
          </c:val>
        </c:ser>
        <c:dLbls/>
        <c:axId val="279011720"/>
        <c:axId val="278997464"/>
      </c:barChart>
      <c:catAx>
        <c:axId val="279011720"/>
        <c:scaling>
          <c:orientation val="minMax"/>
        </c:scaling>
        <c:delete val="1"/>
        <c:axPos val="b"/>
        <c:tickLblPos val="nextTo"/>
        <c:crossAx val="278997464"/>
        <c:crosses val="autoZero"/>
        <c:auto val="1"/>
        <c:lblAlgn val="ctr"/>
        <c:lblOffset val="100"/>
      </c:catAx>
      <c:valAx>
        <c:axId val="278997464"/>
        <c:scaling>
          <c:orientation val="minMax"/>
          <c:max val="-20.0"/>
          <c:min val="-40.0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 smtClean="0"/>
                  <a:t>δ</a:t>
                </a:r>
                <a:r>
                  <a:rPr lang="en-US" sz="1800" baseline="30000" dirty="0" smtClean="0"/>
                  <a:t>13</a:t>
                </a:r>
                <a:r>
                  <a:rPr lang="en-US" sz="1800" dirty="0" smtClean="0"/>
                  <a:t>C</a:t>
                </a:r>
                <a:endParaRPr lang="en-US" sz="1800" dirty="0"/>
              </a:p>
            </c:rich>
          </c:tx>
          <c:layout/>
        </c:title>
        <c:numFmt formatCode="0" sourceLinked="0"/>
        <c:tickLblPos val="nextTo"/>
        <c:crossAx val="279011720"/>
        <c:crosses val="autoZero"/>
        <c:crossBetween val="between"/>
        <c:majorUnit val="5.0"/>
        <c:minorUnit val="0.4"/>
      </c:valAx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title>
      <c:tx>
        <c:rich>
          <a:bodyPr/>
          <a:lstStyle/>
          <a:p>
            <a:pPr>
              <a:defRPr/>
            </a:pPr>
            <a:r>
              <a:rPr lang="en-US" dirty="0"/>
              <a:t>Post-Shutoff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'Post-Shutoff No F'!$K$2</c:f>
              <c:strCache>
                <c:ptCount val="1"/>
                <c:pt idx="0">
                  <c:v>Ambient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errBars>
            <c:errBarType val="both"/>
            <c:errValType val="cust"/>
            <c:plus>
              <c:numRef>
                <c:f>'Post-Shutoff No F'!$K$18:$K$20</c:f>
                <c:numCache>
                  <c:formatCode>General</c:formatCode>
                  <c:ptCount val="3"/>
                  <c:pt idx="0">
                    <c:v>0.047368487049494</c:v>
                  </c:pt>
                  <c:pt idx="1">
                    <c:v>0.232221833359898</c:v>
                  </c:pt>
                  <c:pt idx="2">
                    <c:v>0.605805983383256</c:v>
                  </c:pt>
                </c:numCache>
              </c:numRef>
            </c:plus>
            <c:minus>
              <c:numRef>
                <c:f>'Post-Shutoff No F'!$K$18:$K$20</c:f>
                <c:numCache>
                  <c:formatCode>General</c:formatCode>
                  <c:ptCount val="3"/>
                  <c:pt idx="0">
                    <c:v>0.047368487049494</c:v>
                  </c:pt>
                  <c:pt idx="1">
                    <c:v>0.232221833359898</c:v>
                  </c:pt>
                  <c:pt idx="2">
                    <c:v>0.605805983383256</c:v>
                  </c:pt>
                </c:numCache>
              </c:numRef>
            </c:minus>
          </c:errBars>
          <c:cat>
            <c:strRef>
              <c:f>'Post-Shutoff No F'!$J$3:$J$5</c:f>
              <c:strCache>
                <c:ptCount val="3"/>
                <c:pt idx="0">
                  <c:v>Hydrophilic</c:v>
                </c:pt>
                <c:pt idx="1">
                  <c:v>Hydrophobic</c:v>
                </c:pt>
                <c:pt idx="2">
                  <c:v>Saprotrophic</c:v>
                </c:pt>
              </c:strCache>
            </c:strRef>
          </c:cat>
          <c:val>
            <c:numRef>
              <c:f>'Post-Shutoff No F'!$K$3:$K$5</c:f>
              <c:numCache>
                <c:formatCode>0.00</c:formatCode>
                <c:ptCount val="3"/>
                <c:pt idx="0">
                  <c:v>-27.06920629159098</c:v>
                </c:pt>
                <c:pt idx="1">
                  <c:v>-26.4661541128478</c:v>
                </c:pt>
                <c:pt idx="2">
                  <c:v>-25.90071544101673</c:v>
                </c:pt>
              </c:numCache>
            </c:numRef>
          </c:val>
        </c:ser>
        <c:ser>
          <c:idx val="1"/>
          <c:order val="1"/>
          <c:tx>
            <c:strRef>
              <c:f>'Post-Shutoff No F'!$L$2</c:f>
              <c:strCache>
                <c:ptCount val="1"/>
                <c:pt idx="0">
                  <c:v>Elevated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errBars>
            <c:errBarType val="both"/>
            <c:errValType val="cust"/>
            <c:plus>
              <c:numRef>
                <c:f>'Post-Shutoff No F'!$L$18:$L$20</c:f>
                <c:numCache>
                  <c:formatCode>General</c:formatCode>
                  <c:ptCount val="3"/>
                  <c:pt idx="0">
                    <c:v>0.166251043949567</c:v>
                  </c:pt>
                  <c:pt idx="1">
                    <c:v>0.381105702895517</c:v>
                  </c:pt>
                  <c:pt idx="2">
                    <c:v>1.260991482251568</c:v>
                  </c:pt>
                </c:numCache>
              </c:numRef>
            </c:plus>
            <c:minus>
              <c:numRef>
                <c:f>'Post-Shutoff No F'!$L$18:$L$20</c:f>
                <c:numCache>
                  <c:formatCode>General</c:formatCode>
                  <c:ptCount val="3"/>
                  <c:pt idx="0">
                    <c:v>0.166251043949567</c:v>
                  </c:pt>
                  <c:pt idx="1">
                    <c:v>0.381105702895517</c:v>
                  </c:pt>
                  <c:pt idx="2">
                    <c:v>1.260991482251568</c:v>
                  </c:pt>
                </c:numCache>
              </c:numRef>
            </c:minus>
          </c:errBars>
          <c:cat>
            <c:strRef>
              <c:f>'Post-Shutoff No F'!$J$3:$J$5</c:f>
              <c:strCache>
                <c:ptCount val="3"/>
                <c:pt idx="0">
                  <c:v>Hydrophilic</c:v>
                </c:pt>
                <c:pt idx="1">
                  <c:v>Hydrophobic</c:v>
                </c:pt>
                <c:pt idx="2">
                  <c:v>Saprotrophic</c:v>
                </c:pt>
              </c:strCache>
            </c:strRef>
          </c:cat>
          <c:val>
            <c:numRef>
              <c:f>'Post-Shutoff No F'!$L$3:$L$5</c:f>
              <c:numCache>
                <c:formatCode>0.00</c:formatCode>
                <c:ptCount val="3"/>
                <c:pt idx="0">
                  <c:v>-27.2288028800538</c:v>
                </c:pt>
                <c:pt idx="1">
                  <c:v>-27.05701375429014</c:v>
                </c:pt>
                <c:pt idx="2">
                  <c:v>-33.02125672052464</c:v>
                </c:pt>
              </c:numCache>
            </c:numRef>
          </c:val>
        </c:ser>
        <c:dLbls/>
        <c:axId val="232187992"/>
        <c:axId val="279049272"/>
      </c:barChart>
      <c:catAx>
        <c:axId val="232187992"/>
        <c:scaling>
          <c:orientation val="minMax"/>
        </c:scaling>
        <c:delete val="1"/>
        <c:axPos val="b"/>
        <c:tickLblPos val="nextTo"/>
        <c:crossAx val="279049272"/>
        <c:crosses val="autoZero"/>
        <c:auto val="1"/>
        <c:lblAlgn val="ctr"/>
        <c:lblOffset val="100"/>
      </c:catAx>
      <c:valAx>
        <c:axId val="279049272"/>
        <c:scaling>
          <c:orientation val="minMax"/>
          <c:max val="-20.0"/>
          <c:min val="-40.0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 smtClean="0"/>
                  <a:t>δ</a:t>
                </a:r>
                <a:r>
                  <a:rPr lang="en-US" sz="1800" baseline="30000" dirty="0" smtClean="0"/>
                  <a:t>13</a:t>
                </a:r>
                <a:r>
                  <a:rPr lang="en-US" sz="1800" dirty="0" smtClean="0"/>
                  <a:t>C</a:t>
                </a:r>
                <a:endParaRPr lang="en-US" sz="1800" dirty="0"/>
              </a:p>
            </c:rich>
          </c:tx>
          <c:layout/>
        </c:title>
        <c:numFmt formatCode="0" sourceLinked="0"/>
        <c:tickLblPos val="nextTo"/>
        <c:crossAx val="232187992"/>
        <c:crosses val="autoZero"/>
        <c:crossBetween val="between"/>
        <c:majorUnit val="5.0"/>
        <c:minorUnit val="0.4"/>
      </c:valAx>
    </c:plotArea>
    <c:legend>
      <c:legendPos val="r"/>
      <c:layout>
        <c:manualLayout>
          <c:xMode val="edge"/>
          <c:yMode val="edge"/>
          <c:x val="0.20520408506629"/>
          <c:y val="0.756039497078994"/>
          <c:w val="0.192884100013814"/>
          <c:h val="0.1886542591267"/>
        </c:manualLayout>
      </c:layout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plotArea>
      <c:layout>
        <c:manualLayout>
          <c:layoutTarget val="inner"/>
          <c:xMode val="edge"/>
          <c:yMode val="edge"/>
          <c:x val="0.0776886345089217"/>
          <c:y val="0.0265700483091787"/>
          <c:w val="0.905946205253755"/>
          <c:h val="0.946859903381642"/>
        </c:manualLayout>
      </c:layout>
      <c:barChart>
        <c:barDir val="col"/>
        <c:grouping val="clustered"/>
        <c:ser>
          <c:idx val="0"/>
          <c:order val="0"/>
          <c:tx>
            <c:strRef>
              <c:f>Figure!$D$2</c:f>
              <c:strCache>
                <c:ptCount val="1"/>
                <c:pt idx="0">
                  <c:v>13C-amb 2010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errBars>
            <c:errBarType val="both"/>
            <c:errValType val="cust"/>
            <c:plus>
              <c:numRef>
                <c:f>Figure!$I$3:$I$6</c:f>
                <c:numCache>
                  <c:formatCode>General</c:formatCode>
                  <c:ptCount val="4"/>
                  <c:pt idx="0">
                    <c:v>0.0176383420546889</c:v>
                  </c:pt>
                  <c:pt idx="1">
                    <c:v>0.108394854322105</c:v>
                  </c:pt>
                  <c:pt idx="2">
                    <c:v>0.0795210867585339</c:v>
                  </c:pt>
                  <c:pt idx="3">
                    <c:v>0.142072210600314</c:v>
                  </c:pt>
                </c:numCache>
              </c:numRef>
            </c:plus>
            <c:minus>
              <c:numRef>
                <c:f>Figure!$I$3:$I$6</c:f>
                <c:numCache>
                  <c:formatCode>General</c:formatCode>
                  <c:ptCount val="4"/>
                  <c:pt idx="0">
                    <c:v>0.0176383420546889</c:v>
                  </c:pt>
                  <c:pt idx="1">
                    <c:v>0.108394854322105</c:v>
                  </c:pt>
                  <c:pt idx="2">
                    <c:v>0.0795210867585339</c:v>
                  </c:pt>
                  <c:pt idx="3">
                    <c:v>0.142072210600314</c:v>
                  </c:pt>
                </c:numCache>
              </c:numRef>
            </c:minus>
          </c:errBars>
          <c:cat>
            <c:strRef>
              <c:f>Figure!$A$3:$A$6</c:f>
              <c:strCache>
                <c:ptCount val="4"/>
                <c:pt idx="0">
                  <c:v>Oi</c:v>
                </c:pt>
                <c:pt idx="1">
                  <c:v>OH</c:v>
                </c:pt>
                <c:pt idx="2">
                  <c:v>15 cm</c:v>
                </c:pt>
                <c:pt idx="3">
                  <c:v>30 cm</c:v>
                </c:pt>
              </c:strCache>
            </c:strRef>
          </c:cat>
          <c:val>
            <c:numRef>
              <c:f>Figure!$D$3:$D$6</c:f>
              <c:numCache>
                <c:formatCode>General</c:formatCode>
                <c:ptCount val="4"/>
                <c:pt idx="0">
                  <c:v>-30.25333333</c:v>
                </c:pt>
                <c:pt idx="1">
                  <c:v>-29.535</c:v>
                </c:pt>
                <c:pt idx="2">
                  <c:v>-27.04250825</c:v>
                </c:pt>
                <c:pt idx="3">
                  <c:v>-25.22873105</c:v>
                </c:pt>
              </c:numCache>
            </c:numRef>
          </c:val>
        </c:ser>
        <c:ser>
          <c:idx val="1"/>
          <c:order val="1"/>
          <c:tx>
            <c:strRef>
              <c:f>Figure!$F$2</c:f>
              <c:strCache>
                <c:ptCount val="1"/>
                <c:pt idx="0">
                  <c:v>13C-elev 2010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errBars>
            <c:errBarType val="both"/>
            <c:errValType val="cust"/>
            <c:plus>
              <c:numRef>
                <c:f>Figure!$J$3:$J$6</c:f>
                <c:numCache>
                  <c:formatCode>General</c:formatCode>
                  <c:ptCount val="4"/>
                  <c:pt idx="0">
                    <c:v>0.777811031015565</c:v>
                  </c:pt>
                  <c:pt idx="1">
                    <c:v>0.498952456368353</c:v>
                  </c:pt>
                  <c:pt idx="2">
                    <c:v>0.52138640248</c:v>
                  </c:pt>
                  <c:pt idx="3">
                    <c:v>0.197787836416707</c:v>
                  </c:pt>
                </c:numCache>
              </c:numRef>
            </c:plus>
            <c:minus>
              <c:numRef>
                <c:f>Figure!$J$3:$J$6</c:f>
                <c:numCache>
                  <c:formatCode>General</c:formatCode>
                  <c:ptCount val="4"/>
                  <c:pt idx="0">
                    <c:v>0.777811031015565</c:v>
                  </c:pt>
                  <c:pt idx="1">
                    <c:v>0.498952456368353</c:v>
                  </c:pt>
                  <c:pt idx="2">
                    <c:v>0.52138640248</c:v>
                  </c:pt>
                  <c:pt idx="3">
                    <c:v>0.197787836416707</c:v>
                  </c:pt>
                </c:numCache>
              </c:numRef>
            </c:minus>
          </c:errBars>
          <c:cat>
            <c:strRef>
              <c:f>Figure!$A$3:$A$6</c:f>
              <c:strCache>
                <c:ptCount val="4"/>
                <c:pt idx="0">
                  <c:v>Oi</c:v>
                </c:pt>
                <c:pt idx="1">
                  <c:v>OH</c:v>
                </c:pt>
                <c:pt idx="2">
                  <c:v>15 cm</c:v>
                </c:pt>
                <c:pt idx="3">
                  <c:v>30 cm</c:v>
                </c:pt>
              </c:strCache>
            </c:strRef>
          </c:cat>
          <c:val>
            <c:numRef>
              <c:f>Figure!$F$3:$F$6</c:f>
              <c:numCache>
                <c:formatCode>General</c:formatCode>
                <c:ptCount val="4"/>
                <c:pt idx="0">
                  <c:v>-40.404</c:v>
                </c:pt>
                <c:pt idx="1">
                  <c:v>-39.04</c:v>
                </c:pt>
                <c:pt idx="2">
                  <c:v>-31.28033613999999</c:v>
                </c:pt>
                <c:pt idx="3">
                  <c:v>-26.64700853</c:v>
                </c:pt>
              </c:numCache>
            </c:numRef>
          </c:val>
        </c:ser>
        <c:ser>
          <c:idx val="2"/>
          <c:order val="2"/>
          <c:tx>
            <c:strRef>
              <c:f>Figure!$D$9</c:f>
              <c:strCache>
                <c:ptCount val="1"/>
                <c:pt idx="0">
                  <c:v>13C-amb 2013</c:v>
                </c:pt>
              </c:strCache>
            </c:strRef>
          </c:tx>
          <c:spPr>
            <a:solidFill>
              <a:srgbClr val="218C4C">
                <a:alpha val="20000"/>
              </a:srgbClr>
            </a:solidFill>
          </c:spPr>
          <c:errBars>
            <c:errBarType val="both"/>
            <c:errValType val="cust"/>
            <c:plus>
              <c:numRef>
                <c:f>Figure!$I$10:$I$13</c:f>
                <c:numCache>
                  <c:formatCode>General</c:formatCode>
                  <c:ptCount val="4"/>
                  <c:pt idx="0">
                    <c:v>0.268743145608497</c:v>
                  </c:pt>
                  <c:pt idx="1">
                    <c:v>0.127479744024084</c:v>
                  </c:pt>
                  <c:pt idx="2">
                    <c:v>0.225388015674557</c:v>
                  </c:pt>
                  <c:pt idx="3">
                    <c:v>0.116666399866444</c:v>
                  </c:pt>
                </c:numCache>
              </c:numRef>
            </c:plus>
            <c:minus>
              <c:numRef>
                <c:f>Figure!$I$10:$I$13</c:f>
                <c:numCache>
                  <c:formatCode>General</c:formatCode>
                  <c:ptCount val="4"/>
                  <c:pt idx="0">
                    <c:v>0.268743145608497</c:v>
                  </c:pt>
                  <c:pt idx="1">
                    <c:v>0.127479744024084</c:v>
                  </c:pt>
                  <c:pt idx="2">
                    <c:v>0.225388015674557</c:v>
                  </c:pt>
                  <c:pt idx="3">
                    <c:v>0.116666399866444</c:v>
                  </c:pt>
                </c:numCache>
              </c:numRef>
            </c:minus>
          </c:errBars>
          <c:cat>
            <c:strRef>
              <c:f>Figure!$A$3:$A$6</c:f>
              <c:strCache>
                <c:ptCount val="4"/>
                <c:pt idx="0">
                  <c:v>Oi</c:v>
                </c:pt>
                <c:pt idx="1">
                  <c:v>OH</c:v>
                </c:pt>
                <c:pt idx="2">
                  <c:v>15 cm</c:v>
                </c:pt>
                <c:pt idx="3">
                  <c:v>30 cm</c:v>
                </c:pt>
              </c:strCache>
            </c:strRef>
          </c:cat>
          <c:val>
            <c:numRef>
              <c:f>Figure!$D$10:$D$13</c:f>
              <c:numCache>
                <c:formatCode>General</c:formatCode>
                <c:ptCount val="4"/>
                <c:pt idx="0">
                  <c:v>-29.59488609986937</c:v>
                </c:pt>
                <c:pt idx="1">
                  <c:v>-29.08716387207095</c:v>
                </c:pt>
                <c:pt idx="2">
                  <c:v>-26.91517566890044</c:v>
                </c:pt>
                <c:pt idx="3">
                  <c:v>-24.89166617277673</c:v>
                </c:pt>
              </c:numCache>
            </c:numRef>
          </c:val>
        </c:ser>
        <c:ser>
          <c:idx val="3"/>
          <c:order val="3"/>
          <c:tx>
            <c:strRef>
              <c:f>Figure!$F$9</c:f>
              <c:strCache>
                <c:ptCount val="1"/>
                <c:pt idx="0">
                  <c:v>13C-elev 2013</c:v>
                </c:pt>
              </c:strCache>
            </c:strRef>
          </c:tx>
          <c:spPr>
            <a:solidFill>
              <a:srgbClr val="218C4C">
                <a:alpha val="80000"/>
              </a:srgbClr>
            </a:solidFill>
          </c:spPr>
          <c:errBars>
            <c:errBarType val="both"/>
            <c:errValType val="cust"/>
            <c:plus>
              <c:numRef>
                <c:f>Figure!$K$10:$K$13</c:f>
                <c:numCache>
                  <c:formatCode>General</c:formatCode>
                  <c:ptCount val="4"/>
                  <c:pt idx="0">
                    <c:v>0.550721564528644</c:v>
                  </c:pt>
                  <c:pt idx="1">
                    <c:v>0.488932333326505</c:v>
                  </c:pt>
                  <c:pt idx="2">
                    <c:v>0.393815699574482</c:v>
                  </c:pt>
                  <c:pt idx="3">
                    <c:v>1.75271355673489</c:v>
                  </c:pt>
                </c:numCache>
              </c:numRef>
            </c:plus>
            <c:minus>
              <c:numRef>
                <c:f>Figure!$K$10:$K$13</c:f>
                <c:numCache>
                  <c:formatCode>General</c:formatCode>
                  <c:ptCount val="4"/>
                  <c:pt idx="0">
                    <c:v>0.550721564528644</c:v>
                  </c:pt>
                  <c:pt idx="1">
                    <c:v>0.488932333326505</c:v>
                  </c:pt>
                  <c:pt idx="2">
                    <c:v>0.393815699574482</c:v>
                  </c:pt>
                  <c:pt idx="3">
                    <c:v>1.75271355673489</c:v>
                  </c:pt>
                </c:numCache>
              </c:numRef>
            </c:minus>
          </c:errBars>
          <c:cat>
            <c:strRef>
              <c:f>Figure!$A$3:$A$6</c:f>
              <c:strCache>
                <c:ptCount val="4"/>
                <c:pt idx="0">
                  <c:v>Oi</c:v>
                </c:pt>
                <c:pt idx="1">
                  <c:v>OH</c:v>
                </c:pt>
                <c:pt idx="2">
                  <c:v>15 cm</c:v>
                </c:pt>
                <c:pt idx="3">
                  <c:v>30 cm</c:v>
                </c:pt>
              </c:strCache>
            </c:strRef>
          </c:cat>
          <c:val>
            <c:numRef>
              <c:f>Figure!$F$10:$F$13</c:f>
              <c:numCache>
                <c:formatCode>General</c:formatCode>
                <c:ptCount val="4"/>
                <c:pt idx="0">
                  <c:v>-33.132328848408</c:v>
                </c:pt>
                <c:pt idx="1">
                  <c:v>-37.33124549259826</c:v>
                </c:pt>
                <c:pt idx="2">
                  <c:v>-31.39028632075134</c:v>
                </c:pt>
                <c:pt idx="3">
                  <c:v>-27.87214720834451</c:v>
                </c:pt>
              </c:numCache>
            </c:numRef>
          </c:val>
        </c:ser>
        <c:dLbls/>
        <c:axId val="279119320"/>
        <c:axId val="279122680"/>
      </c:barChart>
      <c:catAx>
        <c:axId val="279119320"/>
        <c:scaling>
          <c:orientation val="minMax"/>
        </c:scaling>
        <c:delete val="1"/>
        <c:axPos val="b"/>
        <c:numFmt formatCode="General" sourceLinked="1"/>
        <c:tickLblPos val="nextTo"/>
        <c:crossAx val="279122680"/>
        <c:crosses val="autoZero"/>
        <c:auto val="1"/>
        <c:lblAlgn val="ctr"/>
        <c:lblOffset val="100"/>
      </c:catAx>
      <c:valAx>
        <c:axId val="279122680"/>
        <c:scaling>
          <c:orientation val="minMax"/>
          <c:max val="-20.0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 smtClean="0"/>
                  <a:t>δ</a:t>
                </a:r>
                <a:r>
                  <a:rPr lang="en-US" sz="1800" baseline="30000" dirty="0" smtClean="0"/>
                  <a:t>13</a:t>
                </a:r>
                <a:r>
                  <a:rPr lang="en-US" sz="1800" dirty="0" smtClean="0"/>
                  <a:t>C</a:t>
                </a:r>
                <a:endParaRPr lang="en-US" sz="1800" dirty="0"/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791193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8956968614217"/>
          <c:y val="0.67884742668036"/>
          <c:w val="0.18443238712808"/>
          <c:h val="0.207522537943627"/>
        </c:manualLayout>
      </c:layout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title>
      <c:tx>
        <c:rich>
          <a:bodyPr/>
          <a:lstStyle/>
          <a:p>
            <a:pPr>
              <a:defRPr/>
            </a:pPr>
            <a:r>
              <a:rPr lang="en-US"/>
              <a:t>Post-Shutoff Protein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29779970685482"/>
          <c:y val="0.118031150711424"/>
          <c:w val="0.820995670995671"/>
          <c:h val="0.723586821384169"/>
        </c:manualLayout>
      </c:layout>
      <c:barChart>
        <c:barDir val="col"/>
        <c:grouping val="clustered"/>
        <c:ser>
          <c:idx val="0"/>
          <c:order val="0"/>
          <c:tx>
            <c:v>ambient</c:v>
          </c:tx>
          <c:spPr>
            <a:solidFill>
              <a:schemeClr val="bg1">
                <a:lumMod val="85000"/>
              </a:schemeClr>
            </a:solidFill>
          </c:spPr>
          <c:errBars>
            <c:errBarType val="both"/>
            <c:errValType val="cust"/>
            <c:plus>
              <c:numRef>
                <c:f>('2012 With F '!$P$3,'2012 With F '!$P$9,'2012 With F '!$P$15)</c:f>
                <c:numCache>
                  <c:formatCode>General</c:formatCode>
                  <c:ptCount val="3"/>
                  <c:pt idx="0">
                    <c:v>0.195231824871124</c:v>
                  </c:pt>
                  <c:pt idx="1">
                    <c:v>0.620669161343576</c:v>
                  </c:pt>
                  <c:pt idx="2">
                    <c:v>0.574686492924455</c:v>
                  </c:pt>
                </c:numCache>
              </c:numRef>
            </c:plus>
            <c:minus>
              <c:numRef>
                <c:f>('2012 With F '!$P$3,'2012 With F '!$P$9,'2012 With F '!$P$15)</c:f>
                <c:numCache>
                  <c:formatCode>General</c:formatCode>
                  <c:ptCount val="3"/>
                  <c:pt idx="0">
                    <c:v>0.195231824871124</c:v>
                  </c:pt>
                  <c:pt idx="1">
                    <c:v>0.620669161343576</c:v>
                  </c:pt>
                  <c:pt idx="2">
                    <c:v>0.574686492924455</c:v>
                  </c:pt>
                </c:numCache>
              </c:numRef>
            </c:minus>
          </c:errBars>
          <c:cat>
            <c:strRef>
              <c:f>('2012 With F '!$M$3,'2012 With F '!$M$9,'2012 With F '!$M$15)</c:f>
              <c:strCache>
                <c:ptCount val="3"/>
                <c:pt idx="0">
                  <c:v>Hydrophillic </c:v>
                </c:pt>
                <c:pt idx="1">
                  <c:v>Hydrophobic </c:v>
                </c:pt>
                <c:pt idx="2">
                  <c:v>Saprotrophic</c:v>
                </c:pt>
              </c:strCache>
            </c:strRef>
          </c:cat>
          <c:val>
            <c:numRef>
              <c:f>('2012 With F '!$N$3,'2012 With F '!$N$9,'2012 With F '!$N$15)</c:f>
              <c:numCache>
                <c:formatCode>0.00</c:formatCode>
                <c:ptCount val="3"/>
                <c:pt idx="0">
                  <c:v>-24.26339830650043</c:v>
                </c:pt>
                <c:pt idx="1">
                  <c:v>-21.93723963412295</c:v>
                </c:pt>
                <c:pt idx="2">
                  <c:v>-22.49772224317679</c:v>
                </c:pt>
              </c:numCache>
            </c:numRef>
          </c:val>
        </c:ser>
        <c:ser>
          <c:idx val="1"/>
          <c:order val="1"/>
          <c:tx>
            <c:v>elevated</c:v>
          </c:tx>
          <c:spPr>
            <a:solidFill>
              <a:schemeClr val="tx1">
                <a:lumMod val="50000"/>
                <a:lumOff val="50000"/>
              </a:schemeClr>
            </a:solidFill>
          </c:spPr>
          <c:errBars>
            <c:errBarType val="both"/>
            <c:errValType val="cust"/>
            <c:plus>
              <c:numRef>
                <c:f>('2012 With F '!$S$3,'2012 With F '!$S$9,'2012 With F '!$S$15)</c:f>
                <c:numCache>
                  <c:formatCode>General</c:formatCode>
                  <c:ptCount val="3"/>
                  <c:pt idx="0">
                    <c:v>0.296426945747332</c:v>
                  </c:pt>
                  <c:pt idx="1">
                    <c:v>0.269225991488916</c:v>
                  </c:pt>
                  <c:pt idx="2">
                    <c:v>1.482520495975689</c:v>
                  </c:pt>
                </c:numCache>
              </c:numRef>
            </c:plus>
            <c:minus>
              <c:numRef>
                <c:f>('2012 With F '!$S$3,'2012 With F '!$S$9,'2012 With F '!$S$15)</c:f>
                <c:numCache>
                  <c:formatCode>General</c:formatCode>
                  <c:ptCount val="3"/>
                  <c:pt idx="0">
                    <c:v>0.296426945747332</c:v>
                  </c:pt>
                  <c:pt idx="1">
                    <c:v>0.269225991488916</c:v>
                  </c:pt>
                  <c:pt idx="2">
                    <c:v>1.482520495975689</c:v>
                  </c:pt>
                </c:numCache>
              </c:numRef>
            </c:minus>
          </c:errBars>
          <c:val>
            <c:numRef>
              <c:f>('2012 With F '!$Q$3,'2012 With F '!$Q$9,'2012 With F '!$Q$15)</c:f>
              <c:numCache>
                <c:formatCode>0.00</c:formatCode>
                <c:ptCount val="3"/>
                <c:pt idx="0">
                  <c:v>-24.6274342827153</c:v>
                </c:pt>
                <c:pt idx="1">
                  <c:v>-24.00520414868229</c:v>
                </c:pt>
                <c:pt idx="2">
                  <c:v>-27.45349203225473</c:v>
                </c:pt>
              </c:numCache>
            </c:numRef>
          </c:val>
        </c:ser>
        <c:dLbls/>
        <c:axId val="279145448"/>
        <c:axId val="279155688"/>
      </c:barChart>
      <c:catAx>
        <c:axId val="279145448"/>
        <c:scaling>
          <c:orientation val="minMax"/>
        </c:scaling>
        <c:delete val="1"/>
        <c:axPos val="b"/>
        <c:tickLblPos val="nextTo"/>
        <c:crossAx val="279155688"/>
        <c:crosses val="autoZero"/>
        <c:auto val="1"/>
        <c:lblAlgn val="ctr"/>
        <c:lblOffset val="100"/>
      </c:catAx>
      <c:valAx>
        <c:axId val="279155688"/>
        <c:scaling>
          <c:orientation val="minMax"/>
          <c:max val="-20.0"/>
          <c:min val="-38.0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 smtClean="0"/>
                  <a:t>δ</a:t>
                </a:r>
                <a:r>
                  <a:rPr lang="en-US" sz="1800" baseline="30000" dirty="0" smtClean="0"/>
                  <a:t>13</a:t>
                </a:r>
                <a:r>
                  <a:rPr lang="en-US" sz="1800" dirty="0" smtClean="0"/>
                  <a:t>C</a:t>
                </a:r>
                <a:endParaRPr lang="en-US" sz="1800" dirty="0"/>
              </a:p>
            </c:rich>
          </c:tx>
          <c:layout/>
        </c:title>
        <c:numFmt formatCode="0" sourceLinked="0"/>
        <c:tickLblPos val="nextTo"/>
        <c:crossAx val="279145448"/>
        <c:crosses val="autoZero"/>
        <c:crossBetween val="between"/>
        <c:majorUnit val="4.0"/>
      </c:valAx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title>
      <c:tx>
        <c:rich>
          <a:bodyPr/>
          <a:lstStyle/>
          <a:p>
            <a:pPr>
              <a:defRPr/>
            </a:pPr>
            <a:r>
              <a:rPr lang="en-US"/>
              <a:t>Post-Shutoff Structural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29779970685482"/>
          <c:y val="0.118031150711424"/>
          <c:w val="0.820995670995671"/>
          <c:h val="0.749902610857853"/>
        </c:manualLayout>
      </c:layout>
      <c:barChart>
        <c:barDir val="col"/>
        <c:grouping val="clustered"/>
        <c:ser>
          <c:idx val="0"/>
          <c:order val="0"/>
          <c:tx>
            <c:v>ambient</c:v>
          </c:tx>
          <c:spPr>
            <a:solidFill>
              <a:schemeClr val="bg1">
                <a:lumMod val="85000"/>
              </a:schemeClr>
            </a:solidFill>
          </c:spPr>
          <c:errBars>
            <c:errBarType val="both"/>
            <c:errValType val="cust"/>
            <c:plus>
              <c:numRef>
                <c:f>('2012 With F '!$P$5,'2012 With F '!$P$11,'2012 With F '!$P$17)</c:f>
                <c:numCache>
                  <c:formatCode>General</c:formatCode>
                  <c:ptCount val="3"/>
                  <c:pt idx="0">
                    <c:v>0.193671209189885</c:v>
                  </c:pt>
                  <c:pt idx="1">
                    <c:v>0.476218825869068</c:v>
                  </c:pt>
                  <c:pt idx="2">
                    <c:v>0.78139817162576</c:v>
                  </c:pt>
                </c:numCache>
              </c:numRef>
            </c:plus>
            <c:minus>
              <c:numRef>
                <c:f>('2012 With F '!$P$5,'2012 With F '!$P$11,'2012 With F '!$P$17)</c:f>
                <c:numCache>
                  <c:formatCode>General</c:formatCode>
                  <c:ptCount val="3"/>
                  <c:pt idx="0">
                    <c:v>0.193671209189885</c:v>
                  </c:pt>
                  <c:pt idx="1">
                    <c:v>0.476218825869068</c:v>
                  </c:pt>
                  <c:pt idx="2">
                    <c:v>0.78139817162576</c:v>
                  </c:pt>
                </c:numCache>
              </c:numRef>
            </c:minus>
          </c:errBars>
          <c:cat>
            <c:strRef>
              <c:f>('2012 With F '!$M$3,'2012 With F '!$M$9,'2012 With F '!$M$15)</c:f>
              <c:strCache>
                <c:ptCount val="3"/>
                <c:pt idx="0">
                  <c:v>Hydrophillic </c:v>
                </c:pt>
                <c:pt idx="1">
                  <c:v>Hydrophobic </c:v>
                </c:pt>
                <c:pt idx="2">
                  <c:v>Saprotrophic</c:v>
                </c:pt>
              </c:strCache>
            </c:strRef>
          </c:cat>
          <c:val>
            <c:numRef>
              <c:f>('2012 With F '!$N$5,'2012 With F '!$N$11,'2012 With F '!$N$17)</c:f>
              <c:numCache>
                <c:formatCode>0.00</c:formatCode>
                <c:ptCount val="3"/>
                <c:pt idx="0">
                  <c:v>-27.80456446351946</c:v>
                </c:pt>
                <c:pt idx="1">
                  <c:v>-27.6702420170068</c:v>
                </c:pt>
                <c:pt idx="2">
                  <c:v>-27.72296593255215</c:v>
                </c:pt>
              </c:numCache>
            </c:numRef>
          </c:val>
        </c:ser>
        <c:ser>
          <c:idx val="1"/>
          <c:order val="1"/>
          <c:tx>
            <c:v>elevated</c:v>
          </c:tx>
          <c:spPr>
            <a:solidFill>
              <a:schemeClr val="tx1">
                <a:lumMod val="50000"/>
                <a:lumOff val="50000"/>
              </a:schemeClr>
            </a:solidFill>
          </c:spPr>
          <c:errBars>
            <c:errBarType val="both"/>
            <c:errValType val="cust"/>
            <c:plus>
              <c:numRef>
                <c:f>('2012 With F '!$S$5,'2012 With F '!$S$11,'2012 With F '!$S$17)</c:f>
                <c:numCache>
                  <c:formatCode>General</c:formatCode>
                  <c:ptCount val="3"/>
                  <c:pt idx="0">
                    <c:v>0.492718143202938</c:v>
                  </c:pt>
                  <c:pt idx="1">
                    <c:v>0.322882943211811</c:v>
                  </c:pt>
                  <c:pt idx="2">
                    <c:v>2.420629571924192</c:v>
                  </c:pt>
                </c:numCache>
              </c:numRef>
            </c:plus>
            <c:minus>
              <c:numRef>
                <c:f>('2012 With F '!$S$5,'2012 With F '!$S$11,'2012 With F '!$S$17)</c:f>
                <c:numCache>
                  <c:formatCode>General</c:formatCode>
                  <c:ptCount val="3"/>
                  <c:pt idx="0">
                    <c:v>0.492718143202938</c:v>
                  </c:pt>
                  <c:pt idx="1">
                    <c:v>0.322882943211811</c:v>
                  </c:pt>
                  <c:pt idx="2">
                    <c:v>2.420629571924192</c:v>
                  </c:pt>
                </c:numCache>
              </c:numRef>
            </c:minus>
          </c:errBars>
          <c:val>
            <c:numRef>
              <c:f>('2012 With F '!$Q$5,'2012 With F '!$Q$11,'2012 With F '!$Q$17)</c:f>
              <c:numCache>
                <c:formatCode>0.00</c:formatCode>
                <c:ptCount val="3"/>
                <c:pt idx="0">
                  <c:v>-28.80892990409142</c:v>
                </c:pt>
                <c:pt idx="1">
                  <c:v>-27.81381869534915</c:v>
                </c:pt>
                <c:pt idx="2">
                  <c:v>-34.14307113092043</c:v>
                </c:pt>
              </c:numCache>
            </c:numRef>
          </c:val>
        </c:ser>
        <c:dLbls/>
        <c:axId val="279176904"/>
        <c:axId val="279199384"/>
      </c:barChart>
      <c:catAx>
        <c:axId val="279176904"/>
        <c:scaling>
          <c:orientation val="minMax"/>
        </c:scaling>
        <c:delete val="1"/>
        <c:axPos val="b"/>
        <c:tickLblPos val="nextTo"/>
        <c:crossAx val="279199384"/>
        <c:crosses val="autoZero"/>
        <c:auto val="1"/>
        <c:lblAlgn val="ctr"/>
        <c:lblOffset val="100"/>
      </c:catAx>
      <c:valAx>
        <c:axId val="279199384"/>
        <c:scaling>
          <c:orientation val="minMax"/>
          <c:max val="-20.0"/>
          <c:min val="-38.0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 smtClean="0"/>
                  <a:t>δ</a:t>
                </a:r>
                <a:r>
                  <a:rPr lang="en-US" sz="1800" baseline="30000" dirty="0" smtClean="0"/>
                  <a:t>13</a:t>
                </a:r>
                <a:r>
                  <a:rPr lang="en-US" sz="1800" dirty="0" smtClean="0"/>
                  <a:t>C</a:t>
                </a:r>
                <a:endParaRPr lang="en-US" sz="1800" dirty="0"/>
              </a:p>
            </c:rich>
          </c:tx>
          <c:layout/>
        </c:title>
        <c:numFmt formatCode="0" sourceLinked="0"/>
        <c:tickLblPos val="nextTo"/>
        <c:crossAx val="279176904"/>
        <c:crosses val="autoZero"/>
        <c:crossBetween val="between"/>
        <c:majorUnit val="4.0"/>
      </c:valAx>
    </c:plotArea>
    <c:legend>
      <c:legendPos val="r"/>
      <c:layout>
        <c:manualLayout>
          <c:xMode val="edge"/>
          <c:yMode val="edge"/>
          <c:x val="0.166828919112384"/>
          <c:y val="0.709089036947305"/>
          <c:w val="0.223755496472032"/>
          <c:h val="0.1674343832021"/>
        </c:manualLayout>
      </c:layout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"/>
  <c:chart>
    <c:plotArea>
      <c:layout>
        <c:manualLayout>
          <c:layoutTarget val="inner"/>
          <c:xMode val="edge"/>
          <c:yMode val="edge"/>
          <c:x val="0.118844813328832"/>
          <c:y val="0.0232637521872266"/>
          <c:w val="0.84199180696291"/>
          <c:h val="0.917276022914269"/>
        </c:manualLayout>
      </c:layout>
      <c:scatterChart>
        <c:scatterStyle val="lineMarker"/>
        <c:ser>
          <c:idx val="0"/>
          <c:order val="0"/>
          <c:tx>
            <c:strRef>
              <c:f>'Post-Shutoff with F Pro-Struc'!$BB$1</c:f>
              <c:strCache>
                <c:ptCount val="1"/>
                <c:pt idx="0">
                  <c:v>Hi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4"/>
            <c:spPr>
              <a:solidFill>
                <a:srgbClr val="800000">
                  <a:alpha val="50000"/>
                </a:srgbClr>
              </a:solidFill>
              <a:ln>
                <a:solidFill>
                  <a:srgbClr val="800000">
                    <a:alpha val="50000"/>
                  </a:srgbClr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Pro-Struc'!$BB$8</c:f>
                <c:numCache>
                  <c:formatCode>General</c:formatCode>
                  <c:ptCount val="1"/>
                  <c:pt idx="0">
                    <c:v>0.153465400269054</c:v>
                  </c:pt>
                </c:numCache>
              </c:numRef>
            </c:plus>
            <c:minus>
              <c:numRef>
                <c:f>'Post-Shutoff with F Pro-Struc'!$BB$8</c:f>
                <c:numCache>
                  <c:formatCode>General</c:formatCode>
                  <c:ptCount val="1"/>
                  <c:pt idx="0">
                    <c:v>0.153465400269054</c:v>
                  </c:pt>
                </c:numCache>
              </c:numRef>
            </c:minus>
            <c:spPr>
              <a:ln>
                <a:solidFill>
                  <a:srgbClr val="800000">
                    <a:alpha val="50000"/>
                  </a:srgbClr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Pro-Struc'!$BB$7</c:f>
                <c:numCache>
                  <c:formatCode>General</c:formatCode>
                  <c:ptCount val="1"/>
                  <c:pt idx="0">
                    <c:v>0.0967179463520308</c:v>
                  </c:pt>
                </c:numCache>
              </c:numRef>
            </c:plus>
            <c:minus>
              <c:numRef>
                <c:f>'Post-Shutoff with F Pro-Struc'!$BB$7</c:f>
                <c:numCache>
                  <c:formatCode>General</c:formatCode>
                  <c:ptCount val="1"/>
                  <c:pt idx="0">
                    <c:v>0.0967179463520308</c:v>
                  </c:pt>
                </c:numCache>
              </c:numRef>
            </c:minus>
            <c:spPr>
              <a:ln>
                <a:solidFill>
                  <a:srgbClr val="800000">
                    <a:alpha val="50000"/>
                  </a:srgbClr>
                </a:solidFill>
              </a:ln>
            </c:spPr>
          </c:errBars>
          <c:xVal>
            <c:numRef>
              <c:f>'Post-Shutoff with F Pro-Struc'!$BB$3</c:f>
              <c:numCache>
                <c:formatCode>0.00</c:formatCode>
                <c:ptCount val="1"/>
                <c:pt idx="0">
                  <c:v>3.601860926490071</c:v>
                </c:pt>
              </c:numCache>
            </c:numRef>
          </c:xVal>
          <c:yVal>
            <c:numRef>
              <c:f>'Post-Shutoff with F Pro-Struc'!$BB$2</c:f>
              <c:numCache>
                <c:formatCode>0.00</c:formatCode>
                <c:ptCount val="1"/>
                <c:pt idx="0">
                  <c:v>-0.899868382618001</c:v>
                </c:pt>
              </c:numCache>
            </c:numRef>
          </c:yVal>
        </c:ser>
        <c:ser>
          <c:idx val="1"/>
          <c:order val="1"/>
          <c:tx>
            <c:strRef>
              <c:f>'Post-Shutoff with F Pro-Struc'!$BC$1</c:f>
              <c:strCache>
                <c:ptCount val="1"/>
                <c:pt idx="0">
                  <c:v>Ho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4"/>
            <c:spPr>
              <a:solidFill>
                <a:srgbClr val="0000FF">
                  <a:alpha val="50000"/>
                </a:srgbClr>
              </a:solidFill>
              <a:ln>
                <a:solidFill>
                  <a:srgbClr val="0000FF">
                    <a:alpha val="50000"/>
                  </a:srgbClr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Pro-Struc'!$BC$8</c:f>
                <c:numCache>
                  <c:formatCode>General</c:formatCode>
                  <c:ptCount val="1"/>
                  <c:pt idx="0">
                    <c:v>0.0</c:v>
                  </c:pt>
                </c:numCache>
              </c:numRef>
            </c:plus>
            <c:minus>
              <c:numRef>
                <c:f>'Post-Shutoff with F Pro-Struc'!$BC$8</c:f>
                <c:numCache>
                  <c:formatCode>General</c:formatCode>
                  <c:ptCount val="1"/>
                  <c:pt idx="0">
                    <c:v>0.0</c:v>
                  </c:pt>
                </c:numCache>
              </c:numRef>
            </c:minus>
            <c:spPr>
              <a:ln>
                <a:solidFill>
                  <a:schemeClr val="accent2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Pro-Struc'!$BC$7</c:f>
                <c:numCache>
                  <c:formatCode>General</c:formatCode>
                  <c:ptCount val="1"/>
                  <c:pt idx="0">
                    <c:v>0.0</c:v>
                  </c:pt>
                </c:numCache>
              </c:numRef>
            </c:plus>
            <c:minus>
              <c:numRef>
                <c:f>'Post-Shutoff with F Pro-Struc'!$BC$7</c:f>
                <c:numCache>
                  <c:formatCode>General</c:formatCode>
                  <c:ptCount val="1"/>
                  <c:pt idx="0">
                    <c:v>0.0</c:v>
                  </c:pt>
                </c:numCache>
              </c:numRef>
            </c:minus>
            <c:spPr>
              <a:ln>
                <a:solidFill>
                  <a:schemeClr val="accent2"/>
                </a:solidFill>
              </a:ln>
            </c:spPr>
          </c:errBars>
          <c:xVal>
            <c:numRef>
              <c:f>'Post-Shutoff with F Pro-Struc'!$BC$3</c:f>
              <c:numCache>
                <c:formatCode>0.00</c:formatCode>
                <c:ptCount val="1"/>
                <c:pt idx="0">
                  <c:v>4.636114395671104</c:v>
                </c:pt>
              </c:numCache>
            </c:numRef>
          </c:xVal>
          <c:yVal>
            <c:numRef>
              <c:f>'Post-Shutoff with F Pro-Struc'!$BC$2</c:f>
              <c:numCache>
                <c:formatCode>0.00</c:formatCode>
                <c:ptCount val="1"/>
                <c:pt idx="0">
                  <c:v>3.009196969696966</c:v>
                </c:pt>
              </c:numCache>
            </c:numRef>
          </c:yVal>
        </c:ser>
        <c:ser>
          <c:idx val="2"/>
          <c:order val="2"/>
          <c:tx>
            <c:strRef>
              <c:f>'Post-Shutoff with F Pro-Struc'!$BD$1</c:f>
              <c:strCache>
                <c:ptCount val="1"/>
                <c:pt idx="0">
                  <c:v>Sap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4"/>
            <c:spPr>
              <a:solidFill>
                <a:srgbClr val="218C4C">
                  <a:alpha val="50000"/>
                </a:srgbClr>
              </a:solidFill>
              <a:ln>
                <a:solidFill>
                  <a:srgbClr val="218C4C">
                    <a:alpha val="50000"/>
                  </a:srgbClr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Pro-Struc'!$BD$8</c:f>
                <c:numCache>
                  <c:formatCode>General</c:formatCode>
                  <c:ptCount val="1"/>
                  <c:pt idx="0">
                    <c:v>0.557222401448</c:v>
                  </c:pt>
                </c:numCache>
              </c:numRef>
            </c:plus>
            <c:minus>
              <c:numRef>
                <c:f>'Post-Shutoff with F Pro-Struc'!$BD$8</c:f>
                <c:numCache>
                  <c:formatCode>General</c:formatCode>
                  <c:ptCount val="1"/>
                  <c:pt idx="0">
                    <c:v>0.557222401448</c:v>
                  </c:pt>
                </c:numCache>
              </c:numRef>
            </c:minus>
            <c:spPr>
              <a:ln>
                <a:solidFill>
                  <a:srgbClr val="218C4C">
                    <a:alpha val="50000"/>
                  </a:srgbClr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Pro-Struc'!$BD$7</c:f>
                <c:numCache>
                  <c:formatCode>General</c:formatCode>
                  <c:ptCount val="1"/>
                  <c:pt idx="0">
                    <c:v>0.480052409675541</c:v>
                  </c:pt>
                </c:numCache>
              </c:numRef>
            </c:plus>
            <c:minus>
              <c:numRef>
                <c:f>'Post-Shutoff with F Pro-Struc'!$BD$7</c:f>
                <c:numCache>
                  <c:formatCode>General</c:formatCode>
                  <c:ptCount val="1"/>
                  <c:pt idx="0">
                    <c:v>0.480052409675541</c:v>
                  </c:pt>
                </c:numCache>
              </c:numRef>
            </c:minus>
            <c:spPr>
              <a:ln>
                <a:solidFill>
                  <a:srgbClr val="218C4C">
                    <a:alpha val="50000"/>
                  </a:srgbClr>
                </a:solidFill>
              </a:ln>
            </c:spPr>
          </c:errBars>
          <c:xVal>
            <c:numRef>
              <c:f>'Post-Shutoff with F Pro-Struc'!$BD$3</c:f>
              <c:numCache>
                <c:formatCode>0.00</c:formatCode>
                <c:ptCount val="1"/>
                <c:pt idx="0">
                  <c:v>5.225243689375336</c:v>
                </c:pt>
              </c:numCache>
            </c:numRef>
          </c:xVal>
          <c:yVal>
            <c:numRef>
              <c:f>'Post-Shutoff with F Pro-Struc'!$BD$2</c:f>
              <c:numCache>
                <c:formatCode>0.00</c:formatCode>
                <c:ptCount val="1"/>
                <c:pt idx="0">
                  <c:v>-0.0886638916971485</c:v>
                </c:pt>
              </c:numCache>
            </c:numRef>
          </c:yVal>
        </c:ser>
        <c:ser>
          <c:idx val="3"/>
          <c:order val="3"/>
          <c:tx>
            <c:strRef>
              <c:f>'Post-Shutoff with F Pro-Struc'!$BE$1</c:f>
              <c:strCache>
                <c:ptCount val="1"/>
                <c:pt idx="0">
                  <c:v>Hi elev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4"/>
            <c:spPr>
              <a:noFill/>
              <a:ln w="25400">
                <a:solidFill>
                  <a:srgbClr val="800000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Pro-Struc'!$BE$8</c:f>
                <c:numCache>
                  <c:formatCode>General</c:formatCode>
                  <c:ptCount val="1"/>
                  <c:pt idx="0">
                    <c:v>0.479927231731699</c:v>
                  </c:pt>
                </c:numCache>
              </c:numRef>
            </c:plus>
            <c:minus>
              <c:numRef>
                <c:f>'Post-Shutoff with F Pro-Struc'!$BE$8</c:f>
                <c:numCache>
                  <c:formatCode>General</c:formatCode>
                  <c:ptCount val="1"/>
                  <c:pt idx="0">
                    <c:v>0.479927231731699</c:v>
                  </c:pt>
                </c:numCache>
              </c:numRef>
            </c:minus>
            <c:spPr>
              <a:ln>
                <a:solidFill>
                  <a:srgbClr val="800000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Pro-Struc'!$BE$7</c:f>
                <c:numCache>
                  <c:formatCode>General</c:formatCode>
                  <c:ptCount val="1"/>
                  <c:pt idx="0">
                    <c:v>0.515909429358554</c:v>
                  </c:pt>
                </c:numCache>
              </c:numRef>
            </c:plus>
            <c:minus>
              <c:numRef>
                <c:f>'Post-Shutoff with F Pro-Struc'!$BE$7</c:f>
                <c:numCache>
                  <c:formatCode>General</c:formatCode>
                  <c:ptCount val="1"/>
                  <c:pt idx="0">
                    <c:v>0.515909429358554</c:v>
                  </c:pt>
                </c:numCache>
              </c:numRef>
            </c:minus>
            <c:spPr>
              <a:ln>
                <a:solidFill>
                  <a:srgbClr val="800000"/>
                </a:solidFill>
              </a:ln>
            </c:spPr>
          </c:errBars>
          <c:xVal>
            <c:numRef>
              <c:f>'Post-Shutoff with F Pro-Struc'!$BE$3</c:f>
              <c:numCache>
                <c:formatCode>0.00</c:formatCode>
                <c:ptCount val="1"/>
                <c:pt idx="0">
                  <c:v>4.181495621376124</c:v>
                </c:pt>
              </c:numCache>
            </c:numRef>
          </c:xVal>
          <c:yVal>
            <c:numRef>
              <c:f>'Post-Shutoff with F Pro-Struc'!$BE$2</c:f>
              <c:numCache>
                <c:formatCode>0.00</c:formatCode>
                <c:ptCount val="1"/>
                <c:pt idx="0">
                  <c:v>-0.679332394793922</c:v>
                </c:pt>
              </c:numCache>
            </c:numRef>
          </c:yVal>
        </c:ser>
        <c:ser>
          <c:idx val="4"/>
          <c:order val="4"/>
          <c:tx>
            <c:strRef>
              <c:f>'Post-Shutoff with F Pro-Struc'!$BF$1</c:f>
              <c:strCache>
                <c:ptCount val="1"/>
                <c:pt idx="0">
                  <c:v>Ho elev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4"/>
            <c:spPr>
              <a:noFill/>
              <a:ln w="25400">
                <a:solidFill>
                  <a:srgbClr val="0000FF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Pro-Struc'!$BF$8</c:f>
                <c:numCache>
                  <c:formatCode>General</c:formatCode>
                  <c:ptCount val="1"/>
                  <c:pt idx="0">
                    <c:v>0.424440133799808</c:v>
                  </c:pt>
                </c:numCache>
              </c:numRef>
            </c:plus>
            <c:minus>
              <c:numRef>
                <c:f>'Post-Shutoff with F Pro-Struc'!$BF$8</c:f>
                <c:numCache>
                  <c:formatCode>General</c:formatCode>
                  <c:ptCount val="1"/>
                  <c:pt idx="0">
                    <c:v>0.424440133799808</c:v>
                  </c:pt>
                </c:numCache>
              </c:numRef>
            </c:minus>
            <c:spPr>
              <a:ln>
                <a:solidFill>
                  <a:srgbClr val="0000FF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Pro-Struc'!$BF$7</c:f>
                <c:numCache>
                  <c:formatCode>General</c:formatCode>
                  <c:ptCount val="1"/>
                  <c:pt idx="0">
                    <c:v>0.54363450463991</c:v>
                  </c:pt>
                </c:numCache>
              </c:numRef>
            </c:plus>
            <c:minus>
              <c:numRef>
                <c:f>'Post-Shutoff with F Pro-Struc'!$BF$7</c:f>
                <c:numCache>
                  <c:formatCode>General</c:formatCode>
                  <c:ptCount val="1"/>
                  <c:pt idx="0">
                    <c:v>0.54363450463991</c:v>
                  </c:pt>
                </c:numCache>
              </c:numRef>
            </c:minus>
            <c:spPr>
              <a:ln>
                <a:solidFill>
                  <a:srgbClr val="0000FF"/>
                </a:solidFill>
              </a:ln>
            </c:spPr>
          </c:errBars>
          <c:xVal>
            <c:numRef>
              <c:f>'Post-Shutoff with F Pro-Struc'!$BF$3</c:f>
              <c:numCache>
                <c:formatCode>0.00</c:formatCode>
                <c:ptCount val="1"/>
                <c:pt idx="0">
                  <c:v>3.808614546666858</c:v>
                </c:pt>
              </c:numCache>
            </c:numRef>
          </c:xVal>
          <c:yVal>
            <c:numRef>
              <c:f>'Post-Shutoff with F Pro-Struc'!$BF$2</c:f>
              <c:numCache>
                <c:formatCode>0.00</c:formatCode>
                <c:ptCount val="1"/>
                <c:pt idx="0">
                  <c:v>0.94696360323527</c:v>
                </c:pt>
              </c:numCache>
            </c:numRef>
          </c:yVal>
        </c:ser>
        <c:ser>
          <c:idx val="5"/>
          <c:order val="5"/>
          <c:tx>
            <c:strRef>
              <c:f>'Post-Shutoff with F Pro-Struc'!$BG$1</c:f>
              <c:strCache>
                <c:ptCount val="1"/>
                <c:pt idx="0">
                  <c:v>Sap elev</c:v>
                </c:pt>
              </c:strCache>
            </c:strRef>
          </c:tx>
          <c:spPr>
            <a:ln w="28575">
              <a:noFill/>
            </a:ln>
            <a:effectLst/>
          </c:spPr>
          <c:marker>
            <c:symbol val="square"/>
            <c:size val="14"/>
            <c:spPr>
              <a:noFill/>
              <a:ln w="34925">
                <a:solidFill>
                  <a:srgbClr val="218C4C"/>
                </a:solidFill>
              </a:ln>
              <a:effectLst/>
            </c:spPr>
          </c:marker>
          <c:errBars>
            <c:errDir val="x"/>
            <c:errBarType val="both"/>
            <c:errValType val="cust"/>
            <c:plus>
              <c:numRef>
                <c:f>'Post-Shutoff with F Pro-Struc'!$BG$8</c:f>
                <c:numCache>
                  <c:formatCode>General</c:formatCode>
                  <c:ptCount val="1"/>
                  <c:pt idx="0">
                    <c:v>0.760766356047301</c:v>
                  </c:pt>
                </c:numCache>
              </c:numRef>
            </c:plus>
            <c:minus>
              <c:numRef>
                <c:f>'Post-Shutoff with F Pro-Struc'!$BG$8</c:f>
                <c:numCache>
                  <c:formatCode>General</c:formatCode>
                  <c:ptCount val="1"/>
                  <c:pt idx="0">
                    <c:v>0.760766356047301</c:v>
                  </c:pt>
                </c:numCache>
              </c:numRef>
            </c:minus>
            <c:spPr>
              <a:ln>
                <a:solidFill>
                  <a:srgbClr val="218C4C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Pro-Struc'!$BG$7</c:f>
                <c:numCache>
                  <c:formatCode>General</c:formatCode>
                  <c:ptCount val="1"/>
                  <c:pt idx="0">
                    <c:v>0.69210278972055</c:v>
                  </c:pt>
                </c:numCache>
              </c:numRef>
            </c:plus>
            <c:minus>
              <c:numRef>
                <c:f>'Post-Shutoff with F Pro-Struc'!$BG$7</c:f>
                <c:numCache>
                  <c:formatCode>General</c:formatCode>
                  <c:ptCount val="1"/>
                  <c:pt idx="0">
                    <c:v>0.69210278972055</c:v>
                  </c:pt>
                </c:numCache>
              </c:numRef>
            </c:minus>
            <c:spPr>
              <a:ln>
                <a:solidFill>
                  <a:srgbClr val="218C4C"/>
                </a:solidFill>
              </a:ln>
            </c:spPr>
          </c:errBars>
          <c:xVal>
            <c:numRef>
              <c:f>'Post-Shutoff with F Pro-Struc'!$BG$3</c:f>
              <c:numCache>
                <c:formatCode>0.00</c:formatCode>
                <c:ptCount val="1"/>
                <c:pt idx="0">
                  <c:v>4.69742194465663</c:v>
                </c:pt>
              </c:numCache>
            </c:numRef>
          </c:xVal>
          <c:yVal>
            <c:numRef>
              <c:f>'Post-Shutoff with F Pro-Struc'!$BG$2</c:f>
              <c:numCache>
                <c:formatCode>0.00</c:formatCode>
                <c:ptCount val="1"/>
                <c:pt idx="0">
                  <c:v>0.159963875337695</c:v>
                </c:pt>
              </c:numCache>
            </c:numRef>
          </c:yVal>
        </c:ser>
        <c:dLbls/>
        <c:axId val="279335720"/>
        <c:axId val="279345672"/>
      </c:scatterChart>
      <c:valAx>
        <c:axId val="279335720"/>
        <c:scaling>
          <c:orientation val="minMax"/>
          <c:min val="3.0"/>
        </c:scaling>
        <c:axPos val="b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 smtClean="0"/>
                  <a:t>δ</a:t>
                </a:r>
                <a:r>
                  <a:rPr lang="en-US" sz="1800" baseline="30000" dirty="0" smtClean="0"/>
                  <a:t>13</a:t>
                </a:r>
                <a:r>
                  <a:rPr lang="en-US" sz="1800" dirty="0" smtClean="0"/>
                  <a:t>C </a:t>
                </a:r>
                <a:r>
                  <a:rPr lang="en-US" sz="1800" dirty="0"/>
                  <a:t>pro-</a:t>
                </a:r>
                <a:r>
                  <a:rPr lang="en-US" sz="1800" dirty="0" err="1"/>
                  <a:t>struc</a:t>
                </a:r>
                <a:endParaRPr lang="en-US" sz="1800" dirty="0"/>
              </a:p>
            </c:rich>
          </c:tx>
          <c:layout>
            <c:manualLayout>
              <c:xMode val="edge"/>
              <c:yMode val="edge"/>
              <c:x val="0.4290508328567"/>
              <c:y val="0.844395372161131"/>
            </c:manualLayout>
          </c:layout>
        </c:title>
        <c:numFmt formatCode="0" sourceLinked="0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79345672"/>
        <c:crosses val="autoZero"/>
        <c:crossBetween val="midCat"/>
        <c:majorUnit val="1.0"/>
      </c:valAx>
      <c:valAx>
        <c:axId val="279345672"/>
        <c:scaling>
          <c:orientation val="minMax"/>
          <c:min val="-2.0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 smtClean="0"/>
                  <a:t>δ</a:t>
                </a:r>
                <a:r>
                  <a:rPr lang="en-US" sz="1800" baseline="30000" dirty="0" smtClean="0"/>
                  <a:t>15</a:t>
                </a:r>
                <a:r>
                  <a:rPr lang="en-US" sz="1800" dirty="0" smtClean="0"/>
                  <a:t>N </a:t>
                </a:r>
                <a:r>
                  <a:rPr lang="en-US" sz="1800" dirty="0"/>
                  <a:t>pro-</a:t>
                </a:r>
                <a:r>
                  <a:rPr lang="en-US" sz="1800" dirty="0" err="1"/>
                  <a:t>struc</a:t>
                </a:r>
                <a:endParaRPr lang="en-US" sz="1800" dirty="0"/>
              </a:p>
            </c:rich>
          </c:tx>
          <c:layout/>
        </c:title>
        <c:numFmt formatCode="0" sourceLinked="0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79335720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711969955010318"/>
          <c:y val="0.11025216148573"/>
          <c:w val="0.245958904205895"/>
          <c:h val="0.311020067804024"/>
        </c:manualLayout>
      </c:layout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"/>
  <c:chart>
    <c:plotArea>
      <c:layout>
        <c:manualLayout>
          <c:layoutTarget val="inner"/>
          <c:xMode val="edge"/>
          <c:yMode val="edge"/>
          <c:x val="0.0623501199040767"/>
          <c:y val="0.0371621621621622"/>
          <c:w val="0.883590059055118"/>
          <c:h val="0.808611808139367"/>
        </c:manualLayout>
      </c:layout>
      <c:scatterChart>
        <c:scatterStyle val="lineMarker"/>
        <c:ser>
          <c:idx val="0"/>
          <c:order val="0"/>
          <c:tx>
            <c:strRef>
              <c:f>'Post-Shutoff with F Pro-Struc'!$AN$1</c:f>
              <c:strCache>
                <c:ptCount val="1"/>
                <c:pt idx="0">
                  <c:v>Hi pro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4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Pro-Struc'!$AN$8</c:f>
                <c:numCache>
                  <c:formatCode>General</c:formatCode>
                  <c:ptCount val="1"/>
                  <c:pt idx="0">
                    <c:v>0.195231824871124</c:v>
                  </c:pt>
                </c:numCache>
              </c:numRef>
            </c:plus>
            <c:minus>
              <c:numRef>
                <c:f>'Post-Shutoff with F Pro-Struc'!$AN$8</c:f>
                <c:numCache>
                  <c:formatCode>General</c:formatCode>
                  <c:ptCount val="1"/>
                  <c:pt idx="0">
                    <c:v>0.195231824871124</c:v>
                  </c:pt>
                </c:numCache>
              </c:numRef>
            </c:minus>
            <c:spPr>
              <a:ln>
                <a:solidFill>
                  <a:srgbClr val="0000FF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Pro-Struc'!$AN$7</c:f>
                <c:numCache>
                  <c:formatCode>General</c:formatCode>
                  <c:ptCount val="1"/>
                  <c:pt idx="0">
                    <c:v>1.869665471057242</c:v>
                  </c:pt>
                </c:numCache>
              </c:numRef>
            </c:plus>
            <c:minus>
              <c:numRef>
                <c:f>'Post-Shutoff with F Pro-Struc'!$AN$7</c:f>
                <c:numCache>
                  <c:formatCode>General</c:formatCode>
                  <c:ptCount val="1"/>
                  <c:pt idx="0">
                    <c:v>1.869665471057242</c:v>
                  </c:pt>
                </c:numCache>
              </c:numRef>
            </c:minus>
            <c:spPr>
              <a:ln>
                <a:solidFill>
                  <a:srgbClr val="0000FF"/>
                </a:solidFill>
              </a:ln>
            </c:spPr>
          </c:errBars>
          <c:xVal>
            <c:numRef>
              <c:f>'Post-Shutoff with F Pro-Struc'!$AN$3</c:f>
              <c:numCache>
                <c:formatCode>0.00</c:formatCode>
                <c:ptCount val="1"/>
                <c:pt idx="0">
                  <c:v>-24.26339830650043</c:v>
                </c:pt>
              </c:numCache>
            </c:numRef>
          </c:xVal>
          <c:yVal>
            <c:numRef>
              <c:f>'Post-Shutoff with F Pro-Struc'!$AN$2</c:f>
              <c:numCache>
                <c:formatCode>0.00</c:formatCode>
                <c:ptCount val="1"/>
                <c:pt idx="0">
                  <c:v>16.47481326075269</c:v>
                </c:pt>
              </c:numCache>
            </c:numRef>
          </c:yVal>
        </c:ser>
        <c:ser>
          <c:idx val="1"/>
          <c:order val="1"/>
          <c:tx>
            <c:strRef>
              <c:f>'Post-Shutoff with F Pro-Struc'!$AO$1</c:f>
              <c:strCache>
                <c:ptCount val="1"/>
                <c:pt idx="0">
                  <c:v>Ho pro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4"/>
            <c:spPr>
              <a:solidFill>
                <a:srgbClr val="800000"/>
              </a:solidFill>
              <a:ln>
                <a:solidFill>
                  <a:srgbClr val="800000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Pro-Struc'!$AO$8</c:f>
                <c:numCache>
                  <c:formatCode>General</c:formatCode>
                  <c:ptCount val="1"/>
                  <c:pt idx="0">
                    <c:v>0.620669161343576</c:v>
                  </c:pt>
                </c:numCache>
              </c:numRef>
            </c:plus>
            <c:minus>
              <c:numRef>
                <c:f>'Post-Shutoff with F Pro-Struc'!$AO$8</c:f>
                <c:numCache>
                  <c:formatCode>General</c:formatCode>
                  <c:ptCount val="1"/>
                  <c:pt idx="0">
                    <c:v>0.620669161343576</c:v>
                  </c:pt>
                </c:numCache>
              </c:numRef>
            </c:minus>
            <c:spPr>
              <a:ln>
                <a:solidFill>
                  <a:srgbClr val="800000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Pro-Struc'!$AO$7</c:f>
                <c:numCache>
                  <c:formatCode>General</c:formatCode>
                  <c:ptCount val="1"/>
                  <c:pt idx="0">
                    <c:v>1.93042067744807</c:v>
                  </c:pt>
                </c:numCache>
              </c:numRef>
            </c:plus>
            <c:minus>
              <c:numRef>
                <c:f>'Post-Shutoff with F Pro-Struc'!$AO$7</c:f>
                <c:numCache>
                  <c:formatCode>General</c:formatCode>
                  <c:ptCount val="1"/>
                  <c:pt idx="0">
                    <c:v>1.93042067744807</c:v>
                  </c:pt>
                </c:numCache>
              </c:numRef>
            </c:minus>
            <c:spPr>
              <a:ln>
                <a:solidFill>
                  <a:srgbClr val="800000"/>
                </a:solidFill>
              </a:ln>
            </c:spPr>
          </c:errBars>
          <c:xVal>
            <c:numRef>
              <c:f>'Post-Shutoff with F Pro-Struc'!$AO$3</c:f>
              <c:numCache>
                <c:formatCode>0.00</c:formatCode>
                <c:ptCount val="1"/>
                <c:pt idx="0">
                  <c:v>-21.93723963412296</c:v>
                </c:pt>
              </c:numCache>
            </c:numRef>
          </c:xVal>
          <c:yVal>
            <c:numRef>
              <c:f>'Post-Shutoff with F Pro-Struc'!$AO$2</c:f>
              <c:numCache>
                <c:formatCode>0.00</c:formatCode>
                <c:ptCount val="1"/>
                <c:pt idx="0">
                  <c:v>24.81678431381176</c:v>
                </c:pt>
              </c:numCache>
            </c:numRef>
          </c:yVal>
        </c:ser>
        <c:ser>
          <c:idx val="2"/>
          <c:order val="2"/>
          <c:tx>
            <c:strRef>
              <c:f>'Post-Shutoff with F Pro-Struc'!$AP$1</c:f>
              <c:strCache>
                <c:ptCount val="1"/>
                <c:pt idx="0">
                  <c:v>Sap pro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4"/>
            <c:spPr>
              <a:solidFill>
                <a:srgbClr val="218C4C"/>
              </a:solidFill>
              <a:ln>
                <a:solidFill>
                  <a:srgbClr val="218C4C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Pro-Struc'!$AP$8</c:f>
                <c:numCache>
                  <c:formatCode>General</c:formatCode>
                  <c:ptCount val="1"/>
                  <c:pt idx="0">
                    <c:v>0.574686492924455</c:v>
                  </c:pt>
                </c:numCache>
              </c:numRef>
            </c:plus>
            <c:minus>
              <c:numRef>
                <c:f>'Post-Shutoff with F Pro-Struc'!$AP$8</c:f>
                <c:numCache>
                  <c:formatCode>General</c:formatCode>
                  <c:ptCount val="1"/>
                  <c:pt idx="0">
                    <c:v>0.574686492924455</c:v>
                  </c:pt>
                </c:numCache>
              </c:numRef>
            </c:minus>
            <c:spPr>
              <a:ln>
                <a:solidFill>
                  <a:srgbClr val="218C4C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Pro-Struc'!$AP$7</c:f>
                <c:numCache>
                  <c:formatCode>General</c:formatCode>
                  <c:ptCount val="1"/>
                  <c:pt idx="0">
                    <c:v>1.693431620021023</c:v>
                  </c:pt>
                </c:numCache>
              </c:numRef>
            </c:plus>
            <c:minus>
              <c:numRef>
                <c:f>'Post-Shutoff with F Pro-Struc'!$AP$7</c:f>
                <c:numCache>
                  <c:formatCode>General</c:formatCode>
                  <c:ptCount val="1"/>
                  <c:pt idx="0">
                    <c:v>1.693431620021023</c:v>
                  </c:pt>
                </c:numCache>
              </c:numRef>
            </c:minus>
            <c:spPr>
              <a:ln>
                <a:solidFill>
                  <a:srgbClr val="218C4C"/>
                </a:solidFill>
              </a:ln>
            </c:spPr>
          </c:errBars>
          <c:xVal>
            <c:numRef>
              <c:f>'Post-Shutoff with F Pro-Struc'!$AP$3</c:f>
              <c:numCache>
                <c:formatCode>0.00</c:formatCode>
                <c:ptCount val="1"/>
                <c:pt idx="0">
                  <c:v>-22.4977222431768</c:v>
                </c:pt>
              </c:numCache>
            </c:numRef>
          </c:xVal>
          <c:yVal>
            <c:numRef>
              <c:f>'Post-Shutoff with F Pro-Struc'!$AP$2</c:f>
              <c:numCache>
                <c:formatCode>0.00</c:formatCode>
                <c:ptCount val="1"/>
                <c:pt idx="0">
                  <c:v>12.38155992235683</c:v>
                </c:pt>
              </c:numCache>
            </c:numRef>
          </c:yVal>
        </c:ser>
        <c:ser>
          <c:idx val="3"/>
          <c:order val="3"/>
          <c:tx>
            <c:strRef>
              <c:f>'Post-Shutoff with F Pro-Struc'!$AQ$1</c:f>
              <c:strCache>
                <c:ptCount val="1"/>
                <c:pt idx="0">
                  <c:v>Hi struc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4"/>
            <c:spPr>
              <a:noFill/>
              <a:ln w="19050">
                <a:solidFill>
                  <a:srgbClr val="0000FF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Pro-Struc'!$AQ$8</c:f>
                <c:numCache>
                  <c:formatCode>General</c:formatCode>
                  <c:ptCount val="1"/>
                  <c:pt idx="0">
                    <c:v>0.193671209189885</c:v>
                  </c:pt>
                </c:numCache>
              </c:numRef>
            </c:plus>
            <c:minus>
              <c:numRef>
                <c:f>'Post-Shutoff with F Pro-Struc'!$AQ$8</c:f>
                <c:numCache>
                  <c:formatCode>General</c:formatCode>
                  <c:ptCount val="1"/>
                  <c:pt idx="0">
                    <c:v>0.193671209189885</c:v>
                  </c:pt>
                </c:numCache>
              </c:numRef>
            </c:minus>
            <c:spPr>
              <a:ln>
                <a:solidFill>
                  <a:srgbClr val="0000FF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Pro-Struc'!$AQ$7</c:f>
                <c:numCache>
                  <c:formatCode>General</c:formatCode>
                  <c:ptCount val="1"/>
                  <c:pt idx="0">
                    <c:v>1.835579070727428</c:v>
                  </c:pt>
                </c:numCache>
              </c:numRef>
            </c:plus>
            <c:minus>
              <c:numRef>
                <c:f>'Post-Shutoff with F Pro-Struc'!$AQ$7</c:f>
                <c:numCache>
                  <c:formatCode>General</c:formatCode>
                  <c:ptCount val="1"/>
                  <c:pt idx="0">
                    <c:v>1.835579070727428</c:v>
                  </c:pt>
                </c:numCache>
              </c:numRef>
            </c:minus>
            <c:spPr>
              <a:ln>
                <a:solidFill>
                  <a:srgbClr val="0000FF"/>
                </a:solidFill>
              </a:ln>
            </c:spPr>
          </c:errBars>
          <c:xVal>
            <c:numRef>
              <c:f>'Post-Shutoff with F Pro-Struc'!$AQ$3</c:f>
              <c:numCache>
                <c:formatCode>0.00</c:formatCode>
                <c:ptCount val="1"/>
                <c:pt idx="0">
                  <c:v>-27.80456446351946</c:v>
                </c:pt>
              </c:numCache>
            </c:numRef>
          </c:xVal>
          <c:yVal>
            <c:numRef>
              <c:f>'Post-Shutoff with F Pro-Struc'!$AQ$2</c:f>
              <c:numCache>
                <c:formatCode>0.00</c:formatCode>
                <c:ptCount val="1"/>
                <c:pt idx="0">
                  <c:v>17.3746816433707</c:v>
                </c:pt>
              </c:numCache>
            </c:numRef>
          </c:yVal>
        </c:ser>
        <c:ser>
          <c:idx val="4"/>
          <c:order val="4"/>
          <c:tx>
            <c:strRef>
              <c:f>'Post-Shutoff with F Pro-Struc'!$AR$1</c:f>
              <c:strCache>
                <c:ptCount val="1"/>
                <c:pt idx="0">
                  <c:v>Ho struc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4"/>
            <c:spPr>
              <a:noFill/>
              <a:ln w="25400">
                <a:solidFill>
                  <a:srgbClr val="800000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Pro-Struc'!$AR$8</c:f>
                <c:numCache>
                  <c:formatCode>General</c:formatCode>
                  <c:ptCount val="1"/>
                  <c:pt idx="0">
                    <c:v>0.476218825869068</c:v>
                  </c:pt>
                </c:numCache>
              </c:numRef>
            </c:plus>
            <c:minus>
              <c:numRef>
                <c:f>'Post-Shutoff with F Pro-Struc'!$AR$8</c:f>
                <c:numCache>
                  <c:formatCode>General</c:formatCode>
                  <c:ptCount val="1"/>
                  <c:pt idx="0">
                    <c:v>0.476218825869068</c:v>
                  </c:pt>
                </c:numCache>
              </c:numRef>
            </c:minus>
            <c:spPr>
              <a:ln>
                <a:solidFill>
                  <a:srgbClr val="800000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Pro-Struc'!$AR$7</c:f>
                <c:numCache>
                  <c:formatCode>General</c:formatCode>
                  <c:ptCount val="1"/>
                  <c:pt idx="0">
                    <c:v>7.686258431013451</c:v>
                  </c:pt>
                </c:numCache>
              </c:numRef>
            </c:plus>
            <c:minus>
              <c:numRef>
                <c:f>'Post-Shutoff with F Pro-Struc'!$AR$7</c:f>
                <c:numCache>
                  <c:formatCode>General</c:formatCode>
                  <c:ptCount val="1"/>
                  <c:pt idx="0">
                    <c:v>7.686258431013451</c:v>
                  </c:pt>
                </c:numCache>
              </c:numRef>
            </c:minus>
            <c:spPr>
              <a:ln>
                <a:solidFill>
                  <a:srgbClr val="800000"/>
                </a:solidFill>
              </a:ln>
            </c:spPr>
          </c:errBars>
          <c:xVal>
            <c:numRef>
              <c:f>'Post-Shutoff with F Pro-Struc'!$AR$3</c:f>
              <c:numCache>
                <c:formatCode>0.00</c:formatCode>
                <c:ptCount val="1"/>
                <c:pt idx="0">
                  <c:v>-27.6702420170068</c:v>
                </c:pt>
              </c:numCache>
            </c:numRef>
          </c:xVal>
          <c:yVal>
            <c:numRef>
              <c:f>'Post-Shutoff with F Pro-Struc'!$AR$2</c:f>
              <c:numCache>
                <c:formatCode>0.00</c:formatCode>
                <c:ptCount val="1"/>
                <c:pt idx="0">
                  <c:v>27.56342509768012</c:v>
                </c:pt>
              </c:numCache>
            </c:numRef>
          </c:yVal>
        </c:ser>
        <c:ser>
          <c:idx val="5"/>
          <c:order val="5"/>
          <c:tx>
            <c:strRef>
              <c:f>'Post-Shutoff with F Pro-Struc'!$AS$1</c:f>
              <c:strCache>
                <c:ptCount val="1"/>
                <c:pt idx="0">
                  <c:v>Sap struc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4"/>
            <c:spPr>
              <a:noFill/>
              <a:ln w="25400">
                <a:solidFill>
                  <a:srgbClr val="218C4C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Pro-Struc'!$AS$8</c:f>
                <c:numCache>
                  <c:formatCode>General</c:formatCode>
                  <c:ptCount val="1"/>
                  <c:pt idx="0">
                    <c:v>0.78139817162576</c:v>
                  </c:pt>
                </c:numCache>
              </c:numRef>
            </c:plus>
            <c:minus>
              <c:numRef>
                <c:f>'Post-Shutoff with F Pro-Struc'!$AS$8</c:f>
                <c:numCache>
                  <c:formatCode>General</c:formatCode>
                  <c:ptCount val="1"/>
                  <c:pt idx="0">
                    <c:v>0.78139817162576</c:v>
                  </c:pt>
                </c:numCache>
              </c:numRef>
            </c:minus>
            <c:spPr>
              <a:ln>
                <a:solidFill>
                  <a:srgbClr val="218C4C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Pro-Struc'!$AS$7</c:f>
                <c:numCache>
                  <c:formatCode>General</c:formatCode>
                  <c:ptCount val="1"/>
                  <c:pt idx="0">
                    <c:v>1.717241346257806</c:v>
                  </c:pt>
                </c:numCache>
              </c:numRef>
            </c:plus>
            <c:minus>
              <c:numRef>
                <c:f>'Post-Shutoff with F Pro-Struc'!$AS$7</c:f>
                <c:numCache>
                  <c:formatCode>General</c:formatCode>
                  <c:ptCount val="1"/>
                  <c:pt idx="0">
                    <c:v>1.717241346257806</c:v>
                  </c:pt>
                </c:numCache>
              </c:numRef>
            </c:minus>
            <c:spPr>
              <a:ln>
                <a:solidFill>
                  <a:srgbClr val="218C4C"/>
                </a:solidFill>
              </a:ln>
            </c:spPr>
          </c:errBars>
          <c:xVal>
            <c:numRef>
              <c:f>'Post-Shutoff with F Pro-Struc'!$AS$3</c:f>
              <c:numCache>
                <c:formatCode>0.00</c:formatCode>
                <c:ptCount val="1"/>
                <c:pt idx="0">
                  <c:v>-27.72296593255215</c:v>
                </c:pt>
              </c:numCache>
            </c:numRef>
          </c:xVal>
          <c:yVal>
            <c:numRef>
              <c:f>'Post-Shutoff with F Pro-Struc'!$AS$2</c:f>
              <c:numCache>
                <c:formatCode>0.00</c:formatCode>
                <c:ptCount val="1"/>
                <c:pt idx="0">
                  <c:v>12.47022381405398</c:v>
                </c:pt>
              </c:numCache>
            </c:numRef>
          </c:yVal>
        </c:ser>
        <c:ser>
          <c:idx val="6"/>
          <c:order val="6"/>
          <c:tx>
            <c:strRef>
              <c:f>'Post-Shutoff with F Pro-Struc'!$AT$1</c:f>
              <c:strCache>
                <c:ptCount val="1"/>
                <c:pt idx="0">
                  <c:v>Hi pro elev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4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Pro-Struc'!$AT$8</c:f>
                <c:numCache>
                  <c:formatCode>General</c:formatCode>
                  <c:ptCount val="1"/>
                  <c:pt idx="0">
                    <c:v>0.296426945747332</c:v>
                  </c:pt>
                </c:numCache>
              </c:numRef>
            </c:plus>
            <c:minus>
              <c:numRef>
                <c:f>'Post-Shutoff with F Pro-Struc'!$AT$8</c:f>
                <c:numCache>
                  <c:formatCode>General</c:formatCode>
                  <c:ptCount val="1"/>
                  <c:pt idx="0">
                    <c:v>0.296426945747332</c:v>
                  </c:pt>
                </c:numCache>
              </c:numRef>
            </c:minus>
            <c:spPr>
              <a:ln>
                <a:solidFill>
                  <a:srgbClr val="0000FF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Pro-Struc'!$AT$7</c:f>
                <c:numCache>
                  <c:formatCode>General</c:formatCode>
                  <c:ptCount val="1"/>
                  <c:pt idx="0">
                    <c:v>1.180417006462428</c:v>
                  </c:pt>
                </c:numCache>
              </c:numRef>
            </c:plus>
            <c:minus>
              <c:numRef>
                <c:f>'Post-Shutoff with F Pro-Struc'!$AT$7</c:f>
                <c:numCache>
                  <c:formatCode>General</c:formatCode>
                  <c:ptCount val="1"/>
                  <c:pt idx="0">
                    <c:v>1.180417006462428</c:v>
                  </c:pt>
                </c:numCache>
              </c:numRef>
            </c:minus>
            <c:spPr>
              <a:ln>
                <a:solidFill>
                  <a:srgbClr val="0000FF"/>
                </a:solidFill>
              </a:ln>
            </c:spPr>
          </c:errBars>
          <c:xVal>
            <c:numRef>
              <c:f>'Post-Shutoff with F Pro-Struc'!$AT$3</c:f>
              <c:numCache>
                <c:formatCode>0.00</c:formatCode>
                <c:ptCount val="1"/>
                <c:pt idx="0">
                  <c:v>-24.6274342827153</c:v>
                </c:pt>
              </c:numCache>
            </c:numRef>
          </c:xVal>
          <c:yVal>
            <c:numRef>
              <c:f>'Post-Shutoff with F Pro-Struc'!$AT$2</c:f>
              <c:numCache>
                <c:formatCode>0.00</c:formatCode>
                <c:ptCount val="1"/>
                <c:pt idx="0">
                  <c:v>15.38368059711827</c:v>
                </c:pt>
              </c:numCache>
            </c:numRef>
          </c:yVal>
        </c:ser>
        <c:ser>
          <c:idx val="7"/>
          <c:order val="7"/>
          <c:tx>
            <c:strRef>
              <c:f>'Post-Shutoff with F Pro-Struc'!$AU$1</c:f>
              <c:strCache>
                <c:ptCount val="1"/>
                <c:pt idx="0">
                  <c:v>Ho pro elev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4"/>
            <c:spPr>
              <a:solidFill>
                <a:srgbClr val="800000"/>
              </a:solidFill>
              <a:ln>
                <a:solidFill>
                  <a:srgbClr val="800000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Pro-Struc'!$AU$8</c:f>
                <c:numCache>
                  <c:formatCode>General</c:formatCode>
                  <c:ptCount val="1"/>
                  <c:pt idx="0">
                    <c:v>0.269225991488916</c:v>
                  </c:pt>
                </c:numCache>
              </c:numRef>
            </c:plus>
            <c:minus>
              <c:numRef>
                <c:f>'Post-Shutoff with F Pro-Struc'!$AU$8</c:f>
                <c:numCache>
                  <c:formatCode>General</c:formatCode>
                  <c:ptCount val="1"/>
                  <c:pt idx="0">
                    <c:v>0.269225991488916</c:v>
                  </c:pt>
                </c:numCache>
              </c:numRef>
            </c:minus>
            <c:spPr>
              <a:ln>
                <a:solidFill>
                  <a:srgbClr val="800000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Pro-Struc'!$AU$7</c:f>
                <c:numCache>
                  <c:formatCode>General</c:formatCode>
                  <c:ptCount val="1"/>
                  <c:pt idx="0">
                    <c:v>2.602187428343534</c:v>
                  </c:pt>
                </c:numCache>
              </c:numRef>
            </c:plus>
            <c:minus>
              <c:numRef>
                <c:f>'Post-Shutoff with F Pro-Struc'!$AU$7</c:f>
                <c:numCache>
                  <c:formatCode>General</c:formatCode>
                  <c:ptCount val="1"/>
                  <c:pt idx="0">
                    <c:v>2.602187428343534</c:v>
                  </c:pt>
                </c:numCache>
              </c:numRef>
            </c:minus>
            <c:spPr>
              <a:ln>
                <a:solidFill>
                  <a:srgbClr val="800000"/>
                </a:solidFill>
              </a:ln>
            </c:spPr>
          </c:errBars>
          <c:xVal>
            <c:numRef>
              <c:f>'Post-Shutoff with F Pro-Struc'!$AU$3</c:f>
              <c:numCache>
                <c:formatCode>0.00</c:formatCode>
                <c:ptCount val="1"/>
                <c:pt idx="0">
                  <c:v>-24.00520414868229</c:v>
                </c:pt>
              </c:numCache>
            </c:numRef>
          </c:xVal>
          <c:yVal>
            <c:numRef>
              <c:f>'Post-Shutoff with F Pro-Struc'!$AU$2</c:f>
              <c:numCache>
                <c:formatCode>0.00</c:formatCode>
                <c:ptCount val="1"/>
                <c:pt idx="0">
                  <c:v>23.56169113764383</c:v>
                </c:pt>
              </c:numCache>
            </c:numRef>
          </c:yVal>
        </c:ser>
        <c:ser>
          <c:idx val="8"/>
          <c:order val="8"/>
          <c:tx>
            <c:strRef>
              <c:f>'Post-Shutoff with F Pro-Struc'!$AV$1</c:f>
              <c:strCache>
                <c:ptCount val="1"/>
                <c:pt idx="0">
                  <c:v>Sap pro elev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4"/>
            <c:spPr>
              <a:solidFill>
                <a:srgbClr val="218C4C"/>
              </a:solidFill>
              <a:ln>
                <a:solidFill>
                  <a:srgbClr val="218C4C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Pro-Struc'!$AV$8</c:f>
                <c:numCache>
                  <c:formatCode>General</c:formatCode>
                  <c:ptCount val="1"/>
                  <c:pt idx="0">
                    <c:v>1.482520495975689</c:v>
                  </c:pt>
                </c:numCache>
              </c:numRef>
            </c:plus>
            <c:minus>
              <c:numRef>
                <c:f>'Post-Shutoff with F Pro-Struc'!$AV$8</c:f>
                <c:numCache>
                  <c:formatCode>General</c:formatCode>
                  <c:ptCount val="1"/>
                  <c:pt idx="0">
                    <c:v>1.482520495975689</c:v>
                  </c:pt>
                </c:numCache>
              </c:numRef>
            </c:minus>
            <c:spPr>
              <a:ln>
                <a:solidFill>
                  <a:srgbClr val="218C4C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Pro-Struc'!$AV$7</c:f>
                <c:numCache>
                  <c:formatCode>General</c:formatCode>
                  <c:ptCount val="1"/>
                  <c:pt idx="0">
                    <c:v>1.6415758600782</c:v>
                  </c:pt>
                </c:numCache>
              </c:numRef>
            </c:plus>
            <c:minus>
              <c:numRef>
                <c:f>'Post-Shutoff with F Pro-Struc'!$AV$7</c:f>
                <c:numCache>
                  <c:formatCode>General</c:formatCode>
                  <c:ptCount val="1"/>
                  <c:pt idx="0">
                    <c:v>1.6415758600782</c:v>
                  </c:pt>
                </c:numCache>
              </c:numRef>
            </c:minus>
            <c:spPr>
              <a:ln>
                <a:solidFill>
                  <a:srgbClr val="218C4C"/>
                </a:solidFill>
              </a:ln>
            </c:spPr>
          </c:errBars>
          <c:xVal>
            <c:numRef>
              <c:f>'Post-Shutoff with F Pro-Struc'!$AV$3</c:f>
              <c:numCache>
                <c:formatCode>0.00</c:formatCode>
                <c:ptCount val="1"/>
                <c:pt idx="0">
                  <c:v>-27.45349203225473</c:v>
                </c:pt>
              </c:numCache>
            </c:numRef>
          </c:xVal>
          <c:yVal>
            <c:numRef>
              <c:f>'Post-Shutoff with F Pro-Struc'!$AV$2</c:f>
              <c:numCache>
                <c:formatCode>0.00</c:formatCode>
                <c:ptCount val="1"/>
                <c:pt idx="0">
                  <c:v>9.344359883092194</c:v>
                </c:pt>
              </c:numCache>
            </c:numRef>
          </c:yVal>
        </c:ser>
        <c:ser>
          <c:idx val="9"/>
          <c:order val="9"/>
          <c:tx>
            <c:strRef>
              <c:f>'Post-Shutoff with F Pro-Struc'!$AW$1</c:f>
              <c:strCache>
                <c:ptCount val="1"/>
                <c:pt idx="0">
                  <c:v>Hi struc elev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4"/>
            <c:spPr>
              <a:noFill/>
              <a:ln w="25400">
                <a:solidFill>
                  <a:srgbClr val="0000FF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Pro-Struc'!$AW$8</c:f>
                <c:numCache>
                  <c:formatCode>General</c:formatCode>
                  <c:ptCount val="1"/>
                  <c:pt idx="0">
                    <c:v>0.492718143202938</c:v>
                  </c:pt>
                </c:numCache>
              </c:numRef>
            </c:plus>
            <c:minus>
              <c:numRef>
                <c:f>'Post-Shutoff with F Pro-Struc'!$AW$8</c:f>
                <c:numCache>
                  <c:formatCode>General</c:formatCode>
                  <c:ptCount val="1"/>
                  <c:pt idx="0">
                    <c:v>0.492718143202938</c:v>
                  </c:pt>
                </c:numCache>
              </c:numRef>
            </c:minus>
            <c:spPr>
              <a:ln>
                <a:solidFill>
                  <a:srgbClr val="0000FF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Pro-Struc'!$AW$7</c:f>
                <c:numCache>
                  <c:formatCode>General</c:formatCode>
                  <c:ptCount val="1"/>
                  <c:pt idx="0">
                    <c:v>5.176556698847389</c:v>
                  </c:pt>
                </c:numCache>
              </c:numRef>
            </c:plus>
            <c:minus>
              <c:numRef>
                <c:f>'Post-Shutoff with F Pro-Struc'!$AW$7</c:f>
                <c:numCache>
                  <c:formatCode>General</c:formatCode>
                  <c:ptCount val="1"/>
                  <c:pt idx="0">
                    <c:v>5.176556698847389</c:v>
                  </c:pt>
                </c:numCache>
              </c:numRef>
            </c:minus>
            <c:spPr>
              <a:ln>
                <a:solidFill>
                  <a:srgbClr val="0000FF"/>
                </a:solidFill>
              </a:ln>
            </c:spPr>
          </c:errBars>
          <c:xVal>
            <c:numRef>
              <c:f>'Post-Shutoff with F Pro-Struc'!$AW$3</c:f>
              <c:numCache>
                <c:formatCode>0.00</c:formatCode>
                <c:ptCount val="1"/>
                <c:pt idx="0">
                  <c:v>-28.80892990409142</c:v>
                </c:pt>
              </c:numCache>
            </c:numRef>
          </c:xVal>
          <c:yVal>
            <c:numRef>
              <c:f>'Post-Shutoff with F Pro-Struc'!$AW$2</c:f>
              <c:numCache>
                <c:formatCode>0.00</c:formatCode>
                <c:ptCount val="1"/>
                <c:pt idx="0">
                  <c:v>16.0534159450469</c:v>
                </c:pt>
              </c:numCache>
            </c:numRef>
          </c:yVal>
        </c:ser>
        <c:ser>
          <c:idx val="10"/>
          <c:order val="10"/>
          <c:tx>
            <c:strRef>
              <c:f>'Post-Shutoff with F Pro-Struc'!$AX$1</c:f>
              <c:strCache>
                <c:ptCount val="1"/>
                <c:pt idx="0">
                  <c:v>Ho struc elev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4"/>
            <c:spPr>
              <a:noFill/>
              <a:ln w="25400">
                <a:solidFill>
                  <a:srgbClr val="800000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Pro-Struc'!$AX$8</c:f>
                <c:numCache>
                  <c:formatCode>General</c:formatCode>
                  <c:ptCount val="1"/>
                  <c:pt idx="0">
                    <c:v>0.322882943211811</c:v>
                  </c:pt>
                </c:numCache>
              </c:numRef>
            </c:plus>
            <c:minus>
              <c:numRef>
                <c:f>'Post-Shutoff with F Pro-Struc'!$AX$8</c:f>
                <c:numCache>
                  <c:formatCode>General</c:formatCode>
                  <c:ptCount val="1"/>
                  <c:pt idx="0">
                    <c:v>0.322882943211811</c:v>
                  </c:pt>
                </c:numCache>
              </c:numRef>
            </c:minus>
            <c:spPr>
              <a:ln>
                <a:solidFill>
                  <a:srgbClr val="800000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Pro-Struc'!$AX$7</c:f>
                <c:numCache>
                  <c:formatCode>General</c:formatCode>
                  <c:ptCount val="1"/>
                  <c:pt idx="0">
                    <c:v>2.366183154076845</c:v>
                  </c:pt>
                </c:numCache>
              </c:numRef>
            </c:plus>
            <c:minus>
              <c:numRef>
                <c:f>'Post-Shutoff with F Pro-Struc'!$AX$7</c:f>
                <c:numCache>
                  <c:formatCode>General</c:formatCode>
                  <c:ptCount val="1"/>
                  <c:pt idx="0">
                    <c:v>2.366183154076845</c:v>
                  </c:pt>
                </c:numCache>
              </c:numRef>
            </c:minus>
            <c:spPr>
              <a:ln>
                <a:solidFill>
                  <a:srgbClr val="800000"/>
                </a:solidFill>
              </a:ln>
            </c:spPr>
          </c:errBars>
          <c:xVal>
            <c:numRef>
              <c:f>'Post-Shutoff with F Pro-Struc'!$AX$3</c:f>
              <c:numCache>
                <c:formatCode>0.00</c:formatCode>
                <c:ptCount val="1"/>
                <c:pt idx="0">
                  <c:v>-27.81381869534915</c:v>
                </c:pt>
              </c:numCache>
            </c:numRef>
          </c:xVal>
          <c:yVal>
            <c:numRef>
              <c:f>'Post-Shutoff with F Pro-Struc'!$AX$2</c:f>
              <c:numCache>
                <c:formatCode>0.00</c:formatCode>
                <c:ptCount val="1"/>
                <c:pt idx="0">
                  <c:v>22.61472753440856</c:v>
                </c:pt>
              </c:numCache>
            </c:numRef>
          </c:yVal>
        </c:ser>
        <c:ser>
          <c:idx val="11"/>
          <c:order val="11"/>
          <c:tx>
            <c:strRef>
              <c:f>'Post-Shutoff with F Pro-Struc'!$AY$1</c:f>
              <c:strCache>
                <c:ptCount val="1"/>
                <c:pt idx="0">
                  <c:v>Sap struc elev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4"/>
            <c:spPr>
              <a:noFill/>
              <a:ln w="31750">
                <a:solidFill>
                  <a:srgbClr val="218C4C"/>
                </a:solidFill>
              </a:ln>
            </c:spPr>
          </c:marker>
          <c:errBars>
            <c:errDir val="x"/>
            <c:errBarType val="both"/>
            <c:errValType val="cust"/>
            <c:plus>
              <c:numRef>
                <c:f>'Post-Shutoff with F Pro-Struc'!$AY$8</c:f>
                <c:numCache>
                  <c:formatCode>General</c:formatCode>
                  <c:ptCount val="1"/>
                  <c:pt idx="0">
                    <c:v>2.420629571924192</c:v>
                  </c:pt>
                </c:numCache>
              </c:numRef>
            </c:plus>
            <c:minus>
              <c:numRef>
                <c:f>'Post-Shutoff with F Pro-Struc'!$AY$8</c:f>
                <c:numCache>
                  <c:formatCode>General</c:formatCode>
                  <c:ptCount val="1"/>
                  <c:pt idx="0">
                    <c:v>2.420629571924192</c:v>
                  </c:pt>
                </c:numCache>
              </c:numRef>
            </c:minus>
            <c:spPr>
              <a:ln>
                <a:solidFill>
                  <a:srgbClr val="218C4C"/>
                </a:solidFill>
              </a:ln>
            </c:spPr>
          </c:errBars>
          <c:errBars>
            <c:errDir val="y"/>
            <c:errBarType val="both"/>
            <c:errValType val="cust"/>
            <c:plus>
              <c:numRef>
                <c:f>'Post-Shutoff with F Pro-Struc'!$AY$7</c:f>
                <c:numCache>
                  <c:formatCode>General</c:formatCode>
                  <c:ptCount val="1"/>
                  <c:pt idx="0">
                    <c:v>2.27583060146189</c:v>
                  </c:pt>
                </c:numCache>
              </c:numRef>
            </c:plus>
            <c:minus>
              <c:numRef>
                <c:f>'Post-Shutoff with F Pro-Struc'!$AY$7</c:f>
                <c:numCache>
                  <c:formatCode>General</c:formatCode>
                  <c:ptCount val="1"/>
                  <c:pt idx="0">
                    <c:v>2.27583060146189</c:v>
                  </c:pt>
                </c:numCache>
              </c:numRef>
            </c:minus>
            <c:spPr>
              <a:ln>
                <a:solidFill>
                  <a:srgbClr val="218C4C"/>
                </a:solidFill>
              </a:ln>
            </c:spPr>
          </c:errBars>
          <c:xVal>
            <c:numRef>
              <c:f>'Post-Shutoff with F Pro-Struc'!$AY$3</c:f>
              <c:numCache>
                <c:formatCode>0.00</c:formatCode>
                <c:ptCount val="1"/>
                <c:pt idx="0">
                  <c:v>-34.14307113092043</c:v>
                </c:pt>
              </c:numCache>
            </c:numRef>
          </c:xVal>
          <c:yVal>
            <c:numRef>
              <c:f>'Post-Shutoff with F Pro-Struc'!$AY$2</c:f>
              <c:numCache>
                <c:formatCode>0.00</c:formatCode>
                <c:ptCount val="1"/>
                <c:pt idx="0">
                  <c:v>9.184396007754498</c:v>
                </c:pt>
              </c:numCache>
            </c:numRef>
          </c:yVal>
        </c:ser>
        <c:dLbls/>
        <c:axId val="279521896"/>
        <c:axId val="279530712"/>
      </c:scatterChart>
      <c:valAx>
        <c:axId val="279521896"/>
        <c:scaling>
          <c:orientation val="minMax"/>
          <c:max val="-20.0"/>
        </c:scaling>
        <c:axPos val="b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 smtClean="0"/>
                  <a:t>δ</a:t>
                </a:r>
                <a:r>
                  <a:rPr lang="en-US" sz="1800" baseline="30000" dirty="0" smtClean="0"/>
                  <a:t>13</a:t>
                </a:r>
                <a:r>
                  <a:rPr lang="en-US" sz="1800" dirty="0" smtClean="0"/>
                  <a:t>C</a:t>
                </a:r>
                <a:endParaRPr lang="en-US" sz="1800" dirty="0"/>
              </a:p>
            </c:rich>
          </c:tx>
          <c:layout/>
        </c:title>
        <c:numFmt formatCode="0" sourceLinked="0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79530712"/>
        <c:crosses val="autoZero"/>
        <c:crossBetween val="midCat"/>
      </c:valAx>
      <c:valAx>
        <c:axId val="279530712"/>
        <c:scaling>
          <c:orientation val="minMax"/>
          <c:min val="5.0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 smtClean="0"/>
                  <a:t>δ</a:t>
                </a:r>
                <a:r>
                  <a:rPr lang="en-US" sz="1800" baseline="30000" dirty="0" smtClean="0"/>
                  <a:t>15</a:t>
                </a:r>
                <a:r>
                  <a:rPr lang="en-US" sz="1800" dirty="0" smtClean="0"/>
                  <a:t>N</a:t>
                </a:r>
                <a:endParaRPr lang="en-US" sz="1800" dirty="0"/>
              </a:p>
            </c:rich>
          </c:tx>
          <c:layout>
            <c:manualLayout>
              <c:xMode val="edge"/>
              <c:yMode val="edge"/>
              <c:x val="0.0290167732939633"/>
              <c:y val="0.487930835568631"/>
            </c:manualLayout>
          </c:layout>
        </c:title>
        <c:numFmt formatCode="0" sourceLinked="0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79521896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045824311023622"/>
          <c:y val="0.154312537855845"/>
          <c:w val="0.460077202263779"/>
          <c:h val="0.185855758414814"/>
        </c:manualLayout>
      </c:layout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443038" y="685800"/>
            <a:ext cx="39719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D8AFE30-ABFA-724D-9C56-47140F8FBDA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931385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6" charset="0"/>
        <a:ea typeface="ＭＳ Ｐゴシック" pitchFamily="-106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6" charset="0"/>
        <a:ea typeface="ＭＳ Ｐゴシック" pitchFamily="-106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6" charset="0"/>
        <a:ea typeface="ＭＳ Ｐゴシック" pitchFamily="-106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6" charset="0"/>
        <a:ea typeface="ＭＳ Ｐゴシック" pitchFamily="-106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625B77-2686-6743-8EC0-AE510B0E5A6C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443038" y="685800"/>
            <a:ext cx="3971925" cy="3429000"/>
          </a:xfrm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839" y="10794824"/>
            <a:ext cx="34197925" cy="744678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5675" y="19689410"/>
            <a:ext cx="28162250" cy="8881181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83ACDAB2-1CA2-D940-92DB-9E05C17B4278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F3378F98-3A28-FC48-B412-FFD2EBD2EBC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8176" y="22328629"/>
            <a:ext cx="34197925" cy="690051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78176" y="14727679"/>
            <a:ext cx="34197925" cy="7600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7972EDB-E02A-A541-A457-F66D901A1770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838" y="10037410"/>
            <a:ext cx="17022762" cy="2084899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93001" y="10037410"/>
            <a:ext cx="17022763" cy="2084899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49EEA481-3B56-5E46-91E3-91CF1D88B920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4" y="1390826"/>
            <a:ext cx="36210875" cy="5791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363" y="7778574"/>
            <a:ext cx="17776825" cy="324079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1363" y="11019367"/>
            <a:ext cx="17776825" cy="200195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437476" y="7778574"/>
            <a:ext cx="17784763" cy="324079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437476" y="11019367"/>
            <a:ext cx="17784763" cy="200195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1450A44-2838-EF41-9971-FEA39D942876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61933A85-F909-C440-BA55-F5F14AF39E8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E6BC41AE-A37A-774A-8300-F4BC16728D7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4" y="1384124"/>
            <a:ext cx="13236575" cy="58867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0538" y="1384124"/>
            <a:ext cx="22491700" cy="296547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364" y="7270839"/>
            <a:ext cx="13236575" cy="237680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78618B96-7CF6-644E-977C-6B86EA45488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701" y="24322706"/>
            <a:ext cx="24139525" cy="28721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86701" y="3105063"/>
            <a:ext cx="24139525" cy="2084731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86701" y="27194846"/>
            <a:ext cx="24139525" cy="40769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4F89C953-2E3D-9C49-89F5-02522E5A64A0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AF666A4F-9C57-E04E-B814-CEE3E92AFAD4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667075" y="3088306"/>
            <a:ext cx="8548688" cy="2779809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839" y="3088306"/>
            <a:ext cx="25496837" cy="2779809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440B8AD-F34A-E146-A455-D645146D3AE2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17839" y="3088305"/>
            <a:ext cx="34197925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07560" tIns="203780" rIns="407560" bIns="2037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17839" y="10037410"/>
            <a:ext cx="34197925" cy="20848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07560" tIns="203780" rIns="407560" bIns="2037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7838" y="31658896"/>
            <a:ext cx="8382000" cy="231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07560" tIns="203780" rIns="407560" bIns="203780" numCol="1" anchor="t" anchorCtr="0" compatLnSpc="1">
            <a:prstTxWarp prst="textNoShape">
              <a:avLst/>
            </a:prstTxWarp>
          </a:bodyPr>
          <a:lstStyle>
            <a:lvl1pPr defTabSz="4076700">
              <a:defRPr sz="6300" baseline="0"/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746164" y="31658896"/>
            <a:ext cx="12741275" cy="231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07560" tIns="203780" rIns="407560" bIns="203780" numCol="1" anchor="t" anchorCtr="0" compatLnSpc="1">
            <a:prstTxWarp prst="textNoShape">
              <a:avLst/>
            </a:prstTxWarp>
          </a:bodyPr>
          <a:lstStyle>
            <a:lvl1pPr algn="ctr" defTabSz="4076700">
              <a:defRPr sz="6300" baseline="0"/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8833763" y="31658896"/>
            <a:ext cx="8382000" cy="231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07560" tIns="203780" rIns="407560" bIns="203780" numCol="1" anchor="t" anchorCtr="0" compatLnSpc="1">
            <a:prstTxWarp prst="textNoShape">
              <a:avLst/>
            </a:prstTxWarp>
          </a:bodyPr>
          <a:lstStyle>
            <a:lvl1pPr algn="r" defTabSz="4076700">
              <a:defRPr sz="6300" baseline="0"/>
            </a:lvl1pPr>
          </a:lstStyle>
          <a:p>
            <a:fld id="{0C1747A6-6BF3-E646-9F03-5CB1E6839E6D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076700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076700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2pPr>
      <a:lvl3pPr algn="ctr" defTabSz="4076700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3pPr>
      <a:lvl4pPr algn="ctr" defTabSz="4076700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4pPr>
      <a:lvl5pPr algn="ctr" defTabSz="4076700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5pPr>
      <a:lvl6pPr marL="457200" algn="ctr" defTabSz="4076700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6pPr>
      <a:lvl7pPr marL="914400" algn="ctr" defTabSz="4076700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7pPr>
      <a:lvl8pPr marL="1371600" algn="ctr" defTabSz="4076700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8pPr>
      <a:lvl9pPr marL="1828800" algn="ctr" defTabSz="4076700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9pPr>
    </p:titleStyle>
    <p:bodyStyle>
      <a:lvl1pPr marL="1528763" indent="-1528763" algn="l" defTabSz="4076700" rtl="0" fontAlgn="base">
        <a:spcBef>
          <a:spcPct val="20000"/>
        </a:spcBef>
        <a:spcAft>
          <a:spcPct val="0"/>
        </a:spcAft>
        <a:buChar char="•"/>
        <a:defRPr sz="14300">
          <a:solidFill>
            <a:schemeClr val="tx1"/>
          </a:solidFill>
          <a:latin typeface="+mn-lt"/>
          <a:ea typeface="+mn-ea"/>
          <a:cs typeface="+mn-cs"/>
        </a:defRPr>
      </a:lvl1pPr>
      <a:lvl2pPr marL="3311525" indent="-1273175" algn="l" defTabSz="4076700" rtl="0" fontAlgn="base">
        <a:spcBef>
          <a:spcPct val="20000"/>
        </a:spcBef>
        <a:spcAft>
          <a:spcPct val="0"/>
        </a:spcAft>
        <a:buChar char="–"/>
        <a:defRPr sz="12500">
          <a:solidFill>
            <a:schemeClr val="tx1"/>
          </a:solidFill>
          <a:latin typeface="+mn-lt"/>
          <a:ea typeface="+mn-ea"/>
        </a:defRPr>
      </a:lvl2pPr>
      <a:lvl3pPr marL="5094288" indent="-1017588" algn="l" defTabSz="4076700" rtl="0" fontAlgn="base">
        <a:spcBef>
          <a:spcPct val="20000"/>
        </a:spcBef>
        <a:spcAft>
          <a:spcPct val="0"/>
        </a:spcAft>
        <a:buChar char="•"/>
        <a:defRPr sz="10700">
          <a:solidFill>
            <a:schemeClr val="tx1"/>
          </a:solidFill>
          <a:latin typeface="+mn-lt"/>
          <a:ea typeface="+mn-ea"/>
        </a:defRPr>
      </a:lvl3pPr>
      <a:lvl4pPr marL="7132638" indent="-1019175" algn="l" defTabSz="4076700" rtl="0" fontAlgn="base">
        <a:spcBef>
          <a:spcPct val="20000"/>
        </a:spcBef>
        <a:spcAft>
          <a:spcPct val="0"/>
        </a:spcAft>
        <a:buChar char="–"/>
        <a:defRPr sz="8900">
          <a:solidFill>
            <a:schemeClr val="tx1"/>
          </a:solidFill>
          <a:latin typeface="+mn-lt"/>
          <a:ea typeface="+mn-ea"/>
        </a:defRPr>
      </a:lvl4pPr>
      <a:lvl5pPr marL="9169400" indent="-1017588" algn="l" defTabSz="4076700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+mn-ea"/>
        </a:defRPr>
      </a:lvl5pPr>
      <a:lvl6pPr marL="9626600" indent="-1017588" algn="l" defTabSz="4076700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+mn-ea"/>
        </a:defRPr>
      </a:lvl6pPr>
      <a:lvl7pPr marL="10083800" indent="-1017588" algn="l" defTabSz="4076700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+mn-ea"/>
        </a:defRPr>
      </a:lvl7pPr>
      <a:lvl8pPr marL="10541000" indent="-1017588" algn="l" defTabSz="4076700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+mn-ea"/>
        </a:defRPr>
      </a:lvl8pPr>
      <a:lvl9pPr marL="10998200" indent="-1017588" algn="l" defTabSz="4076700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chart" Target="../charts/chart8.xml"/><Relationship Id="rId1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Relationship Id="rId4" Type="http://schemas.openxmlformats.org/officeDocument/2006/relationships/chart" Target="../charts/chart1.xml"/><Relationship Id="rId5" Type="http://schemas.openxmlformats.org/officeDocument/2006/relationships/chart" Target="../charts/chart2.xml"/><Relationship Id="rId6" Type="http://schemas.openxmlformats.org/officeDocument/2006/relationships/chart" Target="../charts/chart3.xml"/><Relationship Id="rId7" Type="http://schemas.openxmlformats.org/officeDocument/2006/relationships/chart" Target="../charts/chart4.xml"/><Relationship Id="rId8" Type="http://schemas.openxmlformats.org/officeDocument/2006/relationships/chart" Target="../charts/chart5.xml"/><Relationship Id="rId9" Type="http://schemas.openxmlformats.org/officeDocument/2006/relationships/chart" Target="../charts/chart6.xml"/><Relationship Id="rId10" Type="http://schemas.openxmlformats.org/officeDocument/2006/relationships/chart" Target="../charts/char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" y="228600"/>
            <a:ext cx="40233600" cy="3064846"/>
          </a:xfrm>
        </p:spPr>
        <p:txBody>
          <a:bodyPr/>
          <a:lstStyle/>
          <a:p>
            <a:r>
              <a:rPr lang="en-US" sz="8800" b="1" dirty="0" smtClean="0">
                <a:solidFill>
                  <a:srgbClr val="218C4C"/>
                </a:solidFill>
              </a:rPr>
              <a:t>Isotopic analysis of protein and structural material of sporocarps reveals fungal C and N sources</a:t>
            </a:r>
            <a:endParaRPr lang="en-US" b="1" i="1" baseline="-25000" dirty="0">
              <a:solidFill>
                <a:srgbClr val="218C4C"/>
              </a:solidFill>
              <a:latin typeface="Arial Black" pitchFamily="-106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3250065"/>
            <a:ext cx="19812000" cy="1550535"/>
          </a:xfrm>
        </p:spPr>
        <p:txBody>
          <a:bodyPr/>
          <a:lstStyle/>
          <a:p>
            <a:r>
              <a:rPr lang="en-US" sz="4000" b="1" dirty="0" smtClean="0"/>
              <a:t>Janet Chen</a:t>
            </a:r>
            <a:r>
              <a:rPr lang="en-US" sz="4000" b="1" baseline="30000" dirty="0" smtClean="0"/>
              <a:t>1</a:t>
            </a:r>
            <a:r>
              <a:rPr lang="en-US" sz="4000" b="1" dirty="0" smtClean="0"/>
              <a:t>, Linda</a:t>
            </a:r>
            <a:r>
              <a:rPr lang="en-US" sz="4000" b="1" dirty="0" smtClean="0"/>
              <a:t> T.A. van </a:t>
            </a:r>
            <a:r>
              <a:rPr lang="en-US" sz="4000" b="1" dirty="0" smtClean="0"/>
              <a:t>Diepen</a:t>
            </a:r>
            <a:r>
              <a:rPr lang="en-US" sz="4000" b="1" baseline="30000" dirty="0" smtClean="0"/>
              <a:t>1</a:t>
            </a:r>
            <a:r>
              <a:rPr lang="en-US" sz="4000" b="1" dirty="0" smtClean="0"/>
              <a:t>, Kirsten S. Hofmockel </a:t>
            </a:r>
            <a:r>
              <a:rPr lang="en-US" sz="4000" b="1" baseline="30000" dirty="0" smtClean="0"/>
              <a:t>2</a:t>
            </a:r>
            <a:r>
              <a:rPr lang="en-US" sz="4000" b="1" dirty="0" smtClean="0"/>
              <a:t> &amp; Erik A. Hobbie</a:t>
            </a:r>
            <a:r>
              <a:rPr lang="en-US" sz="4000" b="1" baseline="30000" dirty="0" smtClean="0"/>
              <a:t>1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743200" y="4038600"/>
            <a:ext cx="15392400" cy="1883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07560" tIns="203780" rIns="407560" bIns="203780">
            <a:prstTxWarp prst="textNoShape">
              <a:avLst/>
            </a:prstTxWarp>
          </a:bodyPr>
          <a:lstStyle/>
          <a:p>
            <a:pPr algn="ctr" defTabSz="4076700" eaLnBrk="1" hangingPunct="1"/>
            <a:r>
              <a:rPr lang="en-US" sz="2800" baseline="30000" dirty="0" smtClean="0"/>
              <a:t>1</a:t>
            </a:r>
            <a:r>
              <a:rPr lang="en-US" sz="2800" baseline="0" dirty="0" smtClean="0"/>
              <a:t>University of New Hampshire, Durham, NH, USA. </a:t>
            </a:r>
            <a:r>
              <a:rPr lang="en-US" sz="2800" baseline="30000" dirty="0" smtClean="0"/>
              <a:t>2</a:t>
            </a:r>
            <a:r>
              <a:rPr lang="en-US" sz="2800" baseline="0" dirty="0" smtClean="0"/>
              <a:t>Iowa State University, Ames, IA, USA.</a:t>
            </a:r>
            <a:endParaRPr lang="en-US" sz="14300" baseline="0" dirty="0"/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990600" y="4891428"/>
            <a:ext cx="18745200" cy="851253"/>
          </a:xfrm>
          <a:prstGeom prst="rect">
            <a:avLst/>
          </a:prstGeom>
          <a:gradFill rotWithShape="0">
            <a:gsLst>
              <a:gs pos="0">
                <a:srgbClr val="2FD072"/>
              </a:gs>
              <a:gs pos="50000">
                <a:srgbClr val="2FD072">
                  <a:gamma/>
                  <a:shade val="46275"/>
                  <a:invGamma/>
                </a:srgbClr>
              </a:gs>
              <a:gs pos="100000">
                <a:srgbClr val="2FD07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 anchorCtr="1">
            <a:prstTxWarp prst="textNoShape">
              <a:avLst/>
            </a:prstTxWarp>
          </a:bodyPr>
          <a:lstStyle/>
          <a:p>
            <a:r>
              <a:rPr lang="en-US" sz="4400" b="1" baseline="0" dirty="0"/>
              <a:t>Introduction	</a:t>
            </a:r>
            <a:endParaRPr lang="en-US" sz="4400" baseline="0" dirty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0650200" y="4891428"/>
            <a:ext cx="18592800" cy="851253"/>
          </a:xfrm>
          <a:prstGeom prst="rect">
            <a:avLst/>
          </a:prstGeom>
          <a:gradFill rotWithShape="0">
            <a:gsLst>
              <a:gs pos="0">
                <a:srgbClr val="2FD072"/>
              </a:gs>
              <a:gs pos="50000">
                <a:srgbClr val="2FD072">
                  <a:gamma/>
                  <a:shade val="46275"/>
                  <a:invGamma/>
                </a:srgbClr>
              </a:gs>
              <a:gs pos="100000">
                <a:srgbClr val="2FD07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 anchorCtr="1">
            <a:prstTxWarp prst="textNoShape">
              <a:avLst/>
            </a:prstTxWarp>
          </a:bodyPr>
          <a:lstStyle/>
          <a:p>
            <a:r>
              <a:rPr lang="en-US" sz="4400" b="1" baseline="0" dirty="0"/>
              <a:t>Results</a:t>
            </a:r>
            <a:endParaRPr lang="en-US" sz="4400" baseline="0" dirty="0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762000" y="5638801"/>
            <a:ext cx="19202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07560" tIns="203780" rIns="407560" bIns="203780">
            <a:prstTxWarp prst="textNoShape">
              <a:avLst/>
            </a:prstTxWarp>
          </a:bodyPr>
          <a:lstStyle/>
          <a:p>
            <a:r>
              <a:rPr lang="en-US" sz="3700" baseline="0" dirty="0" smtClean="0"/>
              <a:t>Determining fungal sources of C and N is important for understanding the role of fungi in C and N cycling, but it is often difficult to study under field conditions. </a:t>
            </a:r>
            <a:r>
              <a:rPr lang="en-US" sz="3700" baseline="30000" dirty="0" smtClean="0"/>
              <a:t>13</a:t>
            </a:r>
            <a:r>
              <a:rPr lang="en-US" sz="3700" baseline="0" dirty="0" smtClean="0"/>
              <a:t>C and </a:t>
            </a:r>
            <a:r>
              <a:rPr lang="en-US" sz="3700" baseline="30000" dirty="0" smtClean="0"/>
              <a:t>15</a:t>
            </a:r>
            <a:r>
              <a:rPr lang="en-US" sz="3700" baseline="0" dirty="0" smtClean="0"/>
              <a:t>N labels introduced in the Duke Free Air CO</a:t>
            </a:r>
            <a:r>
              <a:rPr lang="en-US" sz="3700" dirty="0" smtClean="0"/>
              <a:t>2</a:t>
            </a:r>
            <a:r>
              <a:rPr lang="en-US" sz="3700" baseline="0" dirty="0" smtClean="0"/>
              <a:t> enrichment (</a:t>
            </a:r>
            <a:r>
              <a:rPr lang="en-US" sz="3700" baseline="0" dirty="0" smtClean="0"/>
              <a:t>FACE</a:t>
            </a:r>
            <a:r>
              <a:rPr lang="en-US" sz="3700" baseline="0" dirty="0" smtClean="0"/>
              <a:t>) experiment provided a unique opportunity to study the sources of C and </a:t>
            </a:r>
            <a:r>
              <a:rPr lang="en-US" sz="3700" baseline="0" dirty="0" smtClean="0"/>
              <a:t>N for ectomycorrhizal </a:t>
            </a:r>
            <a:r>
              <a:rPr lang="en-US" sz="3700" baseline="0" dirty="0" smtClean="0"/>
              <a:t>and saprotrophic</a:t>
            </a:r>
            <a:r>
              <a:rPr lang="en-US" sz="3700" baseline="0" dirty="0" smtClean="0"/>
              <a:t> fungi </a:t>
            </a:r>
            <a:r>
              <a:rPr lang="en-US" sz="3700" baseline="0" dirty="0" smtClean="0"/>
              <a:t>in </a:t>
            </a:r>
            <a:r>
              <a:rPr lang="en-US" sz="3700" baseline="0" dirty="0" smtClean="0"/>
              <a:t>a loblolly pine plantation. Analysis of </a:t>
            </a:r>
            <a:r>
              <a:rPr lang="en-US" sz="3700" baseline="30000" dirty="0" smtClean="0"/>
              <a:t>13</a:t>
            </a:r>
            <a:r>
              <a:rPr lang="en-US" sz="3700" baseline="0" dirty="0" smtClean="0"/>
              <a:t>C and </a:t>
            </a:r>
            <a:r>
              <a:rPr lang="en-US" sz="3700" baseline="30000" dirty="0" smtClean="0"/>
              <a:t>15</a:t>
            </a:r>
            <a:r>
              <a:rPr lang="en-US" sz="3700" baseline="0" dirty="0" smtClean="0"/>
              <a:t>N labels in structural and protein</a:t>
            </a:r>
            <a:r>
              <a:rPr lang="en-US" sz="3700" baseline="0" dirty="0" smtClean="0"/>
              <a:t> </a:t>
            </a:r>
            <a:r>
              <a:rPr lang="en-US" sz="3700" baseline="0" dirty="0" err="1" smtClean="0"/>
              <a:t>sporocarp</a:t>
            </a:r>
            <a:r>
              <a:rPr lang="en-US" sz="3700" baseline="0" dirty="0" smtClean="0"/>
              <a:t> material were </a:t>
            </a:r>
            <a:r>
              <a:rPr lang="en-US" sz="3700" baseline="0" dirty="0" smtClean="0"/>
              <a:t>used to determine whether fungi were receiving C from recent plant photosynthate, plant litter or old organic nitrogen and whether fungi were receiving N from surficial or deep soil pools. </a:t>
            </a:r>
            <a:endParaRPr lang="en-US" sz="3700" baseline="0" dirty="0"/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20726400" y="28963441"/>
            <a:ext cx="18516600" cy="4524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279400" indent="-279400">
              <a:buFontTx/>
              <a:buChar char="•"/>
            </a:pPr>
            <a:r>
              <a:rPr lang="en-US" sz="3600" baseline="30000" dirty="0" smtClean="0"/>
              <a:t>13</a:t>
            </a:r>
            <a:r>
              <a:rPr lang="en-US" sz="3600" baseline="0" dirty="0" smtClean="0"/>
              <a:t>C and </a:t>
            </a:r>
            <a:r>
              <a:rPr lang="en-US" sz="3600" baseline="30000" dirty="0" smtClean="0"/>
              <a:t>15</a:t>
            </a:r>
            <a:r>
              <a:rPr lang="en-US" sz="3600" baseline="0" dirty="0" smtClean="0"/>
              <a:t>N analysis of protein and structural </a:t>
            </a:r>
            <a:r>
              <a:rPr lang="en-US" sz="3600" baseline="0" dirty="0" err="1" smtClean="0"/>
              <a:t>sporocarp</a:t>
            </a:r>
            <a:r>
              <a:rPr lang="en-US" sz="3600" baseline="0" dirty="0" smtClean="0"/>
              <a:t> material provides information on fungal C and N sources that are not detectable using bulk tissue analysis.</a:t>
            </a:r>
            <a:endParaRPr lang="en-US" sz="3600" baseline="0" dirty="0" smtClean="0"/>
          </a:p>
          <a:p>
            <a:pPr marL="279400" indent="-279400">
              <a:buFontTx/>
              <a:buChar char="•"/>
            </a:pPr>
            <a:r>
              <a:rPr lang="en-US" sz="3600" baseline="0" dirty="0" smtClean="0"/>
              <a:t>C in protein and structural material of sporocarps is derived from different pools.</a:t>
            </a:r>
            <a:endParaRPr lang="en-US" sz="3600" baseline="0" dirty="0" smtClean="0"/>
          </a:p>
          <a:p>
            <a:pPr marL="279400" indent="-279400">
              <a:buFontTx/>
              <a:buChar char="•"/>
            </a:pPr>
            <a:r>
              <a:rPr lang="en-US" sz="3600" baseline="0" dirty="0" smtClean="0"/>
              <a:t>Hydrophobic ectomycorrhizal fungi</a:t>
            </a:r>
            <a:r>
              <a:rPr lang="en-US" sz="3600" baseline="0" dirty="0" smtClean="0"/>
              <a:t> mine old </a:t>
            </a:r>
            <a:r>
              <a:rPr lang="en-US" sz="3600" baseline="0" dirty="0" smtClean="0"/>
              <a:t>organic material for protein</a:t>
            </a:r>
            <a:r>
              <a:rPr lang="en-US" sz="3600" baseline="0" dirty="0" smtClean="0"/>
              <a:t> C and N material and use recent </a:t>
            </a:r>
            <a:r>
              <a:rPr lang="en-US" sz="3600" baseline="0" dirty="0" smtClean="0"/>
              <a:t>photosynthate for structural</a:t>
            </a:r>
            <a:r>
              <a:rPr lang="en-US" sz="3600" baseline="0" dirty="0" smtClean="0"/>
              <a:t> C material</a:t>
            </a:r>
            <a:r>
              <a:rPr lang="en-US" sz="3600" baseline="0" dirty="0" smtClean="0"/>
              <a:t>.</a:t>
            </a:r>
          </a:p>
          <a:p>
            <a:pPr marL="279400" indent="-279400">
              <a:buFontTx/>
              <a:buChar char="•"/>
            </a:pPr>
            <a:r>
              <a:rPr lang="en-US" sz="3600" baseline="0" dirty="0" smtClean="0"/>
              <a:t>Hydrophilic ectomycorrhizal fungi</a:t>
            </a:r>
            <a:r>
              <a:rPr lang="en-US" sz="3600" baseline="0" dirty="0" smtClean="0"/>
              <a:t> use recent </a:t>
            </a:r>
            <a:r>
              <a:rPr lang="en-US" sz="3600" baseline="0" dirty="0" smtClean="0"/>
              <a:t>photosynthate</a:t>
            </a:r>
            <a:r>
              <a:rPr lang="en-US" sz="3600" baseline="0" dirty="0" smtClean="0"/>
              <a:t> and young organic matter for structural and protein C and N material.</a:t>
            </a:r>
            <a:endParaRPr lang="en-US" sz="3600" baseline="0" dirty="0" smtClean="0"/>
          </a:p>
          <a:p>
            <a:pPr marL="279400" indent="-279400">
              <a:buFontTx/>
              <a:buChar char="•"/>
            </a:pPr>
            <a:r>
              <a:rPr lang="en-US" sz="3600" baseline="0" dirty="0" smtClean="0"/>
              <a:t>Saprotrophic fungi uses young organic matter for protein and </a:t>
            </a:r>
            <a:r>
              <a:rPr lang="en-US" sz="3600" baseline="0" dirty="0" smtClean="0"/>
              <a:t>structural C and N </a:t>
            </a:r>
            <a:r>
              <a:rPr lang="en-US" sz="3600" baseline="0" dirty="0" smtClean="0"/>
              <a:t>material.</a:t>
            </a:r>
            <a:endParaRPr lang="en-US" sz="3600" baseline="0" dirty="0"/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914400" y="10589358"/>
            <a:ext cx="18821400" cy="884767"/>
          </a:xfrm>
          <a:prstGeom prst="rect">
            <a:avLst/>
          </a:prstGeom>
          <a:gradFill rotWithShape="0">
            <a:gsLst>
              <a:gs pos="0">
                <a:srgbClr val="2FD072"/>
              </a:gs>
              <a:gs pos="50000">
                <a:srgbClr val="2FD072">
                  <a:gamma/>
                  <a:shade val="46275"/>
                  <a:invGamma/>
                </a:srgbClr>
              </a:gs>
              <a:gs pos="100000">
                <a:srgbClr val="2FD07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 anchorCtr="1">
            <a:prstTxWarp prst="textNoShape">
              <a:avLst/>
            </a:prstTxWarp>
          </a:bodyPr>
          <a:lstStyle/>
          <a:p>
            <a:r>
              <a:rPr lang="en-US" sz="4400" b="1" baseline="0" dirty="0" smtClean="0"/>
              <a:t>Study Site	</a:t>
            </a:r>
            <a:endParaRPr lang="en-US" sz="4400" baseline="0" dirty="0"/>
          </a:p>
        </p:txBody>
      </p:sp>
      <p:sp>
        <p:nvSpPr>
          <p:cNvPr id="2201" name="Text Box 153"/>
          <p:cNvSpPr txBox="1">
            <a:spLocks noChangeArrowheads="1"/>
          </p:cNvSpPr>
          <p:nvPr/>
        </p:nvSpPr>
        <p:spPr bwMode="auto">
          <a:xfrm>
            <a:off x="14020800" y="29715797"/>
            <a:ext cx="5715000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200" b="1" baseline="0" dirty="0" smtClean="0"/>
              <a:t>Figure 2. </a:t>
            </a:r>
            <a:r>
              <a:rPr lang="en-US" sz="3200" b="1" baseline="30000" dirty="0" smtClean="0"/>
              <a:t>13</a:t>
            </a:r>
            <a:r>
              <a:rPr lang="en-US" sz="3200" b="1" baseline="0" dirty="0" smtClean="0"/>
              <a:t>C </a:t>
            </a:r>
            <a:r>
              <a:rPr lang="en-US" sz="3200" b="1" baseline="0" dirty="0" smtClean="0"/>
              <a:t>of bulk sporocarps. </a:t>
            </a:r>
          </a:p>
          <a:p>
            <a:pPr marL="279400" indent="-279400"/>
            <a:r>
              <a:rPr lang="en-US" sz="2800" baseline="0" dirty="0" smtClean="0"/>
              <a:t>δ</a:t>
            </a:r>
            <a:r>
              <a:rPr lang="en-US" sz="2800" baseline="30000" dirty="0" smtClean="0"/>
              <a:t>13</a:t>
            </a:r>
            <a:r>
              <a:rPr lang="en-US" sz="2800" baseline="0" dirty="0" smtClean="0"/>
              <a:t>C for bulk hydrophilic </a:t>
            </a:r>
            <a:r>
              <a:rPr lang="en-US" sz="2800" baseline="0" dirty="0" smtClean="0"/>
              <a:t>and</a:t>
            </a:r>
          </a:p>
          <a:p>
            <a:pPr marL="279400" indent="-279400"/>
            <a:r>
              <a:rPr lang="en-US" sz="2800" baseline="0" dirty="0" smtClean="0"/>
              <a:t>hydrophobic ectomycorrhizal</a:t>
            </a:r>
          </a:p>
          <a:p>
            <a:pPr marL="279400" indent="-279400"/>
            <a:r>
              <a:rPr lang="en-US" sz="2800" baseline="0" dirty="0" smtClean="0"/>
              <a:t>sporocarps </a:t>
            </a:r>
            <a:r>
              <a:rPr lang="en-US" sz="2800" baseline="0" dirty="0" smtClean="0"/>
              <a:t>and </a:t>
            </a:r>
            <a:r>
              <a:rPr lang="en-US" sz="2800" baseline="0" dirty="0" smtClean="0"/>
              <a:t>saprotrophic</a:t>
            </a:r>
          </a:p>
          <a:p>
            <a:pPr marL="279400" indent="-279400"/>
            <a:r>
              <a:rPr lang="en-US" sz="2800" baseline="0" dirty="0" smtClean="0"/>
              <a:t>sporocarps </a:t>
            </a:r>
            <a:r>
              <a:rPr lang="en-US" sz="2800" baseline="0" dirty="0" smtClean="0"/>
              <a:t>collected in </a:t>
            </a:r>
            <a:r>
              <a:rPr lang="en-US" sz="2800" baseline="0" dirty="0" smtClean="0"/>
              <a:t>ambient</a:t>
            </a:r>
          </a:p>
          <a:p>
            <a:pPr marL="279400" indent="-279400"/>
            <a:r>
              <a:rPr lang="en-US" sz="2800" baseline="0" dirty="0" smtClean="0"/>
              <a:t>and </a:t>
            </a:r>
            <a:r>
              <a:rPr lang="en-US" sz="2800" baseline="0" dirty="0" smtClean="0"/>
              <a:t>elevated CO</a:t>
            </a:r>
            <a:r>
              <a:rPr lang="en-US" sz="2800" dirty="0" smtClean="0"/>
              <a:t>2</a:t>
            </a:r>
            <a:r>
              <a:rPr lang="en-US" sz="2800" baseline="0" dirty="0" smtClean="0"/>
              <a:t> plots at </a:t>
            </a:r>
            <a:r>
              <a:rPr lang="en-US" sz="2800" baseline="0" dirty="0" smtClean="0"/>
              <a:t>the</a:t>
            </a:r>
          </a:p>
          <a:p>
            <a:pPr marL="279400" indent="-279400"/>
            <a:r>
              <a:rPr lang="en-US" sz="2800" baseline="0" dirty="0" smtClean="0"/>
              <a:t>Duke </a:t>
            </a:r>
            <a:r>
              <a:rPr lang="en-US" sz="2800" baseline="0" dirty="0" smtClean="0"/>
              <a:t>Forest FACE site during CO</a:t>
            </a:r>
            <a:r>
              <a:rPr lang="en-US" sz="2800" dirty="0" smtClean="0"/>
              <a:t>2</a:t>
            </a:r>
            <a:r>
              <a:rPr lang="en-US" sz="2800" baseline="0" dirty="0" smtClean="0"/>
              <a:t> </a:t>
            </a:r>
          </a:p>
          <a:p>
            <a:pPr marL="279400" indent="-279400"/>
            <a:r>
              <a:rPr lang="en-US" sz="2800" baseline="0" dirty="0" smtClean="0"/>
              <a:t>fumigation </a:t>
            </a:r>
            <a:r>
              <a:rPr lang="en-US" sz="2800" b="1" baseline="0" dirty="0" smtClean="0"/>
              <a:t>(2a)</a:t>
            </a:r>
            <a:r>
              <a:rPr lang="en-US" sz="2800" baseline="0" dirty="0" smtClean="0"/>
              <a:t> </a:t>
            </a:r>
            <a:r>
              <a:rPr lang="en-US" sz="2800" baseline="0" dirty="0" smtClean="0"/>
              <a:t>and two years </a:t>
            </a:r>
            <a:r>
              <a:rPr lang="en-US" sz="2800" baseline="0" dirty="0" smtClean="0"/>
              <a:t>after</a:t>
            </a:r>
          </a:p>
          <a:p>
            <a:pPr marL="279400" indent="-279400"/>
            <a:r>
              <a:rPr lang="en-US" sz="2800" baseline="0" dirty="0" smtClean="0"/>
              <a:t>CO</a:t>
            </a:r>
            <a:r>
              <a:rPr lang="en-US" sz="2800" dirty="0" smtClean="0"/>
              <a:t>2 </a:t>
            </a:r>
            <a:r>
              <a:rPr lang="en-US" sz="2800" baseline="0" dirty="0" smtClean="0"/>
              <a:t>fumigation shutoff </a:t>
            </a:r>
            <a:r>
              <a:rPr lang="en-US" sz="2800" b="1" baseline="0" dirty="0" smtClean="0"/>
              <a:t>(2b)</a:t>
            </a:r>
            <a:r>
              <a:rPr lang="en-US" sz="2800" baseline="0" dirty="0" smtClean="0"/>
              <a:t>. </a:t>
            </a:r>
          </a:p>
          <a:p>
            <a:pPr marL="279400" indent="-279400"/>
            <a:endParaRPr lang="en-US" sz="2800" baseline="0" dirty="0"/>
          </a:p>
        </p:txBody>
      </p:sp>
      <p:sp>
        <p:nvSpPr>
          <p:cNvPr id="2275" name="Text Box 227"/>
          <p:cNvSpPr txBox="1">
            <a:spLocks noChangeArrowheads="1"/>
          </p:cNvSpPr>
          <p:nvPr/>
        </p:nvSpPr>
        <p:spPr bwMode="auto">
          <a:xfrm>
            <a:off x="20602575" y="18498266"/>
            <a:ext cx="141922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baseline="0" dirty="0" smtClean="0"/>
              <a:t>Fig 4a</a:t>
            </a:r>
            <a:endParaRPr lang="en-US" b="1" baseline="0" dirty="0"/>
          </a:p>
        </p:txBody>
      </p:sp>
      <p:sp>
        <p:nvSpPr>
          <p:cNvPr id="2293" name="Text Box 245"/>
          <p:cNvSpPr txBox="1">
            <a:spLocks noChangeArrowheads="1"/>
          </p:cNvSpPr>
          <p:nvPr/>
        </p:nvSpPr>
        <p:spPr bwMode="auto">
          <a:xfrm>
            <a:off x="990600" y="19202400"/>
            <a:ext cx="18592800" cy="1754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600" b="1" baseline="0" dirty="0" smtClean="0">
                <a:solidFill>
                  <a:srgbClr val="218C4C"/>
                </a:solidFill>
              </a:rPr>
              <a:t>Characterization of </a:t>
            </a:r>
            <a:r>
              <a:rPr lang="en-US" sz="3600" b="1" baseline="30000" dirty="0" smtClean="0">
                <a:solidFill>
                  <a:srgbClr val="218C4C"/>
                </a:solidFill>
              </a:rPr>
              <a:t>13</a:t>
            </a:r>
            <a:r>
              <a:rPr lang="en-US" sz="3600" b="1" baseline="0" dirty="0" smtClean="0">
                <a:solidFill>
                  <a:srgbClr val="218C4C"/>
                </a:solidFill>
              </a:rPr>
              <a:t>C and </a:t>
            </a:r>
            <a:r>
              <a:rPr lang="en-US" sz="3600" b="1" baseline="30000" dirty="0" smtClean="0">
                <a:solidFill>
                  <a:srgbClr val="218C4C"/>
                </a:solidFill>
              </a:rPr>
              <a:t>15</a:t>
            </a:r>
            <a:r>
              <a:rPr lang="en-US" sz="3600" b="1" baseline="0" dirty="0" smtClean="0">
                <a:solidFill>
                  <a:srgbClr val="218C4C"/>
                </a:solidFill>
              </a:rPr>
              <a:t>N in soil profiles: </a:t>
            </a:r>
            <a:r>
              <a:rPr lang="en-US" sz="3600" baseline="30000" dirty="0" smtClean="0">
                <a:solidFill>
                  <a:srgbClr val="218C4C"/>
                </a:solidFill>
              </a:rPr>
              <a:t>13</a:t>
            </a:r>
            <a:r>
              <a:rPr lang="en-US" sz="3600" baseline="0" dirty="0" smtClean="0">
                <a:solidFill>
                  <a:srgbClr val="218C4C"/>
                </a:solidFill>
              </a:rPr>
              <a:t>C is depleted in elevated CO</a:t>
            </a:r>
            <a:r>
              <a:rPr lang="en-US" sz="3600" dirty="0" smtClean="0">
                <a:solidFill>
                  <a:srgbClr val="218C4C"/>
                </a:solidFill>
              </a:rPr>
              <a:t>2</a:t>
            </a:r>
            <a:r>
              <a:rPr lang="en-US" sz="3600" baseline="0" dirty="0" smtClean="0">
                <a:solidFill>
                  <a:srgbClr val="218C4C"/>
                </a:solidFill>
              </a:rPr>
              <a:t> treated soils, even after fumigation shutoff. </a:t>
            </a:r>
            <a:r>
              <a:rPr lang="en-US" sz="3600" baseline="30000" dirty="0" smtClean="0">
                <a:solidFill>
                  <a:srgbClr val="218C4C"/>
                </a:solidFill>
              </a:rPr>
              <a:t>13</a:t>
            </a:r>
            <a:r>
              <a:rPr lang="en-US" sz="3600" baseline="0" dirty="0" smtClean="0">
                <a:solidFill>
                  <a:srgbClr val="218C4C"/>
                </a:solidFill>
              </a:rPr>
              <a:t>C is enriched in mineral soils and</a:t>
            </a:r>
            <a:r>
              <a:rPr lang="en-US" sz="3600" baseline="30000" dirty="0" smtClean="0">
                <a:solidFill>
                  <a:srgbClr val="218C4C"/>
                </a:solidFill>
              </a:rPr>
              <a:t>15</a:t>
            </a:r>
            <a:r>
              <a:rPr lang="en-US" sz="3600" baseline="0" dirty="0" smtClean="0">
                <a:solidFill>
                  <a:srgbClr val="218C4C"/>
                </a:solidFill>
              </a:rPr>
              <a:t>N is enriched in organic horizons.</a:t>
            </a:r>
            <a:endParaRPr lang="en-US" sz="3600" baseline="0" dirty="0">
              <a:solidFill>
                <a:srgbClr val="218C4C"/>
              </a:solidFill>
            </a:endParaRPr>
          </a:p>
        </p:txBody>
      </p:sp>
      <p:sp>
        <p:nvSpPr>
          <p:cNvPr id="2294" name="Text Box 246"/>
          <p:cNvSpPr txBox="1">
            <a:spLocks noChangeArrowheads="1"/>
          </p:cNvSpPr>
          <p:nvPr/>
        </p:nvSpPr>
        <p:spPr bwMode="auto">
          <a:xfrm>
            <a:off x="990600" y="28275735"/>
            <a:ext cx="18669000" cy="1754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600" b="1" baseline="0" dirty="0" smtClean="0">
                <a:solidFill>
                  <a:srgbClr val="218C4C"/>
                </a:solidFill>
              </a:rPr>
              <a:t>Bulk </a:t>
            </a:r>
            <a:r>
              <a:rPr lang="en-US" sz="3600" b="1" baseline="30000" dirty="0" smtClean="0">
                <a:solidFill>
                  <a:srgbClr val="218C4C"/>
                </a:solidFill>
              </a:rPr>
              <a:t>13</a:t>
            </a:r>
            <a:r>
              <a:rPr lang="en-US" sz="3600" b="1" baseline="0" dirty="0" smtClean="0">
                <a:solidFill>
                  <a:srgbClr val="218C4C"/>
                </a:solidFill>
              </a:rPr>
              <a:t>C analysis: </a:t>
            </a:r>
            <a:r>
              <a:rPr lang="en-US" sz="3600" baseline="0" dirty="0" smtClean="0">
                <a:solidFill>
                  <a:srgbClr val="218C4C"/>
                </a:solidFill>
              </a:rPr>
              <a:t>Only saprotrophic sporocarps retained the </a:t>
            </a:r>
            <a:r>
              <a:rPr lang="en-US" sz="3600" baseline="30000" dirty="0" smtClean="0">
                <a:solidFill>
                  <a:srgbClr val="218C4C"/>
                </a:solidFill>
              </a:rPr>
              <a:t>13</a:t>
            </a:r>
            <a:r>
              <a:rPr lang="en-US" sz="3600" baseline="0" dirty="0" smtClean="0">
                <a:solidFill>
                  <a:srgbClr val="218C4C"/>
                </a:solidFill>
              </a:rPr>
              <a:t>C signature</a:t>
            </a:r>
            <a:r>
              <a:rPr lang="en-US" sz="3600" baseline="0" dirty="0" smtClean="0">
                <a:solidFill>
                  <a:srgbClr val="218C4C"/>
                </a:solidFill>
              </a:rPr>
              <a:t> two years after </a:t>
            </a:r>
            <a:r>
              <a:rPr lang="en-US" sz="3600" baseline="0" dirty="0" smtClean="0">
                <a:solidFill>
                  <a:srgbClr val="218C4C"/>
                </a:solidFill>
              </a:rPr>
              <a:t>shutoff, indicating use of litter and wood C for saprotrophic fungi and recent photosynthate for ectomycorrhizal fungi.</a:t>
            </a:r>
            <a:endParaRPr lang="en-US" sz="3600" baseline="0" dirty="0">
              <a:solidFill>
                <a:srgbClr val="218C4C"/>
              </a:solidFill>
            </a:endParaRPr>
          </a:p>
        </p:txBody>
      </p:sp>
      <p:sp>
        <p:nvSpPr>
          <p:cNvPr id="2345" name="Text Box 297"/>
          <p:cNvSpPr txBox="1">
            <a:spLocks noChangeArrowheads="1"/>
          </p:cNvSpPr>
          <p:nvPr/>
        </p:nvSpPr>
        <p:spPr bwMode="auto">
          <a:xfrm>
            <a:off x="20650200" y="33671595"/>
            <a:ext cx="3124200" cy="851253"/>
          </a:xfrm>
          <a:prstGeom prst="rect">
            <a:avLst/>
          </a:prstGeom>
          <a:gradFill rotWithShape="0">
            <a:gsLst>
              <a:gs pos="0">
                <a:srgbClr val="2FD072"/>
              </a:gs>
              <a:gs pos="50000">
                <a:srgbClr val="2FD072">
                  <a:gamma/>
                  <a:shade val="46275"/>
                  <a:invGamma/>
                </a:srgbClr>
              </a:gs>
              <a:gs pos="100000">
                <a:srgbClr val="2FD07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 anchorCtr="1">
            <a:prstTxWarp prst="textNoShape">
              <a:avLst/>
            </a:prstTxWarp>
          </a:bodyPr>
          <a:lstStyle/>
          <a:p>
            <a:r>
              <a:rPr lang="en-US" b="1" baseline="0" dirty="0"/>
              <a:t>Acknowledgements</a:t>
            </a:r>
          </a:p>
        </p:txBody>
      </p:sp>
      <p:sp>
        <p:nvSpPr>
          <p:cNvPr id="2348" name="Text Box 300"/>
          <p:cNvSpPr txBox="1">
            <a:spLocks noChangeArrowheads="1"/>
          </p:cNvSpPr>
          <p:nvPr/>
        </p:nvSpPr>
        <p:spPr bwMode="auto">
          <a:xfrm>
            <a:off x="23814088" y="33681650"/>
            <a:ext cx="15962312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buFont typeface="Times" pitchFamily="-106" charset="0"/>
              <a:buChar char="•"/>
            </a:pPr>
            <a:r>
              <a:rPr lang="en-US" baseline="0" dirty="0"/>
              <a:t>This work was supported by</a:t>
            </a:r>
            <a:r>
              <a:rPr lang="en-US" baseline="0" dirty="0" smtClean="0"/>
              <a:t> grants from NSF DEB and DOE. </a:t>
            </a:r>
          </a:p>
          <a:p>
            <a:pPr algn="just">
              <a:buFont typeface="Times" pitchFamily="-106" charset="0"/>
              <a:buChar char="•"/>
            </a:pPr>
            <a:r>
              <a:rPr lang="en-US" baseline="0" dirty="0"/>
              <a:t>Special thanks to Dr.</a:t>
            </a:r>
            <a:r>
              <a:rPr lang="en-US" baseline="0" dirty="0" smtClean="0"/>
              <a:t> Erik </a:t>
            </a:r>
            <a:r>
              <a:rPr lang="en-US" baseline="0" dirty="0" err="1" smtClean="0"/>
              <a:t>Lilleskov</a:t>
            </a:r>
            <a:r>
              <a:rPr lang="en-US" baseline="0" dirty="0" smtClean="0"/>
              <a:t> </a:t>
            </a:r>
            <a:r>
              <a:rPr lang="en-US" baseline="0" dirty="0" smtClean="0"/>
              <a:t>for sharing </a:t>
            </a:r>
            <a:r>
              <a:rPr lang="en-US" baseline="0" dirty="0" err="1" smtClean="0"/>
              <a:t>sporocarp</a:t>
            </a:r>
            <a:r>
              <a:rPr lang="en-US" baseline="0" dirty="0" smtClean="0"/>
              <a:t> collections</a:t>
            </a:r>
            <a:r>
              <a:rPr lang="en-US" baseline="0" dirty="0" smtClean="0"/>
              <a:t>.</a:t>
            </a:r>
            <a:endParaRPr lang="en-US" baseline="0" dirty="0"/>
          </a:p>
          <a:p>
            <a:pPr algn="just">
              <a:buFont typeface="Times" pitchFamily="-106" charset="0"/>
              <a:buChar char="•"/>
            </a:pPr>
            <a:endParaRPr lang="en-US" baseline="0" dirty="0"/>
          </a:p>
          <a:p>
            <a:pPr algn="just"/>
            <a:endParaRPr lang="en-US" dirty="0"/>
          </a:p>
        </p:txBody>
      </p:sp>
      <p:sp>
        <p:nvSpPr>
          <p:cNvPr id="94" name="Text Box 154"/>
          <p:cNvSpPr txBox="1">
            <a:spLocks noChangeArrowheads="1"/>
          </p:cNvSpPr>
          <p:nvPr/>
        </p:nvSpPr>
        <p:spPr bwMode="auto">
          <a:xfrm>
            <a:off x="20726400" y="12039600"/>
            <a:ext cx="6553200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600" b="1" baseline="0" dirty="0" smtClean="0"/>
              <a:t>Figure 3. </a:t>
            </a:r>
            <a:r>
              <a:rPr lang="en-US" sz="3600" b="1" baseline="30000" dirty="0" smtClean="0"/>
              <a:t>13</a:t>
            </a:r>
            <a:r>
              <a:rPr lang="en-US" sz="3600" b="1" baseline="0" dirty="0" smtClean="0"/>
              <a:t>C </a:t>
            </a:r>
            <a:r>
              <a:rPr lang="en-US" sz="3600" b="1" baseline="0" dirty="0" smtClean="0"/>
              <a:t>of protein</a:t>
            </a:r>
            <a:r>
              <a:rPr lang="en-US" sz="3600" b="1" baseline="0" dirty="0" smtClean="0"/>
              <a:t> </a:t>
            </a:r>
          </a:p>
          <a:p>
            <a:r>
              <a:rPr lang="en-US" sz="3600" b="1" baseline="0" dirty="0" smtClean="0"/>
              <a:t>and structural </a:t>
            </a:r>
            <a:r>
              <a:rPr lang="en-US" sz="3600" b="1" baseline="0" dirty="0" smtClean="0"/>
              <a:t>material. </a:t>
            </a:r>
          </a:p>
          <a:p>
            <a:pPr marL="279400" indent="-279400"/>
            <a:r>
              <a:rPr lang="en-US" sz="3200" baseline="0" dirty="0" smtClean="0"/>
              <a:t>δ</a:t>
            </a:r>
            <a:r>
              <a:rPr lang="en-US" sz="3200" baseline="30000" dirty="0" smtClean="0"/>
              <a:t>13</a:t>
            </a:r>
            <a:r>
              <a:rPr lang="en-US" sz="3200" baseline="0" dirty="0" smtClean="0"/>
              <a:t>C of protein </a:t>
            </a:r>
            <a:r>
              <a:rPr lang="en-US" sz="3200" b="1" baseline="0" dirty="0" smtClean="0"/>
              <a:t>(</a:t>
            </a:r>
            <a:r>
              <a:rPr lang="en-US" sz="3200" b="1" baseline="0" dirty="0" smtClean="0"/>
              <a:t>3</a:t>
            </a:r>
            <a:r>
              <a:rPr lang="en-US" sz="3200" b="1" baseline="0" dirty="0" smtClean="0"/>
              <a:t>a)</a:t>
            </a:r>
            <a:r>
              <a:rPr lang="en-US" sz="3200" baseline="0" dirty="0" smtClean="0"/>
              <a:t> and structural</a:t>
            </a:r>
          </a:p>
          <a:p>
            <a:pPr marL="279400" indent="-279400"/>
            <a:r>
              <a:rPr lang="en-US" sz="3200" b="1" baseline="0" dirty="0" smtClean="0"/>
              <a:t>(3b)</a:t>
            </a:r>
            <a:r>
              <a:rPr lang="en-US" sz="3200" baseline="0" dirty="0" smtClean="0"/>
              <a:t> </a:t>
            </a:r>
            <a:r>
              <a:rPr lang="en-US" sz="3200" baseline="0" dirty="0" smtClean="0"/>
              <a:t>material of hydrophilic</a:t>
            </a:r>
            <a:r>
              <a:rPr lang="en-US" sz="3200" baseline="0" dirty="0" smtClean="0"/>
              <a:t> and</a:t>
            </a:r>
            <a:endParaRPr lang="en-US" sz="3200" baseline="0" dirty="0" smtClean="0"/>
          </a:p>
        </p:txBody>
      </p:sp>
      <p:sp>
        <p:nvSpPr>
          <p:cNvPr id="103" name="Text Box 12"/>
          <p:cNvSpPr txBox="1">
            <a:spLocks noChangeArrowheads="1"/>
          </p:cNvSpPr>
          <p:nvPr/>
        </p:nvSpPr>
        <p:spPr bwMode="auto">
          <a:xfrm>
            <a:off x="914400" y="18317633"/>
            <a:ext cx="18821400" cy="884767"/>
          </a:xfrm>
          <a:prstGeom prst="rect">
            <a:avLst/>
          </a:prstGeom>
          <a:gradFill rotWithShape="0">
            <a:gsLst>
              <a:gs pos="0">
                <a:srgbClr val="2FD072"/>
              </a:gs>
              <a:gs pos="50000">
                <a:srgbClr val="2FD072">
                  <a:gamma/>
                  <a:shade val="46275"/>
                  <a:invGamma/>
                </a:srgbClr>
              </a:gs>
              <a:gs pos="100000">
                <a:srgbClr val="2FD07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 anchorCtr="1">
            <a:prstTxWarp prst="textNoShape">
              <a:avLst/>
            </a:prstTxWarp>
          </a:bodyPr>
          <a:lstStyle/>
          <a:p>
            <a:r>
              <a:rPr lang="en-US" sz="4400" b="1" baseline="0" dirty="0"/>
              <a:t>Results	</a:t>
            </a:r>
            <a:endParaRPr lang="en-US" sz="4400" baseline="0" dirty="0"/>
          </a:p>
        </p:txBody>
      </p:sp>
      <p:sp>
        <p:nvSpPr>
          <p:cNvPr id="105" name="Text Box 144"/>
          <p:cNvSpPr txBox="1">
            <a:spLocks noChangeArrowheads="1"/>
          </p:cNvSpPr>
          <p:nvPr/>
        </p:nvSpPr>
        <p:spPr bwMode="auto">
          <a:xfrm>
            <a:off x="2057400" y="26354624"/>
            <a:ext cx="16611600" cy="257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200" b="1" baseline="0" dirty="0" smtClean="0"/>
              <a:t>Figure 1. δ</a:t>
            </a:r>
            <a:r>
              <a:rPr lang="en-US" sz="3200" b="1" baseline="30000" dirty="0" smtClean="0"/>
              <a:t>13</a:t>
            </a:r>
            <a:r>
              <a:rPr lang="en-US" sz="3200" b="1" baseline="0" dirty="0" smtClean="0"/>
              <a:t>C </a:t>
            </a:r>
            <a:r>
              <a:rPr lang="en-US" sz="3200" b="1" baseline="0" dirty="0" smtClean="0"/>
              <a:t>and δ</a:t>
            </a:r>
            <a:r>
              <a:rPr lang="en-US" sz="3200" b="1" baseline="30000" dirty="0" smtClean="0"/>
              <a:t>15</a:t>
            </a:r>
            <a:r>
              <a:rPr lang="en-US" sz="3200" b="1" baseline="0" dirty="0" smtClean="0"/>
              <a:t>N of FACE soils.</a:t>
            </a:r>
            <a:r>
              <a:rPr lang="en-US" sz="3200" baseline="0" dirty="0" smtClean="0"/>
              <a:t> </a:t>
            </a:r>
            <a:endParaRPr lang="en-US" sz="3200" baseline="0" dirty="0" smtClean="0"/>
          </a:p>
          <a:p>
            <a:pPr marL="279400" indent="-279400"/>
            <a:r>
              <a:rPr lang="en-US" sz="2800" baseline="0" dirty="0" smtClean="0"/>
              <a:t>Soil </a:t>
            </a:r>
            <a:r>
              <a:rPr lang="en-US" sz="2800" baseline="0" dirty="0" smtClean="0"/>
              <a:t>cores were collected from FACE experimental plots in 2010 during CO</a:t>
            </a:r>
            <a:r>
              <a:rPr lang="en-US" sz="2800" dirty="0" smtClean="0"/>
              <a:t>2</a:t>
            </a:r>
            <a:r>
              <a:rPr lang="en-US" sz="2800" baseline="0" dirty="0" smtClean="0"/>
              <a:t> fumigation and in </a:t>
            </a:r>
            <a:r>
              <a:rPr lang="en-US" sz="2800" baseline="0" dirty="0" smtClean="0"/>
              <a:t>2013</a:t>
            </a:r>
          </a:p>
          <a:p>
            <a:pPr marL="279400" indent="-279400"/>
            <a:r>
              <a:rPr lang="en-US" sz="2800" baseline="0" dirty="0" smtClean="0"/>
              <a:t>three </a:t>
            </a:r>
            <a:r>
              <a:rPr lang="en-US" sz="2800" baseline="0" dirty="0" smtClean="0"/>
              <a:t>years after fumigation shutoff</a:t>
            </a:r>
            <a:r>
              <a:rPr lang="en-US" sz="2800" baseline="0" dirty="0" smtClean="0"/>
              <a:t>. Soils were separated at the Oi and Oh horizons and to 15 cm </a:t>
            </a:r>
            <a:r>
              <a:rPr lang="en-US" sz="2800" baseline="0" dirty="0" smtClean="0"/>
              <a:t>and</a:t>
            </a:r>
          </a:p>
          <a:p>
            <a:pPr marL="279400" indent="-279400"/>
            <a:r>
              <a:rPr lang="en-US" sz="2800" baseline="0" dirty="0" smtClean="0"/>
              <a:t>30 </a:t>
            </a:r>
            <a:r>
              <a:rPr lang="en-US" sz="2800" baseline="0" dirty="0" smtClean="0"/>
              <a:t>cm depths in mineral </a:t>
            </a:r>
            <a:r>
              <a:rPr lang="en-US" sz="2800" baseline="0" dirty="0" smtClean="0"/>
              <a:t>soil and analyzed for bulk δ</a:t>
            </a:r>
            <a:r>
              <a:rPr lang="en-US" sz="2800" baseline="30000" dirty="0" smtClean="0"/>
              <a:t>13</a:t>
            </a:r>
            <a:r>
              <a:rPr lang="en-US" sz="2800" baseline="0" dirty="0" smtClean="0"/>
              <a:t>C</a:t>
            </a:r>
            <a:r>
              <a:rPr lang="en-US" sz="2800" b="1" baseline="0" dirty="0" smtClean="0"/>
              <a:t> (1a)</a:t>
            </a:r>
            <a:r>
              <a:rPr lang="en-US" sz="2800" baseline="0" dirty="0" smtClean="0"/>
              <a:t> and </a:t>
            </a:r>
            <a:r>
              <a:rPr lang="en-US" sz="2800" baseline="0" dirty="0" smtClean="0"/>
              <a:t>δ</a:t>
            </a:r>
            <a:r>
              <a:rPr lang="en-US" sz="2800" baseline="30000" dirty="0" smtClean="0"/>
              <a:t>15</a:t>
            </a:r>
            <a:r>
              <a:rPr lang="en-US" sz="2800" baseline="0" dirty="0" smtClean="0"/>
              <a:t>N (</a:t>
            </a:r>
            <a:r>
              <a:rPr lang="en-US" sz="2800" b="1" baseline="0" dirty="0" smtClean="0"/>
              <a:t>1b)</a:t>
            </a:r>
            <a:r>
              <a:rPr lang="en-US" sz="2800" baseline="0" dirty="0" smtClean="0"/>
              <a:t>.</a:t>
            </a:r>
            <a:endParaRPr lang="en-US" sz="2800" baseline="0" dirty="0" smtClean="0"/>
          </a:p>
          <a:p>
            <a:pPr marL="279400" indent="-279400">
              <a:buFont typeface="Arial"/>
              <a:buChar char="•"/>
            </a:pPr>
            <a:endParaRPr lang="en-US" sz="2800" baseline="0" dirty="0" smtClean="0"/>
          </a:p>
          <a:p>
            <a:pPr marL="279400" indent="-279400"/>
            <a:endParaRPr lang="en-US" sz="2600" dirty="0"/>
          </a:p>
        </p:txBody>
      </p:sp>
      <p:sp>
        <p:nvSpPr>
          <p:cNvPr id="107" name="Text Box 144"/>
          <p:cNvSpPr txBox="1">
            <a:spLocks noChangeArrowheads="1"/>
          </p:cNvSpPr>
          <p:nvPr/>
        </p:nvSpPr>
        <p:spPr bwMode="auto">
          <a:xfrm>
            <a:off x="8763001" y="11579958"/>
            <a:ext cx="11125199" cy="6555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200" b="1" baseline="0" dirty="0" smtClean="0"/>
              <a:t>S</a:t>
            </a:r>
            <a:r>
              <a:rPr lang="en-US" sz="3200" b="1" baseline="0" dirty="0" smtClean="0"/>
              <a:t>tudies </a:t>
            </a:r>
            <a:r>
              <a:rPr lang="en-US" sz="3200" b="1" baseline="0" dirty="0" smtClean="0"/>
              <a:t>were conducted at the Duke FACE experiment. </a:t>
            </a:r>
          </a:p>
          <a:p>
            <a:pPr marL="279400" indent="-279400">
              <a:buFont typeface="Arial"/>
              <a:buChar char="•"/>
            </a:pPr>
            <a:r>
              <a:rPr lang="en-US" sz="2800" baseline="0" dirty="0" smtClean="0"/>
              <a:t>Loblolly pine plantation in North Carolina, USA.</a:t>
            </a:r>
          </a:p>
          <a:p>
            <a:pPr marL="279400" indent="-279400">
              <a:buFont typeface="Arial"/>
              <a:buChar char="•"/>
            </a:pPr>
            <a:r>
              <a:rPr lang="en-US" sz="2800" i="1" baseline="0" dirty="0" smtClean="0"/>
              <a:t>Pinus taeda </a:t>
            </a:r>
            <a:r>
              <a:rPr lang="en-US" sz="2800" baseline="0" dirty="0" smtClean="0"/>
              <a:t>and understory </a:t>
            </a:r>
            <a:r>
              <a:rPr lang="en-US" sz="2800" i="1" baseline="0" dirty="0" smtClean="0"/>
              <a:t>Liquidambar styraciflua, Acer rubrum, Cercis canadensis </a:t>
            </a:r>
            <a:r>
              <a:rPr lang="en-US" sz="2800" baseline="0" dirty="0" smtClean="0"/>
              <a:t>and </a:t>
            </a:r>
            <a:r>
              <a:rPr lang="en-US" sz="2800" i="1" baseline="0" dirty="0" smtClean="0"/>
              <a:t>Cornus florida</a:t>
            </a:r>
            <a:r>
              <a:rPr lang="en-US" sz="2800" baseline="0" dirty="0" smtClean="0"/>
              <a:t> are dominant vegetation.</a:t>
            </a:r>
            <a:endParaRPr lang="en-US" sz="2800" i="1" baseline="0" dirty="0" smtClean="0"/>
          </a:p>
          <a:p>
            <a:pPr marL="279400" indent="-279400">
              <a:buFont typeface="Arial"/>
              <a:buChar char="•"/>
            </a:pPr>
            <a:r>
              <a:rPr lang="en-US" sz="2800" baseline="0" dirty="0" smtClean="0"/>
              <a:t>Three control and three elevated CO</a:t>
            </a:r>
            <a:r>
              <a:rPr lang="en-US" sz="2800" dirty="0" smtClean="0"/>
              <a:t>2</a:t>
            </a:r>
            <a:r>
              <a:rPr lang="en-US" sz="2800" baseline="0" dirty="0" smtClean="0"/>
              <a:t> plots </a:t>
            </a:r>
            <a:r>
              <a:rPr lang="en-US" sz="2000" baseline="0" dirty="0" smtClean="0"/>
              <a:t>(30 m diameter) </a:t>
            </a:r>
            <a:r>
              <a:rPr lang="en-US" sz="2800" baseline="0" dirty="0" smtClean="0"/>
              <a:t>200 ppm above ambient levels.</a:t>
            </a:r>
          </a:p>
          <a:p>
            <a:pPr marL="279400" indent="-279400">
              <a:buFont typeface="Arial"/>
              <a:buChar char="•"/>
            </a:pPr>
            <a:r>
              <a:rPr lang="en-US" sz="2800" baseline="0" dirty="0" smtClean="0"/>
              <a:t>CO</a:t>
            </a:r>
            <a:r>
              <a:rPr lang="en-US" sz="2800" dirty="0" smtClean="0"/>
              <a:t>2</a:t>
            </a:r>
            <a:r>
              <a:rPr lang="en-US" sz="2800" baseline="0" dirty="0" smtClean="0"/>
              <a:t> fumigation</a:t>
            </a:r>
            <a:r>
              <a:rPr lang="en-US" sz="2800" baseline="0" dirty="0" smtClean="0"/>
              <a:t> </a:t>
            </a:r>
            <a:r>
              <a:rPr lang="en-US" sz="2000" baseline="0" dirty="0" smtClean="0"/>
              <a:t>(δ</a:t>
            </a:r>
            <a:r>
              <a:rPr lang="en-US" sz="2000" baseline="30000" dirty="0" smtClean="0"/>
              <a:t>13</a:t>
            </a:r>
            <a:r>
              <a:rPr lang="en-US" sz="2000" baseline="0" dirty="0" smtClean="0"/>
              <a:t>C of -43.0 ± 0.6‰)</a:t>
            </a:r>
            <a:r>
              <a:rPr lang="en-US" sz="2800" baseline="0" dirty="0" smtClean="0"/>
              <a:t> initiated </a:t>
            </a:r>
            <a:r>
              <a:rPr lang="en-US" sz="2800" baseline="0" dirty="0" smtClean="0"/>
              <a:t>in 1996</a:t>
            </a:r>
            <a:r>
              <a:rPr lang="en-US" sz="2800" dirty="0" smtClean="0"/>
              <a:t>,</a:t>
            </a:r>
            <a:r>
              <a:rPr lang="en-US" sz="2800" baseline="0" dirty="0" smtClean="0"/>
              <a:t> lowered δ</a:t>
            </a:r>
            <a:r>
              <a:rPr lang="en-US" sz="2800" baseline="30000" dirty="0" smtClean="0"/>
              <a:t>13</a:t>
            </a:r>
            <a:r>
              <a:rPr lang="en-US" sz="2800" baseline="0" dirty="0" smtClean="0"/>
              <a:t>C </a:t>
            </a:r>
            <a:r>
              <a:rPr lang="en-US" sz="2800" baseline="0" dirty="0" smtClean="0"/>
              <a:t>of rings by 12‰ to -20‰.</a:t>
            </a:r>
          </a:p>
          <a:p>
            <a:pPr marL="279400" indent="-279400">
              <a:buFont typeface="Arial"/>
              <a:buChar char="•"/>
            </a:pPr>
            <a:r>
              <a:rPr lang="en-US" sz="2800" baseline="0" dirty="0" smtClean="0"/>
              <a:t>Fumigation shutoff on November 1, 2010.</a:t>
            </a:r>
          </a:p>
          <a:p>
            <a:pPr marL="279400" indent="-279400">
              <a:buFont typeface="Arial"/>
              <a:buChar char="•"/>
            </a:pPr>
            <a:r>
              <a:rPr lang="en-US" sz="2600" baseline="0" dirty="0" smtClean="0"/>
              <a:t>98 atom% </a:t>
            </a:r>
            <a:r>
              <a:rPr lang="en-US" sz="2600" baseline="30000" dirty="0" smtClean="0"/>
              <a:t>15</a:t>
            </a:r>
            <a:r>
              <a:rPr lang="en-US" sz="2600" baseline="0" dirty="0" smtClean="0"/>
              <a:t>N </a:t>
            </a:r>
            <a:r>
              <a:rPr lang="en-US" sz="2600" baseline="0" dirty="0" smtClean="0"/>
              <a:t>tracer </a:t>
            </a:r>
            <a:r>
              <a:rPr lang="en-US" sz="2000" baseline="0" dirty="0" smtClean="0"/>
              <a:t>(75% NH</a:t>
            </a:r>
            <a:r>
              <a:rPr lang="en-US" sz="2000" dirty="0" smtClean="0"/>
              <a:t>4</a:t>
            </a:r>
            <a:r>
              <a:rPr lang="en-US" sz="2000" baseline="0" dirty="0" smtClean="0"/>
              <a:t>Cl and 25% KNO</a:t>
            </a:r>
            <a:r>
              <a:rPr lang="en-US" sz="2000" dirty="0" smtClean="0"/>
              <a:t>3</a:t>
            </a:r>
            <a:r>
              <a:rPr lang="en-US" sz="2000" baseline="0" dirty="0" smtClean="0"/>
              <a:t> at 15 mg </a:t>
            </a:r>
            <a:r>
              <a:rPr lang="en-US" sz="2000" baseline="30000" dirty="0" smtClean="0"/>
              <a:t>15</a:t>
            </a:r>
            <a:r>
              <a:rPr lang="en-US" sz="2000" baseline="0" dirty="0" smtClean="0"/>
              <a:t>N m</a:t>
            </a:r>
            <a:r>
              <a:rPr lang="en-US" sz="2000" baseline="30000" dirty="0" smtClean="0"/>
              <a:t>-2</a:t>
            </a:r>
            <a:r>
              <a:rPr lang="en-US" sz="2000" baseline="0" dirty="0" smtClean="0"/>
              <a:t> in 0.25 L H</a:t>
            </a:r>
            <a:r>
              <a:rPr lang="en-US" sz="2000" dirty="0" smtClean="0"/>
              <a:t>2</a:t>
            </a:r>
            <a:r>
              <a:rPr lang="en-US" sz="2000" baseline="0" dirty="0" smtClean="0"/>
              <a:t>O)</a:t>
            </a:r>
            <a:r>
              <a:rPr lang="en-US" sz="2600" baseline="0" dirty="0" smtClean="0"/>
              <a:t> was </a:t>
            </a:r>
            <a:r>
              <a:rPr lang="en-US" sz="2600" baseline="0" dirty="0" smtClean="0"/>
              <a:t>applied in May 2003</a:t>
            </a:r>
            <a:r>
              <a:rPr lang="en-US" sz="2600" baseline="0" dirty="0" smtClean="0"/>
              <a:t>.</a:t>
            </a:r>
          </a:p>
          <a:p>
            <a:pPr marL="279400" indent="-279400">
              <a:buFont typeface="Arial"/>
              <a:buChar char="•"/>
            </a:pPr>
            <a:r>
              <a:rPr lang="en-US" sz="2800" baseline="0" dirty="0" smtClean="0"/>
              <a:t>Hydrophilic </a:t>
            </a:r>
            <a:r>
              <a:rPr lang="en-US" sz="2800" baseline="0" dirty="0" smtClean="0"/>
              <a:t>(short- and medium-distance smooth exploration types) and hydrophobic (medium-distance fringe and long-distance exploration types)</a:t>
            </a:r>
            <a:r>
              <a:rPr lang="en-US" sz="2800" baseline="0" dirty="0" smtClean="0"/>
              <a:t> ectomycorrhizal and saprotrophic sporocarps were collected during fumigation and 2 years after shutoff. </a:t>
            </a:r>
            <a:endParaRPr lang="en-US" sz="2600" baseline="0" dirty="0" smtClean="0"/>
          </a:p>
        </p:txBody>
      </p:sp>
      <p:sp>
        <p:nvSpPr>
          <p:cNvPr id="121" name="Text Box 247"/>
          <p:cNvSpPr txBox="1">
            <a:spLocks noChangeArrowheads="1"/>
          </p:cNvSpPr>
          <p:nvPr/>
        </p:nvSpPr>
        <p:spPr bwMode="auto">
          <a:xfrm>
            <a:off x="20650200" y="5791200"/>
            <a:ext cx="119634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600" b="1" baseline="30000" dirty="0" smtClean="0">
                <a:solidFill>
                  <a:srgbClr val="218C4C"/>
                </a:solidFill>
              </a:rPr>
              <a:t>13</a:t>
            </a:r>
            <a:r>
              <a:rPr lang="en-US" sz="3600" b="1" baseline="0" dirty="0" smtClean="0">
                <a:solidFill>
                  <a:srgbClr val="218C4C"/>
                </a:solidFill>
              </a:rPr>
              <a:t>C analysis of protein and structural </a:t>
            </a:r>
            <a:r>
              <a:rPr lang="en-US" sz="3600" b="1" baseline="0" dirty="0" smtClean="0">
                <a:solidFill>
                  <a:srgbClr val="218C4C"/>
                </a:solidFill>
              </a:rPr>
              <a:t>material after fumigation shutoff: </a:t>
            </a:r>
            <a:r>
              <a:rPr lang="en-US" sz="3600" baseline="0" dirty="0" smtClean="0">
                <a:solidFill>
                  <a:srgbClr val="218C4C"/>
                </a:solidFill>
              </a:rPr>
              <a:t>δ</a:t>
            </a:r>
            <a:r>
              <a:rPr lang="en-US" sz="3600" baseline="30000" dirty="0" smtClean="0">
                <a:solidFill>
                  <a:srgbClr val="218C4C"/>
                </a:solidFill>
              </a:rPr>
              <a:t>13</a:t>
            </a:r>
            <a:r>
              <a:rPr lang="en-US" sz="3600" baseline="0" dirty="0" smtClean="0">
                <a:solidFill>
                  <a:srgbClr val="218C4C"/>
                </a:solidFill>
              </a:rPr>
              <a:t>C </a:t>
            </a:r>
            <a:r>
              <a:rPr lang="en-US" sz="3600" baseline="0" dirty="0" smtClean="0">
                <a:solidFill>
                  <a:srgbClr val="218C4C"/>
                </a:solidFill>
              </a:rPr>
              <a:t>of </a:t>
            </a:r>
            <a:r>
              <a:rPr lang="en-US" sz="3600" baseline="0" dirty="0" smtClean="0">
                <a:solidFill>
                  <a:srgbClr val="218C4C"/>
                </a:solidFill>
              </a:rPr>
              <a:t>protein from sporocarps indicates </a:t>
            </a:r>
            <a:r>
              <a:rPr lang="en-US" sz="3600" baseline="0" dirty="0" smtClean="0">
                <a:solidFill>
                  <a:srgbClr val="218C4C"/>
                </a:solidFill>
              </a:rPr>
              <a:t>C use</a:t>
            </a:r>
            <a:r>
              <a:rPr lang="en-US" sz="3600" baseline="0" dirty="0" smtClean="0">
                <a:solidFill>
                  <a:srgbClr val="218C4C"/>
                </a:solidFill>
              </a:rPr>
              <a:t> of organic matter previously synthesized </a:t>
            </a:r>
            <a:r>
              <a:rPr lang="en-US" sz="3600" baseline="0" dirty="0" smtClean="0">
                <a:solidFill>
                  <a:srgbClr val="218C4C"/>
                </a:solidFill>
              </a:rPr>
              <a:t>during CO</a:t>
            </a:r>
            <a:r>
              <a:rPr lang="en-US" sz="3600" dirty="0" smtClean="0">
                <a:solidFill>
                  <a:srgbClr val="218C4C"/>
                </a:solidFill>
              </a:rPr>
              <a:t>2</a:t>
            </a:r>
            <a:r>
              <a:rPr lang="en-US" sz="3600" baseline="0" dirty="0" smtClean="0">
                <a:solidFill>
                  <a:srgbClr val="218C4C"/>
                </a:solidFill>
              </a:rPr>
              <a:t> fumigation </a:t>
            </a:r>
            <a:r>
              <a:rPr lang="en-US" sz="3600" baseline="0" dirty="0" smtClean="0">
                <a:solidFill>
                  <a:srgbClr val="218C4C"/>
                </a:solidFill>
              </a:rPr>
              <a:t>by</a:t>
            </a:r>
            <a:r>
              <a:rPr lang="en-US" sz="3600" baseline="0" dirty="0" smtClean="0">
                <a:solidFill>
                  <a:srgbClr val="218C4C"/>
                </a:solidFill>
              </a:rPr>
              <a:t> ectomycorrhizal </a:t>
            </a:r>
            <a:r>
              <a:rPr lang="en-US" sz="3600" baseline="0" dirty="0" smtClean="0">
                <a:solidFill>
                  <a:srgbClr val="218C4C"/>
                </a:solidFill>
              </a:rPr>
              <a:t>fungi and</a:t>
            </a:r>
            <a:r>
              <a:rPr lang="en-US" sz="3600" baseline="0" dirty="0" smtClean="0">
                <a:solidFill>
                  <a:srgbClr val="218C4C"/>
                </a:solidFill>
              </a:rPr>
              <a:t> saprotrophic fungi. </a:t>
            </a:r>
            <a:r>
              <a:rPr lang="en-US" sz="3600" baseline="0" dirty="0" smtClean="0">
                <a:solidFill>
                  <a:srgbClr val="218C4C"/>
                </a:solidFill>
              </a:rPr>
              <a:t>δ</a:t>
            </a:r>
            <a:r>
              <a:rPr lang="en-US" sz="3600" baseline="30000" dirty="0" smtClean="0">
                <a:solidFill>
                  <a:srgbClr val="218C4C"/>
                </a:solidFill>
              </a:rPr>
              <a:t>13</a:t>
            </a:r>
            <a:r>
              <a:rPr lang="en-US" sz="3600" baseline="0" dirty="0" smtClean="0">
                <a:solidFill>
                  <a:srgbClr val="218C4C"/>
                </a:solidFill>
              </a:rPr>
              <a:t>C of structural material indicates </a:t>
            </a:r>
            <a:r>
              <a:rPr lang="en-US" sz="3600" baseline="0" dirty="0" smtClean="0">
                <a:solidFill>
                  <a:srgbClr val="218C4C"/>
                </a:solidFill>
              </a:rPr>
              <a:t>C use of organic matter by</a:t>
            </a:r>
            <a:endParaRPr lang="en-US" sz="3600" b="1" dirty="0">
              <a:solidFill>
                <a:srgbClr val="218C4C"/>
              </a:solidFill>
            </a:endParaRPr>
          </a:p>
        </p:txBody>
      </p:sp>
      <p:sp>
        <p:nvSpPr>
          <p:cNvPr id="65" name="Text Box 379"/>
          <p:cNvSpPr txBox="1">
            <a:spLocks noChangeArrowheads="1"/>
          </p:cNvSpPr>
          <p:nvPr/>
        </p:nvSpPr>
        <p:spPr bwMode="auto">
          <a:xfrm>
            <a:off x="31165799" y="18509159"/>
            <a:ext cx="129540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baseline="0" dirty="0" smtClean="0"/>
              <a:t>Fig 4b</a:t>
            </a:r>
            <a:endParaRPr lang="en-US" b="1" baseline="0" dirty="0"/>
          </a:p>
        </p:txBody>
      </p:sp>
      <p:sp>
        <p:nvSpPr>
          <p:cNvPr id="63" name="Rectangle 62"/>
          <p:cNvSpPr/>
          <p:nvPr/>
        </p:nvSpPr>
        <p:spPr>
          <a:xfrm>
            <a:off x="20650200" y="3182407"/>
            <a:ext cx="185166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6600" b="1" dirty="0" smtClean="0">
                <a:latin typeface="+mn-lt"/>
              </a:rPr>
              <a:t>PS 14: Biogeochemistry: C &amp; N cycling in response to global change #54881</a:t>
            </a:r>
            <a:endParaRPr lang="en-US" sz="6600" b="1" dirty="0">
              <a:latin typeface="+mn-lt"/>
            </a:endParaRPr>
          </a:p>
        </p:txBody>
      </p:sp>
      <p:sp>
        <p:nvSpPr>
          <p:cNvPr id="77" name="Text Box 10"/>
          <p:cNvSpPr txBox="1">
            <a:spLocks noChangeArrowheads="1"/>
          </p:cNvSpPr>
          <p:nvPr/>
        </p:nvSpPr>
        <p:spPr bwMode="auto">
          <a:xfrm>
            <a:off x="20650200" y="28125241"/>
            <a:ext cx="18592800" cy="852928"/>
          </a:xfrm>
          <a:prstGeom prst="rect">
            <a:avLst/>
          </a:prstGeom>
          <a:gradFill rotWithShape="0">
            <a:gsLst>
              <a:gs pos="0">
                <a:srgbClr val="2FD072"/>
              </a:gs>
              <a:gs pos="50000">
                <a:srgbClr val="2FD072">
                  <a:gamma/>
                  <a:shade val="46275"/>
                  <a:invGamma/>
                </a:srgbClr>
              </a:gs>
              <a:gs pos="100000">
                <a:srgbClr val="2FD07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 anchorCtr="1">
            <a:prstTxWarp prst="textNoShape">
              <a:avLst/>
            </a:prstTxWarp>
          </a:bodyPr>
          <a:lstStyle/>
          <a:p>
            <a:r>
              <a:rPr lang="en-US" sz="4400" b="1" baseline="0" dirty="0"/>
              <a:t>Conclusions	</a:t>
            </a:r>
            <a:endParaRPr lang="en-US" sz="4400" baseline="0" dirty="0"/>
          </a:p>
        </p:txBody>
      </p:sp>
      <p:sp>
        <p:nvSpPr>
          <p:cNvPr id="82" name="Text Box 192"/>
          <p:cNvSpPr txBox="1">
            <a:spLocks noChangeArrowheads="1"/>
          </p:cNvSpPr>
          <p:nvPr/>
        </p:nvSpPr>
        <p:spPr bwMode="auto">
          <a:xfrm>
            <a:off x="20802600" y="24581346"/>
            <a:ext cx="10287000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200" b="1" baseline="0" dirty="0" smtClean="0"/>
              <a:t>Figure 4. Protein </a:t>
            </a:r>
            <a:r>
              <a:rPr lang="en-US" sz="3200" b="1" baseline="0" dirty="0" smtClean="0"/>
              <a:t>and structural material</a:t>
            </a:r>
            <a:r>
              <a:rPr lang="en-US" sz="3200" b="1" baseline="0" dirty="0" smtClean="0"/>
              <a:t> </a:t>
            </a:r>
          </a:p>
          <a:p>
            <a:r>
              <a:rPr lang="en-US" sz="3200" b="1" baseline="0" dirty="0" smtClean="0"/>
              <a:t>δ</a:t>
            </a:r>
            <a:r>
              <a:rPr lang="en-US" sz="3200" b="1" baseline="30000" dirty="0" smtClean="0"/>
              <a:t>13</a:t>
            </a:r>
            <a:r>
              <a:rPr lang="en-US" sz="3200" b="1" baseline="0" dirty="0" smtClean="0"/>
              <a:t>C </a:t>
            </a:r>
            <a:r>
              <a:rPr lang="en-US" sz="3200" b="1" baseline="0" dirty="0" smtClean="0"/>
              <a:t>and δ</a:t>
            </a:r>
            <a:r>
              <a:rPr lang="en-US" sz="3200" b="1" baseline="30000" dirty="0" smtClean="0"/>
              <a:t>15</a:t>
            </a:r>
            <a:r>
              <a:rPr lang="en-US" sz="3200" b="1" baseline="0" dirty="0" smtClean="0"/>
              <a:t>N. </a:t>
            </a:r>
          </a:p>
          <a:p>
            <a:pPr marL="279400" indent="-279400"/>
            <a:r>
              <a:rPr lang="en-US" sz="2800" baseline="0" dirty="0" smtClean="0"/>
              <a:t>δ</a:t>
            </a:r>
            <a:r>
              <a:rPr lang="en-US" sz="2800" baseline="30000" dirty="0" smtClean="0"/>
              <a:t>13</a:t>
            </a:r>
            <a:r>
              <a:rPr lang="en-US" sz="2800" baseline="0" dirty="0" smtClean="0"/>
              <a:t>C and δ</a:t>
            </a:r>
            <a:r>
              <a:rPr lang="en-US" sz="2800" baseline="30000" dirty="0" smtClean="0"/>
              <a:t>15</a:t>
            </a:r>
            <a:r>
              <a:rPr lang="en-US" sz="2800" baseline="0" dirty="0" smtClean="0"/>
              <a:t>N </a:t>
            </a:r>
            <a:r>
              <a:rPr lang="en-US" sz="2800" b="1" baseline="0" dirty="0" smtClean="0"/>
              <a:t>(4a) </a:t>
            </a:r>
            <a:r>
              <a:rPr lang="en-US" sz="2800" baseline="0" dirty="0" smtClean="0"/>
              <a:t>and</a:t>
            </a:r>
            <a:r>
              <a:rPr lang="en-US" sz="2800" b="1" baseline="0" dirty="0" smtClean="0"/>
              <a:t> </a:t>
            </a:r>
            <a:r>
              <a:rPr lang="en-US" sz="2800" baseline="0" dirty="0" smtClean="0"/>
              <a:t>δ</a:t>
            </a:r>
            <a:r>
              <a:rPr lang="en-US" sz="2800" baseline="30000" dirty="0" smtClean="0"/>
              <a:t>13</a:t>
            </a:r>
            <a:r>
              <a:rPr lang="en-US" sz="2800" baseline="0" dirty="0" smtClean="0"/>
              <a:t>C</a:t>
            </a:r>
            <a:r>
              <a:rPr lang="en-US" sz="2800" dirty="0" smtClean="0"/>
              <a:t>pro-struc </a:t>
            </a:r>
            <a:r>
              <a:rPr lang="en-US" sz="2800" baseline="0" dirty="0" smtClean="0"/>
              <a:t>and δ</a:t>
            </a:r>
            <a:r>
              <a:rPr lang="en-US" sz="2800" baseline="30000" dirty="0" smtClean="0"/>
              <a:t>15</a:t>
            </a:r>
            <a:r>
              <a:rPr lang="en-US" sz="2800" baseline="0" dirty="0" smtClean="0"/>
              <a:t>N</a:t>
            </a:r>
            <a:r>
              <a:rPr lang="en-US" sz="2800" dirty="0" smtClean="0"/>
              <a:t>pro-struc </a:t>
            </a:r>
            <a:r>
              <a:rPr lang="en-US" sz="2800" b="1" baseline="0" dirty="0" smtClean="0"/>
              <a:t>(4b) </a:t>
            </a:r>
            <a:r>
              <a:rPr lang="en-US" sz="2800" baseline="0" dirty="0" smtClean="0"/>
              <a:t>values</a:t>
            </a:r>
          </a:p>
          <a:p>
            <a:pPr marL="279400" indent="-279400"/>
            <a:r>
              <a:rPr lang="en-US" sz="2800" baseline="0" dirty="0" smtClean="0"/>
              <a:t>of </a:t>
            </a:r>
            <a:r>
              <a:rPr lang="en-US" sz="2800" baseline="0" dirty="0" smtClean="0"/>
              <a:t>hydrophobic (Ho) and hydrophilic (Hi) ectomycorrhizal </a:t>
            </a:r>
            <a:r>
              <a:rPr lang="en-US" sz="2800" baseline="0" dirty="0" smtClean="0"/>
              <a:t>and</a:t>
            </a:r>
          </a:p>
          <a:p>
            <a:pPr marL="279400" indent="-279400"/>
            <a:r>
              <a:rPr lang="en-US" sz="2800" baseline="0" dirty="0" smtClean="0"/>
              <a:t>saprotrophic </a:t>
            </a:r>
            <a:r>
              <a:rPr lang="en-US" sz="2800" baseline="0" dirty="0" smtClean="0"/>
              <a:t>(Sap) sporocarps collected in ambient </a:t>
            </a:r>
            <a:r>
              <a:rPr lang="en-US" sz="2800" baseline="0" dirty="0" smtClean="0"/>
              <a:t>and</a:t>
            </a:r>
          </a:p>
          <a:p>
            <a:pPr marL="279400" indent="-279400"/>
            <a:r>
              <a:rPr lang="en-US" sz="2800" baseline="0" dirty="0" smtClean="0"/>
              <a:t>elevated </a:t>
            </a:r>
            <a:r>
              <a:rPr lang="en-US" sz="2800" baseline="0" dirty="0" smtClean="0"/>
              <a:t>CO</a:t>
            </a:r>
            <a:r>
              <a:rPr lang="en-US" sz="2800" dirty="0" smtClean="0"/>
              <a:t>2</a:t>
            </a:r>
            <a:r>
              <a:rPr lang="en-US" sz="2800" baseline="0" dirty="0" smtClean="0"/>
              <a:t> plots at the Duke FACE site two years after </a:t>
            </a:r>
            <a:r>
              <a:rPr lang="en-US" sz="2800" baseline="0" dirty="0" smtClean="0"/>
              <a:t>CO</a:t>
            </a:r>
            <a:r>
              <a:rPr lang="en-US" sz="2800" dirty="0" smtClean="0"/>
              <a:t>2</a:t>
            </a:r>
            <a:endParaRPr lang="en-US" sz="2800" baseline="0" dirty="0" smtClean="0"/>
          </a:p>
          <a:p>
            <a:pPr marL="279400" indent="-279400"/>
            <a:r>
              <a:rPr lang="en-US" sz="2800" baseline="0" dirty="0" smtClean="0"/>
              <a:t>fumigation </a:t>
            </a:r>
            <a:r>
              <a:rPr lang="en-US" sz="2800" baseline="0" dirty="0" smtClean="0"/>
              <a:t>shutoff. </a:t>
            </a:r>
          </a:p>
        </p:txBody>
      </p:sp>
      <p:sp>
        <p:nvSpPr>
          <p:cNvPr id="59" name="Rectangle 58"/>
          <p:cNvSpPr/>
          <p:nvPr/>
        </p:nvSpPr>
        <p:spPr>
          <a:xfrm>
            <a:off x="32349634" y="4267200"/>
            <a:ext cx="68171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aseline="0" dirty="0" smtClean="0"/>
              <a:t>Contact information: janet.chen@unh.edu</a:t>
            </a:r>
            <a:endParaRPr lang="en-US" sz="2800" baseline="0" dirty="0"/>
          </a:p>
        </p:txBody>
      </p:sp>
      <p:pic>
        <p:nvPicPr>
          <p:cNvPr id="89" name="Picture 88" descr="face-aerial080724-1619.jpg"/>
          <p:cNvPicPr>
            <a:picLocks noChangeAspect="1"/>
          </p:cNvPicPr>
          <p:nvPr/>
        </p:nvPicPr>
        <p:blipFill>
          <a:blip r:embed="rId3" cstate="print"/>
          <a:srcRect l="4686" t="7524" r="7212"/>
          <a:stretch>
            <a:fillRect/>
          </a:stretch>
        </p:blipFill>
        <p:spPr>
          <a:xfrm>
            <a:off x="963827" y="11884758"/>
            <a:ext cx="7646773" cy="6019800"/>
          </a:xfrm>
          <a:prstGeom prst="rect">
            <a:avLst/>
          </a:prstGeom>
        </p:spPr>
      </p:pic>
      <p:graphicFrame>
        <p:nvGraphicFramePr>
          <p:cNvPr id="92" name="Chart 91"/>
          <p:cNvGraphicFramePr/>
          <p:nvPr/>
        </p:nvGraphicFramePr>
        <p:xfrm>
          <a:off x="11277600" y="21530715"/>
          <a:ext cx="87630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3" name="Chart 92"/>
          <p:cNvGraphicFramePr/>
          <p:nvPr/>
        </p:nvGraphicFramePr>
        <p:xfrm>
          <a:off x="1143000" y="30375284"/>
          <a:ext cx="64770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5" name="Chart 94"/>
          <p:cNvGraphicFramePr/>
          <p:nvPr/>
        </p:nvGraphicFramePr>
        <p:xfrm>
          <a:off x="7620000" y="30375284"/>
          <a:ext cx="72390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12115800" y="25603200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Oi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4097000" y="25603201"/>
            <a:ext cx="1523999" cy="380999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Oh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6078200" y="25603200"/>
            <a:ext cx="1447800" cy="381000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15 cm</a:t>
            </a:r>
            <a:endParaRPr lang="en-US" sz="2800" dirty="0">
              <a:latin typeface="+mn-lt"/>
              <a:cs typeface="Arial (body)"/>
            </a:endParaRPr>
          </a:p>
        </p:txBody>
      </p:sp>
      <p:graphicFrame>
        <p:nvGraphicFramePr>
          <p:cNvPr id="49" name="Chart 48"/>
          <p:cNvGraphicFramePr/>
          <p:nvPr/>
        </p:nvGraphicFramePr>
        <p:xfrm>
          <a:off x="1524000" y="21494672"/>
          <a:ext cx="9067800" cy="4760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17983200" y="25604609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30 cm</a:t>
            </a:r>
            <a:endParaRPr lang="en-US" sz="2800" dirty="0">
              <a:latin typeface="+mn-lt"/>
              <a:cs typeface="Arial (body)"/>
            </a:endParaRPr>
          </a:p>
        </p:txBody>
      </p:sp>
      <p:graphicFrame>
        <p:nvGraphicFramePr>
          <p:cNvPr id="56" name="Chart 55"/>
          <p:cNvGraphicFramePr/>
          <p:nvPr/>
        </p:nvGraphicFramePr>
        <p:xfrm>
          <a:off x="27508200" y="9086335"/>
          <a:ext cx="5867400" cy="5086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57" name="Chart 56"/>
          <p:cNvGraphicFramePr/>
          <p:nvPr/>
        </p:nvGraphicFramePr>
        <p:xfrm>
          <a:off x="33604200" y="9067801"/>
          <a:ext cx="58674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5" name="Chart 54"/>
          <p:cNvGraphicFramePr/>
          <p:nvPr/>
        </p:nvGraphicFramePr>
        <p:xfrm>
          <a:off x="32232600" y="18206859"/>
          <a:ext cx="6400801" cy="54151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62" name="Table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878056984"/>
              </p:ext>
            </p:extLst>
          </p:nvPr>
        </p:nvGraphicFramePr>
        <p:xfrm>
          <a:off x="32232600" y="23545800"/>
          <a:ext cx="6629401" cy="3291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1"/>
                <a:gridCol w="1676400"/>
                <a:gridCol w="1295400"/>
                <a:gridCol w="1143000"/>
              </a:tblGrid>
              <a:tr h="49019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Regression model</a:t>
                      </a:r>
                      <a:endParaRPr lang="en-US" sz="1600" dirty="0"/>
                    </a:p>
                  </a:txBody>
                  <a:tcPr>
                    <a:solidFill>
                      <a:srgbClr val="218C4C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en-US" sz="1600" dirty="0" smtClean="0"/>
                        <a:t>δ</a:t>
                      </a:r>
                      <a:r>
                        <a:rPr lang="en-US" sz="1600" baseline="30000" dirty="0" smtClean="0"/>
                        <a:t>13</a:t>
                      </a:r>
                      <a:r>
                        <a:rPr lang="en-US" sz="1600" dirty="0" smtClean="0"/>
                        <a:t>C</a:t>
                      </a:r>
                      <a:r>
                        <a:rPr lang="en-US" sz="1600" baseline="-25000" dirty="0" smtClean="0"/>
                        <a:t>pro-struc</a:t>
                      </a:r>
                      <a:r>
                        <a:rPr lang="en-US" sz="1600" baseline="0" dirty="0" smtClean="0"/>
                        <a:t> coefficient</a:t>
                      </a:r>
                      <a:endParaRPr lang="en-US" sz="1600" dirty="0"/>
                    </a:p>
                  </a:txBody>
                  <a:tcPr>
                    <a:solidFill>
                      <a:srgbClr val="218C4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solidFill>
                      <a:srgbClr val="218C4C"/>
                    </a:solidFill>
                  </a:tcPr>
                </a:tc>
              </a:tr>
              <a:tr h="497002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Adj</a:t>
                      </a:r>
                      <a:r>
                        <a:rPr lang="en-US" sz="1600" dirty="0" smtClean="0"/>
                        <a:t> r</a:t>
                      </a:r>
                      <a:r>
                        <a:rPr lang="en-US" sz="1600" baseline="30000" dirty="0" smtClean="0"/>
                        <a:t>2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smtClean="0"/>
                        <a:t>=0.429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± SE</a:t>
                      </a:r>
                      <a:endParaRPr lang="en-US" sz="1600" baseline="-25000" dirty="0" smtClean="0"/>
                    </a:p>
                  </a:txBody>
                  <a:tcPr>
                    <a:solidFill>
                      <a:srgbClr val="218C4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% variance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i="1" baseline="0" dirty="0" err="1" smtClean="0"/>
                        <a:t>p</a:t>
                      </a:r>
                      <a:endParaRPr lang="en-US" sz="1600" i="1" baseline="-25000" dirty="0"/>
                    </a:p>
                  </a:txBody>
                  <a:tcPr>
                    <a:solidFill>
                      <a:srgbClr val="218C4C">
                        <a:alpha val="50000"/>
                      </a:srgbClr>
                    </a:solidFill>
                  </a:tcPr>
                </a:tc>
              </a:tr>
              <a:tr h="398810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Hydrophobicity</a:t>
                      </a:r>
                      <a:r>
                        <a:rPr lang="en-US" sz="1600" dirty="0" smtClean="0"/>
                        <a:t> (sap-Ho)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14.72 ± 4.32 </a:t>
                      </a:r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3.8%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0.335</a:t>
                      </a:r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Bulk δ</a:t>
                      </a:r>
                      <a:r>
                        <a:rPr lang="en-US" sz="1600" baseline="30000" dirty="0" smtClean="0"/>
                        <a:t>15</a:t>
                      </a:r>
                      <a:r>
                        <a:rPr lang="en-US" sz="1600" dirty="0" smtClean="0"/>
                        <a:t>N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-0.12 ± 0.05</a:t>
                      </a:r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24.2%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0.024</a:t>
                      </a:r>
                      <a:endParaRPr lang="en-US" sz="1600" b="1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Bulk δ</a:t>
                      </a:r>
                      <a:r>
                        <a:rPr lang="en-US" sz="1600" baseline="30000" dirty="0" smtClean="0"/>
                        <a:t>13</a:t>
                      </a:r>
                      <a:r>
                        <a:rPr lang="en-US" sz="1600" dirty="0" smtClean="0"/>
                        <a:t>C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0.17 ± 0.13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6.5%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0.213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%</a:t>
                      </a:r>
                      <a:r>
                        <a:rPr lang="en-US" sz="1600" dirty="0" err="1" smtClean="0"/>
                        <a:t>C</a:t>
                      </a:r>
                      <a:r>
                        <a:rPr lang="en-US" sz="1600" baseline="-25000" dirty="0" err="1" smtClean="0"/>
                        <a:t>pro</a:t>
                      </a:r>
                      <a:r>
                        <a:rPr lang="en-US" sz="1600" baseline="-25000" dirty="0" err="1" smtClean="0"/>
                        <a:t>-struc</a:t>
                      </a:r>
                      <a:endParaRPr lang="en-US" sz="1600" baseline="-250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0.05 ± 0.04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4.4%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0.304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en-US" sz="1600" baseline="0" dirty="0" smtClean="0"/>
                        <a:t>%</a:t>
                      </a:r>
                      <a:r>
                        <a:rPr lang="en-US" sz="1600" baseline="0" dirty="0" err="1" smtClean="0"/>
                        <a:t>N</a:t>
                      </a:r>
                      <a:r>
                        <a:rPr lang="en-US" sz="1600" baseline="-25000" dirty="0" err="1" smtClean="0"/>
                        <a:t>pro-struc</a:t>
                      </a:r>
                      <a:endParaRPr lang="en-US" sz="1600" baseline="-250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-0.44 ± 0.18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23.0%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0.027</a:t>
                      </a:r>
                      <a:endParaRPr lang="en-US" sz="1600" b="1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δ</a:t>
                      </a:r>
                      <a:r>
                        <a:rPr lang="en-US" sz="1600" baseline="30000" dirty="0" smtClean="0"/>
                        <a:t>15</a:t>
                      </a:r>
                      <a:r>
                        <a:rPr lang="en-US" sz="1600" baseline="0" dirty="0" smtClean="0"/>
                        <a:t>N</a:t>
                      </a:r>
                      <a:r>
                        <a:rPr lang="en-US" sz="1600" baseline="-25000" dirty="0" smtClean="0"/>
                        <a:t>pro-struc</a:t>
                      </a:r>
                      <a:endParaRPr lang="en-US" sz="1600" baseline="-250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0.60 ± 0.19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38.0%</a:t>
                      </a:r>
                      <a:endParaRPr lang="en-US" sz="1600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0.007</a:t>
                      </a:r>
                      <a:endParaRPr lang="en-US" sz="1600" b="1" dirty="0"/>
                    </a:p>
                  </a:txBody>
                  <a:tcPr>
                    <a:solidFill>
                      <a:srgbClr val="218C4C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4" name="Chart 63"/>
          <p:cNvGraphicFramePr/>
          <p:nvPr/>
        </p:nvGraphicFramePr>
        <p:xfrm>
          <a:off x="21488400" y="17830800"/>
          <a:ext cx="9753600" cy="693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66" name="Text Box 227"/>
          <p:cNvSpPr txBox="1">
            <a:spLocks noChangeArrowheads="1"/>
          </p:cNvSpPr>
          <p:nvPr/>
        </p:nvSpPr>
        <p:spPr bwMode="auto">
          <a:xfrm>
            <a:off x="27003374" y="8694241"/>
            <a:ext cx="129540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baseline="0" dirty="0" smtClean="0"/>
              <a:t>Fig 3a</a:t>
            </a:r>
            <a:endParaRPr lang="en-US" b="1" baseline="0" dirty="0"/>
          </a:p>
        </p:txBody>
      </p:sp>
      <p:sp>
        <p:nvSpPr>
          <p:cNvPr id="67" name="Text Box 379"/>
          <p:cNvSpPr txBox="1">
            <a:spLocks noChangeArrowheads="1"/>
          </p:cNvSpPr>
          <p:nvPr/>
        </p:nvSpPr>
        <p:spPr bwMode="auto">
          <a:xfrm>
            <a:off x="32946975" y="8686800"/>
            <a:ext cx="141922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baseline="0" dirty="0" smtClean="0"/>
              <a:t>Fig 3b</a:t>
            </a:r>
            <a:endParaRPr lang="en-US" b="1" baseline="0" dirty="0"/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12"/>
          <a:srcRect l="15430" t="22266" r="5469" b="32812"/>
          <a:stretch>
            <a:fillRect/>
          </a:stretch>
        </p:blipFill>
        <p:spPr>
          <a:xfrm>
            <a:off x="32726246" y="5791200"/>
            <a:ext cx="6440554" cy="2743199"/>
          </a:xfrm>
          <a:prstGeom prst="rect">
            <a:avLst/>
          </a:prstGeom>
        </p:spPr>
      </p:pic>
      <p:sp>
        <p:nvSpPr>
          <p:cNvPr id="51" name="Text Box 247"/>
          <p:cNvSpPr txBox="1">
            <a:spLocks noChangeArrowheads="1"/>
          </p:cNvSpPr>
          <p:nvPr/>
        </p:nvSpPr>
        <p:spPr bwMode="auto">
          <a:xfrm>
            <a:off x="20621625" y="9077583"/>
            <a:ext cx="6429375" cy="3190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600" baseline="0" dirty="0" smtClean="0">
                <a:solidFill>
                  <a:srgbClr val="218C4C"/>
                </a:solidFill>
              </a:rPr>
              <a:t>saprotrophic fungi and hydrophilic </a:t>
            </a:r>
            <a:r>
              <a:rPr lang="en-US" sz="3600" baseline="0" dirty="0" smtClean="0">
                <a:solidFill>
                  <a:srgbClr val="218C4C"/>
                </a:solidFill>
              </a:rPr>
              <a:t>ectomycorrhizal fungi and</a:t>
            </a:r>
            <a:r>
              <a:rPr lang="en-US" sz="3600" baseline="0" dirty="0" smtClean="0">
                <a:solidFill>
                  <a:srgbClr val="218C4C"/>
                </a:solidFill>
              </a:rPr>
              <a:t> recent </a:t>
            </a:r>
            <a:r>
              <a:rPr lang="en-US" sz="3600" baseline="0" dirty="0" smtClean="0">
                <a:solidFill>
                  <a:srgbClr val="218C4C"/>
                </a:solidFill>
              </a:rPr>
              <a:t>photosynthate by hydrophobic ectomycorrhizal fungi.</a:t>
            </a:r>
            <a:r>
              <a:rPr lang="en-US" sz="3600" baseline="0" dirty="0" smtClean="0">
                <a:solidFill>
                  <a:srgbClr val="218C4C"/>
                </a:solidFill>
              </a:rPr>
              <a:t> </a:t>
            </a:r>
          </a:p>
          <a:p>
            <a:endParaRPr lang="en-US" sz="3200" b="1" dirty="0">
              <a:solidFill>
                <a:srgbClr val="218C4C"/>
              </a:solidFill>
            </a:endParaRPr>
          </a:p>
        </p:txBody>
      </p:sp>
      <p:sp>
        <p:nvSpPr>
          <p:cNvPr id="52" name="Text Box 227"/>
          <p:cNvSpPr txBox="1">
            <a:spLocks noChangeArrowheads="1"/>
          </p:cNvSpPr>
          <p:nvPr/>
        </p:nvSpPr>
        <p:spPr bwMode="auto">
          <a:xfrm>
            <a:off x="914399" y="20726400"/>
            <a:ext cx="132397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baseline="0" dirty="0" smtClean="0"/>
              <a:t>Fig 1</a:t>
            </a:r>
            <a:r>
              <a:rPr lang="en-US" b="1" baseline="0" dirty="0" smtClean="0"/>
              <a:t>a</a:t>
            </a:r>
            <a:endParaRPr lang="en-US" b="1" baseline="0" dirty="0"/>
          </a:p>
        </p:txBody>
      </p:sp>
      <p:sp>
        <p:nvSpPr>
          <p:cNvPr id="54" name="Text Box 379"/>
          <p:cNvSpPr txBox="1">
            <a:spLocks noChangeArrowheads="1"/>
          </p:cNvSpPr>
          <p:nvPr/>
        </p:nvSpPr>
        <p:spPr bwMode="auto">
          <a:xfrm>
            <a:off x="10515600" y="20650200"/>
            <a:ext cx="12192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baseline="0" dirty="0" smtClean="0"/>
              <a:t>Fig 1</a:t>
            </a:r>
            <a:r>
              <a:rPr lang="en-US" b="1" baseline="0" dirty="0" smtClean="0"/>
              <a:t>b</a:t>
            </a:r>
            <a:endParaRPr lang="en-US" b="1" baseline="0" dirty="0"/>
          </a:p>
        </p:txBody>
      </p:sp>
      <p:sp>
        <p:nvSpPr>
          <p:cNvPr id="58" name="Text Box 227"/>
          <p:cNvSpPr txBox="1">
            <a:spLocks noChangeArrowheads="1"/>
          </p:cNvSpPr>
          <p:nvPr/>
        </p:nvSpPr>
        <p:spPr bwMode="auto">
          <a:xfrm>
            <a:off x="1019174" y="29970710"/>
            <a:ext cx="152400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baseline="0" dirty="0" smtClean="0"/>
              <a:t>Fig 2a</a:t>
            </a:r>
            <a:endParaRPr lang="en-US" b="1" baseline="0" dirty="0"/>
          </a:p>
        </p:txBody>
      </p:sp>
      <p:sp>
        <p:nvSpPr>
          <p:cNvPr id="61" name="Text Box 379"/>
          <p:cNvSpPr txBox="1">
            <a:spLocks noChangeArrowheads="1"/>
          </p:cNvSpPr>
          <p:nvPr/>
        </p:nvSpPr>
        <p:spPr bwMode="auto">
          <a:xfrm>
            <a:off x="7572375" y="29894510"/>
            <a:ext cx="119062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baseline="0" dirty="0" smtClean="0"/>
              <a:t>Fig 2b</a:t>
            </a:r>
            <a:endParaRPr lang="en-US" b="1" baseline="0" dirty="0"/>
          </a:p>
        </p:txBody>
      </p:sp>
      <p:sp>
        <p:nvSpPr>
          <p:cNvPr id="68" name="Rectangle 67"/>
          <p:cNvSpPr/>
          <p:nvPr/>
        </p:nvSpPr>
        <p:spPr>
          <a:xfrm>
            <a:off x="31851600" y="26888182"/>
            <a:ext cx="7620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baseline="0" dirty="0" smtClean="0"/>
              <a:t>Table 1. Stepwise multiple regression analysis of  δ</a:t>
            </a:r>
            <a:r>
              <a:rPr lang="en-US" sz="3200" b="1" baseline="30000" dirty="0" smtClean="0"/>
              <a:t>13</a:t>
            </a:r>
            <a:r>
              <a:rPr lang="en-US" sz="3200" b="1" baseline="0" dirty="0" smtClean="0"/>
              <a:t>C</a:t>
            </a:r>
            <a:r>
              <a:rPr lang="en-US" sz="3200" b="1" dirty="0" smtClean="0"/>
              <a:t>pro-struc</a:t>
            </a:r>
            <a:r>
              <a:rPr lang="en-US" sz="3200" b="1" baseline="0" dirty="0" smtClean="0"/>
              <a:t>.</a:t>
            </a:r>
          </a:p>
        </p:txBody>
      </p:sp>
      <p:sp>
        <p:nvSpPr>
          <p:cNvPr id="69" name="Text Box 154"/>
          <p:cNvSpPr txBox="1">
            <a:spLocks noChangeArrowheads="1"/>
          </p:cNvSpPr>
          <p:nvPr/>
        </p:nvSpPr>
        <p:spPr bwMode="auto">
          <a:xfrm>
            <a:off x="20802600" y="14162782"/>
            <a:ext cx="185928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200" baseline="0" dirty="0" smtClean="0"/>
              <a:t>hydrophobic </a:t>
            </a:r>
            <a:r>
              <a:rPr lang="en-US" sz="3200" baseline="0" dirty="0" smtClean="0"/>
              <a:t>ectomycorrhizal sporocarps and saprotrophic sporocarps collected in ambient and elevated CO</a:t>
            </a:r>
            <a:r>
              <a:rPr lang="en-US" sz="3200" dirty="0" smtClean="0"/>
              <a:t>2</a:t>
            </a:r>
            <a:r>
              <a:rPr lang="en-US" sz="3200" baseline="0" dirty="0" smtClean="0"/>
              <a:t> plots at the Duke Forest FACE site two years after CO</a:t>
            </a:r>
            <a:r>
              <a:rPr lang="en-US" sz="3200" dirty="0" smtClean="0"/>
              <a:t>2</a:t>
            </a:r>
            <a:r>
              <a:rPr lang="en-US" sz="3200" baseline="0" dirty="0" smtClean="0"/>
              <a:t> fumigation shutoff.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0556200" y="18199100"/>
            <a:ext cx="457200" cy="6858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4" name="TextBox 73"/>
          <p:cNvSpPr txBox="1"/>
          <p:nvPr/>
        </p:nvSpPr>
        <p:spPr>
          <a:xfrm>
            <a:off x="32918400" y="18244573"/>
            <a:ext cx="457200" cy="9144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5" name="Text Box 264"/>
          <p:cNvSpPr txBox="1">
            <a:spLocks noChangeArrowheads="1"/>
          </p:cNvSpPr>
          <p:nvPr/>
        </p:nvSpPr>
        <p:spPr bwMode="auto">
          <a:xfrm>
            <a:off x="20574000" y="15392400"/>
            <a:ext cx="18821400" cy="34163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600" b="1" baseline="30000" dirty="0" smtClean="0">
                <a:solidFill>
                  <a:srgbClr val="218C4C"/>
                </a:solidFill>
              </a:rPr>
              <a:t>15</a:t>
            </a:r>
            <a:r>
              <a:rPr lang="en-US" sz="3600" b="1" baseline="0" dirty="0" smtClean="0">
                <a:solidFill>
                  <a:srgbClr val="218C4C"/>
                </a:solidFill>
              </a:rPr>
              <a:t>N and </a:t>
            </a:r>
            <a:r>
              <a:rPr lang="en-US" sz="3600" b="1" baseline="30000" dirty="0" smtClean="0">
                <a:solidFill>
                  <a:srgbClr val="218C4C"/>
                </a:solidFill>
              </a:rPr>
              <a:t>13</a:t>
            </a:r>
            <a:r>
              <a:rPr lang="en-US" sz="3600" b="1" baseline="0" dirty="0" smtClean="0">
                <a:solidFill>
                  <a:srgbClr val="218C4C"/>
                </a:solidFill>
              </a:rPr>
              <a:t>C in protein and structural material after CO</a:t>
            </a:r>
            <a:r>
              <a:rPr lang="en-US" sz="3600" b="1" dirty="0" smtClean="0">
                <a:solidFill>
                  <a:srgbClr val="218C4C"/>
                </a:solidFill>
              </a:rPr>
              <a:t>2</a:t>
            </a:r>
            <a:r>
              <a:rPr lang="en-US" sz="3600" b="1" baseline="0" dirty="0" smtClean="0">
                <a:solidFill>
                  <a:srgbClr val="218C4C"/>
                </a:solidFill>
              </a:rPr>
              <a:t> fumigation shutoff </a:t>
            </a:r>
            <a:r>
              <a:rPr lang="en-US" sz="3600" b="1" baseline="0" dirty="0" smtClean="0">
                <a:solidFill>
                  <a:srgbClr val="218C4C"/>
                </a:solidFill>
              </a:rPr>
              <a:t>: </a:t>
            </a:r>
            <a:r>
              <a:rPr lang="en-US" sz="3600" baseline="0" dirty="0" smtClean="0">
                <a:solidFill>
                  <a:srgbClr val="218C4C"/>
                </a:solidFill>
              </a:rPr>
              <a:t>Distinct </a:t>
            </a:r>
            <a:r>
              <a:rPr lang="en-US" sz="3600" baseline="30000" dirty="0" smtClean="0">
                <a:solidFill>
                  <a:srgbClr val="218C4C"/>
                </a:solidFill>
              </a:rPr>
              <a:t>15</a:t>
            </a:r>
            <a:r>
              <a:rPr lang="en-US" sz="3600" baseline="0" dirty="0" smtClean="0">
                <a:solidFill>
                  <a:srgbClr val="218C4C"/>
                </a:solidFill>
              </a:rPr>
              <a:t>N and </a:t>
            </a:r>
            <a:r>
              <a:rPr lang="en-US" sz="3600" baseline="30000" dirty="0" smtClean="0">
                <a:solidFill>
                  <a:srgbClr val="218C4C"/>
                </a:solidFill>
              </a:rPr>
              <a:t>13</a:t>
            </a:r>
            <a:r>
              <a:rPr lang="en-US" sz="3600" baseline="0" dirty="0" smtClean="0">
                <a:solidFill>
                  <a:srgbClr val="218C4C"/>
                </a:solidFill>
              </a:rPr>
              <a:t>C values indicates hydrophobic </a:t>
            </a:r>
            <a:r>
              <a:rPr lang="en-US" sz="3600" baseline="0" dirty="0" smtClean="0">
                <a:solidFill>
                  <a:srgbClr val="218C4C"/>
                </a:solidFill>
              </a:rPr>
              <a:t>ectomycorrhizal use </a:t>
            </a:r>
            <a:r>
              <a:rPr lang="en-US" sz="3600" baseline="0" dirty="0" smtClean="0">
                <a:solidFill>
                  <a:srgbClr val="218C4C"/>
                </a:solidFill>
              </a:rPr>
              <a:t>of old organic </a:t>
            </a:r>
            <a:r>
              <a:rPr lang="en-US" sz="3600" baseline="0" dirty="0" smtClean="0">
                <a:solidFill>
                  <a:srgbClr val="218C4C"/>
                </a:solidFill>
              </a:rPr>
              <a:t>matter and recent </a:t>
            </a:r>
            <a:r>
              <a:rPr lang="en-US" sz="3600" baseline="0" dirty="0" smtClean="0">
                <a:solidFill>
                  <a:srgbClr val="218C4C"/>
                </a:solidFill>
              </a:rPr>
              <a:t>photosynthate</a:t>
            </a:r>
            <a:r>
              <a:rPr lang="en-US" sz="3600" baseline="0" dirty="0" smtClean="0">
                <a:solidFill>
                  <a:srgbClr val="218C4C"/>
                </a:solidFill>
              </a:rPr>
              <a:t> </a:t>
            </a:r>
            <a:r>
              <a:rPr lang="en-US" sz="3600" baseline="0" dirty="0" smtClean="0">
                <a:solidFill>
                  <a:srgbClr val="218C4C"/>
                </a:solidFill>
              </a:rPr>
              <a:t>and</a:t>
            </a:r>
            <a:r>
              <a:rPr lang="en-US" sz="3600" baseline="0" dirty="0" smtClean="0">
                <a:solidFill>
                  <a:srgbClr val="218C4C"/>
                </a:solidFill>
              </a:rPr>
              <a:t> use of young </a:t>
            </a:r>
            <a:r>
              <a:rPr lang="en-US" sz="3600" baseline="0" dirty="0" smtClean="0">
                <a:solidFill>
                  <a:srgbClr val="218C4C"/>
                </a:solidFill>
              </a:rPr>
              <a:t>organic matter by saprotrophic </a:t>
            </a:r>
            <a:r>
              <a:rPr lang="en-US" sz="3600" baseline="0" dirty="0" smtClean="0">
                <a:solidFill>
                  <a:srgbClr val="218C4C"/>
                </a:solidFill>
              </a:rPr>
              <a:t>fungi. Hydrophilic </a:t>
            </a:r>
            <a:r>
              <a:rPr lang="en-US" sz="3600" baseline="0" dirty="0" smtClean="0">
                <a:solidFill>
                  <a:srgbClr val="218C4C"/>
                </a:solidFill>
              </a:rPr>
              <a:t>ectomycorrhizal fungi use</a:t>
            </a:r>
            <a:r>
              <a:rPr lang="en-US" sz="3600" baseline="0" dirty="0" smtClean="0">
                <a:solidFill>
                  <a:srgbClr val="218C4C"/>
                </a:solidFill>
              </a:rPr>
              <a:t> young organic matter and recen</a:t>
            </a:r>
            <a:r>
              <a:rPr lang="en-US" sz="3600" baseline="0" dirty="0" smtClean="0">
                <a:solidFill>
                  <a:srgbClr val="218C4C"/>
                </a:solidFill>
              </a:rPr>
              <a:t>t photosynthate</a:t>
            </a:r>
            <a:r>
              <a:rPr lang="en-US" sz="3600" baseline="0" dirty="0" smtClean="0">
                <a:solidFill>
                  <a:srgbClr val="218C4C"/>
                </a:solidFill>
              </a:rPr>
              <a:t>. N content and</a:t>
            </a:r>
            <a:r>
              <a:rPr lang="en-US" sz="3600" baseline="0" dirty="0" smtClean="0">
                <a:solidFill>
                  <a:srgbClr val="218C4C"/>
                </a:solidFill>
              </a:rPr>
              <a:t> δ</a:t>
            </a:r>
            <a:r>
              <a:rPr lang="en-US" sz="3600" baseline="30000" dirty="0" smtClean="0">
                <a:solidFill>
                  <a:srgbClr val="218C4C"/>
                </a:solidFill>
              </a:rPr>
              <a:t>15</a:t>
            </a:r>
            <a:r>
              <a:rPr lang="en-US" sz="3600" baseline="0" dirty="0" smtClean="0">
                <a:solidFill>
                  <a:srgbClr val="218C4C"/>
                </a:solidFill>
              </a:rPr>
              <a:t>N composition </a:t>
            </a:r>
            <a:r>
              <a:rPr lang="en-US" sz="3600" baseline="0" dirty="0" smtClean="0">
                <a:solidFill>
                  <a:srgbClr val="218C4C"/>
                </a:solidFill>
              </a:rPr>
              <a:t>are the </a:t>
            </a:r>
            <a:r>
              <a:rPr lang="en-US" sz="3600" baseline="0" dirty="0" smtClean="0">
                <a:solidFill>
                  <a:srgbClr val="218C4C"/>
                </a:solidFill>
              </a:rPr>
              <a:t>greatest controls on </a:t>
            </a:r>
            <a:r>
              <a:rPr lang="en-US" sz="3600" baseline="30000" dirty="0" smtClean="0">
                <a:solidFill>
                  <a:srgbClr val="218C4C"/>
                </a:solidFill>
              </a:rPr>
              <a:t>13</a:t>
            </a:r>
            <a:r>
              <a:rPr lang="en-US" sz="3600" baseline="0" dirty="0" smtClean="0">
                <a:solidFill>
                  <a:srgbClr val="218C4C"/>
                </a:solidFill>
              </a:rPr>
              <a:t>C enrichment between protein and structural material.</a:t>
            </a:r>
            <a:endParaRPr lang="en-US" sz="3600" dirty="0"/>
          </a:p>
        </p:txBody>
      </p:sp>
      <p:sp>
        <p:nvSpPr>
          <p:cNvPr id="76" name="TextBox 75"/>
          <p:cNvSpPr txBox="1"/>
          <p:nvPr/>
        </p:nvSpPr>
        <p:spPr>
          <a:xfrm>
            <a:off x="32689800" y="23054846"/>
            <a:ext cx="1219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8" name="TextBox 77"/>
          <p:cNvSpPr txBox="1"/>
          <p:nvPr/>
        </p:nvSpPr>
        <p:spPr>
          <a:xfrm>
            <a:off x="2476884" y="21717000"/>
            <a:ext cx="1524000" cy="381000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Oi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495800" y="21717002"/>
            <a:ext cx="1600201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Oh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591684" y="21718409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15 cm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660514" y="21718409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30 cm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172084" y="31013400"/>
            <a:ext cx="1409316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Hydrophilic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962400" y="31013400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Hydrophobic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91200" y="31013400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Saprotrophic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8610600" y="31013400"/>
            <a:ext cx="1409316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Hydrophilic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0287000" y="31013400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Hydrophobic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12001116" y="31013400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Saprotrophic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28384884" y="9441359"/>
            <a:ext cx="1409316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Hydrophilic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9946600" y="9441359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Hydrophobic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1508316" y="9441359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Saprotrophic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4480884" y="9746159"/>
            <a:ext cx="1409316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Hydrophilic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36042600" y="9746159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Hydrophobic</a:t>
            </a:r>
            <a:endParaRPr lang="en-US" sz="2800" dirty="0">
              <a:latin typeface="+mn-lt"/>
              <a:cs typeface="Arial (body)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37604316" y="9746159"/>
            <a:ext cx="1524000" cy="37959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  <a:cs typeface="Arial (body)"/>
              </a:rPr>
              <a:t>Saprotrophic</a:t>
            </a:r>
            <a:endParaRPr lang="en-US" sz="2800" dirty="0">
              <a:latin typeface="+mn-lt"/>
              <a:cs typeface="Arial (body)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>
            <a:ln>
              <a:noFill/>
            </a:ln>
            <a:solidFill>
              <a:schemeClr val="tx1"/>
            </a:solidFill>
            <a:effectLst/>
            <a:latin typeface="Arial" pitchFamily="-106" charset="0"/>
            <a:ea typeface="ＭＳ Ｐゴシック" pitchFamily="-106" charset="-128"/>
            <a:cs typeface="ＭＳ Ｐゴシック" pitchFamily="-10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>
            <a:ln>
              <a:noFill/>
            </a:ln>
            <a:solidFill>
              <a:schemeClr val="tx1"/>
            </a:solidFill>
            <a:effectLst/>
            <a:latin typeface="Arial" pitchFamily="-106" charset="0"/>
            <a:ea typeface="ＭＳ Ｐゴシック" pitchFamily="-106" charset="-128"/>
            <a:cs typeface="ＭＳ Ｐゴシック" pitchFamily="-106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32821</TotalTime>
  <Words>1071</Words>
  <Application>Microsoft Macintosh PowerPoint</Application>
  <PresentationFormat>Custom</PresentationFormat>
  <Paragraphs>131</Paragraphs>
  <Slides>1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Blank Presentation</vt:lpstr>
      <vt:lpstr>Isotopic analysis of protein and structural material of sporocarps reveals fungal C and N sources</vt:lpstr>
    </vt:vector>
  </TitlesOfParts>
  <Company>WSU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Characterization of AtAAP1 function in amino acid uptake by the root and analysis of the regulation of AtAAP1 expression</dc:title>
  <dc:creator>Janet Chen User</dc:creator>
  <cp:lastModifiedBy>Janet Chen User</cp:lastModifiedBy>
  <cp:revision>131</cp:revision>
  <cp:lastPrinted>2015-08-03T13:27:41Z</cp:lastPrinted>
  <dcterms:created xsi:type="dcterms:W3CDTF">2015-07-29T15:05:05Z</dcterms:created>
  <dcterms:modified xsi:type="dcterms:W3CDTF">2015-08-03T14:25:57Z</dcterms:modified>
</cp:coreProperties>
</file>