
<file path=[Content_Types].xml><?xml version="1.0" encoding="utf-8"?>
<Types xmlns="http://schemas.openxmlformats.org/package/2006/content-types">
  <Default Extension="xml" ContentType="application/xml"/>
  <Default Extension="wmf" ContentType="image/x-wmf"/>
  <Default Extension="jpg" ContentType="image/jpeg"/>
  <Default Extension="jpeg" ContentType="image/jpeg"/>
  <Default Extension="emf" ContentType="image/x-emf"/>
  <Default Extension="rels" ContentType="application/vnd.openxmlformats-package.relationships+xml"/>
  <Default Extension="vml" ContentType="application/vnd.openxmlformats-officedocument.vmlDrawing"/>
  <Default Extension="docx" ContentType="application/vnd.openxmlformats-officedocument.wordprocessingml.document"/>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32099250" cy="43748325"/>
  <p:defaultTextStyle>
    <a:defPPr>
      <a:defRPr lang="en-US"/>
    </a:defPPr>
    <a:lvl1pPr algn="ctr" rtl="0" fontAlgn="base">
      <a:spcBef>
        <a:spcPct val="0"/>
      </a:spcBef>
      <a:spcAft>
        <a:spcPct val="0"/>
      </a:spcAft>
      <a:defRPr sz="8600" kern="1200">
        <a:solidFill>
          <a:schemeClr val="tx1"/>
        </a:solidFill>
        <a:latin typeface="Arial" charset="0"/>
        <a:ea typeface="+mn-ea"/>
        <a:cs typeface="+mn-cs"/>
      </a:defRPr>
    </a:lvl1pPr>
    <a:lvl2pPr marL="457200" algn="ctr" rtl="0" fontAlgn="base">
      <a:spcBef>
        <a:spcPct val="0"/>
      </a:spcBef>
      <a:spcAft>
        <a:spcPct val="0"/>
      </a:spcAft>
      <a:defRPr sz="8600" kern="1200">
        <a:solidFill>
          <a:schemeClr val="tx1"/>
        </a:solidFill>
        <a:latin typeface="Arial" charset="0"/>
        <a:ea typeface="+mn-ea"/>
        <a:cs typeface="+mn-cs"/>
      </a:defRPr>
    </a:lvl2pPr>
    <a:lvl3pPr marL="914400" algn="ctr" rtl="0" fontAlgn="base">
      <a:spcBef>
        <a:spcPct val="0"/>
      </a:spcBef>
      <a:spcAft>
        <a:spcPct val="0"/>
      </a:spcAft>
      <a:defRPr sz="8600" kern="1200">
        <a:solidFill>
          <a:schemeClr val="tx1"/>
        </a:solidFill>
        <a:latin typeface="Arial" charset="0"/>
        <a:ea typeface="+mn-ea"/>
        <a:cs typeface="+mn-cs"/>
      </a:defRPr>
    </a:lvl3pPr>
    <a:lvl4pPr marL="1371600" algn="ctr" rtl="0" fontAlgn="base">
      <a:spcBef>
        <a:spcPct val="0"/>
      </a:spcBef>
      <a:spcAft>
        <a:spcPct val="0"/>
      </a:spcAft>
      <a:defRPr sz="8600" kern="1200">
        <a:solidFill>
          <a:schemeClr val="tx1"/>
        </a:solidFill>
        <a:latin typeface="Arial" charset="0"/>
        <a:ea typeface="+mn-ea"/>
        <a:cs typeface="+mn-cs"/>
      </a:defRPr>
    </a:lvl4pPr>
    <a:lvl5pPr marL="1828800" algn="ctr" rtl="0" fontAlgn="base">
      <a:spcBef>
        <a:spcPct val="0"/>
      </a:spcBef>
      <a:spcAft>
        <a:spcPct val="0"/>
      </a:spcAft>
      <a:defRPr sz="8600" kern="1200">
        <a:solidFill>
          <a:schemeClr val="tx1"/>
        </a:solidFill>
        <a:latin typeface="Arial" charset="0"/>
        <a:ea typeface="+mn-ea"/>
        <a:cs typeface="+mn-cs"/>
      </a:defRPr>
    </a:lvl5pPr>
    <a:lvl6pPr marL="2286000" algn="l" defTabSz="914400" rtl="0" eaLnBrk="1" latinLnBrk="0" hangingPunct="1">
      <a:defRPr sz="8600" kern="1200">
        <a:solidFill>
          <a:schemeClr val="tx1"/>
        </a:solidFill>
        <a:latin typeface="Arial" charset="0"/>
        <a:ea typeface="+mn-ea"/>
        <a:cs typeface="+mn-cs"/>
      </a:defRPr>
    </a:lvl6pPr>
    <a:lvl7pPr marL="2743200" algn="l" defTabSz="914400" rtl="0" eaLnBrk="1" latinLnBrk="0" hangingPunct="1">
      <a:defRPr sz="8600" kern="1200">
        <a:solidFill>
          <a:schemeClr val="tx1"/>
        </a:solidFill>
        <a:latin typeface="Arial" charset="0"/>
        <a:ea typeface="+mn-ea"/>
        <a:cs typeface="+mn-cs"/>
      </a:defRPr>
    </a:lvl7pPr>
    <a:lvl8pPr marL="3200400" algn="l" defTabSz="914400" rtl="0" eaLnBrk="1" latinLnBrk="0" hangingPunct="1">
      <a:defRPr sz="8600" kern="1200">
        <a:solidFill>
          <a:schemeClr val="tx1"/>
        </a:solidFill>
        <a:latin typeface="Arial" charset="0"/>
        <a:ea typeface="+mn-ea"/>
        <a:cs typeface="+mn-cs"/>
      </a:defRPr>
    </a:lvl8pPr>
    <a:lvl9pPr marL="3657600" algn="l" defTabSz="914400" rtl="0" eaLnBrk="1" latinLnBrk="0" hangingPunct="1">
      <a:defRPr sz="8600"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ybil G. Gotsch" initials="" lastIdx="7" clrIdx="0"/>
</p:cmAuthorLst>
</file>

<file path=ppt/presProps.xml><?xml version="1.0" encoding="utf-8"?>
<p:presentationPr xmlns:a="http://schemas.openxmlformats.org/drawingml/2006/main" xmlns:r="http://schemas.openxmlformats.org/officeDocument/2006/relationships" xmlns:p="http://schemas.openxmlformats.org/presentationml/2006/main">
  <p:prnPr clrMode="bw"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6E21"/>
    <a:srgbClr val="058022"/>
    <a:srgbClr val="002164"/>
    <a:srgbClr val="003399"/>
    <a:srgbClr val="003064"/>
    <a:srgbClr val="0046D2"/>
    <a:srgbClr val="EAEAEA"/>
    <a:srgbClr val="C0C0C0"/>
    <a:srgbClr val="FF0000"/>
    <a:srgbClr val="698E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snapToGrid="0">
      <p:cViewPr>
        <p:scale>
          <a:sx n="25" d="100"/>
          <a:sy n="25" d="100"/>
        </p:scale>
        <p:origin x="-1080" y="520"/>
      </p:cViewPr>
      <p:guideLst>
        <p:guide orient="horz" pos="4836"/>
        <p:guide orient="horz" pos="20196"/>
        <p:guide orient="horz" pos="214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commentAuthors" Target="commentAuthors.xml"/><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 Id="rId2" Type="http://schemas.openxmlformats.org/officeDocument/2006/relationships/image" Target="../media/image3.emf"/><Relationship Id="rId3" Type="http://schemas.openxmlformats.org/officeDocument/2006/relationships/image" Target="../media/image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2"/>
            <a:ext cx="13909677" cy="2187419"/>
          </a:xfrm>
          <a:prstGeom prst="rect">
            <a:avLst/>
          </a:prstGeom>
          <a:noFill/>
          <a:ln w="9525">
            <a:noFill/>
            <a:miter lim="800000"/>
            <a:headEnd/>
            <a:tailEnd/>
          </a:ln>
          <a:effectLst/>
        </p:spPr>
        <p:txBody>
          <a:bodyPr vert="horz" wrap="square" lIns="434706" tIns="217353" rIns="434706" bIns="217353" numCol="1" anchor="t" anchorCtr="0" compatLnSpc="1">
            <a:prstTxWarp prst="textNoShape">
              <a:avLst/>
            </a:prstTxWarp>
          </a:bodyPr>
          <a:lstStyle>
            <a:lvl1pPr algn="l">
              <a:defRPr sz="5700"/>
            </a:lvl1pPr>
          </a:lstStyle>
          <a:p>
            <a:endParaRPr lang="en-US" dirty="0"/>
          </a:p>
        </p:txBody>
      </p:sp>
      <p:sp>
        <p:nvSpPr>
          <p:cNvPr id="3075" name="Rectangle 3"/>
          <p:cNvSpPr>
            <a:spLocks noGrp="1" noChangeArrowheads="1"/>
          </p:cNvSpPr>
          <p:nvPr>
            <p:ph type="dt" idx="1"/>
          </p:nvPr>
        </p:nvSpPr>
        <p:spPr bwMode="auto">
          <a:xfrm>
            <a:off x="18181987" y="2"/>
            <a:ext cx="13909677" cy="2187419"/>
          </a:xfrm>
          <a:prstGeom prst="rect">
            <a:avLst/>
          </a:prstGeom>
          <a:noFill/>
          <a:ln w="9525">
            <a:noFill/>
            <a:miter lim="800000"/>
            <a:headEnd/>
            <a:tailEnd/>
          </a:ln>
          <a:effectLst/>
        </p:spPr>
        <p:txBody>
          <a:bodyPr vert="horz" wrap="square" lIns="434706" tIns="217353" rIns="434706" bIns="217353" numCol="1" anchor="t" anchorCtr="0" compatLnSpc="1">
            <a:prstTxWarp prst="textNoShape">
              <a:avLst/>
            </a:prstTxWarp>
          </a:bodyPr>
          <a:lstStyle>
            <a:lvl1pPr algn="r">
              <a:defRPr sz="5700"/>
            </a:lvl1pPr>
          </a:lstStyle>
          <a:p>
            <a:endParaRPr lang="en-US" dirty="0"/>
          </a:p>
        </p:txBody>
      </p:sp>
      <p:sp>
        <p:nvSpPr>
          <p:cNvPr id="3076" name="Rectangle 4"/>
          <p:cNvSpPr>
            <a:spLocks noGrp="1" noRot="1" noChangeAspect="1" noChangeArrowheads="1" noTextEdit="1"/>
          </p:cNvSpPr>
          <p:nvPr>
            <p:ph type="sldImg" idx="2"/>
          </p:nvPr>
        </p:nvSpPr>
        <p:spPr bwMode="auto">
          <a:xfrm>
            <a:off x="5113338" y="3276600"/>
            <a:ext cx="21880512" cy="16409988"/>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3209927" y="20784215"/>
            <a:ext cx="25679400" cy="19686744"/>
          </a:xfrm>
          <a:prstGeom prst="rect">
            <a:avLst/>
          </a:prstGeom>
          <a:noFill/>
          <a:ln w="9525">
            <a:noFill/>
            <a:miter lim="800000"/>
            <a:headEnd/>
            <a:tailEnd/>
          </a:ln>
          <a:effectLst/>
        </p:spPr>
        <p:txBody>
          <a:bodyPr vert="horz" wrap="square" lIns="434706" tIns="217353" rIns="434706" bIns="217353"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8" name="Rectangle 6"/>
          <p:cNvSpPr>
            <a:spLocks noGrp="1" noChangeArrowheads="1"/>
          </p:cNvSpPr>
          <p:nvPr>
            <p:ph type="ftr" sz="quarter" idx="4"/>
          </p:nvPr>
        </p:nvSpPr>
        <p:spPr bwMode="auto">
          <a:xfrm>
            <a:off x="0" y="41553394"/>
            <a:ext cx="13909677" cy="2187419"/>
          </a:xfrm>
          <a:prstGeom prst="rect">
            <a:avLst/>
          </a:prstGeom>
          <a:noFill/>
          <a:ln w="9525">
            <a:noFill/>
            <a:miter lim="800000"/>
            <a:headEnd/>
            <a:tailEnd/>
          </a:ln>
          <a:effectLst/>
        </p:spPr>
        <p:txBody>
          <a:bodyPr vert="horz" wrap="square" lIns="434706" tIns="217353" rIns="434706" bIns="217353" numCol="1" anchor="b" anchorCtr="0" compatLnSpc="1">
            <a:prstTxWarp prst="textNoShape">
              <a:avLst/>
            </a:prstTxWarp>
          </a:bodyPr>
          <a:lstStyle>
            <a:lvl1pPr algn="l">
              <a:defRPr sz="5700"/>
            </a:lvl1pPr>
          </a:lstStyle>
          <a:p>
            <a:endParaRPr lang="en-US" dirty="0"/>
          </a:p>
        </p:txBody>
      </p:sp>
      <p:sp>
        <p:nvSpPr>
          <p:cNvPr id="3079" name="Rectangle 7"/>
          <p:cNvSpPr>
            <a:spLocks noGrp="1" noChangeArrowheads="1"/>
          </p:cNvSpPr>
          <p:nvPr>
            <p:ph type="sldNum" sz="quarter" idx="5"/>
          </p:nvPr>
        </p:nvSpPr>
        <p:spPr bwMode="auto">
          <a:xfrm>
            <a:off x="18181987" y="41553394"/>
            <a:ext cx="13909677" cy="2187419"/>
          </a:xfrm>
          <a:prstGeom prst="rect">
            <a:avLst/>
          </a:prstGeom>
          <a:noFill/>
          <a:ln w="9525">
            <a:noFill/>
            <a:miter lim="800000"/>
            <a:headEnd/>
            <a:tailEnd/>
          </a:ln>
          <a:effectLst/>
        </p:spPr>
        <p:txBody>
          <a:bodyPr vert="horz" wrap="square" lIns="434706" tIns="217353" rIns="434706" bIns="217353" numCol="1" anchor="b" anchorCtr="0" compatLnSpc="1">
            <a:prstTxWarp prst="textNoShape">
              <a:avLst/>
            </a:prstTxWarp>
          </a:bodyPr>
          <a:lstStyle>
            <a:lvl1pPr algn="r">
              <a:defRPr sz="5700"/>
            </a:lvl1pPr>
          </a:lstStyle>
          <a:p>
            <a:fld id="{7FB84CA5-7362-492D-8EBC-472296314F28}" type="slidenum">
              <a:rPr lang="en-US"/>
              <a:pPr/>
              <a:t>‹#›</a:t>
            </a:fld>
            <a:endParaRPr lang="en-US" dirty="0"/>
          </a:p>
        </p:txBody>
      </p:sp>
    </p:spTree>
    <p:extLst>
      <p:ext uri="{BB962C8B-B14F-4D97-AF65-F5344CB8AC3E}">
        <p14:creationId xmlns:p14="http://schemas.microsoft.com/office/powerpoint/2010/main" val="294682252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4D40FB-8398-4C90-906C-C9755161D6CD}" type="slidenum">
              <a:rPr lang="en-US"/>
              <a:pPr/>
              <a:t>1</a:t>
            </a:fld>
            <a:endParaRPr lang="en-US"/>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Ref idx="1001">
        <a:schemeClr val="bg2"/>
      </p:bgRef>
    </p:bg>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3" Type="http://schemas.openxmlformats.org/officeDocument/2006/relationships/hyperlink" Target="http://www.megaprint.com/" TargetMode="External"/><Relationship Id="rId4" Type="http://schemas.openxmlformats.org/officeDocument/2006/relationships/image" Target="../media/image1.wmf"/><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pic>
        <p:nvPicPr>
          <p:cNvPr id="5" name="Picture 4">
            <a:hlinkClick r:id="rId3"/>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r="38727"/>
          <a:stretch>
            <a:fillRect/>
          </a:stretch>
        </p:blipFill>
        <p:spPr bwMode="auto">
          <a:xfrm>
            <a:off x="35828446" y="32395636"/>
            <a:ext cx="4141787" cy="2127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userDrawn="1"/>
        </p:nvSpPr>
        <p:spPr>
          <a:xfrm>
            <a:off x="39926520" y="32308800"/>
            <a:ext cx="2383858" cy="338554"/>
          </a:xfrm>
          <a:prstGeom prst="rect">
            <a:avLst/>
          </a:prstGeom>
          <a:noFill/>
        </p:spPr>
        <p:txBody>
          <a:bodyPr wrap="none" rtlCol="0">
            <a:spAutoFit/>
          </a:bodyPr>
          <a:lstStyle/>
          <a:p>
            <a:r>
              <a:rPr lang="en-US" sz="1600" dirty="0" smtClean="0">
                <a:solidFill>
                  <a:schemeClr val="bg1"/>
                </a:solidFill>
              </a:rPr>
              <a:t>www.postersession.com</a:t>
            </a:r>
            <a:endParaRPr lang="en-US" sz="1600" dirty="0">
              <a:solidFill>
                <a:schemeClr val="bg1"/>
              </a:solidFill>
            </a:endParaRPr>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4389438" rtl="0" fontAlgn="base">
        <a:spcBef>
          <a:spcPct val="0"/>
        </a:spcBef>
        <a:spcAft>
          <a:spcPct val="0"/>
        </a:spcAft>
        <a:defRPr sz="21100">
          <a:solidFill>
            <a:schemeClr val="tx2"/>
          </a:solidFill>
          <a:latin typeface="+mj-lt"/>
          <a:ea typeface="+mj-ea"/>
          <a:cs typeface="+mj-cs"/>
        </a:defRPr>
      </a:lvl1pPr>
      <a:lvl2pPr algn="ctr" defTabSz="4389438" rtl="0" fontAlgn="base">
        <a:spcBef>
          <a:spcPct val="0"/>
        </a:spcBef>
        <a:spcAft>
          <a:spcPct val="0"/>
        </a:spcAft>
        <a:defRPr sz="21100">
          <a:solidFill>
            <a:schemeClr val="tx2"/>
          </a:solidFill>
          <a:latin typeface="Arial" charset="0"/>
        </a:defRPr>
      </a:lvl2pPr>
      <a:lvl3pPr algn="ctr" defTabSz="4389438" rtl="0" fontAlgn="base">
        <a:spcBef>
          <a:spcPct val="0"/>
        </a:spcBef>
        <a:spcAft>
          <a:spcPct val="0"/>
        </a:spcAft>
        <a:defRPr sz="21100">
          <a:solidFill>
            <a:schemeClr val="tx2"/>
          </a:solidFill>
          <a:latin typeface="Arial" charset="0"/>
        </a:defRPr>
      </a:lvl3pPr>
      <a:lvl4pPr algn="ctr" defTabSz="4389438" rtl="0" fontAlgn="base">
        <a:spcBef>
          <a:spcPct val="0"/>
        </a:spcBef>
        <a:spcAft>
          <a:spcPct val="0"/>
        </a:spcAft>
        <a:defRPr sz="21100">
          <a:solidFill>
            <a:schemeClr val="tx2"/>
          </a:solidFill>
          <a:latin typeface="Arial" charset="0"/>
        </a:defRPr>
      </a:lvl4pPr>
      <a:lvl5pPr algn="ctr" defTabSz="4389438" rtl="0" fontAlgn="base">
        <a:spcBef>
          <a:spcPct val="0"/>
        </a:spcBef>
        <a:spcAft>
          <a:spcPct val="0"/>
        </a:spcAft>
        <a:defRPr sz="21100">
          <a:solidFill>
            <a:schemeClr val="tx2"/>
          </a:solidFill>
          <a:latin typeface="Arial" charset="0"/>
        </a:defRPr>
      </a:lvl5pPr>
      <a:lvl6pPr marL="457200" algn="ctr" defTabSz="4389438" rtl="0" fontAlgn="base">
        <a:spcBef>
          <a:spcPct val="0"/>
        </a:spcBef>
        <a:spcAft>
          <a:spcPct val="0"/>
        </a:spcAft>
        <a:defRPr sz="21100">
          <a:solidFill>
            <a:schemeClr val="tx2"/>
          </a:solidFill>
          <a:latin typeface="Arial" charset="0"/>
        </a:defRPr>
      </a:lvl6pPr>
      <a:lvl7pPr marL="914400" algn="ctr" defTabSz="4389438" rtl="0" fontAlgn="base">
        <a:spcBef>
          <a:spcPct val="0"/>
        </a:spcBef>
        <a:spcAft>
          <a:spcPct val="0"/>
        </a:spcAft>
        <a:defRPr sz="21100">
          <a:solidFill>
            <a:schemeClr val="tx2"/>
          </a:solidFill>
          <a:latin typeface="Arial" charset="0"/>
        </a:defRPr>
      </a:lvl7pPr>
      <a:lvl8pPr marL="1371600" algn="ctr" defTabSz="4389438" rtl="0" fontAlgn="base">
        <a:spcBef>
          <a:spcPct val="0"/>
        </a:spcBef>
        <a:spcAft>
          <a:spcPct val="0"/>
        </a:spcAft>
        <a:defRPr sz="21100">
          <a:solidFill>
            <a:schemeClr val="tx2"/>
          </a:solidFill>
          <a:latin typeface="Arial" charset="0"/>
        </a:defRPr>
      </a:lvl8pPr>
      <a:lvl9pPr marL="1828800" algn="ctr" defTabSz="4389438" rtl="0" fontAlgn="base">
        <a:spcBef>
          <a:spcPct val="0"/>
        </a:spcBef>
        <a:spcAft>
          <a:spcPct val="0"/>
        </a:spcAft>
        <a:defRPr sz="21100">
          <a:solidFill>
            <a:schemeClr val="tx2"/>
          </a:solidFill>
          <a:latin typeface="Arial" charset="0"/>
        </a:defRPr>
      </a:lvl9pPr>
    </p:titleStyle>
    <p:bodyStyle>
      <a:lvl1pPr marL="1646238" indent="-1646238" algn="l" defTabSz="4389438" rtl="0" fontAlgn="base">
        <a:spcBef>
          <a:spcPct val="20000"/>
        </a:spcBef>
        <a:spcAft>
          <a:spcPct val="0"/>
        </a:spcAft>
        <a:buChar char="•"/>
        <a:defRPr sz="15400">
          <a:solidFill>
            <a:schemeClr val="tx1"/>
          </a:solidFill>
          <a:latin typeface="+mn-lt"/>
          <a:ea typeface="+mn-ea"/>
          <a:cs typeface="+mn-cs"/>
        </a:defRPr>
      </a:lvl1pPr>
      <a:lvl2pPr marL="3565525" indent="-1371600" algn="l" defTabSz="4389438" rtl="0" fontAlgn="base">
        <a:spcBef>
          <a:spcPct val="20000"/>
        </a:spcBef>
        <a:spcAft>
          <a:spcPct val="0"/>
        </a:spcAft>
        <a:buChar char="–"/>
        <a:defRPr sz="13400">
          <a:solidFill>
            <a:schemeClr val="tx1"/>
          </a:solidFill>
          <a:latin typeface="+mn-lt"/>
        </a:defRPr>
      </a:lvl2pPr>
      <a:lvl3pPr marL="5486400" indent="-1096963" algn="l" defTabSz="4389438" rtl="0" fontAlgn="base">
        <a:spcBef>
          <a:spcPct val="20000"/>
        </a:spcBef>
        <a:spcAft>
          <a:spcPct val="0"/>
        </a:spcAft>
        <a:buChar char="•"/>
        <a:defRPr sz="11500">
          <a:solidFill>
            <a:schemeClr val="tx1"/>
          </a:solidFill>
          <a:latin typeface="+mn-lt"/>
        </a:defRPr>
      </a:lvl3pPr>
      <a:lvl4pPr marL="7680325" indent="-1096963" algn="l" defTabSz="4389438" rtl="0" fontAlgn="base">
        <a:spcBef>
          <a:spcPct val="20000"/>
        </a:spcBef>
        <a:spcAft>
          <a:spcPct val="0"/>
        </a:spcAft>
        <a:buChar char="–"/>
        <a:defRPr sz="9600">
          <a:solidFill>
            <a:schemeClr val="tx1"/>
          </a:solidFill>
          <a:latin typeface="+mn-lt"/>
        </a:defRPr>
      </a:lvl4pPr>
      <a:lvl5pPr marL="9875838" indent="-1096963" algn="l" defTabSz="4389438" rtl="0" fontAlgn="base">
        <a:spcBef>
          <a:spcPct val="20000"/>
        </a:spcBef>
        <a:spcAft>
          <a:spcPct val="0"/>
        </a:spcAft>
        <a:buChar char="»"/>
        <a:defRPr sz="9600">
          <a:solidFill>
            <a:schemeClr val="tx1"/>
          </a:solidFill>
          <a:latin typeface="+mn-lt"/>
        </a:defRPr>
      </a:lvl5pPr>
      <a:lvl6pPr marL="10333038" indent="-1096963" algn="l" defTabSz="4389438" rtl="0" fontAlgn="base">
        <a:spcBef>
          <a:spcPct val="20000"/>
        </a:spcBef>
        <a:spcAft>
          <a:spcPct val="0"/>
        </a:spcAft>
        <a:buChar char="»"/>
        <a:defRPr sz="9600">
          <a:solidFill>
            <a:schemeClr val="tx1"/>
          </a:solidFill>
          <a:latin typeface="+mn-lt"/>
        </a:defRPr>
      </a:lvl6pPr>
      <a:lvl7pPr marL="10790238" indent="-1096963" algn="l" defTabSz="4389438" rtl="0" fontAlgn="base">
        <a:spcBef>
          <a:spcPct val="20000"/>
        </a:spcBef>
        <a:spcAft>
          <a:spcPct val="0"/>
        </a:spcAft>
        <a:buChar char="»"/>
        <a:defRPr sz="9600">
          <a:solidFill>
            <a:schemeClr val="tx1"/>
          </a:solidFill>
          <a:latin typeface="+mn-lt"/>
        </a:defRPr>
      </a:lvl7pPr>
      <a:lvl8pPr marL="11247438" indent="-1096963" algn="l" defTabSz="4389438" rtl="0" fontAlgn="base">
        <a:spcBef>
          <a:spcPct val="20000"/>
        </a:spcBef>
        <a:spcAft>
          <a:spcPct val="0"/>
        </a:spcAft>
        <a:buChar char="»"/>
        <a:defRPr sz="9600">
          <a:solidFill>
            <a:schemeClr val="tx1"/>
          </a:solidFill>
          <a:latin typeface="+mn-lt"/>
        </a:defRPr>
      </a:lvl8pPr>
      <a:lvl9pPr marL="11704638" indent="-1096963" algn="l" defTabSz="4389438" rtl="0" fontAlgn="base">
        <a:spcBef>
          <a:spcPct val="20000"/>
        </a:spcBef>
        <a:spcAft>
          <a:spcPct val="0"/>
        </a:spcAft>
        <a:buChar char="»"/>
        <a:defRPr sz="9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3.emf"/><Relationship Id="rId12" Type="http://schemas.openxmlformats.org/officeDocument/2006/relationships/package" Target="../embeddings/Microsoft_Word_Document3.docx"/><Relationship Id="rId13" Type="http://schemas.openxmlformats.org/officeDocument/2006/relationships/image" Target="../media/image4.png"/><Relationship Id="rId14" Type="http://schemas.openxmlformats.org/officeDocument/2006/relationships/image" Target="../media/image9.png"/><Relationship Id="rId15" Type="http://schemas.openxmlformats.org/officeDocument/2006/relationships/image" Target="../media/image10.png"/><Relationship Id="rId16" Type="http://schemas.openxmlformats.org/officeDocument/2006/relationships/image" Target="../media/image11.png"/><Relationship Id="rId17" Type="http://schemas.openxmlformats.org/officeDocument/2006/relationships/image" Target="../media/image12.png"/><Relationship Id="rId1" Type="http://schemas.openxmlformats.org/officeDocument/2006/relationships/vmlDrawing" Target="../drawings/vmlDrawing1.vml"/><Relationship Id="rId2" Type="http://schemas.openxmlformats.org/officeDocument/2006/relationships/slideLayout" Target="../slideLayouts/slideLayout1.xml"/><Relationship Id="rId3" Type="http://schemas.openxmlformats.org/officeDocument/2006/relationships/notesSlide" Target="../notesSlides/notesSlide1.xml"/><Relationship Id="rId4" Type="http://schemas.openxmlformats.org/officeDocument/2006/relationships/image" Target="../media/image5.jpg"/><Relationship Id="rId5" Type="http://schemas.openxmlformats.org/officeDocument/2006/relationships/image" Target="../media/image6.png"/><Relationship Id="rId6" Type="http://schemas.openxmlformats.org/officeDocument/2006/relationships/image" Target="../media/image7.jpeg"/><Relationship Id="rId7" Type="http://schemas.openxmlformats.org/officeDocument/2006/relationships/image" Target="../media/image8.jpeg"/><Relationship Id="rId8" Type="http://schemas.openxmlformats.org/officeDocument/2006/relationships/package" Target="../embeddings/Microsoft_Word_Document1.docx"/><Relationship Id="rId9" Type="http://schemas.openxmlformats.org/officeDocument/2006/relationships/image" Target="../media/image2.emf"/><Relationship Id="rId10" Type="http://schemas.openxmlformats.org/officeDocument/2006/relationships/package" Target="../embeddings/Microsoft_Word_Document2.docx"/></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86E21"/>
            </a:gs>
            <a:gs pos="46000">
              <a:srgbClr val="FFFFFF"/>
            </a:gs>
            <a:gs pos="100000">
              <a:srgbClr val="286E21"/>
            </a:gs>
          </a:gsLst>
          <a:lin ang="0" scaled="1"/>
          <a:tileRect/>
        </a:gradFill>
        <a:effectLst/>
      </p:bgPr>
    </p:bg>
    <p:spTree>
      <p:nvGrpSpPr>
        <p:cNvPr id="1" name=""/>
        <p:cNvGrpSpPr/>
        <p:nvPr/>
      </p:nvGrpSpPr>
      <p:grpSpPr>
        <a:xfrm>
          <a:off x="0" y="0"/>
          <a:ext cx="0" cy="0"/>
          <a:chOff x="0" y="0"/>
          <a:chExt cx="0" cy="0"/>
        </a:xfrm>
      </p:grpSpPr>
      <p:sp>
        <p:nvSpPr>
          <p:cNvPr id="20" name="AutoShape 30"/>
          <p:cNvSpPr>
            <a:spLocks noChangeArrowheads="1"/>
          </p:cNvSpPr>
          <p:nvPr/>
        </p:nvSpPr>
        <p:spPr bwMode="auto">
          <a:xfrm>
            <a:off x="32842200" y="6095999"/>
            <a:ext cx="10363200" cy="26523059"/>
          </a:xfrm>
          <a:prstGeom prst="roundRect">
            <a:avLst>
              <a:gd name="adj" fmla="val 7000"/>
            </a:avLst>
          </a:prstGeom>
          <a:solidFill>
            <a:schemeClr val="bg1"/>
          </a:solidFill>
          <a:ln w="9525">
            <a:solidFill>
              <a:schemeClr val="tx1"/>
            </a:solidFill>
            <a:round/>
            <a:headEnd/>
            <a:tailEnd/>
          </a:ln>
          <a:effectLst/>
        </p:spPr>
        <p:txBody>
          <a:bodyPr wrap="none" anchor="ctr"/>
          <a:lstStyle/>
          <a:p>
            <a:endParaRPr lang="en-US" dirty="0"/>
          </a:p>
        </p:txBody>
      </p:sp>
      <p:sp>
        <p:nvSpPr>
          <p:cNvPr id="21" name="AutoShape 29"/>
          <p:cNvSpPr>
            <a:spLocks noChangeArrowheads="1"/>
          </p:cNvSpPr>
          <p:nvPr/>
        </p:nvSpPr>
        <p:spPr bwMode="auto">
          <a:xfrm>
            <a:off x="11353800" y="6126559"/>
            <a:ext cx="21107400" cy="26456215"/>
          </a:xfrm>
          <a:prstGeom prst="roundRect">
            <a:avLst>
              <a:gd name="adj" fmla="val 7000"/>
            </a:avLst>
          </a:prstGeom>
          <a:solidFill>
            <a:schemeClr val="bg1"/>
          </a:solidFill>
          <a:ln w="9525">
            <a:solidFill>
              <a:schemeClr val="tx1"/>
            </a:solidFill>
            <a:round/>
            <a:headEnd/>
            <a:tailEnd/>
          </a:ln>
          <a:effectLst/>
        </p:spPr>
        <p:txBody>
          <a:bodyPr wrap="none" anchor="ctr"/>
          <a:lstStyle/>
          <a:p>
            <a:endParaRPr lang="en-US" dirty="0"/>
          </a:p>
        </p:txBody>
      </p:sp>
      <p:sp>
        <p:nvSpPr>
          <p:cNvPr id="23" name="AutoShape 4"/>
          <p:cNvSpPr>
            <a:spLocks noChangeArrowheads="1"/>
          </p:cNvSpPr>
          <p:nvPr/>
        </p:nvSpPr>
        <p:spPr bwMode="auto">
          <a:xfrm>
            <a:off x="609600" y="6095999"/>
            <a:ext cx="10363200" cy="26523059"/>
          </a:xfrm>
          <a:prstGeom prst="roundRect">
            <a:avLst>
              <a:gd name="adj" fmla="val 7000"/>
            </a:avLst>
          </a:prstGeom>
          <a:solidFill>
            <a:schemeClr val="bg1"/>
          </a:solidFill>
          <a:ln w="9525">
            <a:solidFill>
              <a:schemeClr val="tx1"/>
            </a:solidFill>
            <a:round/>
            <a:headEnd/>
            <a:tailEnd/>
          </a:ln>
          <a:effectLst/>
        </p:spPr>
        <p:txBody>
          <a:bodyPr wrap="none" anchor="ctr"/>
          <a:lstStyle/>
          <a:p>
            <a:endParaRPr lang="en-US" dirty="0"/>
          </a:p>
        </p:txBody>
      </p:sp>
      <p:sp>
        <p:nvSpPr>
          <p:cNvPr id="2057" name="Text Box 9"/>
          <p:cNvSpPr txBox="1">
            <a:spLocks noChangeArrowheads="1"/>
          </p:cNvSpPr>
          <p:nvPr/>
        </p:nvSpPr>
        <p:spPr bwMode="auto">
          <a:xfrm>
            <a:off x="901700" y="7810499"/>
            <a:ext cx="9779000" cy="9910403"/>
          </a:xfrm>
          <a:prstGeom prst="rect">
            <a:avLst/>
          </a:prstGeom>
          <a:noFill/>
          <a:ln w="9525">
            <a:noFill/>
            <a:miter lim="800000"/>
            <a:headEnd/>
            <a:tailEnd/>
          </a:ln>
          <a:effectLst/>
        </p:spPr>
        <p:txBody>
          <a:bodyPr>
            <a:spAutoFit/>
          </a:bodyPr>
          <a:lstStyle/>
          <a:p>
            <a:pPr marL="174625" indent="-174625" algn="l" defTabSz="4389438">
              <a:spcBef>
                <a:spcPct val="50000"/>
              </a:spcBef>
              <a:buFont typeface="Wingdings" pitchFamily="2" charset="2"/>
              <a:buChar char="§"/>
            </a:pPr>
            <a:r>
              <a:rPr lang="en-US" sz="2900" dirty="0" smtClean="0"/>
              <a:t> Tropical montane cloud forests (TMCF) are unique ecosystems characterized by a highly variable weather conditions including strong swings in solar radiation, temperature, and evaporative demand. This occurs </a:t>
            </a:r>
            <a:r>
              <a:rPr lang="en-US" sz="2900" dirty="0"/>
              <a:t>d</a:t>
            </a:r>
            <a:r>
              <a:rPr lang="en-US" sz="2900" dirty="0" smtClean="0"/>
              <a:t>uring transitions from clear to fog periods and seasonality in rainfall and fog exposure. </a:t>
            </a:r>
          </a:p>
          <a:p>
            <a:pPr marL="174625" indent="-174625" algn="l" defTabSz="4389438">
              <a:spcBef>
                <a:spcPct val="50000"/>
              </a:spcBef>
              <a:buFont typeface="Wingdings" pitchFamily="2" charset="2"/>
              <a:buChar char="§"/>
            </a:pPr>
            <a:r>
              <a:rPr lang="en-US" sz="2900" dirty="0" smtClean="0"/>
              <a:t> Because TMCF typically occurs in steep mountain regions, there is also strong variation in microclimate and tree water use over very short distances, such as across </a:t>
            </a:r>
            <a:r>
              <a:rPr lang="en-US" sz="2900" dirty="0" err="1" smtClean="0"/>
              <a:t>hillslopes</a:t>
            </a:r>
            <a:r>
              <a:rPr lang="en-US" sz="2900" dirty="0" smtClean="0"/>
              <a:t>. Studies that scale tree water use to the stand or ecosystem level typically use values derived at one site which are then applied across stands or catchments.</a:t>
            </a:r>
          </a:p>
          <a:p>
            <a:pPr marL="174625" indent="-174625" algn="l" defTabSz="4389438">
              <a:spcBef>
                <a:spcPct val="50000"/>
              </a:spcBef>
              <a:buFont typeface="Wingdings" pitchFamily="2" charset="2"/>
              <a:buChar char="§"/>
            </a:pPr>
            <a:r>
              <a:rPr lang="en-US" sz="2900" dirty="0" smtClean="0"/>
              <a:t> In this study, we examined the environmental parameters that influenced tree sap flow velocities across three slope positions in a TMCF. </a:t>
            </a:r>
            <a:r>
              <a:rPr lang="en-US" sz="2900" dirty="0"/>
              <a:t>W</a:t>
            </a:r>
            <a:r>
              <a:rPr lang="en-US" sz="2900" dirty="0" smtClean="0"/>
              <a:t>e </a:t>
            </a:r>
            <a:r>
              <a:rPr lang="en-US" sz="2900" dirty="0"/>
              <a:t>expected solar radiation and VPD to </a:t>
            </a:r>
            <a:r>
              <a:rPr lang="en-US" sz="2900" dirty="0" smtClean="0"/>
              <a:t>be more important during </a:t>
            </a:r>
            <a:r>
              <a:rPr lang="en-US" sz="2900" dirty="0"/>
              <a:t>clear, daytime periods while VPD and leaf wetness would </a:t>
            </a:r>
            <a:r>
              <a:rPr lang="en-US" sz="2900" dirty="0" smtClean="0"/>
              <a:t>explain patterns during </a:t>
            </a:r>
            <a:r>
              <a:rPr lang="en-US" sz="2900" dirty="0"/>
              <a:t>fog and nighttime periods. Across slope positions, we expected soil moisture and air </a:t>
            </a:r>
            <a:r>
              <a:rPr lang="en-US" sz="2900" dirty="0" smtClean="0"/>
              <a:t>temperature to drive sap velocities at slope positions with higher temperatures and lower soil moistures.</a:t>
            </a:r>
            <a:endParaRPr lang="en-US" sz="2900" dirty="0"/>
          </a:p>
        </p:txBody>
      </p:sp>
      <p:sp>
        <p:nvSpPr>
          <p:cNvPr id="2061" name="AutoShape 13"/>
          <p:cNvSpPr>
            <a:spLocks noChangeArrowheads="1"/>
          </p:cNvSpPr>
          <p:nvPr/>
        </p:nvSpPr>
        <p:spPr bwMode="auto">
          <a:xfrm>
            <a:off x="472440" y="381000"/>
            <a:ext cx="42961560" cy="5257800"/>
          </a:xfrm>
          <a:prstGeom prst="roundRect">
            <a:avLst>
              <a:gd name="adj" fmla="val 10870"/>
            </a:avLst>
          </a:prstGeom>
          <a:blipFill rotWithShape="1">
            <a:blip r:embed="rId4"/>
            <a:stretch>
              <a:fillRect/>
            </a:stretch>
          </a:blipFill>
          <a:ln w="9525">
            <a:solidFill>
              <a:schemeClr val="tx1"/>
            </a:solidFill>
            <a:round/>
            <a:headEnd/>
            <a:tailEnd/>
          </a:ln>
          <a:effectLst/>
        </p:spPr>
        <p:txBody>
          <a:bodyPr wrap="none" anchor="ctr"/>
          <a:lstStyle/>
          <a:p>
            <a:pPr defTabSz="4389438"/>
            <a:endParaRPr lang="en-US">
              <a:solidFill>
                <a:schemeClr val="bg1"/>
              </a:solidFill>
            </a:endParaRPr>
          </a:p>
        </p:txBody>
      </p:sp>
      <p:sp>
        <p:nvSpPr>
          <p:cNvPr id="2062" name="Text Box 14"/>
          <p:cNvSpPr txBox="1">
            <a:spLocks noChangeArrowheads="1"/>
          </p:cNvSpPr>
          <p:nvPr/>
        </p:nvSpPr>
        <p:spPr bwMode="auto">
          <a:xfrm>
            <a:off x="3589153" y="441960"/>
            <a:ext cx="37161537" cy="5124480"/>
          </a:xfrm>
          <a:prstGeom prst="rect">
            <a:avLst/>
          </a:prstGeom>
          <a:noFill/>
          <a:ln w="9525">
            <a:noFill/>
            <a:miter lim="800000"/>
            <a:headEnd/>
            <a:tailEnd/>
          </a:ln>
          <a:effectLst/>
        </p:spPr>
        <p:txBody>
          <a:bodyPr wrap="square">
            <a:spAutoFit/>
          </a:bodyPr>
          <a:lstStyle/>
          <a:p>
            <a:pPr defTabSz="4389438">
              <a:spcBef>
                <a:spcPct val="50000"/>
              </a:spcBef>
            </a:pPr>
            <a:r>
              <a:rPr lang="en-US" sz="9600" b="1" dirty="0"/>
              <a:t>Examining the influence of environmental parameters on sap flow across slope positions in a tropical </a:t>
            </a:r>
            <a:r>
              <a:rPr lang="en-US" sz="9600" b="1" dirty="0" err="1"/>
              <a:t>montane</a:t>
            </a:r>
            <a:r>
              <a:rPr lang="en-US" sz="9600" b="1" dirty="0"/>
              <a:t> cloud forest</a:t>
            </a:r>
            <a:r>
              <a:rPr lang="en-US" sz="9600" dirty="0"/>
              <a:t> </a:t>
            </a:r>
            <a:endParaRPr lang="en-US" sz="9600" dirty="0" smtClean="0"/>
          </a:p>
          <a:p>
            <a:pPr defTabSz="4389438">
              <a:spcBef>
                <a:spcPct val="50000"/>
              </a:spcBef>
            </a:pPr>
            <a:r>
              <a:rPr lang="en-US" sz="5400" dirty="0" smtClean="0"/>
              <a:t>Z</a:t>
            </a:r>
            <a:r>
              <a:rPr lang="en-US" sz="5400" dirty="0"/>
              <a:t>. </a:t>
            </a:r>
            <a:r>
              <a:rPr lang="en-US" sz="5400" dirty="0" smtClean="0"/>
              <a:t>Carter Berry</a:t>
            </a:r>
            <a:r>
              <a:rPr lang="en-US" sz="5400" baseline="30000" dirty="0" smtClean="0"/>
              <a:t>1</a:t>
            </a:r>
            <a:r>
              <a:rPr lang="en-US" sz="5400" dirty="0" smtClean="0"/>
              <a:t>, Sybil </a:t>
            </a:r>
            <a:r>
              <a:rPr lang="en-US" sz="5400" dirty="0"/>
              <a:t>G. </a:t>
            </a:r>
            <a:r>
              <a:rPr lang="en-US" sz="5400" dirty="0" smtClean="0"/>
              <a:t>Gotsch</a:t>
            </a:r>
            <a:r>
              <a:rPr lang="en-US" sz="5400" baseline="30000" dirty="0" smtClean="0"/>
              <a:t>2</a:t>
            </a:r>
            <a:r>
              <a:rPr lang="en-US" sz="5400" dirty="0" smtClean="0"/>
              <a:t>, </a:t>
            </a:r>
            <a:r>
              <a:rPr lang="en-US" sz="5400" dirty="0" err="1" smtClean="0"/>
              <a:t>Friso</a:t>
            </a:r>
            <a:r>
              <a:rPr lang="en-US" sz="5400" dirty="0" smtClean="0"/>
              <a:t> Holwerda</a:t>
            </a:r>
            <a:r>
              <a:rPr lang="en-US" sz="5400" baseline="30000" dirty="0" smtClean="0"/>
              <a:t>3</a:t>
            </a:r>
            <a:r>
              <a:rPr lang="en-US" sz="5400" dirty="0" smtClean="0"/>
              <a:t>, </a:t>
            </a:r>
            <a:r>
              <a:rPr lang="en-US" sz="5400" dirty="0" err="1" smtClean="0"/>
              <a:t>Lyssette</a:t>
            </a:r>
            <a:r>
              <a:rPr lang="en-US" sz="5400" dirty="0" smtClean="0"/>
              <a:t> </a:t>
            </a:r>
            <a:r>
              <a:rPr lang="en-US" sz="5400" dirty="0"/>
              <a:t>E. </a:t>
            </a:r>
            <a:r>
              <a:rPr lang="en-US" sz="5400" dirty="0" smtClean="0"/>
              <a:t>Muñoz-Villers</a:t>
            </a:r>
            <a:r>
              <a:rPr lang="en-US" sz="5400" baseline="30000" dirty="0" smtClean="0"/>
              <a:t>3</a:t>
            </a:r>
            <a:r>
              <a:rPr lang="en-US" sz="5400" dirty="0" smtClean="0"/>
              <a:t>, Heidi Asbjornsen</a:t>
            </a:r>
            <a:r>
              <a:rPr lang="en-US" sz="5400" baseline="30000" dirty="0" smtClean="0"/>
              <a:t>1</a:t>
            </a:r>
          </a:p>
          <a:p>
            <a:pPr defTabSz="4389438">
              <a:spcBef>
                <a:spcPct val="50000"/>
              </a:spcBef>
            </a:pPr>
            <a:r>
              <a:rPr lang="en-US" sz="3600" baseline="30000" dirty="0" smtClean="0"/>
              <a:t>1</a:t>
            </a:r>
            <a:r>
              <a:rPr lang="en-US" sz="3600" dirty="0" smtClean="0"/>
              <a:t>University </a:t>
            </a:r>
            <a:r>
              <a:rPr lang="en-US" sz="3600" dirty="0"/>
              <a:t>of New Hampshire, Durham, USA </a:t>
            </a:r>
            <a:r>
              <a:rPr lang="en-US" sz="3600" dirty="0" smtClean="0"/>
              <a:t>, </a:t>
            </a:r>
            <a:r>
              <a:rPr lang="en-US" sz="3600" baseline="30000" dirty="0" smtClean="0"/>
              <a:t>2</a:t>
            </a:r>
            <a:r>
              <a:rPr lang="en-US" sz="3600" dirty="0" smtClean="0"/>
              <a:t>Franklin </a:t>
            </a:r>
            <a:r>
              <a:rPr lang="en-US" sz="3600" dirty="0"/>
              <a:t>and Marshall College, Lancaster, USA </a:t>
            </a:r>
            <a:r>
              <a:rPr lang="en-US" sz="3600" dirty="0" smtClean="0"/>
              <a:t>, </a:t>
            </a:r>
            <a:r>
              <a:rPr lang="en-US" sz="3600" baseline="30000" dirty="0" smtClean="0"/>
              <a:t>3</a:t>
            </a:r>
            <a:r>
              <a:rPr lang="en-US" sz="3600" dirty="0" smtClean="0"/>
              <a:t>Universidad </a:t>
            </a:r>
            <a:r>
              <a:rPr lang="en-US" sz="3600" dirty="0" err="1"/>
              <a:t>Nacional</a:t>
            </a:r>
            <a:r>
              <a:rPr lang="en-US" sz="3600" dirty="0"/>
              <a:t> </a:t>
            </a:r>
            <a:r>
              <a:rPr lang="en-US" sz="3600" dirty="0" err="1"/>
              <a:t>Autónoma</a:t>
            </a:r>
            <a:r>
              <a:rPr lang="en-US" sz="3600" dirty="0"/>
              <a:t> de </a:t>
            </a:r>
            <a:r>
              <a:rPr lang="en-US" sz="3600" dirty="0" smtClean="0"/>
              <a:t>México, </a:t>
            </a:r>
            <a:r>
              <a:rPr lang="en-US" sz="3600" dirty="0"/>
              <a:t>México D.F., Mexico </a:t>
            </a:r>
          </a:p>
        </p:txBody>
      </p:sp>
      <p:sp>
        <p:nvSpPr>
          <p:cNvPr id="27" name="TextBox 9"/>
          <p:cNvSpPr txBox="1">
            <a:spLocks noChangeArrowheads="1"/>
          </p:cNvSpPr>
          <p:nvPr/>
        </p:nvSpPr>
        <p:spPr bwMode="auto">
          <a:xfrm>
            <a:off x="33745016" y="31998429"/>
            <a:ext cx="8584115" cy="584776"/>
          </a:xfrm>
          <a:prstGeom prst="rect">
            <a:avLst/>
          </a:prstGeom>
          <a:solidFill>
            <a:srgbClr val="003064"/>
          </a:solidFill>
          <a:ln>
            <a:noFill/>
          </a:ln>
        </p:spPr>
        <p:txBody>
          <a:bodyPr wrap="square">
            <a:spAutoFit/>
          </a:bodyPr>
          <a:lstStyle>
            <a:lvl1pPr eaLnBrk="0" hangingPunct="0">
              <a:defRPr sz="3200">
                <a:solidFill>
                  <a:schemeClr val="tx1"/>
                </a:solidFill>
                <a:latin typeface="Trebuchet MS" pitchFamily="34" charset="0"/>
                <a:cs typeface="Arial" charset="0"/>
              </a:defRPr>
            </a:lvl1pPr>
            <a:lvl2pPr marL="742950" indent="-285750" eaLnBrk="0" hangingPunct="0">
              <a:defRPr sz="3200">
                <a:solidFill>
                  <a:schemeClr val="tx1"/>
                </a:solidFill>
                <a:latin typeface="Trebuchet MS" pitchFamily="34" charset="0"/>
                <a:cs typeface="Arial" charset="0"/>
              </a:defRPr>
            </a:lvl2pPr>
            <a:lvl3pPr marL="1143000" indent="-228600" eaLnBrk="0" hangingPunct="0">
              <a:defRPr sz="3200">
                <a:solidFill>
                  <a:schemeClr val="tx1"/>
                </a:solidFill>
                <a:latin typeface="Trebuchet MS" pitchFamily="34" charset="0"/>
                <a:cs typeface="Arial" charset="0"/>
              </a:defRPr>
            </a:lvl3pPr>
            <a:lvl4pPr marL="1600200" indent="-228600" eaLnBrk="0" hangingPunct="0">
              <a:defRPr sz="3200">
                <a:solidFill>
                  <a:schemeClr val="tx1"/>
                </a:solidFill>
                <a:latin typeface="Trebuchet MS" pitchFamily="34" charset="0"/>
                <a:cs typeface="Arial" charset="0"/>
              </a:defRPr>
            </a:lvl4pPr>
            <a:lvl5pPr marL="2057400" indent="-228600" eaLnBrk="0" hangingPunct="0">
              <a:defRPr sz="3200">
                <a:solidFill>
                  <a:schemeClr val="tx1"/>
                </a:solidFill>
                <a:latin typeface="Trebuchet MS" pitchFamily="34" charset="0"/>
                <a:cs typeface="Arial" charset="0"/>
              </a:defRPr>
            </a:lvl5pPr>
            <a:lvl6pPr marL="2514600" indent="-228600" eaLnBrk="0" fontAlgn="base" hangingPunct="0">
              <a:spcBef>
                <a:spcPct val="0"/>
              </a:spcBef>
              <a:spcAft>
                <a:spcPct val="0"/>
              </a:spcAft>
              <a:defRPr sz="3200">
                <a:solidFill>
                  <a:schemeClr val="tx1"/>
                </a:solidFill>
                <a:latin typeface="Trebuchet MS" pitchFamily="34" charset="0"/>
                <a:cs typeface="Arial" charset="0"/>
              </a:defRPr>
            </a:lvl6pPr>
            <a:lvl7pPr marL="2971800" indent="-228600" eaLnBrk="0" fontAlgn="base" hangingPunct="0">
              <a:spcBef>
                <a:spcPct val="0"/>
              </a:spcBef>
              <a:spcAft>
                <a:spcPct val="0"/>
              </a:spcAft>
              <a:defRPr sz="3200">
                <a:solidFill>
                  <a:schemeClr val="tx1"/>
                </a:solidFill>
                <a:latin typeface="Trebuchet MS" pitchFamily="34" charset="0"/>
                <a:cs typeface="Arial" charset="0"/>
              </a:defRPr>
            </a:lvl7pPr>
            <a:lvl8pPr marL="3429000" indent="-228600" eaLnBrk="0" fontAlgn="base" hangingPunct="0">
              <a:spcBef>
                <a:spcPct val="0"/>
              </a:spcBef>
              <a:spcAft>
                <a:spcPct val="0"/>
              </a:spcAft>
              <a:defRPr sz="3200">
                <a:solidFill>
                  <a:schemeClr val="tx1"/>
                </a:solidFill>
                <a:latin typeface="Trebuchet MS" pitchFamily="34" charset="0"/>
                <a:cs typeface="Arial" charset="0"/>
              </a:defRPr>
            </a:lvl8pPr>
            <a:lvl9pPr marL="3886200" indent="-228600" eaLnBrk="0" fontAlgn="base" hangingPunct="0">
              <a:spcBef>
                <a:spcPct val="0"/>
              </a:spcBef>
              <a:spcAft>
                <a:spcPct val="0"/>
              </a:spcAft>
              <a:defRPr sz="3200">
                <a:solidFill>
                  <a:schemeClr val="tx1"/>
                </a:solidFill>
                <a:latin typeface="Trebuchet MS" pitchFamily="34" charset="0"/>
                <a:cs typeface="Arial" charset="0"/>
              </a:defRPr>
            </a:lvl9pPr>
          </a:lstStyle>
          <a:p>
            <a:pPr eaLnBrk="1" hangingPunct="1"/>
            <a:r>
              <a:rPr lang="en-US" dirty="0">
                <a:solidFill>
                  <a:schemeClr val="bg1"/>
                </a:solidFill>
              </a:rPr>
              <a:t>Contact: Z. Carter Berry </a:t>
            </a:r>
            <a:r>
              <a:rPr lang="en-US" dirty="0" err="1" smtClean="0">
                <a:solidFill>
                  <a:schemeClr val="bg1"/>
                </a:solidFill>
              </a:rPr>
              <a:t>zcberry@gmail.com</a:t>
            </a:r>
            <a:endParaRPr lang="en-US" dirty="0">
              <a:solidFill>
                <a:schemeClr val="bg1"/>
              </a:solidFill>
            </a:endParaRPr>
          </a:p>
        </p:txBody>
      </p:sp>
      <p:grpSp>
        <p:nvGrpSpPr>
          <p:cNvPr id="4" name="Group 3"/>
          <p:cNvGrpSpPr/>
          <p:nvPr/>
        </p:nvGrpSpPr>
        <p:grpSpPr>
          <a:xfrm>
            <a:off x="609600" y="6096000"/>
            <a:ext cx="10363200" cy="1571794"/>
            <a:chOff x="609600" y="6096000"/>
            <a:chExt cx="10363200" cy="1571794"/>
          </a:xfrm>
          <a:solidFill>
            <a:srgbClr val="008000"/>
          </a:solidFill>
        </p:grpSpPr>
        <p:sp>
          <p:nvSpPr>
            <p:cNvPr id="3" name="Rounded Rectangle 2"/>
            <p:cNvSpPr/>
            <p:nvPr/>
          </p:nvSpPr>
          <p:spPr bwMode="auto">
            <a:xfrm>
              <a:off x="609600" y="6096000"/>
              <a:ext cx="10363200" cy="1571794"/>
            </a:xfrm>
            <a:prstGeom prst="roundRect">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smtClean="0">
                <a:ln>
                  <a:noFill/>
                </a:ln>
                <a:solidFill>
                  <a:schemeClr val="tx1"/>
                </a:solidFill>
                <a:effectLst/>
                <a:latin typeface="Arial" charset="0"/>
              </a:endParaRPr>
            </a:p>
          </p:txBody>
        </p:sp>
        <p:sp>
          <p:nvSpPr>
            <p:cNvPr id="2090" name="Text Box 42"/>
            <p:cNvSpPr txBox="1">
              <a:spLocks noChangeArrowheads="1"/>
            </p:cNvSpPr>
            <p:nvPr/>
          </p:nvSpPr>
          <p:spPr bwMode="auto">
            <a:xfrm>
              <a:off x="901700" y="6162844"/>
              <a:ext cx="9829800" cy="1403350"/>
            </a:xfrm>
            <a:prstGeom prst="rect">
              <a:avLst/>
            </a:prstGeom>
            <a:noFill/>
            <a:ln w="9525" cap="flat">
              <a:noFill/>
              <a:miter lim="800000"/>
              <a:headEnd/>
              <a:tailEnd/>
            </a:ln>
            <a:effectLst>
              <a:glow rad="63500">
                <a:schemeClr val="accent3">
                  <a:satMod val="175000"/>
                  <a:alpha val="40000"/>
                </a:schemeClr>
              </a:glow>
            </a:effectLst>
          </p:spPr>
          <p:txBody>
            <a:bodyPr>
              <a:spAutoFit/>
            </a:bodyPr>
            <a:lstStyle/>
            <a:p>
              <a:pPr defTabSz="4389438">
                <a:spcBef>
                  <a:spcPct val="50000"/>
                </a:spcBef>
              </a:pPr>
              <a:r>
                <a:rPr lang="en-US" b="1" dirty="0">
                  <a:solidFill>
                    <a:schemeClr val="accent3"/>
                  </a:solidFill>
                </a:rPr>
                <a:t>Introduction</a:t>
              </a:r>
            </a:p>
          </p:txBody>
        </p:sp>
      </p:grpSp>
      <p:sp>
        <p:nvSpPr>
          <p:cNvPr id="29" name="Text Box 9"/>
          <p:cNvSpPr txBox="1">
            <a:spLocks noChangeArrowheads="1"/>
          </p:cNvSpPr>
          <p:nvPr/>
        </p:nvSpPr>
        <p:spPr bwMode="auto">
          <a:xfrm>
            <a:off x="705533" y="25928806"/>
            <a:ext cx="10244337" cy="6563334"/>
          </a:xfrm>
          <a:prstGeom prst="rect">
            <a:avLst/>
          </a:prstGeom>
          <a:noFill/>
          <a:ln w="9525">
            <a:noFill/>
            <a:miter lim="800000"/>
            <a:headEnd/>
            <a:tailEnd/>
          </a:ln>
          <a:effectLst/>
        </p:spPr>
        <p:txBody>
          <a:bodyPr wrap="square">
            <a:spAutoFit/>
          </a:bodyPr>
          <a:lstStyle/>
          <a:p>
            <a:pPr marL="174625" indent="-174625" algn="l" defTabSz="4389438">
              <a:spcBef>
                <a:spcPct val="50000"/>
              </a:spcBef>
              <a:buFont typeface="Wingdings" pitchFamily="2" charset="2"/>
              <a:buChar char="§"/>
            </a:pPr>
            <a:r>
              <a:rPr lang="en-US" sz="2900" dirty="0"/>
              <a:t>We examined the influence of microclimate (solar radiation, VPD, temperature, leaf wetness, shallow soil moisture, deep soil moisture) on tree water </a:t>
            </a:r>
            <a:r>
              <a:rPr lang="en-US" sz="2900" dirty="0" smtClean="0"/>
              <a:t>use across three slope positions </a:t>
            </a:r>
            <a:r>
              <a:rPr lang="en-US" sz="2900" dirty="0"/>
              <a:t>in </a:t>
            </a:r>
            <a:r>
              <a:rPr lang="en-US" sz="2900" dirty="0" smtClean="0"/>
              <a:t>a  TMCF of Veracruz, Mexico (Figure 1). </a:t>
            </a:r>
            <a:endParaRPr lang="en-US" sz="2900" dirty="0"/>
          </a:p>
          <a:p>
            <a:pPr marL="174625" indent="-174625" algn="l" defTabSz="4389438">
              <a:spcBef>
                <a:spcPct val="50000"/>
              </a:spcBef>
              <a:buFont typeface="Wingdings" pitchFamily="2" charset="2"/>
              <a:buChar char="§"/>
            </a:pPr>
            <a:r>
              <a:rPr lang="en-US" sz="2900" dirty="0" smtClean="0">
                <a:solidFill>
                  <a:srgbClr val="000000"/>
                </a:solidFill>
              </a:rPr>
              <a:t>Heat ratio method (HRM) sap flow methodology was used to monitor fluxes in </a:t>
            </a:r>
            <a:r>
              <a:rPr lang="en-US" sz="2900" i="1" dirty="0" err="1" smtClean="0">
                <a:solidFill>
                  <a:srgbClr val="000000"/>
                </a:solidFill>
              </a:rPr>
              <a:t>Quercus</a:t>
            </a:r>
            <a:r>
              <a:rPr lang="en-US" sz="2900" i="1" dirty="0" smtClean="0">
                <a:solidFill>
                  <a:srgbClr val="000000"/>
                </a:solidFill>
              </a:rPr>
              <a:t> </a:t>
            </a:r>
            <a:r>
              <a:rPr lang="en-US" sz="2900" i="1" dirty="0" err="1" smtClean="0">
                <a:solidFill>
                  <a:srgbClr val="000000"/>
                </a:solidFill>
              </a:rPr>
              <a:t>lancifolia</a:t>
            </a:r>
            <a:r>
              <a:rPr lang="en-US" sz="2900" dirty="0" smtClean="0">
                <a:solidFill>
                  <a:srgbClr val="000000"/>
                </a:solidFill>
              </a:rPr>
              <a:t>, </a:t>
            </a:r>
            <a:r>
              <a:rPr lang="en-US" sz="2900" i="1" dirty="0" err="1" smtClean="0">
                <a:solidFill>
                  <a:srgbClr val="000000"/>
                </a:solidFill>
              </a:rPr>
              <a:t>Quercus</a:t>
            </a:r>
            <a:r>
              <a:rPr lang="en-US" sz="2900" i="1" dirty="0" smtClean="0">
                <a:solidFill>
                  <a:srgbClr val="000000"/>
                </a:solidFill>
              </a:rPr>
              <a:t> </a:t>
            </a:r>
            <a:r>
              <a:rPr lang="en-US" sz="2900" i="1" dirty="0" err="1" smtClean="0">
                <a:solidFill>
                  <a:srgbClr val="000000"/>
                </a:solidFill>
              </a:rPr>
              <a:t>corrugata</a:t>
            </a:r>
            <a:r>
              <a:rPr lang="en-US" sz="2900" dirty="0" smtClean="0">
                <a:solidFill>
                  <a:srgbClr val="000000"/>
                </a:solidFill>
              </a:rPr>
              <a:t>, and </a:t>
            </a:r>
            <a:r>
              <a:rPr lang="en-US" sz="2900" i="1" dirty="0" err="1" smtClean="0">
                <a:solidFill>
                  <a:srgbClr val="000000"/>
                </a:solidFill>
              </a:rPr>
              <a:t>Clethra</a:t>
            </a:r>
            <a:r>
              <a:rPr lang="en-US" sz="2900" i="1" dirty="0" smtClean="0">
                <a:solidFill>
                  <a:srgbClr val="000000"/>
                </a:solidFill>
              </a:rPr>
              <a:t> </a:t>
            </a:r>
            <a:r>
              <a:rPr lang="en-US" sz="2900" i="1" dirty="0" err="1" smtClean="0">
                <a:solidFill>
                  <a:srgbClr val="000000"/>
                </a:solidFill>
              </a:rPr>
              <a:t>macrophylla</a:t>
            </a:r>
            <a:r>
              <a:rPr lang="en-US" sz="2900" i="1" dirty="0" smtClean="0">
                <a:solidFill>
                  <a:srgbClr val="000000"/>
                </a:solidFill>
              </a:rPr>
              <a:t>.</a:t>
            </a:r>
            <a:endParaRPr lang="en-US" sz="2900" dirty="0" smtClean="0">
              <a:solidFill>
                <a:srgbClr val="000000"/>
              </a:solidFill>
            </a:endParaRPr>
          </a:p>
          <a:p>
            <a:pPr marL="174625" indent="-174625" algn="l" defTabSz="4389438">
              <a:spcBef>
                <a:spcPct val="50000"/>
              </a:spcBef>
              <a:buFont typeface="Wingdings" pitchFamily="2" charset="2"/>
              <a:buChar char="§"/>
            </a:pPr>
            <a:r>
              <a:rPr lang="en-US" sz="2900" dirty="0" smtClean="0">
                <a:solidFill>
                  <a:srgbClr val="000000"/>
                </a:solidFill>
              </a:rPr>
              <a:t>Micrometeorology was monitored within the canopy at each site and at a meteorology tower in a nearby open grassland.</a:t>
            </a:r>
          </a:p>
          <a:p>
            <a:pPr marL="174625" indent="-174625" algn="l" defTabSz="4389438">
              <a:spcBef>
                <a:spcPct val="50000"/>
              </a:spcBef>
              <a:buFont typeface="Wingdings" pitchFamily="2" charset="2"/>
              <a:buChar char="§"/>
            </a:pPr>
            <a:r>
              <a:rPr lang="en-US" sz="2900" dirty="0" smtClean="0">
                <a:solidFill>
                  <a:srgbClr val="000000"/>
                </a:solidFill>
              </a:rPr>
              <a:t>All data was divided into clear/fog and day/night periods and multiple regression models were developed for each tree at each slope position. Best models were chosen using </a:t>
            </a:r>
            <a:r>
              <a:rPr lang="en-US" sz="2900" dirty="0" err="1" smtClean="0">
                <a:solidFill>
                  <a:srgbClr val="000000"/>
                </a:solidFill>
              </a:rPr>
              <a:t>Akaike</a:t>
            </a:r>
            <a:r>
              <a:rPr lang="en-US" sz="2900" dirty="0" smtClean="0">
                <a:solidFill>
                  <a:srgbClr val="000000"/>
                </a:solidFill>
              </a:rPr>
              <a:t> Information Criterion (AIC).</a:t>
            </a:r>
          </a:p>
        </p:txBody>
      </p:sp>
      <p:sp>
        <p:nvSpPr>
          <p:cNvPr id="33" name="TextBox 8"/>
          <p:cNvSpPr txBox="1">
            <a:spLocks noChangeArrowheads="1"/>
          </p:cNvSpPr>
          <p:nvPr/>
        </p:nvSpPr>
        <p:spPr bwMode="auto">
          <a:xfrm>
            <a:off x="647570" y="24535992"/>
            <a:ext cx="10277344"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rebuchet MS" pitchFamily="34" charset="0"/>
                <a:cs typeface="Arial" charset="0"/>
              </a:defRPr>
            </a:lvl1pPr>
            <a:lvl2pPr marL="742950" indent="-285750" eaLnBrk="0" hangingPunct="0">
              <a:defRPr sz="3200">
                <a:solidFill>
                  <a:schemeClr val="tx1"/>
                </a:solidFill>
                <a:latin typeface="Trebuchet MS" pitchFamily="34" charset="0"/>
                <a:cs typeface="Arial" charset="0"/>
              </a:defRPr>
            </a:lvl2pPr>
            <a:lvl3pPr marL="1143000" indent="-228600" eaLnBrk="0" hangingPunct="0">
              <a:defRPr sz="3200">
                <a:solidFill>
                  <a:schemeClr val="tx1"/>
                </a:solidFill>
                <a:latin typeface="Trebuchet MS" pitchFamily="34" charset="0"/>
                <a:cs typeface="Arial" charset="0"/>
              </a:defRPr>
            </a:lvl3pPr>
            <a:lvl4pPr marL="1600200" indent="-228600" eaLnBrk="0" hangingPunct="0">
              <a:defRPr sz="3200">
                <a:solidFill>
                  <a:schemeClr val="tx1"/>
                </a:solidFill>
                <a:latin typeface="Trebuchet MS" pitchFamily="34" charset="0"/>
                <a:cs typeface="Arial" charset="0"/>
              </a:defRPr>
            </a:lvl4pPr>
            <a:lvl5pPr marL="2057400" indent="-228600" eaLnBrk="0" hangingPunct="0">
              <a:defRPr sz="3200">
                <a:solidFill>
                  <a:schemeClr val="tx1"/>
                </a:solidFill>
                <a:latin typeface="Trebuchet MS" pitchFamily="34" charset="0"/>
                <a:cs typeface="Arial" charset="0"/>
              </a:defRPr>
            </a:lvl5pPr>
            <a:lvl6pPr marL="2514600" indent="-228600" eaLnBrk="0" fontAlgn="base" hangingPunct="0">
              <a:spcBef>
                <a:spcPct val="0"/>
              </a:spcBef>
              <a:spcAft>
                <a:spcPct val="0"/>
              </a:spcAft>
              <a:defRPr sz="3200">
                <a:solidFill>
                  <a:schemeClr val="tx1"/>
                </a:solidFill>
                <a:latin typeface="Trebuchet MS" pitchFamily="34" charset="0"/>
                <a:cs typeface="Arial" charset="0"/>
              </a:defRPr>
            </a:lvl6pPr>
            <a:lvl7pPr marL="2971800" indent="-228600" eaLnBrk="0" fontAlgn="base" hangingPunct="0">
              <a:spcBef>
                <a:spcPct val="0"/>
              </a:spcBef>
              <a:spcAft>
                <a:spcPct val="0"/>
              </a:spcAft>
              <a:defRPr sz="3200">
                <a:solidFill>
                  <a:schemeClr val="tx1"/>
                </a:solidFill>
                <a:latin typeface="Trebuchet MS" pitchFamily="34" charset="0"/>
                <a:cs typeface="Arial" charset="0"/>
              </a:defRPr>
            </a:lvl7pPr>
            <a:lvl8pPr marL="3429000" indent="-228600" eaLnBrk="0" fontAlgn="base" hangingPunct="0">
              <a:spcBef>
                <a:spcPct val="0"/>
              </a:spcBef>
              <a:spcAft>
                <a:spcPct val="0"/>
              </a:spcAft>
              <a:defRPr sz="3200">
                <a:solidFill>
                  <a:schemeClr val="tx1"/>
                </a:solidFill>
                <a:latin typeface="Trebuchet MS" pitchFamily="34" charset="0"/>
                <a:cs typeface="Arial" charset="0"/>
              </a:defRPr>
            </a:lvl8pPr>
            <a:lvl9pPr marL="3886200" indent="-228600" eaLnBrk="0" fontAlgn="base" hangingPunct="0">
              <a:spcBef>
                <a:spcPct val="0"/>
              </a:spcBef>
              <a:spcAft>
                <a:spcPct val="0"/>
              </a:spcAft>
              <a:defRPr sz="3200">
                <a:solidFill>
                  <a:schemeClr val="tx1"/>
                </a:solidFill>
                <a:latin typeface="Trebuchet MS" pitchFamily="34" charset="0"/>
                <a:cs typeface="Arial" charset="0"/>
              </a:defRPr>
            </a:lvl9pPr>
          </a:lstStyle>
          <a:p>
            <a:pPr eaLnBrk="1" hangingPunct="1"/>
            <a:r>
              <a:rPr lang="en-US" sz="2200" b="1" dirty="0"/>
              <a:t>Figure </a:t>
            </a:r>
            <a:r>
              <a:rPr lang="en-US" sz="2200" b="1" dirty="0" smtClean="0"/>
              <a:t>1</a:t>
            </a:r>
            <a:r>
              <a:rPr lang="en-US" sz="2200" dirty="0" smtClean="0"/>
              <a:t>. Map showing the location of the three sap flow sites at different </a:t>
            </a:r>
            <a:r>
              <a:rPr lang="en-US" sz="2200" dirty="0" err="1" smtClean="0"/>
              <a:t>hillslope</a:t>
            </a:r>
            <a:r>
              <a:rPr lang="en-US" sz="2200" dirty="0" smtClean="0"/>
              <a:t> positions along with other measurements taken during the study. Figure adapted from Muñoz-</a:t>
            </a:r>
            <a:r>
              <a:rPr lang="en-US" sz="2200" dirty="0" err="1" smtClean="0"/>
              <a:t>Villers</a:t>
            </a:r>
            <a:r>
              <a:rPr lang="en-US" sz="2200" dirty="0" smtClean="0"/>
              <a:t> &amp; McDonnell (2012).</a:t>
            </a:r>
            <a:endParaRPr lang="en-US" sz="2200" dirty="0"/>
          </a:p>
        </p:txBody>
      </p:sp>
      <p:grpSp>
        <p:nvGrpSpPr>
          <p:cNvPr id="35" name="Group 34"/>
          <p:cNvGrpSpPr/>
          <p:nvPr/>
        </p:nvGrpSpPr>
        <p:grpSpPr>
          <a:xfrm>
            <a:off x="594078" y="17741051"/>
            <a:ext cx="10363200" cy="1571794"/>
            <a:chOff x="609600" y="6096000"/>
            <a:chExt cx="10363200" cy="1571794"/>
          </a:xfrm>
          <a:solidFill>
            <a:schemeClr val="tx1"/>
          </a:solidFill>
        </p:grpSpPr>
        <p:sp>
          <p:nvSpPr>
            <p:cNvPr id="36" name="Rounded Rectangle 35"/>
            <p:cNvSpPr/>
            <p:nvPr/>
          </p:nvSpPr>
          <p:spPr bwMode="auto">
            <a:xfrm>
              <a:off x="609600" y="6096000"/>
              <a:ext cx="10363200" cy="1571794"/>
            </a:xfrm>
            <a:prstGeom prst="roundRect">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smtClean="0">
                <a:ln>
                  <a:noFill/>
                </a:ln>
                <a:solidFill>
                  <a:schemeClr val="tx1"/>
                </a:solidFill>
                <a:effectLst/>
                <a:latin typeface="Arial" charset="0"/>
              </a:endParaRPr>
            </a:p>
          </p:txBody>
        </p:sp>
        <p:sp>
          <p:nvSpPr>
            <p:cNvPr id="37" name="Text Box 42"/>
            <p:cNvSpPr txBox="1">
              <a:spLocks noChangeArrowheads="1"/>
            </p:cNvSpPr>
            <p:nvPr/>
          </p:nvSpPr>
          <p:spPr bwMode="auto">
            <a:xfrm>
              <a:off x="901700" y="6162844"/>
              <a:ext cx="9829800" cy="1403350"/>
            </a:xfrm>
            <a:prstGeom prst="rect">
              <a:avLst/>
            </a:prstGeom>
            <a:grpFill/>
            <a:ln w="9525" cap="flat">
              <a:noFill/>
              <a:miter lim="800000"/>
              <a:headEnd/>
              <a:tailEnd/>
            </a:ln>
            <a:effectLst/>
          </p:spPr>
          <p:txBody>
            <a:bodyPr>
              <a:spAutoFit/>
            </a:bodyPr>
            <a:lstStyle/>
            <a:p>
              <a:pPr defTabSz="4389438">
                <a:spcBef>
                  <a:spcPct val="50000"/>
                </a:spcBef>
              </a:pPr>
              <a:r>
                <a:rPr lang="en-US" b="1" dirty="0" smtClean="0">
                  <a:solidFill>
                    <a:schemeClr val="accent3"/>
                  </a:solidFill>
                </a:rPr>
                <a:t>Methods</a:t>
              </a:r>
              <a:endParaRPr lang="en-US" b="1" dirty="0">
                <a:solidFill>
                  <a:schemeClr val="accent3"/>
                </a:solidFill>
              </a:endParaRPr>
            </a:p>
          </p:txBody>
        </p:sp>
      </p:grpSp>
      <p:grpSp>
        <p:nvGrpSpPr>
          <p:cNvPr id="38" name="Group 37"/>
          <p:cNvGrpSpPr/>
          <p:nvPr/>
        </p:nvGrpSpPr>
        <p:grpSpPr>
          <a:xfrm>
            <a:off x="11353800" y="6096000"/>
            <a:ext cx="21107400" cy="1571794"/>
            <a:chOff x="609600" y="6096000"/>
            <a:chExt cx="10363200" cy="1571794"/>
          </a:xfrm>
          <a:solidFill>
            <a:schemeClr val="tx1"/>
          </a:solidFill>
        </p:grpSpPr>
        <p:sp>
          <p:nvSpPr>
            <p:cNvPr id="39" name="Rounded Rectangle 38"/>
            <p:cNvSpPr/>
            <p:nvPr/>
          </p:nvSpPr>
          <p:spPr bwMode="auto">
            <a:xfrm>
              <a:off x="609600" y="6096000"/>
              <a:ext cx="10363200" cy="1571794"/>
            </a:xfrm>
            <a:prstGeom prst="roundRect">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smtClean="0">
                <a:ln>
                  <a:noFill/>
                </a:ln>
                <a:solidFill>
                  <a:schemeClr val="tx1"/>
                </a:solidFill>
                <a:effectLst/>
                <a:latin typeface="Arial" charset="0"/>
              </a:endParaRPr>
            </a:p>
          </p:txBody>
        </p:sp>
        <p:sp>
          <p:nvSpPr>
            <p:cNvPr id="40" name="Text Box 42"/>
            <p:cNvSpPr txBox="1">
              <a:spLocks noChangeArrowheads="1"/>
            </p:cNvSpPr>
            <p:nvPr/>
          </p:nvSpPr>
          <p:spPr bwMode="auto">
            <a:xfrm>
              <a:off x="901700" y="6162844"/>
              <a:ext cx="9829800" cy="1403350"/>
            </a:xfrm>
            <a:prstGeom prst="rect">
              <a:avLst/>
            </a:prstGeom>
            <a:grpFill/>
            <a:ln w="9525" cap="flat">
              <a:noFill/>
              <a:miter lim="800000"/>
              <a:headEnd/>
              <a:tailEnd/>
            </a:ln>
            <a:effectLst/>
          </p:spPr>
          <p:txBody>
            <a:bodyPr>
              <a:spAutoFit/>
            </a:bodyPr>
            <a:lstStyle/>
            <a:p>
              <a:pPr defTabSz="4389438">
                <a:spcBef>
                  <a:spcPct val="50000"/>
                </a:spcBef>
              </a:pPr>
              <a:r>
                <a:rPr lang="en-US" b="1" dirty="0" smtClean="0">
                  <a:solidFill>
                    <a:schemeClr val="accent3"/>
                  </a:solidFill>
                </a:rPr>
                <a:t>Results</a:t>
              </a:r>
              <a:endParaRPr lang="en-US" b="1" dirty="0">
                <a:solidFill>
                  <a:schemeClr val="accent3"/>
                </a:solidFill>
              </a:endParaRPr>
            </a:p>
          </p:txBody>
        </p:sp>
      </p:grpSp>
      <p:grpSp>
        <p:nvGrpSpPr>
          <p:cNvPr id="44" name="Group 43"/>
          <p:cNvGrpSpPr/>
          <p:nvPr/>
        </p:nvGrpSpPr>
        <p:grpSpPr>
          <a:xfrm>
            <a:off x="32835850" y="6096000"/>
            <a:ext cx="10363200" cy="1571794"/>
            <a:chOff x="609600" y="6096000"/>
            <a:chExt cx="10363200" cy="1571794"/>
          </a:xfrm>
          <a:solidFill>
            <a:schemeClr val="tx1"/>
          </a:solidFill>
        </p:grpSpPr>
        <p:sp>
          <p:nvSpPr>
            <p:cNvPr id="45" name="Rounded Rectangle 44"/>
            <p:cNvSpPr/>
            <p:nvPr/>
          </p:nvSpPr>
          <p:spPr bwMode="auto">
            <a:xfrm>
              <a:off x="609600" y="6096000"/>
              <a:ext cx="10363200" cy="1571794"/>
            </a:xfrm>
            <a:prstGeom prst="roundRect">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smtClean="0">
                <a:ln>
                  <a:noFill/>
                </a:ln>
                <a:solidFill>
                  <a:schemeClr val="tx1"/>
                </a:solidFill>
                <a:effectLst/>
                <a:latin typeface="Arial" charset="0"/>
              </a:endParaRPr>
            </a:p>
          </p:txBody>
        </p:sp>
        <p:sp>
          <p:nvSpPr>
            <p:cNvPr id="46" name="Text Box 42"/>
            <p:cNvSpPr txBox="1">
              <a:spLocks noChangeArrowheads="1"/>
            </p:cNvSpPr>
            <p:nvPr/>
          </p:nvSpPr>
          <p:spPr bwMode="auto">
            <a:xfrm>
              <a:off x="901700" y="6162844"/>
              <a:ext cx="9829800" cy="1403350"/>
            </a:xfrm>
            <a:prstGeom prst="rect">
              <a:avLst/>
            </a:prstGeom>
            <a:grpFill/>
            <a:ln w="9525" cap="flat">
              <a:noFill/>
              <a:miter lim="800000"/>
              <a:headEnd/>
              <a:tailEnd/>
            </a:ln>
            <a:effectLst/>
          </p:spPr>
          <p:txBody>
            <a:bodyPr>
              <a:spAutoFit/>
            </a:bodyPr>
            <a:lstStyle/>
            <a:p>
              <a:pPr defTabSz="4389438">
                <a:spcBef>
                  <a:spcPct val="50000"/>
                </a:spcBef>
              </a:pPr>
              <a:r>
                <a:rPr lang="en-US" b="1" dirty="0" smtClean="0">
                  <a:solidFill>
                    <a:schemeClr val="accent3"/>
                  </a:solidFill>
                </a:rPr>
                <a:t>Conclusions</a:t>
              </a:r>
              <a:endParaRPr lang="en-US" b="1" dirty="0">
                <a:solidFill>
                  <a:schemeClr val="accent3"/>
                </a:solidFill>
              </a:endParaRPr>
            </a:p>
          </p:txBody>
        </p:sp>
      </p:grpSp>
      <p:sp>
        <p:nvSpPr>
          <p:cNvPr id="48" name="Text Box 9"/>
          <p:cNvSpPr txBox="1">
            <a:spLocks noChangeArrowheads="1"/>
          </p:cNvSpPr>
          <p:nvPr/>
        </p:nvSpPr>
        <p:spPr bwMode="auto">
          <a:xfrm>
            <a:off x="11456068" y="7560707"/>
            <a:ext cx="9779000" cy="861774"/>
          </a:xfrm>
          <a:prstGeom prst="rect">
            <a:avLst/>
          </a:prstGeom>
          <a:noFill/>
          <a:ln w="9525">
            <a:noFill/>
            <a:miter lim="800000"/>
            <a:headEnd/>
            <a:tailEnd/>
          </a:ln>
          <a:effectLst/>
        </p:spPr>
        <p:txBody>
          <a:bodyPr>
            <a:spAutoFit/>
          </a:bodyPr>
          <a:lstStyle/>
          <a:p>
            <a:pPr defTabSz="4389438">
              <a:spcBef>
                <a:spcPct val="50000"/>
              </a:spcBef>
            </a:pPr>
            <a:r>
              <a:rPr lang="en-US" sz="5000" b="1" dirty="0" smtClean="0">
                <a:solidFill>
                  <a:srgbClr val="000000"/>
                </a:solidFill>
              </a:rPr>
              <a:t>Model Fits</a:t>
            </a:r>
            <a:endParaRPr lang="en-US" sz="5000" b="1" dirty="0">
              <a:solidFill>
                <a:srgbClr val="000000"/>
              </a:solidFill>
            </a:endParaRPr>
          </a:p>
        </p:txBody>
      </p:sp>
      <p:sp>
        <p:nvSpPr>
          <p:cNvPr id="64" name="TextBox 8"/>
          <p:cNvSpPr txBox="1">
            <a:spLocks noChangeArrowheads="1"/>
          </p:cNvSpPr>
          <p:nvPr/>
        </p:nvSpPr>
        <p:spPr bwMode="auto">
          <a:xfrm>
            <a:off x="11342552" y="8306067"/>
            <a:ext cx="9485018"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rebuchet MS" pitchFamily="34" charset="0"/>
                <a:cs typeface="Arial" charset="0"/>
              </a:defRPr>
            </a:lvl1pPr>
            <a:lvl2pPr marL="742950" indent="-285750" eaLnBrk="0" hangingPunct="0">
              <a:defRPr sz="3200">
                <a:solidFill>
                  <a:schemeClr val="tx1"/>
                </a:solidFill>
                <a:latin typeface="Trebuchet MS" pitchFamily="34" charset="0"/>
                <a:cs typeface="Arial" charset="0"/>
              </a:defRPr>
            </a:lvl2pPr>
            <a:lvl3pPr marL="1143000" indent="-228600" eaLnBrk="0" hangingPunct="0">
              <a:defRPr sz="3200">
                <a:solidFill>
                  <a:schemeClr val="tx1"/>
                </a:solidFill>
                <a:latin typeface="Trebuchet MS" pitchFamily="34" charset="0"/>
                <a:cs typeface="Arial" charset="0"/>
              </a:defRPr>
            </a:lvl3pPr>
            <a:lvl4pPr marL="1600200" indent="-228600" eaLnBrk="0" hangingPunct="0">
              <a:defRPr sz="3200">
                <a:solidFill>
                  <a:schemeClr val="tx1"/>
                </a:solidFill>
                <a:latin typeface="Trebuchet MS" pitchFamily="34" charset="0"/>
                <a:cs typeface="Arial" charset="0"/>
              </a:defRPr>
            </a:lvl4pPr>
            <a:lvl5pPr marL="2057400" indent="-228600" eaLnBrk="0" hangingPunct="0">
              <a:defRPr sz="3200">
                <a:solidFill>
                  <a:schemeClr val="tx1"/>
                </a:solidFill>
                <a:latin typeface="Trebuchet MS" pitchFamily="34" charset="0"/>
                <a:cs typeface="Arial" charset="0"/>
              </a:defRPr>
            </a:lvl5pPr>
            <a:lvl6pPr marL="2514600" indent="-228600" eaLnBrk="0" fontAlgn="base" hangingPunct="0">
              <a:spcBef>
                <a:spcPct val="0"/>
              </a:spcBef>
              <a:spcAft>
                <a:spcPct val="0"/>
              </a:spcAft>
              <a:defRPr sz="3200">
                <a:solidFill>
                  <a:schemeClr val="tx1"/>
                </a:solidFill>
                <a:latin typeface="Trebuchet MS" pitchFamily="34" charset="0"/>
                <a:cs typeface="Arial" charset="0"/>
              </a:defRPr>
            </a:lvl6pPr>
            <a:lvl7pPr marL="2971800" indent="-228600" eaLnBrk="0" fontAlgn="base" hangingPunct="0">
              <a:spcBef>
                <a:spcPct val="0"/>
              </a:spcBef>
              <a:spcAft>
                <a:spcPct val="0"/>
              </a:spcAft>
              <a:defRPr sz="3200">
                <a:solidFill>
                  <a:schemeClr val="tx1"/>
                </a:solidFill>
                <a:latin typeface="Trebuchet MS" pitchFamily="34" charset="0"/>
                <a:cs typeface="Arial" charset="0"/>
              </a:defRPr>
            </a:lvl7pPr>
            <a:lvl8pPr marL="3429000" indent="-228600" eaLnBrk="0" fontAlgn="base" hangingPunct="0">
              <a:spcBef>
                <a:spcPct val="0"/>
              </a:spcBef>
              <a:spcAft>
                <a:spcPct val="0"/>
              </a:spcAft>
              <a:defRPr sz="3200">
                <a:solidFill>
                  <a:schemeClr val="tx1"/>
                </a:solidFill>
                <a:latin typeface="Trebuchet MS" pitchFamily="34" charset="0"/>
                <a:cs typeface="Arial" charset="0"/>
              </a:defRPr>
            </a:lvl8pPr>
            <a:lvl9pPr marL="3886200" indent="-228600" eaLnBrk="0" fontAlgn="base" hangingPunct="0">
              <a:spcBef>
                <a:spcPct val="0"/>
              </a:spcBef>
              <a:spcAft>
                <a:spcPct val="0"/>
              </a:spcAft>
              <a:defRPr sz="3200">
                <a:solidFill>
                  <a:schemeClr val="tx1"/>
                </a:solidFill>
                <a:latin typeface="Trebuchet MS" pitchFamily="34" charset="0"/>
                <a:cs typeface="Arial" charset="0"/>
              </a:defRPr>
            </a:lvl9pPr>
          </a:lstStyle>
          <a:p>
            <a:pPr eaLnBrk="1" hangingPunct="1"/>
            <a:r>
              <a:rPr lang="en-US" sz="2000" dirty="0"/>
              <a:t>Table </a:t>
            </a:r>
            <a:r>
              <a:rPr lang="en-US" sz="2000" dirty="0" smtClean="0"/>
              <a:t>1. Model fits (r</a:t>
            </a:r>
            <a:r>
              <a:rPr lang="en-US" sz="2000" baseline="30000" dirty="0" smtClean="0"/>
              <a:t>2</a:t>
            </a:r>
            <a:r>
              <a:rPr lang="en-US" sz="2000" dirty="0" smtClean="0"/>
              <a:t>) values from </a:t>
            </a:r>
            <a:r>
              <a:rPr lang="en-US" sz="2000" dirty="0"/>
              <a:t>stepwise multiple linear regression </a:t>
            </a:r>
            <a:r>
              <a:rPr lang="en-US" sz="2000" dirty="0" smtClean="0"/>
              <a:t>models at upslope, </a:t>
            </a:r>
            <a:r>
              <a:rPr lang="en-US" sz="2000" dirty="0" err="1" smtClean="0"/>
              <a:t>midslope</a:t>
            </a:r>
            <a:r>
              <a:rPr lang="en-US" sz="2000" dirty="0" smtClean="0"/>
              <a:t>, and low-slope sites. </a:t>
            </a:r>
            <a:r>
              <a:rPr lang="en-US" sz="2000" dirty="0"/>
              <a:t>Linear models were developed for each </a:t>
            </a:r>
            <a:r>
              <a:rPr lang="en-US" sz="2000" dirty="0" smtClean="0"/>
              <a:t>tree and </a:t>
            </a:r>
            <a:r>
              <a:rPr lang="en-US" sz="2000" dirty="0"/>
              <a:t>separated into clear and fog periods during both the day and night to assess how model fits from each variable changes in response to fog.   If an </a:t>
            </a:r>
            <a:r>
              <a:rPr lang="en-US" sz="2000" dirty="0" smtClean="0"/>
              <a:t>r</a:t>
            </a:r>
            <a:r>
              <a:rPr lang="en-US" sz="2000" baseline="30000" dirty="0" smtClean="0"/>
              <a:t>2</a:t>
            </a:r>
            <a:r>
              <a:rPr lang="en-US" sz="2000" dirty="0" smtClean="0"/>
              <a:t>value </a:t>
            </a:r>
            <a:r>
              <a:rPr lang="en-US" sz="2000" dirty="0"/>
              <a:t>is included, it was a significant predictor variable in the model. If no value is included then that variable was not a significant predictor in that model. R-squared values greater than 0.10 are bolded. </a:t>
            </a:r>
          </a:p>
        </p:txBody>
      </p:sp>
      <p:sp>
        <p:nvSpPr>
          <p:cNvPr id="66" name="TextBox 8"/>
          <p:cNvSpPr txBox="1">
            <a:spLocks noChangeArrowheads="1"/>
          </p:cNvSpPr>
          <p:nvPr/>
        </p:nvSpPr>
        <p:spPr bwMode="auto">
          <a:xfrm>
            <a:off x="33182432" y="28286424"/>
            <a:ext cx="977988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rebuchet MS" pitchFamily="34" charset="0"/>
                <a:cs typeface="Arial" charset="0"/>
              </a:defRPr>
            </a:lvl1pPr>
            <a:lvl2pPr marL="742950" indent="-285750" eaLnBrk="0" hangingPunct="0">
              <a:defRPr sz="3200">
                <a:solidFill>
                  <a:schemeClr val="tx1"/>
                </a:solidFill>
                <a:latin typeface="Trebuchet MS" pitchFamily="34" charset="0"/>
                <a:cs typeface="Arial" charset="0"/>
              </a:defRPr>
            </a:lvl2pPr>
            <a:lvl3pPr marL="1143000" indent="-228600" eaLnBrk="0" hangingPunct="0">
              <a:defRPr sz="3200">
                <a:solidFill>
                  <a:schemeClr val="tx1"/>
                </a:solidFill>
                <a:latin typeface="Trebuchet MS" pitchFamily="34" charset="0"/>
                <a:cs typeface="Arial" charset="0"/>
              </a:defRPr>
            </a:lvl3pPr>
            <a:lvl4pPr marL="1600200" indent="-228600" eaLnBrk="0" hangingPunct="0">
              <a:defRPr sz="3200">
                <a:solidFill>
                  <a:schemeClr val="tx1"/>
                </a:solidFill>
                <a:latin typeface="Trebuchet MS" pitchFamily="34" charset="0"/>
                <a:cs typeface="Arial" charset="0"/>
              </a:defRPr>
            </a:lvl4pPr>
            <a:lvl5pPr marL="2057400" indent="-228600" eaLnBrk="0" hangingPunct="0">
              <a:defRPr sz="3200">
                <a:solidFill>
                  <a:schemeClr val="tx1"/>
                </a:solidFill>
                <a:latin typeface="Trebuchet MS" pitchFamily="34" charset="0"/>
                <a:cs typeface="Arial" charset="0"/>
              </a:defRPr>
            </a:lvl5pPr>
            <a:lvl6pPr marL="2514600" indent="-228600" eaLnBrk="0" fontAlgn="base" hangingPunct="0">
              <a:spcBef>
                <a:spcPct val="0"/>
              </a:spcBef>
              <a:spcAft>
                <a:spcPct val="0"/>
              </a:spcAft>
              <a:defRPr sz="3200">
                <a:solidFill>
                  <a:schemeClr val="tx1"/>
                </a:solidFill>
                <a:latin typeface="Trebuchet MS" pitchFamily="34" charset="0"/>
                <a:cs typeface="Arial" charset="0"/>
              </a:defRPr>
            </a:lvl6pPr>
            <a:lvl7pPr marL="2971800" indent="-228600" eaLnBrk="0" fontAlgn="base" hangingPunct="0">
              <a:spcBef>
                <a:spcPct val="0"/>
              </a:spcBef>
              <a:spcAft>
                <a:spcPct val="0"/>
              </a:spcAft>
              <a:defRPr sz="3200">
                <a:solidFill>
                  <a:schemeClr val="tx1"/>
                </a:solidFill>
                <a:latin typeface="Trebuchet MS" pitchFamily="34" charset="0"/>
                <a:cs typeface="Arial" charset="0"/>
              </a:defRPr>
            </a:lvl7pPr>
            <a:lvl8pPr marL="3429000" indent="-228600" eaLnBrk="0" fontAlgn="base" hangingPunct="0">
              <a:spcBef>
                <a:spcPct val="0"/>
              </a:spcBef>
              <a:spcAft>
                <a:spcPct val="0"/>
              </a:spcAft>
              <a:defRPr sz="3200">
                <a:solidFill>
                  <a:schemeClr val="tx1"/>
                </a:solidFill>
                <a:latin typeface="Trebuchet MS" pitchFamily="34" charset="0"/>
                <a:cs typeface="Arial" charset="0"/>
              </a:defRPr>
            </a:lvl8pPr>
            <a:lvl9pPr marL="3886200" indent="-228600" eaLnBrk="0" fontAlgn="base" hangingPunct="0">
              <a:spcBef>
                <a:spcPct val="0"/>
              </a:spcBef>
              <a:spcAft>
                <a:spcPct val="0"/>
              </a:spcAft>
              <a:defRPr sz="3200">
                <a:solidFill>
                  <a:schemeClr val="tx1"/>
                </a:solidFill>
                <a:latin typeface="Trebuchet MS" pitchFamily="34" charset="0"/>
                <a:cs typeface="Arial" charset="0"/>
              </a:defRPr>
            </a:lvl9pPr>
          </a:lstStyle>
          <a:p>
            <a:pPr eaLnBrk="1" hangingPunct="1"/>
            <a:r>
              <a:rPr lang="en-US" sz="2200" b="1" dirty="0"/>
              <a:t>Figure </a:t>
            </a:r>
            <a:r>
              <a:rPr lang="en-US" sz="2200" b="1" dirty="0" smtClean="0"/>
              <a:t>5</a:t>
            </a:r>
            <a:r>
              <a:rPr lang="en-US" sz="2200" dirty="0" smtClean="0"/>
              <a:t>. </a:t>
            </a:r>
            <a:r>
              <a:rPr lang="en-US" sz="2200" dirty="0"/>
              <a:t>Microclimate varies in TMCF across locations and include periods of high fog (left) to periods of high sunlight and evaporative demand (right</a:t>
            </a:r>
            <a:r>
              <a:rPr lang="en-US" sz="2200" dirty="0" smtClean="0"/>
              <a:t>).</a:t>
            </a:r>
            <a:endParaRPr lang="en-US" sz="2200" dirty="0"/>
          </a:p>
        </p:txBody>
      </p:sp>
      <p:sp>
        <p:nvSpPr>
          <p:cNvPr id="67" name="Text Box 9"/>
          <p:cNvSpPr txBox="1">
            <a:spLocks noChangeArrowheads="1"/>
          </p:cNvSpPr>
          <p:nvPr/>
        </p:nvSpPr>
        <p:spPr bwMode="auto">
          <a:xfrm>
            <a:off x="33082610" y="29179006"/>
            <a:ext cx="9779000" cy="861774"/>
          </a:xfrm>
          <a:prstGeom prst="rect">
            <a:avLst/>
          </a:prstGeom>
          <a:noFill/>
          <a:ln w="9525">
            <a:noFill/>
            <a:miter lim="800000"/>
            <a:headEnd/>
            <a:tailEnd/>
          </a:ln>
          <a:effectLst/>
        </p:spPr>
        <p:txBody>
          <a:bodyPr>
            <a:spAutoFit/>
          </a:bodyPr>
          <a:lstStyle/>
          <a:p>
            <a:pPr algn="l" defTabSz="4389438">
              <a:spcBef>
                <a:spcPct val="50000"/>
              </a:spcBef>
            </a:pPr>
            <a:r>
              <a:rPr lang="en-US" sz="5000" b="1" dirty="0" smtClean="0">
                <a:solidFill>
                  <a:srgbClr val="000000"/>
                </a:solidFill>
              </a:rPr>
              <a:t>Acknowledgements</a:t>
            </a:r>
            <a:endParaRPr lang="en-US" sz="5000" b="1" dirty="0">
              <a:solidFill>
                <a:srgbClr val="000000"/>
              </a:solidFill>
            </a:endParaRPr>
          </a:p>
        </p:txBody>
      </p:sp>
      <p:sp>
        <p:nvSpPr>
          <p:cNvPr id="68" name="Text Box 9"/>
          <p:cNvSpPr txBox="1">
            <a:spLocks noChangeArrowheads="1"/>
          </p:cNvSpPr>
          <p:nvPr/>
        </p:nvSpPr>
        <p:spPr bwMode="auto">
          <a:xfrm>
            <a:off x="33081721" y="30020262"/>
            <a:ext cx="9779889" cy="1815882"/>
          </a:xfrm>
          <a:prstGeom prst="rect">
            <a:avLst/>
          </a:prstGeom>
          <a:noFill/>
          <a:ln w="9525">
            <a:noFill/>
            <a:miter lim="800000"/>
            <a:headEnd/>
            <a:tailEnd/>
          </a:ln>
          <a:effectLst/>
        </p:spPr>
        <p:txBody>
          <a:bodyPr wrap="square">
            <a:spAutoFit/>
          </a:bodyPr>
          <a:lstStyle/>
          <a:p>
            <a:pPr algn="l" defTabSz="4389438">
              <a:spcBef>
                <a:spcPct val="50000"/>
              </a:spcBef>
            </a:pPr>
            <a:r>
              <a:rPr lang="en-US" sz="2800" dirty="0" smtClean="0">
                <a:solidFill>
                  <a:srgbClr val="000000"/>
                </a:solidFill>
              </a:rPr>
              <a:t>Support </a:t>
            </a:r>
            <a:r>
              <a:rPr lang="en-US" sz="2800" dirty="0">
                <a:solidFill>
                  <a:srgbClr val="000000"/>
                </a:solidFill>
              </a:rPr>
              <a:t>was provided through a grant from the National Science Foundation </a:t>
            </a:r>
            <a:r>
              <a:rPr lang="en-US" sz="2800" dirty="0" smtClean="0">
                <a:solidFill>
                  <a:srgbClr val="000000"/>
                </a:solidFill>
              </a:rPr>
              <a:t>(</a:t>
            </a:r>
            <a:r>
              <a:rPr lang="en-US" sz="2800" dirty="0"/>
              <a:t>NSF/</a:t>
            </a:r>
            <a:r>
              <a:rPr lang="en-US" sz="2800" dirty="0" smtClean="0"/>
              <a:t>DEB0746179). </a:t>
            </a:r>
            <a:r>
              <a:rPr lang="en-US" sz="2800" dirty="0" err="1"/>
              <a:t>Adan</a:t>
            </a:r>
            <a:r>
              <a:rPr lang="en-US" sz="2800" dirty="0"/>
              <a:t> Hernandez, Sergio Cruz Martinez and </a:t>
            </a:r>
            <a:r>
              <a:rPr lang="en-US" sz="2800" dirty="0" err="1"/>
              <a:t>Lexi</a:t>
            </a:r>
            <a:r>
              <a:rPr lang="en-US" sz="2800" dirty="0"/>
              <a:t> </a:t>
            </a:r>
            <a:r>
              <a:rPr lang="en-US" sz="2800" dirty="0" err="1"/>
              <a:t>Weintraub</a:t>
            </a:r>
            <a:r>
              <a:rPr lang="en-US" sz="2800" dirty="0"/>
              <a:t> all aided in the installation and maintenance of the sap flow </a:t>
            </a:r>
            <a:r>
              <a:rPr lang="en-US" sz="2800" dirty="0" smtClean="0"/>
              <a:t>stations.</a:t>
            </a:r>
            <a:endParaRPr lang="en-US" sz="2800" dirty="0">
              <a:solidFill>
                <a:srgbClr val="000000"/>
              </a:solidFill>
            </a:endParaRPr>
          </a:p>
        </p:txBody>
      </p:sp>
      <p:pic>
        <p:nvPicPr>
          <p:cNvPr id="7" name="Picture 6"/>
          <p:cNvPicPr>
            <a:picLocks noChangeAspect="1"/>
          </p:cNvPicPr>
          <p:nvPr/>
        </p:nvPicPr>
        <p:blipFill>
          <a:blip r:embed="rId5"/>
          <a:stretch>
            <a:fillRect/>
          </a:stretch>
        </p:blipFill>
        <p:spPr>
          <a:xfrm>
            <a:off x="940732" y="1460571"/>
            <a:ext cx="2875046" cy="3377110"/>
          </a:xfrm>
          <a:prstGeom prst="rect">
            <a:avLst/>
          </a:prstGeom>
          <a:effectLst>
            <a:softEdge rad="190500"/>
          </a:effectLst>
        </p:spPr>
      </p:pic>
      <p:grpSp>
        <p:nvGrpSpPr>
          <p:cNvPr id="22" name="Group 21"/>
          <p:cNvGrpSpPr/>
          <p:nvPr/>
        </p:nvGrpSpPr>
        <p:grpSpPr>
          <a:xfrm>
            <a:off x="33121600" y="22275789"/>
            <a:ext cx="9740377" cy="5969011"/>
            <a:chOff x="1411599" y="17652988"/>
            <a:chExt cx="8633577" cy="4988050"/>
          </a:xfrm>
        </p:grpSpPr>
        <p:pic>
          <p:nvPicPr>
            <p:cNvPr id="58" name="Picture 4" descr="C:\Users\Sybil\Desktop\Job Talk Stuff\Pictures\IMG_3287.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11599" y="17691769"/>
              <a:ext cx="3711952" cy="494926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DSC01589.JPG"/>
            <p:cNvPicPr>
              <a:picLocks noChangeAspect="1"/>
            </p:cNvPicPr>
            <p:nvPr/>
          </p:nvPicPr>
          <p:blipFill rotWithShape="1">
            <a:blip r:embed="rId7" cstate="print">
              <a:extLst>
                <a:ext uri="{28A0092B-C50C-407E-A947-70E740481C1C}">
                  <a14:useLocalDpi xmlns:a14="http://schemas.microsoft.com/office/drawing/2010/main" val="0"/>
                </a:ext>
              </a:extLst>
            </a:blip>
            <a:srcRect l="42942" r="12577" b="17708"/>
            <a:stretch/>
          </p:blipFill>
          <p:spPr>
            <a:xfrm>
              <a:off x="5286836" y="17652988"/>
              <a:ext cx="4758340" cy="4951767"/>
            </a:xfrm>
            <a:prstGeom prst="rect">
              <a:avLst/>
            </a:prstGeom>
          </p:spPr>
        </p:pic>
      </p:grpSp>
      <p:graphicFrame>
        <p:nvGraphicFramePr>
          <p:cNvPr id="12" name="Object 11"/>
          <p:cNvGraphicFramePr>
            <a:graphicFrameLocks noChangeAspect="1"/>
          </p:cNvGraphicFramePr>
          <p:nvPr>
            <p:extLst>
              <p:ext uri="{D42A27DB-BD31-4B8C-83A1-F6EECF244321}">
                <p14:modId xmlns:p14="http://schemas.microsoft.com/office/powerpoint/2010/main" val="1991971790"/>
              </p:ext>
            </p:extLst>
          </p:nvPr>
        </p:nvGraphicFramePr>
        <p:xfrm>
          <a:off x="11833598" y="10601241"/>
          <a:ext cx="10229850" cy="4556125"/>
        </p:xfrm>
        <a:graphic>
          <a:graphicData uri="http://schemas.openxmlformats.org/presentationml/2006/ole">
            <mc:AlternateContent xmlns:mc="http://schemas.openxmlformats.org/markup-compatibility/2006">
              <mc:Choice xmlns:v="urn:schemas-microsoft-com:vml" Requires="v">
                <p:oleObj spid="_x0000_s1159" name="Document" r:id="rId8" imgW="8382000" imgH="3822700" progId="Word.Document.12">
                  <p:embed/>
                </p:oleObj>
              </mc:Choice>
              <mc:Fallback>
                <p:oleObj name="Document" r:id="rId8" imgW="8382000" imgH="3822700" progId="Word.Document.12">
                  <p:embed/>
                  <p:pic>
                    <p:nvPicPr>
                      <p:cNvPr id="0" name=""/>
                      <p:cNvPicPr/>
                      <p:nvPr/>
                    </p:nvPicPr>
                    <p:blipFill>
                      <a:blip r:embed="rId9"/>
                      <a:stretch>
                        <a:fillRect/>
                      </a:stretch>
                    </p:blipFill>
                    <p:spPr>
                      <a:xfrm>
                        <a:off x="11833598" y="10601241"/>
                        <a:ext cx="10229850" cy="4556125"/>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680946366"/>
              </p:ext>
            </p:extLst>
          </p:nvPr>
        </p:nvGraphicFramePr>
        <p:xfrm>
          <a:off x="11378732" y="14870126"/>
          <a:ext cx="9929812" cy="4527550"/>
        </p:xfrm>
        <a:graphic>
          <a:graphicData uri="http://schemas.openxmlformats.org/presentationml/2006/ole">
            <mc:AlternateContent xmlns:mc="http://schemas.openxmlformats.org/markup-compatibility/2006">
              <mc:Choice xmlns:v="urn:schemas-microsoft-com:vml" Requires="v">
                <p:oleObj spid="_x0000_s1160" name="Document" r:id="rId10" imgW="8382000" imgH="3822700" progId="Word.Document.12">
                  <p:embed/>
                </p:oleObj>
              </mc:Choice>
              <mc:Fallback>
                <p:oleObj name="Document" r:id="rId10" imgW="8382000" imgH="3822700" progId="Word.Document.12">
                  <p:embed/>
                  <p:pic>
                    <p:nvPicPr>
                      <p:cNvPr id="0" name=""/>
                      <p:cNvPicPr/>
                      <p:nvPr/>
                    </p:nvPicPr>
                    <p:blipFill>
                      <a:blip r:embed="rId11"/>
                      <a:stretch>
                        <a:fillRect/>
                      </a:stretch>
                    </p:blipFill>
                    <p:spPr>
                      <a:xfrm>
                        <a:off x="11378732" y="14870126"/>
                        <a:ext cx="9929812" cy="4527550"/>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018338015"/>
              </p:ext>
            </p:extLst>
          </p:nvPr>
        </p:nvGraphicFramePr>
        <p:xfrm>
          <a:off x="12558700" y="19149701"/>
          <a:ext cx="6772508" cy="4591272"/>
        </p:xfrm>
        <a:graphic>
          <a:graphicData uri="http://schemas.openxmlformats.org/presentationml/2006/ole">
            <mc:AlternateContent xmlns:mc="http://schemas.openxmlformats.org/markup-compatibility/2006">
              <mc:Choice xmlns:v="urn:schemas-microsoft-com:vml" Requires="v">
                <p:oleObj spid="_x0000_s1161" name="Document" r:id="rId12" imgW="5638800" imgH="3822700" progId="Word.Document.12">
                  <p:embed/>
                </p:oleObj>
              </mc:Choice>
              <mc:Fallback>
                <p:oleObj name="Document" r:id="rId12" imgW="5638800" imgH="3822700" progId="Word.Document.12">
                  <p:embed/>
                  <p:pic>
                    <p:nvPicPr>
                      <p:cNvPr id="0" name=""/>
                      <p:cNvPicPr/>
                      <p:nvPr/>
                    </p:nvPicPr>
                    <p:blipFill>
                      <a:blip r:embed="rId13"/>
                      <a:stretch>
                        <a:fillRect/>
                      </a:stretch>
                    </p:blipFill>
                    <p:spPr>
                      <a:xfrm>
                        <a:off x="12558700" y="19149701"/>
                        <a:ext cx="6772508" cy="4591272"/>
                      </a:xfrm>
                      <a:prstGeom prst="rect">
                        <a:avLst/>
                      </a:prstGeom>
                    </p:spPr>
                  </p:pic>
                </p:oleObj>
              </mc:Fallback>
            </mc:AlternateContent>
          </a:graphicData>
        </a:graphic>
      </p:graphicFrame>
      <p:pic>
        <p:nvPicPr>
          <p:cNvPr id="15" name="Picture 14"/>
          <p:cNvPicPr>
            <a:picLocks noChangeAspect="1"/>
          </p:cNvPicPr>
          <p:nvPr/>
        </p:nvPicPr>
        <p:blipFill>
          <a:blip r:embed="rId14"/>
          <a:stretch>
            <a:fillRect/>
          </a:stretch>
        </p:blipFill>
        <p:spPr>
          <a:xfrm>
            <a:off x="21304718" y="28157837"/>
            <a:ext cx="11035339" cy="2915090"/>
          </a:xfrm>
          <a:prstGeom prst="rect">
            <a:avLst/>
          </a:prstGeom>
        </p:spPr>
      </p:pic>
      <p:pic>
        <p:nvPicPr>
          <p:cNvPr id="17" name="Picture 16"/>
          <p:cNvPicPr>
            <a:picLocks noChangeAspect="1"/>
          </p:cNvPicPr>
          <p:nvPr/>
        </p:nvPicPr>
        <p:blipFill>
          <a:blip r:embed="rId15"/>
          <a:stretch>
            <a:fillRect/>
          </a:stretch>
        </p:blipFill>
        <p:spPr>
          <a:xfrm>
            <a:off x="12126439" y="27379468"/>
            <a:ext cx="7990362" cy="3244153"/>
          </a:xfrm>
          <a:prstGeom prst="rect">
            <a:avLst/>
          </a:prstGeom>
        </p:spPr>
      </p:pic>
      <p:sp>
        <p:nvSpPr>
          <p:cNvPr id="57" name="TextBox 8"/>
          <p:cNvSpPr txBox="1">
            <a:spLocks noChangeArrowheads="1"/>
          </p:cNvSpPr>
          <p:nvPr/>
        </p:nvSpPr>
        <p:spPr bwMode="auto">
          <a:xfrm>
            <a:off x="11712661" y="30564433"/>
            <a:ext cx="9485018"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rebuchet MS" pitchFamily="34" charset="0"/>
                <a:cs typeface="Arial" charset="0"/>
              </a:defRPr>
            </a:lvl1pPr>
            <a:lvl2pPr marL="742950" indent="-285750" eaLnBrk="0" hangingPunct="0">
              <a:defRPr sz="3200">
                <a:solidFill>
                  <a:schemeClr val="tx1"/>
                </a:solidFill>
                <a:latin typeface="Trebuchet MS" pitchFamily="34" charset="0"/>
                <a:cs typeface="Arial" charset="0"/>
              </a:defRPr>
            </a:lvl2pPr>
            <a:lvl3pPr marL="1143000" indent="-228600" eaLnBrk="0" hangingPunct="0">
              <a:defRPr sz="3200">
                <a:solidFill>
                  <a:schemeClr val="tx1"/>
                </a:solidFill>
                <a:latin typeface="Trebuchet MS" pitchFamily="34" charset="0"/>
                <a:cs typeface="Arial" charset="0"/>
              </a:defRPr>
            </a:lvl3pPr>
            <a:lvl4pPr marL="1600200" indent="-228600" eaLnBrk="0" hangingPunct="0">
              <a:defRPr sz="3200">
                <a:solidFill>
                  <a:schemeClr val="tx1"/>
                </a:solidFill>
                <a:latin typeface="Trebuchet MS" pitchFamily="34" charset="0"/>
                <a:cs typeface="Arial" charset="0"/>
              </a:defRPr>
            </a:lvl4pPr>
            <a:lvl5pPr marL="2057400" indent="-228600" eaLnBrk="0" hangingPunct="0">
              <a:defRPr sz="3200">
                <a:solidFill>
                  <a:schemeClr val="tx1"/>
                </a:solidFill>
                <a:latin typeface="Trebuchet MS" pitchFamily="34" charset="0"/>
                <a:cs typeface="Arial" charset="0"/>
              </a:defRPr>
            </a:lvl5pPr>
            <a:lvl6pPr marL="2514600" indent="-228600" eaLnBrk="0" fontAlgn="base" hangingPunct="0">
              <a:spcBef>
                <a:spcPct val="0"/>
              </a:spcBef>
              <a:spcAft>
                <a:spcPct val="0"/>
              </a:spcAft>
              <a:defRPr sz="3200">
                <a:solidFill>
                  <a:schemeClr val="tx1"/>
                </a:solidFill>
                <a:latin typeface="Trebuchet MS" pitchFamily="34" charset="0"/>
                <a:cs typeface="Arial" charset="0"/>
              </a:defRPr>
            </a:lvl6pPr>
            <a:lvl7pPr marL="2971800" indent="-228600" eaLnBrk="0" fontAlgn="base" hangingPunct="0">
              <a:spcBef>
                <a:spcPct val="0"/>
              </a:spcBef>
              <a:spcAft>
                <a:spcPct val="0"/>
              </a:spcAft>
              <a:defRPr sz="3200">
                <a:solidFill>
                  <a:schemeClr val="tx1"/>
                </a:solidFill>
                <a:latin typeface="Trebuchet MS" pitchFamily="34" charset="0"/>
                <a:cs typeface="Arial" charset="0"/>
              </a:defRPr>
            </a:lvl7pPr>
            <a:lvl8pPr marL="3429000" indent="-228600" eaLnBrk="0" fontAlgn="base" hangingPunct="0">
              <a:spcBef>
                <a:spcPct val="0"/>
              </a:spcBef>
              <a:spcAft>
                <a:spcPct val="0"/>
              </a:spcAft>
              <a:defRPr sz="3200">
                <a:solidFill>
                  <a:schemeClr val="tx1"/>
                </a:solidFill>
                <a:latin typeface="Trebuchet MS" pitchFamily="34" charset="0"/>
                <a:cs typeface="Arial" charset="0"/>
              </a:defRPr>
            </a:lvl8pPr>
            <a:lvl9pPr marL="3886200" indent="-228600" eaLnBrk="0" fontAlgn="base" hangingPunct="0">
              <a:spcBef>
                <a:spcPct val="0"/>
              </a:spcBef>
              <a:spcAft>
                <a:spcPct val="0"/>
              </a:spcAft>
              <a:defRPr sz="3200">
                <a:solidFill>
                  <a:schemeClr val="tx1"/>
                </a:solidFill>
                <a:latin typeface="Trebuchet MS" pitchFamily="34" charset="0"/>
                <a:cs typeface="Arial" charset="0"/>
              </a:defRPr>
            </a:lvl9pPr>
          </a:lstStyle>
          <a:p>
            <a:pPr eaLnBrk="1" hangingPunct="1"/>
            <a:r>
              <a:rPr lang="en-US" sz="2000" b="1" dirty="0"/>
              <a:t>Figure </a:t>
            </a:r>
            <a:r>
              <a:rPr lang="en-US" sz="2000" b="1" dirty="0" smtClean="0"/>
              <a:t>2. </a:t>
            </a:r>
            <a:r>
              <a:rPr lang="en-US" sz="2000" dirty="0"/>
              <a:t>Predicted effects of variation in vapor pressure deficit (VPD) on heat pulse velocities for </a:t>
            </a:r>
            <a:r>
              <a:rPr lang="en-US" sz="2000" dirty="0" smtClean="0"/>
              <a:t>one </a:t>
            </a:r>
            <a:r>
              <a:rPr lang="en-US" sz="2000" i="1" dirty="0" err="1" smtClean="0"/>
              <a:t>Quercus</a:t>
            </a:r>
            <a:r>
              <a:rPr lang="en-US" sz="2000" i="1" dirty="0" smtClean="0"/>
              <a:t> </a:t>
            </a:r>
            <a:r>
              <a:rPr lang="en-US" sz="2000" i="1" dirty="0" err="1"/>
              <a:t>lancifolia</a:t>
            </a:r>
            <a:r>
              <a:rPr lang="en-US" sz="2000" i="1" dirty="0"/>
              <a:t> </a:t>
            </a:r>
            <a:r>
              <a:rPr lang="en-US" sz="2000" dirty="0"/>
              <a:t>at each of the three slope </a:t>
            </a:r>
            <a:r>
              <a:rPr lang="en-US" sz="2000" dirty="0" smtClean="0"/>
              <a:t>positions. The </a:t>
            </a:r>
            <a:r>
              <a:rPr lang="en-US" sz="2000" dirty="0"/>
              <a:t>response of predicted </a:t>
            </a:r>
            <a:r>
              <a:rPr lang="en-US" sz="2000" dirty="0" err="1"/>
              <a:t>V</a:t>
            </a:r>
            <a:r>
              <a:rPr lang="en-US" sz="2000" baseline="-25000" dirty="0" err="1"/>
              <a:t>h</a:t>
            </a:r>
            <a:r>
              <a:rPr lang="en-US" sz="2000" dirty="0"/>
              <a:t> to VPD is shown for the undifferentiated model (solid line) and each fog differentiated model (dotted lines</a:t>
            </a:r>
            <a:r>
              <a:rPr lang="en-US" sz="2000" dirty="0" smtClean="0"/>
              <a:t>). </a:t>
            </a:r>
            <a:r>
              <a:rPr lang="en-US" sz="2000" dirty="0"/>
              <a:t>T</a:t>
            </a:r>
            <a:r>
              <a:rPr lang="en-US" sz="2000" dirty="0" smtClean="0"/>
              <a:t>emperature </a:t>
            </a:r>
            <a:r>
              <a:rPr lang="en-US" sz="2000" dirty="0"/>
              <a:t>was held constant at 18°C, leaf wetness at 5%, soil volumetric water content at 50%, and solar radiation at either 500 W m</a:t>
            </a:r>
            <a:r>
              <a:rPr lang="en-US" sz="2000" baseline="30000" dirty="0"/>
              <a:t>-2</a:t>
            </a:r>
            <a:r>
              <a:rPr lang="en-US" sz="2000" dirty="0"/>
              <a:t> (day) or 50 W m</a:t>
            </a:r>
            <a:r>
              <a:rPr lang="en-US" sz="2000" baseline="30000" dirty="0"/>
              <a:t>-2</a:t>
            </a:r>
            <a:r>
              <a:rPr lang="en-US" sz="2000" dirty="0"/>
              <a:t> (night). </a:t>
            </a:r>
          </a:p>
        </p:txBody>
      </p:sp>
      <p:pic>
        <p:nvPicPr>
          <p:cNvPr id="16" name="Picture 15"/>
          <p:cNvPicPr>
            <a:picLocks noChangeAspect="1"/>
          </p:cNvPicPr>
          <p:nvPr/>
        </p:nvPicPr>
        <p:blipFill>
          <a:blip r:embed="rId16"/>
          <a:stretch>
            <a:fillRect/>
          </a:stretch>
        </p:blipFill>
        <p:spPr>
          <a:xfrm>
            <a:off x="21234400" y="8337990"/>
            <a:ext cx="10723823" cy="14233894"/>
          </a:xfrm>
          <a:prstGeom prst="rect">
            <a:avLst/>
          </a:prstGeom>
        </p:spPr>
      </p:pic>
      <p:sp>
        <p:nvSpPr>
          <p:cNvPr id="59" name="Text Box 9"/>
          <p:cNvSpPr txBox="1">
            <a:spLocks noChangeArrowheads="1"/>
          </p:cNvSpPr>
          <p:nvPr/>
        </p:nvSpPr>
        <p:spPr bwMode="auto">
          <a:xfrm>
            <a:off x="21616068" y="7560707"/>
            <a:ext cx="9779000" cy="861774"/>
          </a:xfrm>
          <a:prstGeom prst="rect">
            <a:avLst/>
          </a:prstGeom>
          <a:noFill/>
          <a:ln w="9525">
            <a:noFill/>
            <a:miter lim="800000"/>
            <a:headEnd/>
            <a:tailEnd/>
          </a:ln>
          <a:effectLst/>
        </p:spPr>
        <p:txBody>
          <a:bodyPr>
            <a:spAutoFit/>
          </a:bodyPr>
          <a:lstStyle/>
          <a:p>
            <a:pPr defTabSz="4389438">
              <a:spcBef>
                <a:spcPct val="50000"/>
              </a:spcBef>
            </a:pPr>
            <a:r>
              <a:rPr lang="en-US" sz="5000" b="1" dirty="0" smtClean="0">
                <a:solidFill>
                  <a:srgbClr val="000000"/>
                </a:solidFill>
              </a:rPr>
              <a:t>Model Assessment</a:t>
            </a:r>
            <a:endParaRPr lang="en-US" sz="5000" b="1" dirty="0">
              <a:solidFill>
                <a:srgbClr val="000000"/>
              </a:solidFill>
            </a:endParaRPr>
          </a:p>
        </p:txBody>
      </p:sp>
      <p:sp>
        <p:nvSpPr>
          <p:cNvPr id="51" name="Text Box 9"/>
          <p:cNvSpPr txBox="1">
            <a:spLocks noChangeArrowheads="1"/>
          </p:cNvSpPr>
          <p:nvPr/>
        </p:nvSpPr>
        <p:spPr bwMode="auto">
          <a:xfrm>
            <a:off x="11605100" y="23371653"/>
            <a:ext cx="9779889" cy="4108817"/>
          </a:xfrm>
          <a:prstGeom prst="rect">
            <a:avLst/>
          </a:prstGeom>
          <a:noFill/>
          <a:ln w="9525">
            <a:noFill/>
            <a:miter lim="800000"/>
            <a:headEnd/>
            <a:tailEnd/>
          </a:ln>
          <a:effectLst/>
        </p:spPr>
        <p:txBody>
          <a:bodyPr wrap="square">
            <a:spAutoFit/>
          </a:bodyPr>
          <a:lstStyle/>
          <a:p>
            <a:pPr marL="174625" indent="-174625" algn="l" defTabSz="4389438">
              <a:spcBef>
                <a:spcPct val="50000"/>
              </a:spcBef>
              <a:buFont typeface="Wingdings" pitchFamily="2" charset="2"/>
              <a:buChar char="§"/>
            </a:pPr>
            <a:r>
              <a:rPr lang="en-US" sz="2900" dirty="0" smtClean="0">
                <a:solidFill>
                  <a:srgbClr val="000000"/>
                </a:solidFill>
              </a:rPr>
              <a:t>Temperature and solar radiation explained most of the variation during clear periods while VPD was a dominant factor during fog and night periods.</a:t>
            </a:r>
          </a:p>
          <a:p>
            <a:pPr marL="174625" indent="-174625" algn="l" defTabSz="4389438">
              <a:spcBef>
                <a:spcPct val="50000"/>
              </a:spcBef>
              <a:buFont typeface="Wingdings" pitchFamily="2" charset="2"/>
              <a:buChar char="§"/>
            </a:pPr>
            <a:r>
              <a:rPr lang="en-US" sz="2900" dirty="0" smtClean="0">
                <a:solidFill>
                  <a:srgbClr val="000000"/>
                </a:solidFill>
              </a:rPr>
              <a:t>Leaf wetness explained more variation in heat pulse velocities at the low- and </a:t>
            </a:r>
            <a:r>
              <a:rPr lang="en-US" sz="2900" dirty="0" err="1" smtClean="0">
                <a:solidFill>
                  <a:srgbClr val="000000"/>
                </a:solidFill>
              </a:rPr>
              <a:t>midslope</a:t>
            </a:r>
            <a:r>
              <a:rPr lang="en-US" sz="2900" dirty="0" smtClean="0">
                <a:solidFill>
                  <a:srgbClr val="000000"/>
                </a:solidFill>
              </a:rPr>
              <a:t> sites while VPD was an important factor at the up and </a:t>
            </a:r>
            <a:r>
              <a:rPr lang="en-US" sz="2900" dirty="0" err="1" smtClean="0">
                <a:solidFill>
                  <a:srgbClr val="000000"/>
                </a:solidFill>
              </a:rPr>
              <a:t>midslope</a:t>
            </a:r>
            <a:r>
              <a:rPr lang="en-US" sz="2900" dirty="0" smtClean="0">
                <a:solidFill>
                  <a:srgbClr val="000000"/>
                </a:solidFill>
              </a:rPr>
              <a:t> sites.</a:t>
            </a:r>
          </a:p>
          <a:p>
            <a:pPr marL="174625" indent="-174625" algn="l" defTabSz="4389438">
              <a:spcBef>
                <a:spcPct val="50000"/>
              </a:spcBef>
              <a:buFont typeface="Wingdings" pitchFamily="2" charset="2"/>
              <a:buChar char="§"/>
            </a:pPr>
            <a:r>
              <a:rPr lang="en-US" sz="2900" dirty="0" smtClean="0">
                <a:solidFill>
                  <a:srgbClr val="000000"/>
                </a:solidFill>
              </a:rPr>
              <a:t>While soil moisture was common in many of the models, it rarely explained a large portion of the variation.</a:t>
            </a:r>
            <a:endParaRPr lang="en-US" sz="2900" dirty="0">
              <a:solidFill>
                <a:srgbClr val="000000"/>
              </a:solidFill>
            </a:endParaRPr>
          </a:p>
        </p:txBody>
      </p:sp>
      <p:sp>
        <p:nvSpPr>
          <p:cNvPr id="60" name="TextBox 8"/>
          <p:cNvSpPr txBox="1">
            <a:spLocks noChangeArrowheads="1"/>
          </p:cNvSpPr>
          <p:nvPr/>
        </p:nvSpPr>
        <p:spPr bwMode="auto">
          <a:xfrm>
            <a:off x="21402759" y="22614264"/>
            <a:ext cx="10899928"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rebuchet MS" pitchFamily="34" charset="0"/>
                <a:cs typeface="Arial" charset="0"/>
              </a:defRPr>
            </a:lvl1pPr>
            <a:lvl2pPr marL="742950" indent="-285750" eaLnBrk="0" hangingPunct="0">
              <a:defRPr sz="3200">
                <a:solidFill>
                  <a:schemeClr val="tx1"/>
                </a:solidFill>
                <a:latin typeface="Trebuchet MS" pitchFamily="34" charset="0"/>
                <a:cs typeface="Arial" charset="0"/>
              </a:defRPr>
            </a:lvl2pPr>
            <a:lvl3pPr marL="1143000" indent="-228600" eaLnBrk="0" hangingPunct="0">
              <a:defRPr sz="3200">
                <a:solidFill>
                  <a:schemeClr val="tx1"/>
                </a:solidFill>
                <a:latin typeface="Trebuchet MS" pitchFamily="34" charset="0"/>
                <a:cs typeface="Arial" charset="0"/>
              </a:defRPr>
            </a:lvl3pPr>
            <a:lvl4pPr marL="1600200" indent="-228600" eaLnBrk="0" hangingPunct="0">
              <a:defRPr sz="3200">
                <a:solidFill>
                  <a:schemeClr val="tx1"/>
                </a:solidFill>
                <a:latin typeface="Trebuchet MS" pitchFamily="34" charset="0"/>
                <a:cs typeface="Arial" charset="0"/>
              </a:defRPr>
            </a:lvl4pPr>
            <a:lvl5pPr marL="2057400" indent="-228600" eaLnBrk="0" hangingPunct="0">
              <a:defRPr sz="3200">
                <a:solidFill>
                  <a:schemeClr val="tx1"/>
                </a:solidFill>
                <a:latin typeface="Trebuchet MS" pitchFamily="34" charset="0"/>
                <a:cs typeface="Arial" charset="0"/>
              </a:defRPr>
            </a:lvl5pPr>
            <a:lvl6pPr marL="2514600" indent="-228600" eaLnBrk="0" fontAlgn="base" hangingPunct="0">
              <a:spcBef>
                <a:spcPct val="0"/>
              </a:spcBef>
              <a:spcAft>
                <a:spcPct val="0"/>
              </a:spcAft>
              <a:defRPr sz="3200">
                <a:solidFill>
                  <a:schemeClr val="tx1"/>
                </a:solidFill>
                <a:latin typeface="Trebuchet MS" pitchFamily="34" charset="0"/>
                <a:cs typeface="Arial" charset="0"/>
              </a:defRPr>
            </a:lvl6pPr>
            <a:lvl7pPr marL="2971800" indent="-228600" eaLnBrk="0" fontAlgn="base" hangingPunct="0">
              <a:spcBef>
                <a:spcPct val="0"/>
              </a:spcBef>
              <a:spcAft>
                <a:spcPct val="0"/>
              </a:spcAft>
              <a:defRPr sz="3200">
                <a:solidFill>
                  <a:schemeClr val="tx1"/>
                </a:solidFill>
                <a:latin typeface="Trebuchet MS" pitchFamily="34" charset="0"/>
                <a:cs typeface="Arial" charset="0"/>
              </a:defRPr>
            </a:lvl7pPr>
            <a:lvl8pPr marL="3429000" indent="-228600" eaLnBrk="0" fontAlgn="base" hangingPunct="0">
              <a:spcBef>
                <a:spcPct val="0"/>
              </a:spcBef>
              <a:spcAft>
                <a:spcPct val="0"/>
              </a:spcAft>
              <a:defRPr sz="3200">
                <a:solidFill>
                  <a:schemeClr val="tx1"/>
                </a:solidFill>
                <a:latin typeface="Trebuchet MS" pitchFamily="34" charset="0"/>
                <a:cs typeface="Arial" charset="0"/>
              </a:defRPr>
            </a:lvl8pPr>
            <a:lvl9pPr marL="3886200" indent="-228600" eaLnBrk="0" fontAlgn="base" hangingPunct="0">
              <a:spcBef>
                <a:spcPct val="0"/>
              </a:spcBef>
              <a:spcAft>
                <a:spcPct val="0"/>
              </a:spcAft>
              <a:defRPr sz="3200">
                <a:solidFill>
                  <a:schemeClr val="tx1"/>
                </a:solidFill>
                <a:latin typeface="Trebuchet MS" pitchFamily="34" charset="0"/>
                <a:cs typeface="Arial" charset="0"/>
              </a:defRPr>
            </a:lvl9pPr>
          </a:lstStyle>
          <a:p>
            <a:pPr eaLnBrk="1" hangingPunct="1"/>
            <a:r>
              <a:rPr lang="en-US" sz="2000" b="1" dirty="0"/>
              <a:t>Figure </a:t>
            </a:r>
            <a:r>
              <a:rPr lang="en-US" sz="2000" b="1" dirty="0" smtClean="0"/>
              <a:t>3. </a:t>
            </a:r>
            <a:r>
              <a:rPr lang="en-US" sz="2000" dirty="0"/>
              <a:t>Comparison of model outputs for one day that includes </a:t>
            </a:r>
            <a:r>
              <a:rPr lang="en-US" sz="2000" dirty="0" smtClean="0"/>
              <a:t>a fog period </a:t>
            </a:r>
            <a:r>
              <a:rPr lang="en-US" sz="2000" dirty="0"/>
              <a:t>in the afternoon. Panels a-c represent the prediction of the undifferentiated model (solid line), the fog differentiated model (dotted line), and the actual measured field data (dashed line) for the three slope positions. Panels d-f show net radiation (solid line) and VPD (dashed line) during the same period. Grey boxes represent fog periods. </a:t>
            </a:r>
          </a:p>
          <a:p>
            <a:pPr eaLnBrk="1" hangingPunct="1"/>
            <a:r>
              <a:rPr lang="en-US" sz="2000" dirty="0" smtClean="0"/>
              <a:t>. </a:t>
            </a:r>
            <a:endParaRPr lang="en-US" sz="2000" dirty="0"/>
          </a:p>
        </p:txBody>
      </p:sp>
      <p:sp>
        <p:nvSpPr>
          <p:cNvPr id="61" name="TextBox 8"/>
          <p:cNvSpPr txBox="1">
            <a:spLocks noChangeArrowheads="1"/>
          </p:cNvSpPr>
          <p:nvPr/>
        </p:nvSpPr>
        <p:spPr bwMode="auto">
          <a:xfrm>
            <a:off x="21295384" y="30993903"/>
            <a:ext cx="1105582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rebuchet MS" pitchFamily="34" charset="0"/>
                <a:cs typeface="Arial" charset="0"/>
              </a:defRPr>
            </a:lvl1pPr>
            <a:lvl2pPr marL="742950" indent="-285750" eaLnBrk="0" hangingPunct="0">
              <a:defRPr sz="3200">
                <a:solidFill>
                  <a:schemeClr val="tx1"/>
                </a:solidFill>
                <a:latin typeface="Trebuchet MS" pitchFamily="34" charset="0"/>
                <a:cs typeface="Arial" charset="0"/>
              </a:defRPr>
            </a:lvl2pPr>
            <a:lvl3pPr marL="1143000" indent="-228600" eaLnBrk="0" hangingPunct="0">
              <a:defRPr sz="3200">
                <a:solidFill>
                  <a:schemeClr val="tx1"/>
                </a:solidFill>
                <a:latin typeface="Trebuchet MS" pitchFamily="34" charset="0"/>
                <a:cs typeface="Arial" charset="0"/>
              </a:defRPr>
            </a:lvl3pPr>
            <a:lvl4pPr marL="1600200" indent="-228600" eaLnBrk="0" hangingPunct="0">
              <a:defRPr sz="3200">
                <a:solidFill>
                  <a:schemeClr val="tx1"/>
                </a:solidFill>
                <a:latin typeface="Trebuchet MS" pitchFamily="34" charset="0"/>
                <a:cs typeface="Arial" charset="0"/>
              </a:defRPr>
            </a:lvl4pPr>
            <a:lvl5pPr marL="2057400" indent="-228600" eaLnBrk="0" hangingPunct="0">
              <a:defRPr sz="3200">
                <a:solidFill>
                  <a:schemeClr val="tx1"/>
                </a:solidFill>
                <a:latin typeface="Trebuchet MS" pitchFamily="34" charset="0"/>
                <a:cs typeface="Arial" charset="0"/>
              </a:defRPr>
            </a:lvl5pPr>
            <a:lvl6pPr marL="2514600" indent="-228600" eaLnBrk="0" fontAlgn="base" hangingPunct="0">
              <a:spcBef>
                <a:spcPct val="0"/>
              </a:spcBef>
              <a:spcAft>
                <a:spcPct val="0"/>
              </a:spcAft>
              <a:defRPr sz="3200">
                <a:solidFill>
                  <a:schemeClr val="tx1"/>
                </a:solidFill>
                <a:latin typeface="Trebuchet MS" pitchFamily="34" charset="0"/>
                <a:cs typeface="Arial" charset="0"/>
              </a:defRPr>
            </a:lvl6pPr>
            <a:lvl7pPr marL="2971800" indent="-228600" eaLnBrk="0" fontAlgn="base" hangingPunct="0">
              <a:spcBef>
                <a:spcPct val="0"/>
              </a:spcBef>
              <a:spcAft>
                <a:spcPct val="0"/>
              </a:spcAft>
              <a:defRPr sz="3200">
                <a:solidFill>
                  <a:schemeClr val="tx1"/>
                </a:solidFill>
                <a:latin typeface="Trebuchet MS" pitchFamily="34" charset="0"/>
                <a:cs typeface="Arial" charset="0"/>
              </a:defRPr>
            </a:lvl7pPr>
            <a:lvl8pPr marL="3429000" indent="-228600" eaLnBrk="0" fontAlgn="base" hangingPunct="0">
              <a:spcBef>
                <a:spcPct val="0"/>
              </a:spcBef>
              <a:spcAft>
                <a:spcPct val="0"/>
              </a:spcAft>
              <a:defRPr sz="3200">
                <a:solidFill>
                  <a:schemeClr val="tx1"/>
                </a:solidFill>
                <a:latin typeface="Trebuchet MS" pitchFamily="34" charset="0"/>
                <a:cs typeface="Arial" charset="0"/>
              </a:defRPr>
            </a:lvl8pPr>
            <a:lvl9pPr marL="3886200" indent="-228600" eaLnBrk="0" fontAlgn="base" hangingPunct="0">
              <a:spcBef>
                <a:spcPct val="0"/>
              </a:spcBef>
              <a:spcAft>
                <a:spcPct val="0"/>
              </a:spcAft>
              <a:defRPr sz="3200">
                <a:solidFill>
                  <a:schemeClr val="tx1"/>
                </a:solidFill>
                <a:latin typeface="Trebuchet MS" pitchFamily="34" charset="0"/>
                <a:cs typeface="Arial" charset="0"/>
              </a:defRPr>
            </a:lvl9pPr>
          </a:lstStyle>
          <a:p>
            <a:r>
              <a:rPr lang="en-US" sz="2000" b="1" dirty="0"/>
              <a:t>Figure </a:t>
            </a:r>
            <a:r>
              <a:rPr lang="en-US" sz="2000" b="1" dirty="0" smtClean="0"/>
              <a:t>4. </a:t>
            </a:r>
            <a:r>
              <a:rPr lang="en-US" sz="2000" dirty="0"/>
              <a:t>The average percent difference in daily </a:t>
            </a:r>
            <a:r>
              <a:rPr lang="en-US" sz="2000" dirty="0" err="1"/>
              <a:t>V</a:t>
            </a:r>
            <a:r>
              <a:rPr lang="en-US" sz="2000" baseline="-25000" dirty="0" err="1"/>
              <a:t>h</a:t>
            </a:r>
            <a:r>
              <a:rPr lang="en-US" sz="2000" dirty="0"/>
              <a:t> between the two model outputs and measured </a:t>
            </a:r>
            <a:r>
              <a:rPr lang="en-US" sz="2000" dirty="0" err="1"/>
              <a:t>V</a:t>
            </a:r>
            <a:r>
              <a:rPr lang="en-US" sz="2000" baseline="-25000" dirty="0" err="1"/>
              <a:t>h</a:t>
            </a:r>
            <a:r>
              <a:rPr lang="en-US" sz="2000" baseline="-25000" dirty="0"/>
              <a:t> </a:t>
            </a:r>
            <a:r>
              <a:rPr lang="en-US" sz="2000" dirty="0"/>
              <a:t>at three slope positions. Panel </a:t>
            </a:r>
            <a:r>
              <a:rPr lang="en-US" sz="2000" dirty="0" smtClean="0"/>
              <a:t>(a) </a:t>
            </a:r>
            <a:r>
              <a:rPr lang="en-US" sz="2000" dirty="0"/>
              <a:t>represents a total </a:t>
            </a:r>
            <a:r>
              <a:rPr lang="en-US" sz="2000" dirty="0" smtClean="0"/>
              <a:t>24-hour </a:t>
            </a:r>
            <a:r>
              <a:rPr lang="en-US" sz="2000" dirty="0"/>
              <a:t>period while </a:t>
            </a:r>
            <a:r>
              <a:rPr lang="en-US" sz="2000" dirty="0" smtClean="0"/>
              <a:t>(b) </a:t>
            </a:r>
            <a:r>
              <a:rPr lang="en-US" sz="2000" dirty="0"/>
              <a:t>and </a:t>
            </a:r>
            <a:r>
              <a:rPr lang="en-US" sz="2000" dirty="0" smtClean="0"/>
              <a:t>(c) </a:t>
            </a:r>
            <a:r>
              <a:rPr lang="en-US" sz="2000" dirty="0"/>
              <a:t>divide the same comparisons into daytime and night time periods. Black bars represent the undifferentiated model and grey bars represent the fog differentiated model.</a:t>
            </a:r>
          </a:p>
        </p:txBody>
      </p:sp>
      <p:sp>
        <p:nvSpPr>
          <p:cNvPr id="62" name="Text Box 9"/>
          <p:cNvSpPr txBox="1">
            <a:spLocks noChangeArrowheads="1"/>
          </p:cNvSpPr>
          <p:nvPr/>
        </p:nvSpPr>
        <p:spPr bwMode="auto">
          <a:xfrm>
            <a:off x="21304635" y="24531436"/>
            <a:ext cx="10858697" cy="5001369"/>
          </a:xfrm>
          <a:prstGeom prst="rect">
            <a:avLst/>
          </a:prstGeom>
          <a:noFill/>
          <a:ln w="9525">
            <a:noFill/>
            <a:miter lim="800000"/>
            <a:headEnd/>
            <a:tailEnd/>
          </a:ln>
          <a:effectLst/>
        </p:spPr>
        <p:txBody>
          <a:bodyPr wrap="square">
            <a:spAutoFit/>
          </a:bodyPr>
          <a:lstStyle/>
          <a:p>
            <a:pPr marL="174625" indent="-174625" algn="l" defTabSz="4389438">
              <a:spcBef>
                <a:spcPct val="50000"/>
              </a:spcBef>
              <a:buFont typeface="Wingdings" pitchFamily="2" charset="2"/>
              <a:buChar char="§"/>
            </a:pPr>
            <a:r>
              <a:rPr lang="en-US" sz="2900" dirty="0" smtClean="0">
                <a:solidFill>
                  <a:srgbClr val="000000"/>
                </a:solidFill>
              </a:rPr>
              <a:t>The fog differentiated model resulted in improved predictions of heat pulse velocities during low flow periods (fog and night).</a:t>
            </a:r>
          </a:p>
          <a:p>
            <a:pPr marL="174625" indent="-174625" algn="l" defTabSz="4389438">
              <a:spcBef>
                <a:spcPct val="50000"/>
              </a:spcBef>
              <a:buFont typeface="Wingdings" pitchFamily="2" charset="2"/>
              <a:buChar char="§"/>
            </a:pPr>
            <a:r>
              <a:rPr lang="en-US" sz="2900" dirty="0" smtClean="0">
                <a:solidFill>
                  <a:srgbClr val="000000"/>
                </a:solidFill>
              </a:rPr>
              <a:t>The fog differentiated model improved predictions of daily </a:t>
            </a:r>
            <a:r>
              <a:rPr lang="en-US" sz="2900" dirty="0" err="1" smtClean="0">
                <a:solidFill>
                  <a:srgbClr val="000000"/>
                </a:solidFill>
              </a:rPr>
              <a:t>V</a:t>
            </a:r>
            <a:r>
              <a:rPr lang="en-US" sz="2900" baseline="-25000" dirty="0" err="1" smtClean="0">
                <a:solidFill>
                  <a:srgbClr val="000000"/>
                </a:solidFill>
              </a:rPr>
              <a:t>h</a:t>
            </a:r>
            <a:r>
              <a:rPr lang="en-US" sz="2900" dirty="0" smtClean="0">
                <a:solidFill>
                  <a:srgbClr val="000000"/>
                </a:solidFill>
              </a:rPr>
              <a:t> at the upslope and </a:t>
            </a:r>
            <a:r>
              <a:rPr lang="en-US" sz="2900" dirty="0" err="1" smtClean="0">
                <a:solidFill>
                  <a:srgbClr val="000000"/>
                </a:solidFill>
              </a:rPr>
              <a:t>midslope</a:t>
            </a:r>
            <a:r>
              <a:rPr lang="en-US" sz="2900" dirty="0" smtClean="0">
                <a:solidFill>
                  <a:srgbClr val="000000"/>
                </a:solidFill>
              </a:rPr>
              <a:t> site.</a:t>
            </a:r>
          </a:p>
          <a:p>
            <a:pPr marL="174625" indent="-174625" algn="l" defTabSz="4389438">
              <a:spcBef>
                <a:spcPct val="50000"/>
              </a:spcBef>
              <a:buFont typeface="Wingdings" pitchFamily="2" charset="2"/>
              <a:buChar char="§"/>
            </a:pPr>
            <a:r>
              <a:rPr lang="en-US" sz="2900" dirty="0" smtClean="0">
                <a:solidFill>
                  <a:srgbClr val="000000"/>
                </a:solidFill>
              </a:rPr>
              <a:t>The fog differentiated model improved predictions during day and night periods and reduced the variability of values across all three sites.</a:t>
            </a:r>
          </a:p>
          <a:p>
            <a:pPr marL="174625" indent="-174625" algn="l" defTabSz="4389438">
              <a:spcBef>
                <a:spcPct val="50000"/>
              </a:spcBef>
              <a:buFont typeface="Wingdings" pitchFamily="2" charset="2"/>
              <a:buChar char="§"/>
            </a:pPr>
            <a:endParaRPr lang="en-US" sz="2900" dirty="0" smtClean="0">
              <a:solidFill>
                <a:srgbClr val="000000"/>
              </a:solidFill>
            </a:endParaRPr>
          </a:p>
          <a:p>
            <a:pPr marL="174625" indent="-174625" algn="l" defTabSz="4389438">
              <a:spcBef>
                <a:spcPct val="50000"/>
              </a:spcBef>
              <a:buFont typeface="Wingdings" pitchFamily="2" charset="2"/>
              <a:buChar char="§"/>
            </a:pPr>
            <a:endParaRPr lang="en-US" sz="2900" dirty="0" smtClean="0">
              <a:solidFill>
                <a:srgbClr val="000000"/>
              </a:solidFill>
            </a:endParaRPr>
          </a:p>
        </p:txBody>
      </p:sp>
      <p:sp>
        <p:nvSpPr>
          <p:cNvPr id="63" name="Text Box 9"/>
          <p:cNvSpPr txBox="1">
            <a:spLocks noChangeArrowheads="1"/>
          </p:cNvSpPr>
          <p:nvPr/>
        </p:nvSpPr>
        <p:spPr bwMode="auto">
          <a:xfrm>
            <a:off x="33147000" y="7912099"/>
            <a:ext cx="9779000" cy="15488857"/>
          </a:xfrm>
          <a:prstGeom prst="rect">
            <a:avLst/>
          </a:prstGeom>
          <a:noFill/>
          <a:ln w="9525">
            <a:noFill/>
            <a:miter lim="800000"/>
            <a:headEnd/>
            <a:tailEnd/>
          </a:ln>
          <a:effectLst/>
        </p:spPr>
        <p:txBody>
          <a:bodyPr>
            <a:spAutoFit/>
          </a:bodyPr>
          <a:lstStyle/>
          <a:p>
            <a:pPr marL="174625" indent="-174625" algn="l" defTabSz="4389438">
              <a:spcBef>
                <a:spcPct val="50000"/>
              </a:spcBef>
              <a:buFont typeface="Wingdings" pitchFamily="2" charset="2"/>
              <a:buChar char="§"/>
            </a:pPr>
            <a:r>
              <a:rPr lang="en-US" sz="2900" dirty="0" smtClean="0"/>
              <a:t> In a TMCF ecosystem the influence of VPD, solar radiation, air temperature, leaf wetness, and soil moisture on </a:t>
            </a:r>
            <a:r>
              <a:rPr lang="en-US" sz="2900" dirty="0" err="1" smtClean="0"/>
              <a:t>V</a:t>
            </a:r>
            <a:r>
              <a:rPr lang="en-US" sz="2900" baseline="-25000" dirty="0" err="1" smtClean="0"/>
              <a:t>h</a:t>
            </a:r>
            <a:r>
              <a:rPr lang="en-US" sz="2900" baseline="-25000" dirty="0" smtClean="0"/>
              <a:t> </a:t>
            </a:r>
            <a:r>
              <a:rPr lang="en-US" sz="2900" dirty="0" smtClean="0"/>
              <a:t>varied across three slope positions. Upslope and </a:t>
            </a:r>
            <a:r>
              <a:rPr lang="en-US" sz="2900" dirty="0" err="1" smtClean="0"/>
              <a:t>midslope</a:t>
            </a:r>
            <a:r>
              <a:rPr lang="en-US" sz="2900" dirty="0" smtClean="0"/>
              <a:t> sites had water use patterns more coupled with environmental variables and were predominantly driven by VPD, solar radiation, and air temperature. Coupling at the low-slope site appeared weaker, in that VPD explained less of the variation in </a:t>
            </a:r>
            <a:r>
              <a:rPr lang="en-US" sz="2900" dirty="0" err="1" smtClean="0"/>
              <a:t>V</a:t>
            </a:r>
            <a:r>
              <a:rPr lang="en-US" sz="2900" baseline="-25000" dirty="0" err="1" smtClean="0"/>
              <a:t>h</a:t>
            </a:r>
            <a:r>
              <a:rPr lang="en-US" sz="2900" dirty="0" smtClean="0"/>
              <a:t> with a greater influence of leaf wetness.</a:t>
            </a:r>
          </a:p>
          <a:p>
            <a:pPr marL="174625" indent="-174625" algn="l" defTabSz="4389438">
              <a:spcBef>
                <a:spcPct val="50000"/>
              </a:spcBef>
              <a:buFont typeface="Wingdings" pitchFamily="2" charset="2"/>
              <a:buChar char="§"/>
            </a:pPr>
            <a:r>
              <a:rPr lang="en-US" sz="2900" dirty="0" smtClean="0"/>
              <a:t> VPD explained large proportions of the variation at two sites, particularly during fog periods and nighttime periods. This combined with the greater influence of leaf wetness at the low-slope sites suggests a shift in tree water management during fog and nighttime periods. </a:t>
            </a:r>
            <a:r>
              <a:rPr lang="en-US" sz="2900" dirty="0"/>
              <a:t>F</a:t>
            </a:r>
            <a:r>
              <a:rPr lang="en-US" sz="2900" dirty="0" smtClean="0"/>
              <a:t>og periods of low and negative sap flow have been shown to be important for annual tree water balance. </a:t>
            </a:r>
          </a:p>
          <a:p>
            <a:pPr marL="174625" indent="-174625" algn="l" defTabSz="4389438">
              <a:spcBef>
                <a:spcPct val="50000"/>
              </a:spcBef>
              <a:buFont typeface="Wingdings" pitchFamily="2" charset="2"/>
              <a:buChar char="§"/>
            </a:pPr>
            <a:r>
              <a:rPr lang="en-US" sz="2900" dirty="0" smtClean="0"/>
              <a:t>Soil moisture rarely explained a large proportion of the variation which could be due to relatively wet soils during the study period, rooting depth of the species studied, or the scale of measurement (short) in this study.</a:t>
            </a:r>
          </a:p>
          <a:p>
            <a:pPr marL="174625" indent="-174625" algn="l" defTabSz="4389438">
              <a:spcBef>
                <a:spcPct val="50000"/>
              </a:spcBef>
              <a:buFont typeface="Wingdings" pitchFamily="2" charset="2"/>
              <a:buChar char="§"/>
            </a:pPr>
            <a:r>
              <a:rPr lang="en-US" sz="2900" dirty="0" smtClean="0"/>
              <a:t>Models that separated fog and nighttime periods improved predictions of periods of low sap flow, such as during fog or night. This was particularly true at the upslope and </a:t>
            </a:r>
            <a:r>
              <a:rPr lang="en-US" sz="2900" dirty="0" err="1" smtClean="0"/>
              <a:t>midslope</a:t>
            </a:r>
            <a:r>
              <a:rPr lang="en-US" sz="2900" dirty="0" smtClean="0"/>
              <a:t> sites more coupled to the environment. </a:t>
            </a:r>
          </a:p>
          <a:p>
            <a:pPr marL="174625" indent="-174625" algn="l" defTabSz="4389438">
              <a:spcBef>
                <a:spcPct val="50000"/>
              </a:spcBef>
              <a:buFont typeface="Wingdings" pitchFamily="2" charset="2"/>
              <a:buChar char="§"/>
            </a:pPr>
            <a:r>
              <a:rPr lang="en-US" sz="2900" dirty="0" smtClean="0"/>
              <a:t>Outputs from this study could be particularly useful for studies trying to model nighttime transpiration rates or periods of foliar uptake. Both patterns have been shown to be significant contributors to plant water balance patterns in TMCFs.</a:t>
            </a:r>
          </a:p>
          <a:p>
            <a:pPr marL="174625" indent="-174625" algn="l" defTabSz="4389438">
              <a:spcBef>
                <a:spcPct val="50000"/>
              </a:spcBef>
              <a:buFont typeface="Wingdings" pitchFamily="2" charset="2"/>
              <a:buChar char="§"/>
            </a:pPr>
            <a:endParaRPr lang="en-US" sz="2900" dirty="0"/>
          </a:p>
        </p:txBody>
      </p:sp>
      <p:pic>
        <p:nvPicPr>
          <p:cNvPr id="5" name="Picture 4"/>
          <p:cNvPicPr>
            <a:picLocks noChangeAspect="1"/>
          </p:cNvPicPr>
          <p:nvPr/>
        </p:nvPicPr>
        <p:blipFill>
          <a:blip r:embed="rId17"/>
          <a:stretch>
            <a:fillRect/>
          </a:stretch>
        </p:blipFill>
        <p:spPr>
          <a:xfrm>
            <a:off x="733754" y="19314134"/>
            <a:ext cx="10131453" cy="5206390"/>
          </a:xfrm>
          <a:prstGeom prst="rect">
            <a:avLst/>
          </a:prstGeom>
        </p:spPr>
      </p:pic>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Default Design">
  <a:themeElements>
    <a:clrScheme name="Custom 28">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FFFFF"/>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4389438" rtl="0" eaLnBrk="1" fontAlgn="base" latinLnBrk="0" hangingPunct="1">
          <a:lnSpc>
            <a:spcPct val="100000"/>
          </a:lnSpc>
          <a:spcBef>
            <a:spcPct val="0"/>
          </a:spcBef>
          <a:spcAft>
            <a:spcPct val="0"/>
          </a:spcAft>
          <a:buClrTx/>
          <a:buSzTx/>
          <a:buFontTx/>
          <a:buNone/>
          <a:tabLst/>
          <a:defRPr kumimoji="0" lang="en-US" sz="86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4389438" rtl="0" eaLnBrk="1" fontAlgn="base" latinLnBrk="0" hangingPunct="1">
          <a:lnSpc>
            <a:spcPct val="100000"/>
          </a:lnSpc>
          <a:spcBef>
            <a:spcPct val="0"/>
          </a:spcBef>
          <a:spcAft>
            <a:spcPct val="0"/>
          </a:spcAft>
          <a:buClrTx/>
          <a:buSzTx/>
          <a:buFontTx/>
          <a:buNone/>
          <a:tabLst/>
          <a:defRPr kumimoji="0" lang="en-US" sz="86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1365</TotalTime>
  <Words>1280</Words>
  <Application>Microsoft Macintosh PowerPoint</Application>
  <PresentationFormat>Custom</PresentationFormat>
  <Paragraphs>38</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Default Design</vt:lpstr>
      <vt:lpstr>Document</vt:lpstr>
      <vt:lpstr>PowerPoint Presentation</vt:lpstr>
    </vt:vector>
  </TitlesOfParts>
  <Company>MegaPrint Inc.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36x48 Horizontal Poster</dc:title>
  <dc:creator>Ethan Shulda</dc:creator>
  <dc:description>©MegaPrint Inc. 2009</dc:description>
  <cp:lastModifiedBy>Carter Berry</cp:lastModifiedBy>
  <cp:revision>103</cp:revision>
  <cp:lastPrinted>2015-08-03T22:15:44Z</cp:lastPrinted>
  <dcterms:created xsi:type="dcterms:W3CDTF">2008-12-04T00:20:37Z</dcterms:created>
  <dcterms:modified xsi:type="dcterms:W3CDTF">2015-08-05T01:08:28Z</dcterms:modified>
  <cp:category>Research Poster</cp:category>
</cp:coreProperties>
</file>