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5" r:id="rId1"/>
    <p:sldMasterId id="2147483969" r:id="rId2"/>
    <p:sldMasterId id="2147483981" r:id="rId3"/>
  </p:sldMasterIdLst>
  <p:notesMasterIdLst>
    <p:notesMasterId r:id="rId5"/>
  </p:notesMasterIdLst>
  <p:sldIdLst>
    <p:sldId id="256" r:id="rId4"/>
  </p:sldIdLst>
  <p:sldSz cx="438912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417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EAC8"/>
    <a:srgbClr val="DBE5BD"/>
    <a:srgbClr val="5E913B"/>
    <a:srgbClr val="000066"/>
    <a:srgbClr val="800000"/>
    <a:srgbClr val="BDDFBB"/>
    <a:srgbClr val="CFDCA4"/>
    <a:srgbClr val="D4E8CE"/>
    <a:srgbClr val="CFE8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49" autoAdjust="0"/>
    <p:restoredTop sz="95411" autoAdjust="0"/>
  </p:normalViewPr>
  <p:slideViewPr>
    <p:cSldViewPr>
      <p:cViewPr>
        <p:scale>
          <a:sx n="50" d="100"/>
          <a:sy n="50" d="100"/>
        </p:scale>
        <p:origin x="-5558" y="-5227"/>
      </p:cViewPr>
      <p:guideLst>
        <p:guide orient="horz" pos="10417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3086" y="8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8739EA8-2492-49CE-9393-48DD18085CAC}" type="datetimeFigureOut">
              <a:rPr lang="en-US"/>
              <a:pPr>
                <a:defRPr/>
              </a:pPr>
              <a:t>8/6/2015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23C80E8-8E0B-4512-8030-EE4E6AFDA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946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E7B95E-BEEF-4F90-A76F-C2422CFA10E4}" type="slidenum">
              <a:rPr lang="en-US" altLang="en-US" smtClean="0"/>
              <a:pPr/>
              <a:t>1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43105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97747"/>
            <a:ext cx="32918400" cy="11460480"/>
          </a:xfrm>
        </p:spPr>
        <p:txBody>
          <a:bodyPr anchor="b">
            <a:normAutofit/>
          </a:bodyPr>
          <a:lstStyle>
            <a:lvl1pPr algn="ctr">
              <a:defRPr sz="216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5"/>
            <a:ext cx="32918400" cy="7947657"/>
          </a:xfrm>
        </p:spPr>
        <p:txBody>
          <a:bodyPr>
            <a:normAutofit/>
          </a:bodyPr>
          <a:lstStyle>
            <a:lvl1pPr marL="0" indent="0" algn="ctr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45980" indent="0" algn="ctr">
              <a:buNone/>
              <a:defRPr sz="10080"/>
            </a:lvl2pPr>
            <a:lvl3pPr marL="3291962" indent="0" algn="ctr">
              <a:buNone/>
              <a:defRPr sz="8640"/>
            </a:lvl3pPr>
            <a:lvl4pPr marL="4937942" indent="0" algn="ctr">
              <a:buNone/>
              <a:defRPr sz="7201"/>
            </a:lvl4pPr>
            <a:lvl5pPr marL="6583923" indent="0" algn="ctr">
              <a:buNone/>
              <a:defRPr sz="7201"/>
            </a:lvl5pPr>
            <a:lvl6pPr marL="8229903" indent="0" algn="ctr">
              <a:buNone/>
              <a:defRPr sz="7201"/>
            </a:lvl6pPr>
            <a:lvl7pPr marL="9875885" indent="0" algn="ctr">
              <a:buNone/>
              <a:defRPr sz="7201"/>
            </a:lvl7pPr>
            <a:lvl8pPr marL="11521865" indent="0" algn="ctr">
              <a:buNone/>
              <a:defRPr sz="7201"/>
            </a:lvl8pPr>
            <a:lvl9pPr marL="13167846" indent="0" algn="ctr">
              <a:buNone/>
              <a:defRPr sz="7201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604BC-4EAE-41A3-8EB7-8C51FA1D15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80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38EA2-059A-4351-98A1-599B6E35D7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410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19634"/>
            <a:ext cx="37856160" cy="13685798"/>
          </a:xfrm>
        </p:spPr>
        <p:txBody>
          <a:bodyPr anchor="b">
            <a:normAutofit/>
          </a:bodyPr>
          <a:lstStyle>
            <a:lvl1pPr>
              <a:defRPr sz="21602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1852641"/>
            <a:ext cx="37856160" cy="7200898"/>
          </a:xfrm>
        </p:spPr>
        <p:txBody>
          <a:bodyPr anchor="t">
            <a:normAutofit/>
          </a:bodyPr>
          <a:lstStyle>
            <a:lvl1pPr marL="0" indent="0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4598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1962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7942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392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2990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588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186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784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CD977-9E73-4B21-8242-2F038A5E3E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81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2457" y="8778246"/>
            <a:ext cx="18653760" cy="2088641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78246"/>
            <a:ext cx="18653760" cy="2088641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1BB7-4866-449D-BE61-EBA222A371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84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2457" y="8072885"/>
            <a:ext cx="18562320" cy="3963355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80" indent="0">
              <a:buNone/>
              <a:defRPr sz="7201" b="1"/>
            </a:lvl2pPr>
            <a:lvl3pPr marL="3291962" indent="0">
              <a:buNone/>
              <a:defRPr sz="6480" b="1"/>
            </a:lvl3pPr>
            <a:lvl4pPr marL="4937942" indent="0">
              <a:buNone/>
              <a:defRPr sz="5760" b="1"/>
            </a:lvl4pPr>
            <a:lvl5pPr marL="6583923" indent="0">
              <a:buNone/>
              <a:defRPr sz="5760" b="1"/>
            </a:lvl5pPr>
            <a:lvl6pPr marL="8229903" indent="0">
              <a:buNone/>
              <a:defRPr sz="5760" b="1"/>
            </a:lvl6pPr>
            <a:lvl7pPr marL="9875885" indent="0">
              <a:buNone/>
              <a:defRPr sz="5760" b="1"/>
            </a:lvl7pPr>
            <a:lvl8pPr marL="11521865" indent="0">
              <a:buNone/>
              <a:defRPr sz="5760" b="1"/>
            </a:lvl8pPr>
            <a:lvl9pPr marL="13167846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2457" y="12036243"/>
            <a:ext cx="18562320" cy="17666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72885"/>
            <a:ext cx="18653764" cy="396335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80" indent="0">
              <a:buNone/>
              <a:defRPr sz="7201" b="1"/>
            </a:lvl2pPr>
            <a:lvl3pPr marL="3291962" indent="0">
              <a:buNone/>
              <a:defRPr sz="6480" b="1"/>
            </a:lvl3pPr>
            <a:lvl4pPr marL="4937942" indent="0">
              <a:buNone/>
              <a:defRPr sz="5760" b="1"/>
            </a:lvl4pPr>
            <a:lvl5pPr marL="6583923" indent="0">
              <a:buNone/>
              <a:defRPr sz="5760" b="1"/>
            </a:lvl5pPr>
            <a:lvl6pPr marL="8229903" indent="0">
              <a:buNone/>
              <a:defRPr sz="5760" b="1"/>
            </a:lvl6pPr>
            <a:lvl7pPr marL="9875885" indent="0">
              <a:buNone/>
              <a:defRPr sz="5760" b="1"/>
            </a:lvl7pPr>
            <a:lvl8pPr marL="11521865" indent="0">
              <a:buNone/>
              <a:defRPr sz="5760" b="1"/>
            </a:lvl8pPr>
            <a:lvl9pPr marL="13167846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36243"/>
            <a:ext cx="18653764" cy="17666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39970-835D-470A-9260-384CFEB3AB4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662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7D5F5-6CDB-44F0-A327-8A75CF47C2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16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5121-FA33-4C13-8D27-6E09271DCC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148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93" y="2194562"/>
            <a:ext cx="14154912" cy="7680946"/>
          </a:xfrm>
        </p:spPr>
        <p:txBody>
          <a:bodyPr anchor="b">
            <a:normAutofit/>
          </a:bodyPr>
          <a:lstStyle>
            <a:lvl1pPr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3760" y="4754880"/>
            <a:ext cx="22219920" cy="2340864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1"/>
            </a:lvl4pPr>
            <a:lvl5pPr>
              <a:defRPr sz="7201"/>
            </a:lvl5pPr>
            <a:lvl6pPr>
              <a:defRPr sz="7201"/>
            </a:lvl6pPr>
            <a:lvl7pPr>
              <a:defRPr sz="7201"/>
            </a:lvl7pPr>
            <a:lvl8pPr>
              <a:defRPr sz="7201"/>
            </a:lvl8pPr>
            <a:lvl9pPr>
              <a:defRPr sz="7201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8493" y="9875521"/>
            <a:ext cx="14154912" cy="1828800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760"/>
            </a:lvl1pPr>
            <a:lvl2pPr marL="1645980" indent="0">
              <a:buNone/>
              <a:defRPr sz="4320"/>
            </a:lvl2pPr>
            <a:lvl3pPr marL="3291962" indent="0">
              <a:buNone/>
              <a:defRPr sz="3600"/>
            </a:lvl3pPr>
            <a:lvl4pPr marL="4937942" indent="0">
              <a:buNone/>
              <a:defRPr sz="3240"/>
            </a:lvl4pPr>
            <a:lvl5pPr marL="6583923" indent="0">
              <a:buNone/>
              <a:defRPr sz="3240"/>
            </a:lvl5pPr>
            <a:lvl6pPr marL="8229903" indent="0">
              <a:buNone/>
              <a:defRPr sz="3240"/>
            </a:lvl6pPr>
            <a:lvl7pPr marL="9875885" indent="0">
              <a:buNone/>
              <a:defRPr sz="3240"/>
            </a:lvl7pPr>
            <a:lvl8pPr marL="11521865" indent="0">
              <a:buNone/>
              <a:defRPr sz="3240"/>
            </a:lvl8pPr>
            <a:lvl9pPr marL="13167846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53D84-1236-4806-BBED-9F8382C380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65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93" y="2194560"/>
            <a:ext cx="14154912" cy="7680960"/>
          </a:xfrm>
        </p:spPr>
        <p:txBody>
          <a:bodyPr anchor="b">
            <a:normAutofit/>
          </a:bodyPr>
          <a:lstStyle>
            <a:lvl1pPr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3760" y="4754880"/>
            <a:ext cx="22219920" cy="23408640"/>
          </a:xfrm>
        </p:spPr>
        <p:txBody>
          <a:bodyPr/>
          <a:lstStyle>
            <a:lvl1pPr marL="0" indent="0">
              <a:buNone/>
              <a:defRPr sz="11520"/>
            </a:lvl1pPr>
            <a:lvl2pPr marL="1645980" indent="0">
              <a:buNone/>
              <a:defRPr sz="10080"/>
            </a:lvl2pPr>
            <a:lvl3pPr marL="3291962" indent="0">
              <a:buNone/>
              <a:defRPr sz="8640"/>
            </a:lvl3pPr>
            <a:lvl4pPr marL="4937942" indent="0">
              <a:buNone/>
              <a:defRPr sz="7201"/>
            </a:lvl4pPr>
            <a:lvl5pPr marL="6583923" indent="0">
              <a:buNone/>
              <a:defRPr sz="7201"/>
            </a:lvl5pPr>
            <a:lvl6pPr marL="8229903" indent="0">
              <a:buNone/>
              <a:defRPr sz="7201"/>
            </a:lvl6pPr>
            <a:lvl7pPr marL="9875885" indent="0">
              <a:buNone/>
              <a:defRPr sz="7201"/>
            </a:lvl7pPr>
            <a:lvl8pPr marL="11521865" indent="0">
              <a:buNone/>
              <a:defRPr sz="7201"/>
            </a:lvl8pPr>
            <a:lvl9pPr marL="13167846" indent="0">
              <a:buNone/>
              <a:defRPr sz="7201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8493" y="9875520"/>
            <a:ext cx="14154912" cy="18288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760"/>
            </a:lvl1pPr>
            <a:lvl2pPr marL="1645980" indent="0">
              <a:buNone/>
              <a:defRPr sz="4320"/>
            </a:lvl2pPr>
            <a:lvl3pPr marL="3291962" indent="0">
              <a:buNone/>
              <a:defRPr sz="3600"/>
            </a:lvl3pPr>
            <a:lvl4pPr marL="4937942" indent="0">
              <a:buNone/>
              <a:defRPr sz="3240"/>
            </a:lvl4pPr>
            <a:lvl5pPr marL="6583923" indent="0">
              <a:buNone/>
              <a:defRPr sz="3240"/>
            </a:lvl5pPr>
            <a:lvl6pPr marL="8229903" indent="0">
              <a:buNone/>
              <a:defRPr sz="3240"/>
            </a:lvl6pPr>
            <a:lvl7pPr marL="9875885" indent="0">
              <a:buNone/>
              <a:defRPr sz="3240"/>
            </a:lvl7pPr>
            <a:lvl8pPr marL="11521865" indent="0">
              <a:buNone/>
              <a:defRPr sz="3240"/>
            </a:lvl8pPr>
            <a:lvl9pPr marL="13167846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816C8-839C-4CFE-B1E0-EEA7A6439D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33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3D60E-248D-4CF6-AA1A-DB76E22E4B1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996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2974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29740"/>
            <a:ext cx="27843480" cy="2789681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CB596-95DD-4DC9-82C0-201B16766A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354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97747"/>
            <a:ext cx="32918400" cy="11460480"/>
          </a:xfrm>
        </p:spPr>
        <p:txBody>
          <a:bodyPr anchor="b">
            <a:normAutofit/>
          </a:bodyPr>
          <a:lstStyle>
            <a:lvl1pPr algn="ctr">
              <a:defRPr sz="216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5"/>
            <a:ext cx="32918400" cy="7947657"/>
          </a:xfrm>
        </p:spPr>
        <p:txBody>
          <a:bodyPr>
            <a:normAutofit/>
          </a:bodyPr>
          <a:lstStyle>
            <a:lvl1pPr marL="0" indent="0" algn="ctr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45980" indent="0" algn="ctr">
              <a:buNone/>
              <a:defRPr sz="10080"/>
            </a:lvl2pPr>
            <a:lvl3pPr marL="3291962" indent="0" algn="ctr">
              <a:buNone/>
              <a:defRPr sz="8640"/>
            </a:lvl3pPr>
            <a:lvl4pPr marL="4937942" indent="0" algn="ctr">
              <a:buNone/>
              <a:defRPr sz="7201"/>
            </a:lvl4pPr>
            <a:lvl5pPr marL="6583923" indent="0" algn="ctr">
              <a:buNone/>
              <a:defRPr sz="7201"/>
            </a:lvl5pPr>
            <a:lvl6pPr marL="8229903" indent="0" algn="ctr">
              <a:buNone/>
              <a:defRPr sz="7201"/>
            </a:lvl6pPr>
            <a:lvl7pPr marL="9875885" indent="0" algn="ctr">
              <a:buNone/>
              <a:defRPr sz="7201"/>
            </a:lvl7pPr>
            <a:lvl8pPr marL="11521865" indent="0" algn="ctr">
              <a:buNone/>
              <a:defRPr sz="7201"/>
            </a:lvl8pPr>
            <a:lvl9pPr marL="13167846" indent="0" algn="ctr">
              <a:buNone/>
              <a:defRPr sz="7201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604BC-4EAE-41A3-8EB7-8C51FA1D15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032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38EA2-059A-4351-98A1-599B6E35D7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885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19634"/>
            <a:ext cx="37856160" cy="13685798"/>
          </a:xfrm>
        </p:spPr>
        <p:txBody>
          <a:bodyPr anchor="b">
            <a:normAutofit/>
          </a:bodyPr>
          <a:lstStyle>
            <a:lvl1pPr>
              <a:defRPr sz="21602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1852641"/>
            <a:ext cx="37856160" cy="7200898"/>
          </a:xfrm>
        </p:spPr>
        <p:txBody>
          <a:bodyPr anchor="t">
            <a:normAutofit/>
          </a:bodyPr>
          <a:lstStyle>
            <a:lvl1pPr marL="0" indent="0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4598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1962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7942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392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2990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588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186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784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CD977-9E73-4B21-8242-2F038A5E3E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33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2457" y="8778246"/>
            <a:ext cx="18653760" cy="2088641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78246"/>
            <a:ext cx="18653760" cy="2088641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1BB7-4866-449D-BE61-EBA222A371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36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2457" y="8072885"/>
            <a:ext cx="18562320" cy="3963355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80" indent="0">
              <a:buNone/>
              <a:defRPr sz="7201" b="1"/>
            </a:lvl2pPr>
            <a:lvl3pPr marL="3291962" indent="0">
              <a:buNone/>
              <a:defRPr sz="6480" b="1"/>
            </a:lvl3pPr>
            <a:lvl4pPr marL="4937942" indent="0">
              <a:buNone/>
              <a:defRPr sz="5760" b="1"/>
            </a:lvl4pPr>
            <a:lvl5pPr marL="6583923" indent="0">
              <a:buNone/>
              <a:defRPr sz="5760" b="1"/>
            </a:lvl5pPr>
            <a:lvl6pPr marL="8229903" indent="0">
              <a:buNone/>
              <a:defRPr sz="5760" b="1"/>
            </a:lvl6pPr>
            <a:lvl7pPr marL="9875885" indent="0">
              <a:buNone/>
              <a:defRPr sz="5760" b="1"/>
            </a:lvl7pPr>
            <a:lvl8pPr marL="11521865" indent="0">
              <a:buNone/>
              <a:defRPr sz="5760" b="1"/>
            </a:lvl8pPr>
            <a:lvl9pPr marL="13167846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2457" y="12036243"/>
            <a:ext cx="18562320" cy="17666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72885"/>
            <a:ext cx="18653764" cy="396335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80" indent="0">
              <a:buNone/>
              <a:defRPr sz="7201" b="1"/>
            </a:lvl2pPr>
            <a:lvl3pPr marL="3291962" indent="0">
              <a:buNone/>
              <a:defRPr sz="6480" b="1"/>
            </a:lvl3pPr>
            <a:lvl4pPr marL="4937942" indent="0">
              <a:buNone/>
              <a:defRPr sz="5760" b="1"/>
            </a:lvl4pPr>
            <a:lvl5pPr marL="6583923" indent="0">
              <a:buNone/>
              <a:defRPr sz="5760" b="1"/>
            </a:lvl5pPr>
            <a:lvl6pPr marL="8229903" indent="0">
              <a:buNone/>
              <a:defRPr sz="5760" b="1"/>
            </a:lvl6pPr>
            <a:lvl7pPr marL="9875885" indent="0">
              <a:buNone/>
              <a:defRPr sz="5760" b="1"/>
            </a:lvl7pPr>
            <a:lvl8pPr marL="11521865" indent="0">
              <a:buNone/>
              <a:defRPr sz="5760" b="1"/>
            </a:lvl8pPr>
            <a:lvl9pPr marL="13167846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36243"/>
            <a:ext cx="18653764" cy="17666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39970-835D-470A-9260-384CFEB3AB4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3838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7D5F5-6CDB-44F0-A327-8A75CF47C2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426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5121-FA33-4C13-8D27-6E09271DCC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74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93" y="2194562"/>
            <a:ext cx="14154912" cy="7680946"/>
          </a:xfrm>
        </p:spPr>
        <p:txBody>
          <a:bodyPr anchor="b">
            <a:normAutofit/>
          </a:bodyPr>
          <a:lstStyle>
            <a:lvl1pPr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3760" y="4754880"/>
            <a:ext cx="22219920" cy="2340864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1"/>
            </a:lvl4pPr>
            <a:lvl5pPr>
              <a:defRPr sz="7201"/>
            </a:lvl5pPr>
            <a:lvl6pPr>
              <a:defRPr sz="7201"/>
            </a:lvl6pPr>
            <a:lvl7pPr>
              <a:defRPr sz="7201"/>
            </a:lvl7pPr>
            <a:lvl8pPr>
              <a:defRPr sz="7201"/>
            </a:lvl8pPr>
            <a:lvl9pPr>
              <a:defRPr sz="7201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8493" y="9875521"/>
            <a:ext cx="14154912" cy="1828800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760"/>
            </a:lvl1pPr>
            <a:lvl2pPr marL="1645980" indent="0">
              <a:buNone/>
              <a:defRPr sz="4320"/>
            </a:lvl2pPr>
            <a:lvl3pPr marL="3291962" indent="0">
              <a:buNone/>
              <a:defRPr sz="3600"/>
            </a:lvl3pPr>
            <a:lvl4pPr marL="4937942" indent="0">
              <a:buNone/>
              <a:defRPr sz="3240"/>
            </a:lvl4pPr>
            <a:lvl5pPr marL="6583923" indent="0">
              <a:buNone/>
              <a:defRPr sz="3240"/>
            </a:lvl5pPr>
            <a:lvl6pPr marL="8229903" indent="0">
              <a:buNone/>
              <a:defRPr sz="3240"/>
            </a:lvl6pPr>
            <a:lvl7pPr marL="9875885" indent="0">
              <a:buNone/>
              <a:defRPr sz="3240"/>
            </a:lvl7pPr>
            <a:lvl8pPr marL="11521865" indent="0">
              <a:buNone/>
              <a:defRPr sz="3240"/>
            </a:lvl8pPr>
            <a:lvl9pPr marL="13167846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53D84-1236-4806-BBED-9F8382C380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8498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93" y="2194560"/>
            <a:ext cx="14154912" cy="7680960"/>
          </a:xfrm>
        </p:spPr>
        <p:txBody>
          <a:bodyPr anchor="b">
            <a:normAutofit/>
          </a:bodyPr>
          <a:lstStyle>
            <a:lvl1pPr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3760" y="4754880"/>
            <a:ext cx="22219920" cy="23408640"/>
          </a:xfrm>
        </p:spPr>
        <p:txBody>
          <a:bodyPr/>
          <a:lstStyle>
            <a:lvl1pPr marL="0" indent="0">
              <a:buNone/>
              <a:defRPr sz="11520"/>
            </a:lvl1pPr>
            <a:lvl2pPr marL="1645980" indent="0">
              <a:buNone/>
              <a:defRPr sz="10080"/>
            </a:lvl2pPr>
            <a:lvl3pPr marL="3291962" indent="0">
              <a:buNone/>
              <a:defRPr sz="8640"/>
            </a:lvl3pPr>
            <a:lvl4pPr marL="4937942" indent="0">
              <a:buNone/>
              <a:defRPr sz="7201"/>
            </a:lvl4pPr>
            <a:lvl5pPr marL="6583923" indent="0">
              <a:buNone/>
              <a:defRPr sz="7201"/>
            </a:lvl5pPr>
            <a:lvl6pPr marL="8229903" indent="0">
              <a:buNone/>
              <a:defRPr sz="7201"/>
            </a:lvl6pPr>
            <a:lvl7pPr marL="9875885" indent="0">
              <a:buNone/>
              <a:defRPr sz="7201"/>
            </a:lvl7pPr>
            <a:lvl8pPr marL="11521865" indent="0">
              <a:buNone/>
              <a:defRPr sz="7201"/>
            </a:lvl8pPr>
            <a:lvl9pPr marL="13167846" indent="0">
              <a:buNone/>
              <a:defRPr sz="7201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8493" y="9875520"/>
            <a:ext cx="14154912" cy="18288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760"/>
            </a:lvl1pPr>
            <a:lvl2pPr marL="1645980" indent="0">
              <a:buNone/>
              <a:defRPr sz="4320"/>
            </a:lvl2pPr>
            <a:lvl3pPr marL="3291962" indent="0">
              <a:buNone/>
              <a:defRPr sz="3600"/>
            </a:lvl3pPr>
            <a:lvl4pPr marL="4937942" indent="0">
              <a:buNone/>
              <a:defRPr sz="3240"/>
            </a:lvl4pPr>
            <a:lvl5pPr marL="6583923" indent="0">
              <a:buNone/>
              <a:defRPr sz="3240"/>
            </a:lvl5pPr>
            <a:lvl6pPr marL="8229903" indent="0">
              <a:buNone/>
              <a:defRPr sz="3240"/>
            </a:lvl6pPr>
            <a:lvl7pPr marL="9875885" indent="0">
              <a:buNone/>
              <a:defRPr sz="3240"/>
            </a:lvl7pPr>
            <a:lvl8pPr marL="11521865" indent="0">
              <a:buNone/>
              <a:defRPr sz="3240"/>
            </a:lvl8pPr>
            <a:lvl9pPr marL="13167846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816C8-839C-4CFE-B1E0-EEA7A6439D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038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3D60E-248D-4CF6-AA1A-DB76E22E4B1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918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2974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29740"/>
            <a:ext cx="27843480" cy="2789681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CB596-95DD-4DC9-82C0-201B16766A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69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97747"/>
            <a:ext cx="32918400" cy="11460480"/>
          </a:xfrm>
        </p:spPr>
        <p:txBody>
          <a:bodyPr anchor="b">
            <a:normAutofit/>
          </a:bodyPr>
          <a:lstStyle>
            <a:lvl1pPr algn="ctr">
              <a:defRPr sz="216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5"/>
            <a:ext cx="32918400" cy="7947657"/>
          </a:xfrm>
        </p:spPr>
        <p:txBody>
          <a:bodyPr>
            <a:normAutofit/>
          </a:bodyPr>
          <a:lstStyle>
            <a:lvl1pPr marL="0" indent="0" algn="ctr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45980" indent="0" algn="ctr">
              <a:buNone/>
              <a:defRPr sz="10080"/>
            </a:lvl2pPr>
            <a:lvl3pPr marL="3291962" indent="0" algn="ctr">
              <a:buNone/>
              <a:defRPr sz="8640"/>
            </a:lvl3pPr>
            <a:lvl4pPr marL="4937942" indent="0" algn="ctr">
              <a:buNone/>
              <a:defRPr sz="7201"/>
            </a:lvl4pPr>
            <a:lvl5pPr marL="6583923" indent="0" algn="ctr">
              <a:buNone/>
              <a:defRPr sz="7201"/>
            </a:lvl5pPr>
            <a:lvl6pPr marL="8229903" indent="0" algn="ctr">
              <a:buNone/>
              <a:defRPr sz="7201"/>
            </a:lvl6pPr>
            <a:lvl7pPr marL="9875885" indent="0" algn="ctr">
              <a:buNone/>
              <a:defRPr sz="7201"/>
            </a:lvl7pPr>
            <a:lvl8pPr marL="11521865" indent="0" algn="ctr">
              <a:buNone/>
              <a:defRPr sz="7201"/>
            </a:lvl8pPr>
            <a:lvl9pPr marL="13167846" indent="0" algn="ctr">
              <a:buNone/>
              <a:defRPr sz="7201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604BC-4EAE-41A3-8EB7-8C51FA1D15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248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338EA2-059A-4351-98A1-599B6E35D7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5632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19634"/>
            <a:ext cx="37856160" cy="13685798"/>
          </a:xfrm>
        </p:spPr>
        <p:txBody>
          <a:bodyPr anchor="b">
            <a:normAutofit/>
          </a:bodyPr>
          <a:lstStyle>
            <a:lvl1pPr>
              <a:defRPr sz="21602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1852641"/>
            <a:ext cx="37856160" cy="7200898"/>
          </a:xfrm>
        </p:spPr>
        <p:txBody>
          <a:bodyPr anchor="t">
            <a:normAutofit/>
          </a:bodyPr>
          <a:lstStyle>
            <a:lvl1pPr marL="0" indent="0">
              <a:buNone/>
              <a:defRPr sz="864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4598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1962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7942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392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2990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588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186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784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CCD977-9E73-4B21-8242-2F038A5E3E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0535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2457" y="8778246"/>
            <a:ext cx="18653760" cy="2088641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78246"/>
            <a:ext cx="18653760" cy="2088641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1BB7-4866-449D-BE61-EBA222A371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1361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2457" y="8072885"/>
            <a:ext cx="18562320" cy="3963355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80" indent="0">
              <a:buNone/>
              <a:defRPr sz="7201" b="1"/>
            </a:lvl2pPr>
            <a:lvl3pPr marL="3291962" indent="0">
              <a:buNone/>
              <a:defRPr sz="6480" b="1"/>
            </a:lvl3pPr>
            <a:lvl4pPr marL="4937942" indent="0">
              <a:buNone/>
              <a:defRPr sz="5760" b="1"/>
            </a:lvl4pPr>
            <a:lvl5pPr marL="6583923" indent="0">
              <a:buNone/>
              <a:defRPr sz="5760" b="1"/>
            </a:lvl5pPr>
            <a:lvl6pPr marL="8229903" indent="0">
              <a:buNone/>
              <a:defRPr sz="5760" b="1"/>
            </a:lvl6pPr>
            <a:lvl7pPr marL="9875885" indent="0">
              <a:buNone/>
              <a:defRPr sz="5760" b="1"/>
            </a:lvl7pPr>
            <a:lvl8pPr marL="11521865" indent="0">
              <a:buNone/>
              <a:defRPr sz="5760" b="1"/>
            </a:lvl8pPr>
            <a:lvl9pPr marL="13167846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2457" y="12036243"/>
            <a:ext cx="18562320" cy="17666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72885"/>
            <a:ext cx="18653764" cy="396335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80" indent="0">
              <a:buNone/>
              <a:defRPr sz="7201" b="1"/>
            </a:lvl2pPr>
            <a:lvl3pPr marL="3291962" indent="0">
              <a:buNone/>
              <a:defRPr sz="6480" b="1"/>
            </a:lvl3pPr>
            <a:lvl4pPr marL="4937942" indent="0">
              <a:buNone/>
              <a:defRPr sz="5760" b="1"/>
            </a:lvl4pPr>
            <a:lvl5pPr marL="6583923" indent="0">
              <a:buNone/>
              <a:defRPr sz="5760" b="1"/>
            </a:lvl5pPr>
            <a:lvl6pPr marL="8229903" indent="0">
              <a:buNone/>
              <a:defRPr sz="5760" b="1"/>
            </a:lvl6pPr>
            <a:lvl7pPr marL="9875885" indent="0">
              <a:buNone/>
              <a:defRPr sz="5760" b="1"/>
            </a:lvl7pPr>
            <a:lvl8pPr marL="11521865" indent="0">
              <a:buNone/>
              <a:defRPr sz="5760" b="1"/>
            </a:lvl8pPr>
            <a:lvl9pPr marL="13167846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36243"/>
            <a:ext cx="18653764" cy="176665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239970-835D-470A-9260-384CFEB3AB4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2002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7D5F5-6CDB-44F0-A327-8A75CF47C2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746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5121-FA33-4C13-8D27-6E09271DCC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1101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93" y="2194562"/>
            <a:ext cx="14154912" cy="7680946"/>
          </a:xfrm>
        </p:spPr>
        <p:txBody>
          <a:bodyPr anchor="b">
            <a:normAutofit/>
          </a:bodyPr>
          <a:lstStyle>
            <a:lvl1pPr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3760" y="4754880"/>
            <a:ext cx="22219920" cy="2340864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1"/>
            </a:lvl4pPr>
            <a:lvl5pPr>
              <a:defRPr sz="7201"/>
            </a:lvl5pPr>
            <a:lvl6pPr>
              <a:defRPr sz="7201"/>
            </a:lvl6pPr>
            <a:lvl7pPr>
              <a:defRPr sz="7201"/>
            </a:lvl7pPr>
            <a:lvl8pPr>
              <a:defRPr sz="7201"/>
            </a:lvl8pPr>
            <a:lvl9pPr>
              <a:defRPr sz="7201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8493" y="9875521"/>
            <a:ext cx="14154912" cy="1828800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760"/>
            </a:lvl1pPr>
            <a:lvl2pPr marL="1645980" indent="0">
              <a:buNone/>
              <a:defRPr sz="4320"/>
            </a:lvl2pPr>
            <a:lvl3pPr marL="3291962" indent="0">
              <a:buNone/>
              <a:defRPr sz="3600"/>
            </a:lvl3pPr>
            <a:lvl4pPr marL="4937942" indent="0">
              <a:buNone/>
              <a:defRPr sz="3240"/>
            </a:lvl4pPr>
            <a:lvl5pPr marL="6583923" indent="0">
              <a:buNone/>
              <a:defRPr sz="3240"/>
            </a:lvl5pPr>
            <a:lvl6pPr marL="8229903" indent="0">
              <a:buNone/>
              <a:defRPr sz="3240"/>
            </a:lvl6pPr>
            <a:lvl7pPr marL="9875885" indent="0">
              <a:buNone/>
              <a:defRPr sz="3240"/>
            </a:lvl7pPr>
            <a:lvl8pPr marL="11521865" indent="0">
              <a:buNone/>
              <a:defRPr sz="3240"/>
            </a:lvl8pPr>
            <a:lvl9pPr marL="13167846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53D84-1236-4806-BBED-9F8382C380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3602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93" y="2194560"/>
            <a:ext cx="14154912" cy="7680960"/>
          </a:xfrm>
        </p:spPr>
        <p:txBody>
          <a:bodyPr anchor="b">
            <a:normAutofit/>
          </a:bodyPr>
          <a:lstStyle>
            <a:lvl1pPr>
              <a:defRPr sz="1152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3760" y="4754880"/>
            <a:ext cx="22219920" cy="23408640"/>
          </a:xfrm>
        </p:spPr>
        <p:txBody>
          <a:bodyPr/>
          <a:lstStyle>
            <a:lvl1pPr marL="0" indent="0">
              <a:buNone/>
              <a:defRPr sz="11520"/>
            </a:lvl1pPr>
            <a:lvl2pPr marL="1645980" indent="0">
              <a:buNone/>
              <a:defRPr sz="10080"/>
            </a:lvl2pPr>
            <a:lvl3pPr marL="3291962" indent="0">
              <a:buNone/>
              <a:defRPr sz="8640"/>
            </a:lvl3pPr>
            <a:lvl4pPr marL="4937942" indent="0">
              <a:buNone/>
              <a:defRPr sz="7201"/>
            </a:lvl4pPr>
            <a:lvl5pPr marL="6583923" indent="0">
              <a:buNone/>
              <a:defRPr sz="7201"/>
            </a:lvl5pPr>
            <a:lvl6pPr marL="8229903" indent="0">
              <a:buNone/>
              <a:defRPr sz="7201"/>
            </a:lvl6pPr>
            <a:lvl7pPr marL="9875885" indent="0">
              <a:buNone/>
              <a:defRPr sz="7201"/>
            </a:lvl7pPr>
            <a:lvl8pPr marL="11521865" indent="0">
              <a:buNone/>
              <a:defRPr sz="7201"/>
            </a:lvl8pPr>
            <a:lvl9pPr marL="13167846" indent="0">
              <a:buNone/>
              <a:defRPr sz="7201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8493" y="9875520"/>
            <a:ext cx="14154912" cy="18288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760"/>
            </a:lvl1pPr>
            <a:lvl2pPr marL="1645980" indent="0">
              <a:buNone/>
              <a:defRPr sz="4320"/>
            </a:lvl2pPr>
            <a:lvl3pPr marL="3291962" indent="0">
              <a:buNone/>
              <a:defRPr sz="3600"/>
            </a:lvl3pPr>
            <a:lvl4pPr marL="4937942" indent="0">
              <a:buNone/>
              <a:defRPr sz="3240"/>
            </a:lvl4pPr>
            <a:lvl5pPr marL="6583923" indent="0">
              <a:buNone/>
              <a:defRPr sz="3240"/>
            </a:lvl5pPr>
            <a:lvl6pPr marL="8229903" indent="0">
              <a:buNone/>
              <a:defRPr sz="3240"/>
            </a:lvl6pPr>
            <a:lvl7pPr marL="9875885" indent="0">
              <a:buNone/>
              <a:defRPr sz="3240"/>
            </a:lvl7pPr>
            <a:lvl8pPr marL="11521865" indent="0">
              <a:buNone/>
              <a:defRPr sz="3240"/>
            </a:lvl8pPr>
            <a:lvl9pPr marL="13167846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0816C8-839C-4CFE-B1E0-EEA7A6439D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822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3D60E-248D-4CF6-AA1A-DB76E22E4B1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3091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2974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29740"/>
            <a:ext cx="27843480" cy="2789681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CB596-95DD-4DC9-82C0-201B16766A6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06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2457" y="1755648"/>
            <a:ext cx="37856160" cy="6362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2457" y="8778246"/>
            <a:ext cx="37856160" cy="208864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3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3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6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023097" y="30510483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7DC511-CB38-4116-B196-3E9C08CFA5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87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</p:sldLayoutIdLst>
  <p:txStyles>
    <p:titleStyle>
      <a:lvl1pPr algn="l" defTabSz="3291962" rtl="0" eaLnBrk="1" latinLnBrk="0" hangingPunct="1">
        <a:lnSpc>
          <a:spcPct val="90000"/>
        </a:lnSpc>
        <a:spcBef>
          <a:spcPct val="0"/>
        </a:spcBef>
        <a:buNone/>
        <a:defRPr sz="158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90" indent="-822990" algn="l" defTabSz="3291962" rtl="0" eaLnBrk="1" latinLnBrk="0" hangingPunct="1">
        <a:lnSpc>
          <a:spcPct val="90000"/>
        </a:lnSpc>
        <a:spcBef>
          <a:spcPts val="3600"/>
        </a:spcBef>
        <a:buFont typeface="Wingdings 2" pitchFamily="18" charset="2"/>
        <a:buChar char="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970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952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7201" kern="1200">
          <a:solidFill>
            <a:schemeClr val="tx1"/>
          </a:solidFill>
          <a:latin typeface="+mn-lt"/>
          <a:ea typeface="+mn-ea"/>
          <a:cs typeface="+mn-cs"/>
        </a:defRPr>
      </a:lvl3pPr>
      <a:lvl4pPr marL="5760933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914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894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876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855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836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80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962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942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923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903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885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865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846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2457" y="1755648"/>
            <a:ext cx="37856160" cy="6362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2457" y="8778246"/>
            <a:ext cx="37856160" cy="208864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3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3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6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023097" y="30510483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7DC511-CB38-4116-B196-3E9C08CFA5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556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</p:sldLayoutIdLst>
  <p:txStyles>
    <p:titleStyle>
      <a:lvl1pPr algn="l" defTabSz="3291962" rtl="0" eaLnBrk="1" latinLnBrk="0" hangingPunct="1">
        <a:lnSpc>
          <a:spcPct val="90000"/>
        </a:lnSpc>
        <a:spcBef>
          <a:spcPct val="0"/>
        </a:spcBef>
        <a:buNone/>
        <a:defRPr sz="158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90" indent="-822990" algn="l" defTabSz="3291962" rtl="0" eaLnBrk="1" latinLnBrk="0" hangingPunct="1">
        <a:lnSpc>
          <a:spcPct val="90000"/>
        </a:lnSpc>
        <a:spcBef>
          <a:spcPts val="3600"/>
        </a:spcBef>
        <a:buFont typeface="Wingdings 2" pitchFamily="18" charset="2"/>
        <a:buChar char="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970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952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7201" kern="1200">
          <a:solidFill>
            <a:schemeClr val="tx1"/>
          </a:solidFill>
          <a:latin typeface="+mn-lt"/>
          <a:ea typeface="+mn-ea"/>
          <a:cs typeface="+mn-cs"/>
        </a:defRPr>
      </a:lvl3pPr>
      <a:lvl4pPr marL="5760933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914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894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876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855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836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80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962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942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923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903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885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865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846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2457" y="1755648"/>
            <a:ext cx="37856160" cy="6362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2457" y="8778246"/>
            <a:ext cx="37856160" cy="208864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3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3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6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023097" y="30510483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7DC511-CB38-4116-B196-3E9C08CFA5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257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txStyles>
    <p:titleStyle>
      <a:lvl1pPr algn="l" defTabSz="3291962" rtl="0" eaLnBrk="1" latinLnBrk="0" hangingPunct="1">
        <a:lnSpc>
          <a:spcPct val="90000"/>
        </a:lnSpc>
        <a:spcBef>
          <a:spcPct val="0"/>
        </a:spcBef>
        <a:buNone/>
        <a:defRPr sz="158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90" indent="-822990" algn="l" defTabSz="3291962" rtl="0" eaLnBrk="1" latinLnBrk="0" hangingPunct="1">
        <a:lnSpc>
          <a:spcPct val="90000"/>
        </a:lnSpc>
        <a:spcBef>
          <a:spcPts val="3600"/>
        </a:spcBef>
        <a:buFont typeface="Wingdings 2" pitchFamily="18" charset="2"/>
        <a:buChar char="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970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952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7201" kern="1200">
          <a:solidFill>
            <a:schemeClr val="tx1"/>
          </a:solidFill>
          <a:latin typeface="+mn-lt"/>
          <a:ea typeface="+mn-ea"/>
          <a:cs typeface="+mn-cs"/>
        </a:defRPr>
      </a:lvl3pPr>
      <a:lvl4pPr marL="5760933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914" indent="-822990" algn="l" defTabSz="3291962" rtl="0" eaLnBrk="1" latinLnBrk="0" hangingPunct="1">
        <a:lnSpc>
          <a:spcPct val="90000"/>
        </a:lnSpc>
        <a:spcBef>
          <a:spcPts val="18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894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876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855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836" indent="-822990" algn="l" defTabSz="3291962" rtl="0" eaLnBrk="1" latinLnBrk="0" hangingPunct="1">
        <a:spcBef>
          <a:spcPct val="20000"/>
        </a:spcBef>
        <a:buFont typeface="Wingdings 2" pitchFamily="18" charset="2"/>
        <a:buChar char="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80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962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942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923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903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885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865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846" algn="l" defTabSz="3291962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9.jp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jpg"/><Relationship Id="rId11" Type="http://schemas.openxmlformats.org/officeDocument/2006/relationships/image" Target="../media/image8.jp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10" Type="http://schemas.microsoft.com/office/2007/relationships/hdphoto" Target="../media/hdphoto1.wdp"/><Relationship Id="rId19" Type="http://schemas.openxmlformats.org/officeDocument/2006/relationships/image" Target="../media/image16.png"/><Relationship Id="rId4" Type="http://schemas.openxmlformats.org/officeDocument/2006/relationships/image" Target="../media/image2.emf"/><Relationship Id="rId9" Type="http://schemas.openxmlformats.org/officeDocument/2006/relationships/image" Target="../media/image7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43891200" cy="3918573"/>
          </a:xfrm>
          <a:prstGeom prst="rect">
            <a:avLst/>
          </a:prstGeom>
          <a:solidFill>
            <a:srgbClr val="5E913B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9216" dirty="0">
                <a:latin typeface="Book Antiqua" panose="02040602050305030304" pitchFamily="18" charset="0"/>
              </a:rPr>
              <a:t>Comparison of Flow Cell vs. Static Cell</a:t>
            </a:r>
          </a:p>
          <a:p>
            <a:pPr algn="ctr">
              <a:spcAft>
                <a:spcPts val="0"/>
              </a:spcAft>
            </a:pPr>
            <a:r>
              <a:rPr lang="en-US" sz="6912" dirty="0">
                <a:latin typeface="Book Antiqua" panose="02040602050305030304" pitchFamily="18" charset="0"/>
              </a:rPr>
              <a:t>Kathryn Rose </a:t>
            </a:r>
            <a:r>
              <a:rPr lang="en-US" sz="6912" dirty="0" err="1">
                <a:latin typeface="Book Antiqua" panose="02040602050305030304" pitchFamily="18" charset="0"/>
              </a:rPr>
              <a:t>Verfaillie</a:t>
            </a:r>
            <a:r>
              <a:rPr lang="en-US" sz="6912" dirty="0">
                <a:latin typeface="Book Antiqua" panose="02040602050305030304" pitchFamily="18" charset="0"/>
              </a:rPr>
              <a:t> </a:t>
            </a:r>
            <a:r>
              <a:rPr lang="en-US" sz="11040" dirty="0"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n-US" sz="4608" dirty="0">
                <a:latin typeface="Book Antiqua" panose="02040602050305030304" pitchFamily="18" charset="0"/>
              </a:rPr>
              <a:t>Advisor: Dr. Jeffrey Halpern</a:t>
            </a:r>
          </a:p>
        </p:txBody>
      </p:sp>
      <p:pic>
        <p:nvPicPr>
          <p:cNvPr id="2050" name="Picture 116" descr="NSFlog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40992" y="386518"/>
            <a:ext cx="3145536" cy="3145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25"/>
          <p:cNvSpPr txBox="1">
            <a:spLocks noChangeArrowheads="1"/>
          </p:cNvSpPr>
          <p:nvPr/>
        </p:nvSpPr>
        <p:spPr bwMode="auto">
          <a:xfrm>
            <a:off x="149098" y="30055712"/>
            <a:ext cx="12172366" cy="271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en-US" sz="3200" u="sng" dirty="0">
                <a:latin typeface="Book Antiqua" panose="02040602050305030304" pitchFamily="18" charset="0"/>
              </a:rPr>
              <a:t>Acknowledgements </a:t>
            </a:r>
          </a:p>
          <a:p>
            <a:r>
              <a:rPr lang="en-US" altLang="en-US" sz="2800" dirty="0">
                <a:latin typeface="Book Antiqua" panose="02040602050305030304" pitchFamily="18" charset="0"/>
              </a:rPr>
              <a:t>This research was supported with funding from the National Science Foundation’s grant to NH </a:t>
            </a:r>
            <a:r>
              <a:rPr lang="en-US" altLang="en-US" sz="2800" dirty="0" err="1">
                <a:latin typeface="Book Antiqua" panose="02040602050305030304" pitchFamily="18" charset="0"/>
              </a:rPr>
              <a:t>EPSCoR</a:t>
            </a:r>
            <a:r>
              <a:rPr lang="en-US" altLang="en-US" sz="2800" dirty="0">
                <a:latin typeface="Book Antiqua" panose="02040602050305030304" pitchFamily="18" charset="0"/>
              </a:rPr>
              <a:t> (ENG-1101245).</a:t>
            </a:r>
          </a:p>
          <a:p>
            <a:r>
              <a:rPr lang="en-US" altLang="en-US" sz="2800" dirty="0">
                <a:latin typeface="Book Antiqua" panose="02040602050305030304" pitchFamily="18" charset="0"/>
              </a:rPr>
              <a:t>The RETE Program, Steve Hale </a:t>
            </a:r>
          </a:p>
          <a:p>
            <a:r>
              <a:rPr lang="en-US" altLang="en-US" sz="2800" dirty="0">
                <a:latin typeface="Book Antiqua" panose="02040602050305030304" pitchFamily="18" charset="0"/>
              </a:rPr>
              <a:t>UNH, Alexis Mack, Mariah </a:t>
            </a:r>
            <a:r>
              <a:rPr lang="en-US" altLang="en-US" sz="2800" dirty="0" err="1">
                <a:latin typeface="Book Antiqua" panose="02040602050305030304" pitchFamily="18" charset="0"/>
              </a:rPr>
              <a:t>Arral</a:t>
            </a:r>
            <a:r>
              <a:rPr lang="en-US" altLang="en-US" sz="2800" dirty="0">
                <a:latin typeface="Book Antiqua" panose="02040602050305030304" pitchFamily="18" charset="0"/>
              </a:rPr>
              <a:t>, Garrett Thompson, </a:t>
            </a:r>
            <a:r>
              <a:rPr lang="en-US" altLang="en-US" sz="2800" dirty="0" err="1">
                <a:latin typeface="Book Antiqua" panose="02040602050305030304" pitchFamily="18" charset="0"/>
              </a:rPr>
              <a:t>Elnaz</a:t>
            </a:r>
            <a:r>
              <a:rPr lang="en-US" altLang="en-US" sz="2800" dirty="0">
                <a:latin typeface="Book Antiqua" panose="02040602050305030304" pitchFamily="18" charset="0"/>
              </a:rPr>
              <a:t> </a:t>
            </a:r>
            <a:r>
              <a:rPr lang="en-US" altLang="en-US" sz="2800" dirty="0" err="1">
                <a:latin typeface="Book Antiqua" panose="02040602050305030304" pitchFamily="18" charset="0"/>
              </a:rPr>
              <a:t>Mohamadi</a:t>
            </a:r>
            <a:endParaRPr lang="en-US" altLang="en-US" sz="2800" dirty="0">
              <a:latin typeface="Book Antiqua" panose="02040602050305030304" pitchFamily="18" charset="0"/>
            </a:endParaRPr>
          </a:p>
          <a:p>
            <a:r>
              <a:rPr lang="en-US" altLang="en-US" sz="2800" dirty="0">
                <a:latin typeface="Book Antiqua" panose="02040602050305030304" pitchFamily="18" charset="0"/>
              </a:rPr>
              <a:t>PSU, </a:t>
            </a:r>
            <a:r>
              <a:rPr lang="en-US" altLang="en-US" sz="2800" dirty="0" err="1">
                <a:latin typeface="Book Antiqua" panose="02040602050305030304" pitchFamily="18" charset="0"/>
              </a:rPr>
              <a:t>Dr</a:t>
            </a:r>
            <a:r>
              <a:rPr lang="en-US" altLang="en-US" sz="2800" dirty="0">
                <a:latin typeface="Book Antiqua" panose="02040602050305030304" pitchFamily="18" charset="0"/>
              </a:rPr>
              <a:t> Susan Swope, </a:t>
            </a:r>
            <a:r>
              <a:rPr lang="en-US" altLang="en-US" sz="2800" dirty="0" err="1">
                <a:latin typeface="Book Antiqua" panose="02040602050305030304" pitchFamily="18" charset="0"/>
              </a:rPr>
              <a:t>Dr</a:t>
            </a:r>
            <a:r>
              <a:rPr lang="en-US" altLang="en-US" sz="2800" dirty="0">
                <a:latin typeface="Book Antiqua" panose="02040602050305030304" pitchFamily="18" charset="0"/>
              </a:rPr>
              <a:t> Jeremiah Duncan</a:t>
            </a:r>
          </a:p>
        </p:txBody>
      </p:sp>
      <p:pic>
        <p:nvPicPr>
          <p:cNvPr id="2054" name="Picture 14" descr="lc_lthdfull"/>
          <p:cNvPicPr>
            <a:picLocks noChangeAspect="1" noChangeArrowheads="1"/>
          </p:cNvPicPr>
          <p:nvPr/>
        </p:nvPicPr>
        <p:blipFill>
          <a:blip r:embed="rId4" cstate="print"/>
          <a:srcRect r="92435" b="60323"/>
          <a:stretch>
            <a:fillRect/>
          </a:stretch>
        </p:blipFill>
        <p:spPr bwMode="auto">
          <a:xfrm>
            <a:off x="649316" y="487823"/>
            <a:ext cx="2225040" cy="3244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68215" y="29018353"/>
            <a:ext cx="3691089" cy="355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01168" y="4406396"/>
            <a:ext cx="10638676" cy="7206796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184" b="1" u="sng" dirty="0">
                <a:latin typeface="Book Antiqua" panose="02040602050305030304" pitchFamily="18" charset="0"/>
              </a:rPr>
              <a:t>Overview of Project</a:t>
            </a:r>
            <a:endParaRPr lang="en-US" sz="5184" b="1" dirty="0">
              <a:latin typeface="Book Antiqua" panose="02040602050305030304" pitchFamily="18" charset="0"/>
            </a:endParaRPr>
          </a:p>
          <a:p>
            <a:endParaRPr lang="en-US" sz="2304" dirty="0">
              <a:latin typeface="Book Antiqua" panose="02040602050305030304" pitchFamily="18" charset="0"/>
            </a:endParaRPr>
          </a:p>
          <a:p>
            <a:r>
              <a:rPr lang="en-US" sz="4000" i="1" dirty="0">
                <a:latin typeface="Book Antiqua" panose="02040602050305030304" pitchFamily="18" charset="0"/>
              </a:rPr>
              <a:t>What Was </a:t>
            </a:r>
            <a:r>
              <a:rPr lang="en-US" sz="4000" i="1" dirty="0" smtClean="0">
                <a:latin typeface="Book Antiqua" panose="02040602050305030304" pitchFamily="18" charset="0"/>
              </a:rPr>
              <a:t>Done:</a:t>
            </a:r>
            <a:endParaRPr lang="en-US" sz="4000" i="1" dirty="0">
              <a:latin typeface="Book Antiqua" panose="02040602050305030304" pitchFamily="18" charset="0"/>
            </a:endParaRPr>
          </a:p>
          <a:p>
            <a:pPr marL="329196" indent="-329196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Assembled a </a:t>
            </a:r>
            <a:r>
              <a:rPr lang="en-US" sz="2800" dirty="0">
                <a:latin typeface="Book Antiqua" panose="02040602050305030304" pitchFamily="18" charset="0"/>
              </a:rPr>
              <a:t>flow </a:t>
            </a:r>
            <a:r>
              <a:rPr lang="en-US" sz="2800" dirty="0" smtClean="0">
                <a:latin typeface="Book Antiqua" panose="02040602050305030304" pitchFamily="18" charset="0"/>
              </a:rPr>
              <a:t>cell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329196" indent="-329196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Tested dopamine in the flow cell and the C3 static cell</a:t>
            </a:r>
          </a:p>
          <a:p>
            <a:pPr marL="329196" indent="-329196">
              <a:buFont typeface="Arial" panose="020B0604020202020204" pitchFamily="34" charset="0"/>
              <a:buChar char="•"/>
            </a:pPr>
            <a:r>
              <a:rPr lang="en-US" sz="2800" i="1" u="sng" dirty="0">
                <a:latin typeface="Book Antiqua" panose="02040602050305030304" pitchFamily="18" charset="0"/>
              </a:rPr>
              <a:t>Will the curves from the two cells look the same or different?</a:t>
            </a:r>
          </a:p>
          <a:p>
            <a:pPr marL="329196" indent="-329196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Determined advantages and disadvantages of each cell</a:t>
            </a:r>
          </a:p>
          <a:p>
            <a:endParaRPr lang="en-US" sz="3840" i="1" dirty="0">
              <a:latin typeface="Book Antiqua" panose="02040602050305030304" pitchFamily="18" charset="0"/>
            </a:endParaRPr>
          </a:p>
          <a:p>
            <a:r>
              <a:rPr lang="en-US" sz="4000" i="1" dirty="0">
                <a:latin typeface="Book Antiqua" panose="02040602050305030304" pitchFamily="18" charset="0"/>
              </a:rPr>
              <a:t>Benefits of Flow Cell:</a:t>
            </a:r>
          </a:p>
          <a:p>
            <a:pPr marL="548659" indent="-548659">
              <a:buFont typeface="Book Antiqua" panose="02040602050305030304" pitchFamily="18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Able to go backwards and forwards in the serial dilution </a:t>
            </a:r>
          </a:p>
          <a:p>
            <a:pPr marL="548659" indent="-548659">
              <a:buFont typeface="Book Antiqua" panose="02040602050305030304" pitchFamily="18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Able to do buffer between each serial dilution </a:t>
            </a:r>
          </a:p>
          <a:p>
            <a:pPr marL="548659" indent="-548659">
              <a:buFont typeface="Book Antiqua" panose="02040602050305030304" pitchFamily="18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Always refreshing the sample over the electrode </a:t>
            </a:r>
          </a:p>
          <a:p>
            <a:pPr marL="548659" indent="-548659">
              <a:buFont typeface="Book Antiqua" panose="02040602050305030304" pitchFamily="18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Uses smaller volumes than a static cell (5 mL vs 40 mL)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408651" y="4023175"/>
            <a:ext cx="11407203" cy="3349357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184" b="1" u="sng" dirty="0">
                <a:latin typeface="Book Antiqua" panose="02040602050305030304" pitchFamily="18" charset="0"/>
              </a:rPr>
              <a:t>Static Cell</a:t>
            </a:r>
          </a:p>
          <a:p>
            <a:endParaRPr lang="en-US" sz="2300" dirty="0">
              <a:latin typeface="Book Antiqua" panose="02040602050305030304" pitchFamily="18" charset="0"/>
            </a:endParaRP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Dopamine is added to the cell </a:t>
            </a: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Increasing concentration from low to </a:t>
            </a:r>
            <a:r>
              <a:rPr lang="en-US" sz="2800" dirty="0" smtClean="0">
                <a:latin typeface="Book Antiqua" panose="02040602050305030304" pitchFamily="18" charset="0"/>
              </a:rPr>
              <a:t>high </a:t>
            </a:r>
            <a:r>
              <a:rPr lang="en-US" sz="2800" dirty="0">
                <a:latin typeface="Book Antiqua" panose="02040602050305030304" pitchFamily="18" charset="0"/>
              </a:rPr>
              <a:t>with micro pipette </a:t>
            </a: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Uses stir bar to mix added samples </a:t>
            </a:r>
            <a:endParaRPr lang="en-US" sz="2800" dirty="0" smtClean="0">
              <a:latin typeface="Book Antiqua" panose="02040602050305030304" pitchFamily="18" charset="0"/>
            </a:endParaRP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Background taken before each experiment 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555393" y="4023175"/>
            <a:ext cx="11407203" cy="3349357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184" b="1" u="sng" dirty="0">
                <a:latin typeface="Book Antiqua" panose="02040602050305030304" pitchFamily="18" charset="0"/>
              </a:rPr>
              <a:t>Flow Cell</a:t>
            </a:r>
          </a:p>
          <a:p>
            <a:endParaRPr lang="en-US" sz="2300" dirty="0">
              <a:latin typeface="Book Antiqua" panose="02040602050305030304" pitchFamily="18" charset="0"/>
            </a:endParaRP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Individual samples are made for each concentration </a:t>
            </a: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Samples are injected freely via the sample loop 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Sample is constant refreshed </a:t>
            </a:r>
            <a:r>
              <a:rPr lang="en-US" sz="2800" i="1" dirty="0" smtClean="0">
                <a:latin typeface="Book Antiqua" panose="02040602050305030304" pitchFamily="18" charset="0"/>
              </a:rPr>
              <a:t>in situ</a:t>
            </a:r>
            <a:r>
              <a:rPr lang="en-US" sz="2800" dirty="0" smtClean="0">
                <a:latin typeface="Book Antiqua" panose="02040602050305030304" pitchFamily="18" charset="0"/>
              </a:rPr>
              <a:t> </a:t>
            </a: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Takes background before each new sample 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280600" y="20193000"/>
            <a:ext cx="8190852" cy="7982469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184" b="1" u="sng" dirty="0">
                <a:latin typeface="Book Antiqua" panose="02040602050305030304" pitchFamily="18" charset="0"/>
              </a:rPr>
              <a:t>Flow Cell vs. Static Cell</a:t>
            </a:r>
          </a:p>
          <a:p>
            <a:endParaRPr lang="en-US" sz="1500" u="sng" dirty="0">
              <a:latin typeface="Book Antiqua" panose="02040602050305030304" pitchFamily="18" charset="0"/>
            </a:endParaRPr>
          </a:p>
          <a:p>
            <a:r>
              <a:rPr lang="en-US" sz="3200" i="1" dirty="0" smtClean="0">
                <a:latin typeface="Book Antiqua" panose="02040602050305030304" pitchFamily="18" charset="0"/>
              </a:rPr>
              <a:t>Pros: </a:t>
            </a:r>
            <a:endParaRPr lang="en-US" sz="3200" i="1" dirty="0">
              <a:latin typeface="Book Antiqua" panose="0204060205030503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F</a:t>
            </a:r>
            <a:r>
              <a:rPr lang="en-US" sz="2800" dirty="0" smtClean="0">
                <a:latin typeface="Book Antiqua" panose="02040602050305030304" pitchFamily="18" charset="0"/>
              </a:rPr>
              <a:t>low </a:t>
            </a:r>
            <a:r>
              <a:rPr lang="en-US" sz="2800" dirty="0">
                <a:latin typeface="Book Antiqua" panose="02040602050305030304" pitchFamily="18" charset="0"/>
              </a:rPr>
              <a:t>cell uses </a:t>
            </a:r>
            <a:r>
              <a:rPr lang="en-US" sz="2800" dirty="0" smtClean="0">
                <a:latin typeface="Book Antiqua" panose="02040602050305030304" pitchFamily="18" charset="0"/>
              </a:rPr>
              <a:t>less volume 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420657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T</a:t>
            </a:r>
            <a:r>
              <a:rPr lang="en-US" sz="2800" dirty="0" smtClean="0">
                <a:latin typeface="Book Antiqua" panose="02040602050305030304" pitchFamily="18" charset="0"/>
              </a:rPr>
              <a:t>wo </a:t>
            </a:r>
            <a:r>
              <a:rPr lang="en-US" sz="2800" dirty="0">
                <a:latin typeface="Book Antiqua" panose="02040602050305030304" pitchFamily="18" charset="0"/>
              </a:rPr>
              <a:t>serial dilutions </a:t>
            </a:r>
            <a:r>
              <a:rPr lang="en-US" sz="2800" dirty="0" smtClean="0">
                <a:latin typeface="Book Antiqua" panose="02040602050305030304" pitchFamily="18" charset="0"/>
              </a:rPr>
              <a:t>with 2.5 mL of sample 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Produces </a:t>
            </a:r>
            <a:r>
              <a:rPr lang="en-US" sz="2800" dirty="0" smtClean="0">
                <a:latin typeface="Book Antiqua" panose="02040602050305030304" pitchFamily="18" charset="0"/>
              </a:rPr>
              <a:t>more data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Less waste  </a:t>
            </a:r>
          </a:p>
          <a:p>
            <a:pPr marL="438929" lvl="1"/>
            <a:endParaRPr lang="en-US" sz="2000" dirty="0">
              <a:latin typeface="Book Antiqua" panose="02040602050305030304" pitchFamily="18" charset="0"/>
            </a:endParaRPr>
          </a:p>
          <a:p>
            <a:r>
              <a:rPr lang="en-US" sz="3200" i="1" dirty="0" smtClean="0">
                <a:latin typeface="Book Antiqua" panose="02040602050305030304" pitchFamily="18" charset="0"/>
              </a:rPr>
              <a:t>Cons: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Less experience with equipment</a:t>
            </a:r>
            <a:endParaRPr lang="en-US" sz="2800" dirty="0">
              <a:latin typeface="Book Antiqua" panose="0204060205030503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S</a:t>
            </a:r>
            <a:r>
              <a:rPr lang="en-US" sz="2800" dirty="0" smtClean="0">
                <a:latin typeface="Book Antiqua" panose="02040602050305030304" pitchFamily="18" charset="0"/>
              </a:rPr>
              <a:t>till </a:t>
            </a:r>
            <a:r>
              <a:rPr lang="en-US" sz="2800" dirty="0">
                <a:latin typeface="Book Antiqua" panose="02040602050305030304" pitchFamily="18" charset="0"/>
              </a:rPr>
              <a:t>needs to be </a:t>
            </a:r>
            <a:r>
              <a:rPr lang="en-US" sz="2800" dirty="0" smtClean="0">
                <a:latin typeface="Book Antiqua" panose="02040602050305030304" pitchFamily="18" charset="0"/>
              </a:rPr>
              <a:t>perfected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Lower amplitude  </a:t>
            </a:r>
          </a:p>
          <a:p>
            <a:endParaRPr lang="en-US" sz="2000" dirty="0">
              <a:latin typeface="Book Antiqua" panose="02040602050305030304" pitchFamily="18" charset="0"/>
            </a:endParaRPr>
          </a:p>
          <a:p>
            <a:r>
              <a:rPr lang="en-US" sz="3200" i="1" dirty="0" smtClean="0">
                <a:latin typeface="Book Antiqua" panose="02040602050305030304" pitchFamily="18" charset="0"/>
              </a:rPr>
              <a:t>The flow cell is better than the static cell: </a:t>
            </a:r>
            <a:endParaRPr lang="en-US" sz="3200" i="1" dirty="0">
              <a:latin typeface="Book Antiqua" panose="02040602050305030304" pitchFamily="18" charset="0"/>
            </a:endParaRP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Linear calibration curve </a:t>
            </a:r>
          </a:p>
          <a:p>
            <a:pPr marL="438928" indent="-438928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Book Antiqua" panose="02040602050305030304" pitchFamily="18" charset="0"/>
              </a:rPr>
              <a:t>Needs more perfecting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1168" y="12289973"/>
            <a:ext cx="10638676" cy="4778827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180" b="1" u="sng" dirty="0" smtClean="0">
                <a:latin typeface="Book Antiqua" panose="02040602050305030304" pitchFamily="18" charset="0"/>
              </a:rPr>
              <a:t>Making Carbon Electrodes  </a:t>
            </a:r>
            <a:endParaRPr lang="en-US" sz="5180" b="1" u="sng" dirty="0">
              <a:latin typeface="Book Antiqua" panose="02040602050305030304" pitchFamily="18" charset="0"/>
            </a:endParaRPr>
          </a:p>
          <a:p>
            <a:endParaRPr lang="en-US" sz="2300" b="1" u="sng" dirty="0">
              <a:latin typeface="Book Antiqua" panose="02040602050305030304" pitchFamily="18" charset="0"/>
            </a:endParaRPr>
          </a:p>
          <a:p>
            <a:pPr marL="493794" indent="-493794">
              <a:buFont typeface="+mj-lt"/>
              <a:buAutoNum type="arabicPeriod"/>
            </a:pPr>
            <a:r>
              <a:rPr lang="en-US" sz="2800" dirty="0">
                <a:latin typeface="Book Antiqua" panose="02040602050305030304" pitchFamily="18" charset="0"/>
              </a:rPr>
              <a:t>Separate a singular 7 </a:t>
            </a:r>
            <a:r>
              <a:rPr lang="el-GR" sz="2800" dirty="0">
                <a:latin typeface="Book Antiqua" panose="02040602050305030304" pitchFamily="18" charset="0"/>
              </a:rPr>
              <a:t>μ</a:t>
            </a:r>
            <a:r>
              <a:rPr lang="en-US" sz="2800" dirty="0">
                <a:latin typeface="Book Antiqua" panose="02040602050305030304" pitchFamily="18" charset="0"/>
              </a:rPr>
              <a:t>m diameter carbon fiber</a:t>
            </a:r>
          </a:p>
          <a:p>
            <a:pPr marL="493794" indent="-493794">
              <a:buFont typeface="+mj-lt"/>
              <a:buAutoNum type="arabicPeriod"/>
            </a:pPr>
            <a:r>
              <a:rPr lang="en-US" sz="2800" dirty="0">
                <a:latin typeface="Book Antiqua" panose="02040602050305030304" pitchFamily="18" charset="0"/>
              </a:rPr>
              <a:t>Use suction to draw the fiber into a capillary </a:t>
            </a:r>
          </a:p>
          <a:p>
            <a:pPr marL="493794" indent="-493794">
              <a:buFont typeface="+mj-lt"/>
              <a:buAutoNum type="arabicPeriod"/>
            </a:pPr>
            <a:r>
              <a:rPr lang="en-US" sz="2800" dirty="0">
                <a:latin typeface="Book Antiqua" panose="02040602050305030304" pitchFamily="18" charset="0"/>
              </a:rPr>
              <a:t>Use the puller to make two pointed electrodes </a:t>
            </a:r>
          </a:p>
          <a:p>
            <a:pPr marL="493794" indent="-493794">
              <a:buFont typeface="+mj-lt"/>
              <a:buAutoNum type="arabicPeriod"/>
            </a:pPr>
            <a:r>
              <a:rPr lang="en-US" sz="2800" dirty="0">
                <a:latin typeface="Book Antiqua" panose="02040602050305030304" pitchFamily="18" charset="0"/>
              </a:rPr>
              <a:t>Cut the electrode under the microscope to make a flush tip </a:t>
            </a:r>
          </a:p>
          <a:p>
            <a:pPr marL="493794" indent="-493794">
              <a:buFont typeface="+mj-lt"/>
              <a:buAutoNum type="arabicPeriod"/>
            </a:pP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Seal </a:t>
            </a:r>
            <a:r>
              <a:rPr lang="en-US" sz="2800" dirty="0">
                <a:solidFill>
                  <a:schemeClr val="tx1"/>
                </a:solidFill>
                <a:latin typeface="Book Antiqua" panose="02040602050305030304" pitchFamily="18" charset="0"/>
              </a:rPr>
              <a:t>the 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electrodes with </a:t>
            </a:r>
            <a:r>
              <a:rPr lang="en-US" sz="2800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Epon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Book Antiqua" panose="02040602050305030304" pitchFamily="18" charset="0"/>
              </a:rPr>
              <a:t>Resin 828 and 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		     m-</a:t>
            </a:r>
            <a:r>
              <a:rPr lang="en-US" sz="2800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phenylenediamine</a:t>
            </a:r>
            <a:r>
              <a:rPr lang="en-US" sz="28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epoxy </a:t>
            </a:r>
            <a:endParaRPr lang="en-US" sz="2800" dirty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marL="493794" indent="-493794">
              <a:buFont typeface="+mj-lt"/>
              <a:buAutoNum type="arabicPeriod"/>
            </a:pPr>
            <a:r>
              <a:rPr lang="en-US" sz="2800" dirty="0">
                <a:latin typeface="Book Antiqua" panose="02040602050305030304" pitchFamily="18" charset="0"/>
              </a:rPr>
              <a:t>Bevel the electrode to create a flush disc </a:t>
            </a:r>
            <a:r>
              <a:rPr lang="en-US" sz="2800" dirty="0" smtClean="0">
                <a:latin typeface="Book Antiqua" panose="02040602050305030304" pitchFamily="18" charset="0"/>
              </a:rPr>
              <a:t>electrode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280600" y="4783055"/>
            <a:ext cx="8190852" cy="5275345"/>
          </a:xfrm>
          <a:prstGeom prst="round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5184" b="1" u="sng" dirty="0" err="1">
                <a:latin typeface="Book Antiqua" panose="02040602050305030304" pitchFamily="18" charset="0"/>
              </a:rPr>
              <a:t>Voltammetric</a:t>
            </a:r>
            <a:r>
              <a:rPr lang="en-US" sz="5184" b="1" u="sng" dirty="0">
                <a:latin typeface="Book Antiqua" panose="02040602050305030304" pitchFamily="18" charset="0"/>
              </a:rPr>
              <a:t> </a:t>
            </a:r>
            <a:r>
              <a:rPr lang="en-US" sz="5184" b="1" u="sng" dirty="0" smtClean="0">
                <a:latin typeface="Book Antiqua" panose="02040602050305030304" pitchFamily="18" charset="0"/>
              </a:rPr>
              <a:t>Analysis</a:t>
            </a:r>
            <a:endParaRPr lang="en-US" sz="2688" dirty="0">
              <a:latin typeface="Book Antiqua" panose="02040602050305030304" pitchFamily="18" charset="0"/>
            </a:endParaRPr>
          </a:p>
          <a:p>
            <a:endParaRPr lang="en-US" sz="2300" dirty="0" smtClean="0">
              <a:latin typeface="Book Antiqua" panose="02040602050305030304" pitchFamily="18" charset="0"/>
            </a:endParaRPr>
          </a:p>
          <a:p>
            <a:r>
              <a:rPr lang="en-US" sz="2800" dirty="0" smtClean="0">
                <a:latin typeface="Book Antiqua" panose="02040602050305030304" pitchFamily="18" charset="0"/>
              </a:rPr>
              <a:t>Fast </a:t>
            </a:r>
            <a:r>
              <a:rPr lang="en-US" sz="2800" dirty="0">
                <a:latin typeface="Book Antiqua" panose="02040602050305030304" pitchFamily="18" charset="0"/>
              </a:rPr>
              <a:t>Scan Cyclic </a:t>
            </a:r>
            <a:r>
              <a:rPr lang="en-US" sz="2800" dirty="0" err="1">
                <a:latin typeface="Book Antiqua" panose="02040602050305030304" pitchFamily="18" charset="0"/>
              </a:rPr>
              <a:t>Volatammetry</a:t>
            </a:r>
            <a:r>
              <a:rPr lang="en-US" sz="2800" dirty="0">
                <a:latin typeface="Book Antiqua" panose="02040602050305030304" pitchFamily="18" charset="0"/>
              </a:rPr>
              <a:t>. </a:t>
            </a: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 err="1">
                <a:latin typeface="Book Antiqua" panose="02040602050305030304" pitchFamily="18" charset="0"/>
              </a:rPr>
              <a:t>Gamry</a:t>
            </a:r>
            <a:r>
              <a:rPr lang="en-US" sz="2800" dirty="0">
                <a:latin typeface="Book Antiqua" panose="02040602050305030304" pitchFamily="18" charset="0"/>
              </a:rPr>
              <a:t> Potentiostat </a:t>
            </a: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Scan rate of 300 V/s</a:t>
            </a: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Each electrochemically active species creates a signal</a:t>
            </a:r>
          </a:p>
          <a:p>
            <a:r>
              <a:rPr lang="en-US" sz="2800" dirty="0">
                <a:latin typeface="Book Antiqua" panose="02040602050305030304" pitchFamily="18" charset="0"/>
              </a:rPr>
              <a:t>Background Subtraction</a:t>
            </a:r>
          </a:p>
          <a:p>
            <a:pPr marL="877857" lvl="1" indent="-438928"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 Removes noise and </a:t>
            </a:r>
            <a:r>
              <a:rPr lang="en-US" sz="2800" dirty="0" smtClean="0">
                <a:latin typeface="Book Antiqua" panose="02040602050305030304" pitchFamily="18" charset="0"/>
              </a:rPr>
              <a:t>background </a:t>
            </a:r>
            <a:r>
              <a:rPr lang="en-US" sz="2800" dirty="0">
                <a:latin typeface="Book Antiqua" panose="02040602050305030304" pitchFamily="18" charset="0"/>
              </a:rPr>
              <a:t>to get the pure dopamine curve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940992" y="3511668"/>
            <a:ext cx="2999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Book Antiqua" panose="02040602050305030304" pitchFamily="18" charset="0"/>
              </a:rPr>
              <a:t>(</a:t>
            </a:r>
            <a:r>
              <a:rPr lang="en-US" sz="2000" b="1" dirty="0">
                <a:latin typeface="Book Antiqua" panose="02040602050305030304" pitchFamily="18" charset="0"/>
              </a:rPr>
              <a:t>ENG)</a:t>
            </a:r>
            <a:r>
              <a:rPr lang="en-US" sz="2000" dirty="0"/>
              <a:t> </a:t>
            </a:r>
            <a:r>
              <a:rPr lang="en-US" sz="2000" b="1" dirty="0">
                <a:latin typeface="Book Antiqua" panose="02040602050305030304" pitchFamily="18" charset="0"/>
              </a:rPr>
              <a:t>1132648 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grpSp>
        <p:nvGrpSpPr>
          <p:cNvPr id="2091" name="Group 2090"/>
          <p:cNvGrpSpPr/>
          <p:nvPr/>
        </p:nvGrpSpPr>
        <p:grpSpPr>
          <a:xfrm>
            <a:off x="12425274" y="7882385"/>
            <a:ext cx="8072021" cy="6840212"/>
            <a:chOff x="11514508" y="24585734"/>
            <a:chExt cx="8518531" cy="7228681"/>
          </a:xfrm>
        </p:grpSpPr>
        <p:sp>
          <p:nvSpPr>
            <p:cNvPr id="25" name="TextBox 24"/>
            <p:cNvSpPr txBox="1"/>
            <p:nvPr/>
          </p:nvSpPr>
          <p:spPr>
            <a:xfrm>
              <a:off x="12728234" y="31386779"/>
              <a:ext cx="7304805" cy="427636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920" dirty="0">
                  <a:latin typeface="Book Antiqua" panose="02040602050305030304" pitchFamily="18" charset="0"/>
                </a:rPr>
                <a:t>Static Cell Experimental Set Up - Photo by </a:t>
              </a:r>
              <a:r>
                <a:rPr lang="en-US" sz="1920" dirty="0" err="1">
                  <a:latin typeface="Book Antiqua" panose="02040602050305030304" pitchFamily="18" charset="0"/>
                </a:rPr>
                <a:t>Elnaz</a:t>
              </a:r>
              <a:r>
                <a:rPr lang="en-US" sz="1920" dirty="0">
                  <a:latin typeface="Book Antiqua" panose="02040602050305030304" pitchFamily="18" charset="0"/>
                </a:rPr>
                <a:t> </a:t>
              </a:r>
              <a:r>
                <a:rPr lang="en-US" sz="1920" dirty="0" err="1">
                  <a:latin typeface="Book Antiqua" panose="02040602050305030304" pitchFamily="18" charset="0"/>
                </a:rPr>
                <a:t>Mohamadi</a:t>
              </a:r>
              <a:endParaRPr lang="en-US" sz="1920" dirty="0">
                <a:latin typeface="Book Antiqua" panose="02040602050305030304" pitchFamily="18" charset="0"/>
              </a:endParaRPr>
            </a:p>
          </p:txBody>
        </p:sp>
        <p:pic>
          <p:nvPicPr>
            <p:cNvPr id="2078" name="Picture 2077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88" t="1802" r="7569" b="6532"/>
            <a:stretch/>
          </p:blipFill>
          <p:spPr>
            <a:xfrm>
              <a:off x="13988640" y="25061211"/>
              <a:ext cx="4796486" cy="6353498"/>
            </a:xfrm>
            <a:prstGeom prst="rect">
              <a:avLst/>
            </a:prstGeom>
          </p:spPr>
        </p:pic>
        <p:cxnSp>
          <p:nvCxnSpPr>
            <p:cNvPr id="67" name="Straight Arrow Connector 66"/>
            <p:cNvCxnSpPr/>
            <p:nvPr/>
          </p:nvCxnSpPr>
          <p:spPr>
            <a:xfrm flipH="1">
              <a:off x="16526609" y="26863573"/>
              <a:ext cx="923879" cy="56885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/>
            <p:nvPr/>
          </p:nvCxnSpPr>
          <p:spPr>
            <a:xfrm flipH="1">
              <a:off x="15687018" y="25648884"/>
              <a:ext cx="1835375" cy="235968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/>
            <p:nvPr/>
          </p:nvCxnSpPr>
          <p:spPr>
            <a:xfrm flipV="1">
              <a:off x="13172013" y="27780696"/>
              <a:ext cx="1673639" cy="16293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 flipV="1">
              <a:off x="13513492" y="29026059"/>
              <a:ext cx="2256930" cy="58616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11514508" y="27790847"/>
              <a:ext cx="1955548" cy="950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Carbon Working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1858274" y="28898519"/>
              <a:ext cx="2465829" cy="2374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Phosphate buffered </a:t>
              </a:r>
              <a:r>
                <a:rPr lang="en-US" sz="2800" dirty="0">
                  <a:latin typeface="Book Antiqua" panose="02040602050305030304" pitchFamily="18" charset="0"/>
                </a:rPr>
                <a:t>s</a:t>
              </a:r>
              <a:r>
                <a:rPr lang="en-US" sz="2800" dirty="0" smtClean="0">
                  <a:latin typeface="Book Antiqua" panose="02040602050305030304" pitchFamily="18" charset="0"/>
                </a:rPr>
                <a:t>aline </a:t>
              </a:r>
              <a:r>
                <a:rPr lang="en-US" sz="2800" dirty="0">
                  <a:latin typeface="Book Antiqua" panose="02040602050305030304" pitchFamily="18" charset="0"/>
                </a:rPr>
                <a:t>s</a:t>
              </a:r>
              <a:r>
                <a:rPr lang="en-US" sz="2800" dirty="0" smtClean="0">
                  <a:latin typeface="Book Antiqua" panose="02040602050305030304" pitchFamily="18" charset="0"/>
                </a:rPr>
                <a:t>olution  with sample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7045834" y="24585734"/>
              <a:ext cx="2257877" cy="950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Ag/</a:t>
              </a:r>
              <a:r>
                <a:rPr lang="en-US" sz="2800" dirty="0" err="1" smtClean="0">
                  <a:latin typeface="Book Antiqua" panose="02040602050305030304" pitchFamily="18" charset="0"/>
                </a:rPr>
                <a:t>AgCl</a:t>
              </a:r>
              <a:r>
                <a:rPr lang="en-US" sz="2800" dirty="0" smtClean="0">
                  <a:latin typeface="Book Antiqua" panose="02040602050305030304" pitchFamily="18" charset="0"/>
                </a:rPr>
                <a:t> Reference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7572573" y="26115509"/>
              <a:ext cx="1955548" cy="950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Platinum Counter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cxnSp>
          <p:nvCxnSpPr>
            <p:cNvPr id="167" name="Straight Arrow Connector 166"/>
            <p:cNvCxnSpPr/>
            <p:nvPr/>
          </p:nvCxnSpPr>
          <p:spPr>
            <a:xfrm flipV="1">
              <a:off x="13172013" y="26469247"/>
              <a:ext cx="1723820" cy="38192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76" name="TextBox 175"/>
            <p:cNvSpPr txBox="1"/>
            <p:nvPr/>
          </p:nvSpPr>
          <p:spPr>
            <a:xfrm>
              <a:off x="11796652" y="26627823"/>
              <a:ext cx="1955548" cy="950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Sample Addition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1061014" y="17730341"/>
            <a:ext cx="9436975" cy="10635548"/>
            <a:chOff x="1380705" y="17745581"/>
            <a:chExt cx="9436975" cy="10635548"/>
          </a:xfrm>
        </p:grpSpPr>
        <p:grpSp>
          <p:nvGrpSpPr>
            <p:cNvPr id="2107" name="Group 2106"/>
            <p:cNvGrpSpPr/>
            <p:nvPr/>
          </p:nvGrpSpPr>
          <p:grpSpPr>
            <a:xfrm>
              <a:off x="1380705" y="17745581"/>
              <a:ext cx="9436975" cy="10635548"/>
              <a:chOff x="455319" y="18068463"/>
              <a:chExt cx="8820256" cy="9940000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1761836" y="27579409"/>
                <a:ext cx="7513739" cy="429054"/>
              </a:xfrm>
              <a:prstGeom prst="roundRect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920" dirty="0">
                    <a:latin typeface="Book Antiqua" panose="02040602050305030304" pitchFamily="18" charset="0"/>
                  </a:rPr>
                  <a:t>Making Electrodes  - Photos by </a:t>
                </a:r>
                <a:r>
                  <a:rPr lang="en-US" sz="1920" dirty="0" err="1" smtClean="0">
                    <a:latin typeface="Book Antiqua" panose="02040602050305030304" pitchFamily="18" charset="0"/>
                  </a:rPr>
                  <a:t>Mohamadi</a:t>
                </a:r>
                <a:r>
                  <a:rPr lang="en-US" sz="1920" dirty="0" smtClean="0">
                    <a:latin typeface="Book Antiqua" panose="02040602050305030304" pitchFamily="18" charset="0"/>
                  </a:rPr>
                  <a:t> &amp; Thompson</a:t>
                </a:r>
                <a:r>
                  <a:rPr lang="en-US" sz="1920" dirty="0">
                    <a:latin typeface="Book Antiqua" panose="02040602050305030304" pitchFamily="18" charset="0"/>
                  </a:rPr>
                  <a:t>,  </a:t>
                </a:r>
              </a:p>
            </p:txBody>
          </p:sp>
          <p:pic>
            <p:nvPicPr>
              <p:cNvPr id="2056" name="Picture 2055"/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12" t="905" r="31110" b="22056"/>
              <a:stretch/>
            </p:blipFill>
            <p:spPr>
              <a:xfrm>
                <a:off x="952650" y="18107215"/>
                <a:ext cx="3290166" cy="4986304"/>
              </a:xfrm>
              <a:prstGeom prst="rect">
                <a:avLst/>
              </a:prstGeom>
            </p:spPr>
          </p:pic>
          <p:pic>
            <p:nvPicPr>
              <p:cNvPr id="2058" name="Picture 2057"/>
              <p:cNvPicPr>
                <a:picLocks noChangeAspect="1"/>
              </p:cNvPicPr>
              <p:nvPr/>
            </p:nvPicPr>
            <p:blipFill rotWithShape="1">
              <a:blip r:embed="rId8"/>
              <a:srcRect r="22301" b="1832"/>
              <a:stretch/>
            </p:blipFill>
            <p:spPr>
              <a:xfrm>
                <a:off x="5266946" y="18107216"/>
                <a:ext cx="3111516" cy="4986304"/>
              </a:xfrm>
              <a:prstGeom prst="rect">
                <a:avLst/>
              </a:prstGeom>
            </p:spPr>
          </p:pic>
          <p:pic>
            <p:nvPicPr>
              <p:cNvPr id="2059" name="Picture 2058"/>
              <p:cNvPicPr>
                <a:picLocks noChangeAspect="1"/>
              </p:cNvPicPr>
              <p:nvPr/>
            </p:nvPicPr>
            <p:blipFill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5300"/>
                        </a14:imgEffect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69980" y="23275321"/>
                <a:ext cx="5665015" cy="4248761"/>
              </a:xfrm>
              <a:prstGeom prst="rect">
                <a:avLst/>
              </a:prstGeom>
            </p:spPr>
          </p:pic>
          <p:sp>
            <p:nvSpPr>
              <p:cNvPr id="2105" name="TextBox 2104"/>
              <p:cNvSpPr txBox="1"/>
              <p:nvPr/>
            </p:nvSpPr>
            <p:spPr>
              <a:xfrm>
                <a:off x="455319" y="18068463"/>
                <a:ext cx="497333" cy="5059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88" dirty="0">
                    <a:latin typeface="Book Antiqua" panose="02040602050305030304" pitchFamily="18" charset="0"/>
                  </a:rPr>
                  <a:t>2.</a:t>
                </a:r>
              </a:p>
            </p:txBody>
          </p:sp>
          <p:sp>
            <p:nvSpPr>
              <p:cNvPr id="197" name="TextBox 196"/>
              <p:cNvSpPr txBox="1"/>
              <p:nvPr/>
            </p:nvSpPr>
            <p:spPr>
              <a:xfrm>
                <a:off x="4806970" y="18068463"/>
                <a:ext cx="497333" cy="5022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88" dirty="0">
                    <a:latin typeface="Book Antiqua" panose="02040602050305030304" pitchFamily="18" charset="0"/>
                  </a:rPr>
                  <a:t>3.</a:t>
                </a:r>
              </a:p>
            </p:txBody>
          </p:sp>
          <p:sp>
            <p:nvSpPr>
              <p:cNvPr id="198" name="TextBox 197"/>
              <p:cNvSpPr txBox="1"/>
              <p:nvPr/>
            </p:nvSpPr>
            <p:spPr>
              <a:xfrm>
                <a:off x="1513170" y="23341024"/>
                <a:ext cx="497333" cy="5022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88" dirty="0">
                    <a:latin typeface="Book Antiqua" panose="02040602050305030304" pitchFamily="18" charset="0"/>
                  </a:rPr>
                  <a:t>6.</a:t>
                </a:r>
              </a:p>
            </p:txBody>
          </p:sp>
        </p:grpSp>
        <p:cxnSp>
          <p:nvCxnSpPr>
            <p:cNvPr id="203" name="Straight Arrow Connector 202"/>
            <p:cNvCxnSpPr/>
            <p:nvPr/>
          </p:nvCxnSpPr>
          <p:spPr>
            <a:xfrm flipV="1">
              <a:off x="2691388" y="18283020"/>
              <a:ext cx="752503" cy="64742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4" name="Straight Arrow Connector 203"/>
            <p:cNvCxnSpPr>
              <a:stCxn id="212" idx="0"/>
            </p:cNvCxnSpPr>
            <p:nvPr/>
          </p:nvCxnSpPr>
          <p:spPr>
            <a:xfrm flipH="1" flipV="1">
              <a:off x="4074935" y="19885578"/>
              <a:ext cx="709222" cy="145978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5" name="Straight Arrow Connector 204"/>
            <p:cNvCxnSpPr/>
            <p:nvPr/>
          </p:nvCxnSpPr>
          <p:spPr>
            <a:xfrm flipH="1" flipV="1">
              <a:off x="3367691" y="22189440"/>
              <a:ext cx="616400" cy="38509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209" name="TextBox 208"/>
            <p:cNvSpPr txBox="1"/>
            <p:nvPr/>
          </p:nvSpPr>
          <p:spPr>
            <a:xfrm>
              <a:off x="4030251" y="22018372"/>
              <a:ext cx="1964775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Book Antiqua" panose="02040602050305030304" pitchFamily="18" charset="0"/>
                </a:rPr>
                <a:t>C</a:t>
              </a:r>
              <a:r>
                <a:rPr lang="en-US" sz="2800" dirty="0" smtClean="0">
                  <a:latin typeface="Book Antiqua" panose="02040602050305030304" pitchFamily="18" charset="0"/>
                </a:rPr>
                <a:t>arbon </a:t>
              </a:r>
              <a:r>
                <a:rPr lang="en-US" sz="2800" dirty="0">
                  <a:latin typeface="Book Antiqua" panose="02040602050305030304" pitchFamily="18" charset="0"/>
                </a:rPr>
                <a:t>f</a:t>
              </a:r>
              <a:r>
                <a:rPr lang="en-US" sz="2800" dirty="0" smtClean="0">
                  <a:latin typeface="Book Antiqua" panose="02040602050305030304" pitchFamily="18" charset="0"/>
                </a:rPr>
                <a:t>iber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210" name="TextBox 209"/>
            <p:cNvSpPr txBox="1"/>
            <p:nvPr/>
          </p:nvSpPr>
          <p:spPr>
            <a:xfrm>
              <a:off x="2110160" y="18848010"/>
              <a:ext cx="19647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Suction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  <p:sp>
          <p:nvSpPr>
            <p:cNvPr id="212" name="TextBox 211"/>
            <p:cNvSpPr txBox="1"/>
            <p:nvPr/>
          </p:nvSpPr>
          <p:spPr>
            <a:xfrm>
              <a:off x="3801769" y="21345367"/>
              <a:ext cx="19647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Book Antiqua" panose="02040602050305030304" pitchFamily="18" charset="0"/>
                </a:rPr>
                <a:t>Capillary </a:t>
              </a:r>
              <a:endParaRPr lang="en-US" sz="2800" dirty="0">
                <a:latin typeface="Book Antiqua" panose="02040602050305030304" pitchFamily="18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21843350" y="7494814"/>
            <a:ext cx="13665851" cy="7364186"/>
            <a:chOff x="23484083" y="24426788"/>
            <a:chExt cx="12907180" cy="6955357"/>
          </a:xfrm>
        </p:grpSpPr>
        <p:grpSp>
          <p:nvGrpSpPr>
            <p:cNvPr id="2077" name="Group 2076"/>
            <p:cNvGrpSpPr/>
            <p:nvPr/>
          </p:nvGrpSpPr>
          <p:grpSpPr>
            <a:xfrm>
              <a:off x="23484083" y="24426788"/>
              <a:ext cx="12907180" cy="6955357"/>
              <a:chOff x="23215080" y="24453968"/>
              <a:chExt cx="13444979" cy="7245164"/>
            </a:xfrm>
          </p:grpSpPr>
          <p:pic>
            <p:nvPicPr>
              <p:cNvPr id="2069" name="Picture 2068"/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8058" r="8497" b="1942"/>
              <a:stretch/>
            </p:blipFill>
            <p:spPr>
              <a:xfrm>
                <a:off x="23260301" y="26043715"/>
                <a:ext cx="5453227" cy="4767727"/>
              </a:xfrm>
              <a:prstGeom prst="rect">
                <a:avLst/>
              </a:prstGeom>
            </p:spPr>
          </p:pic>
          <p:sp>
            <p:nvSpPr>
              <p:cNvPr id="91" name="TextBox 90"/>
              <p:cNvSpPr txBox="1"/>
              <p:nvPr/>
            </p:nvSpPr>
            <p:spPr>
              <a:xfrm>
                <a:off x="28674664" y="31252201"/>
                <a:ext cx="7304805" cy="446931"/>
              </a:xfrm>
              <a:prstGeom prst="roundRect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920" dirty="0">
                    <a:latin typeface="Book Antiqua" panose="02040602050305030304" pitchFamily="18" charset="0"/>
                  </a:rPr>
                  <a:t>Flow Cell Experimental Set Up </a:t>
                </a:r>
              </a:p>
            </p:txBody>
          </p:sp>
          <p:cxnSp>
            <p:nvCxnSpPr>
              <p:cNvPr id="48" name="Straight Arrow Connector 47"/>
              <p:cNvCxnSpPr/>
              <p:nvPr/>
            </p:nvCxnSpPr>
            <p:spPr>
              <a:xfrm flipV="1">
                <a:off x="26177193" y="28113464"/>
                <a:ext cx="688344" cy="178200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pic>
            <p:nvPicPr>
              <p:cNvPr id="2061" name="Picture 2060"/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557" t="17014" r="8286" b="24097"/>
              <a:stretch/>
            </p:blipFill>
            <p:spPr>
              <a:xfrm>
                <a:off x="28949536" y="26588721"/>
                <a:ext cx="7316597" cy="3794765"/>
              </a:xfrm>
              <a:prstGeom prst="rect">
                <a:avLst/>
              </a:prstGeom>
            </p:spPr>
          </p:pic>
          <p:cxnSp>
            <p:nvCxnSpPr>
              <p:cNvPr id="50" name="Straight Arrow Connector 49"/>
              <p:cNvCxnSpPr/>
              <p:nvPr/>
            </p:nvCxnSpPr>
            <p:spPr>
              <a:xfrm flipH="1">
                <a:off x="24456606" y="25719955"/>
                <a:ext cx="247152" cy="1308785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" name="Straight Arrow Connector 53"/>
              <p:cNvCxnSpPr/>
              <p:nvPr/>
            </p:nvCxnSpPr>
            <p:spPr>
              <a:xfrm flipH="1">
                <a:off x="26473855" y="25672129"/>
                <a:ext cx="820669" cy="1276304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55" name="TextBox 54"/>
              <p:cNvSpPr txBox="1"/>
              <p:nvPr/>
            </p:nvSpPr>
            <p:spPr>
              <a:xfrm>
                <a:off x="24613039" y="24848275"/>
                <a:ext cx="1911710" cy="9938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Book Antiqua" panose="02040602050305030304" pitchFamily="18" charset="0"/>
                  </a:rPr>
                  <a:t>Platinum Counter</a:t>
                </a:r>
                <a:endParaRPr lang="en-US" sz="2800" dirty="0">
                  <a:latin typeface="Book Antiqua" panose="02040602050305030304" pitchFamily="18" charset="0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24889843" y="29770129"/>
                <a:ext cx="2180542" cy="9938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Book Antiqua" panose="02040602050305030304" pitchFamily="18" charset="0"/>
                  </a:rPr>
                  <a:t>Ag/</a:t>
                </a:r>
                <a:r>
                  <a:rPr lang="en-US" sz="2800" dirty="0" err="1" smtClean="0">
                    <a:latin typeface="Book Antiqua" panose="02040602050305030304" pitchFamily="18" charset="0"/>
                  </a:rPr>
                  <a:t>AgCl</a:t>
                </a:r>
                <a:r>
                  <a:rPr lang="en-US" sz="2800" dirty="0" smtClean="0">
                    <a:latin typeface="Book Antiqua" panose="02040602050305030304" pitchFamily="18" charset="0"/>
                  </a:rPr>
                  <a:t> Reference </a:t>
                </a:r>
                <a:endParaRPr lang="en-US" sz="2800" dirty="0">
                  <a:latin typeface="Book Antiqua" panose="02040602050305030304" pitchFamily="18" charset="0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7234929" y="25043828"/>
                <a:ext cx="2472058" cy="9938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Book Antiqua" panose="02040602050305030304" pitchFamily="18" charset="0"/>
                  </a:rPr>
                  <a:t>Carbon Working</a:t>
                </a:r>
                <a:endParaRPr lang="en-US" sz="2800" dirty="0">
                  <a:latin typeface="Book Antiqua" panose="02040602050305030304" pitchFamily="18" charset="0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23215080" y="28624584"/>
                <a:ext cx="1911710" cy="1786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Book Antiqua" panose="02040602050305030304" pitchFamily="18" charset="0"/>
                  </a:rPr>
                  <a:t>Phosphate buffered </a:t>
                </a:r>
                <a:r>
                  <a:rPr lang="en-US" sz="2800" dirty="0">
                    <a:latin typeface="Book Antiqua" panose="02040602050305030304" pitchFamily="18" charset="0"/>
                  </a:rPr>
                  <a:t>s</a:t>
                </a:r>
                <a:r>
                  <a:rPr lang="en-US" sz="2800" dirty="0" smtClean="0">
                    <a:latin typeface="Book Antiqua" panose="02040602050305030304" pitchFamily="18" charset="0"/>
                  </a:rPr>
                  <a:t>aline </a:t>
                </a:r>
                <a:r>
                  <a:rPr lang="en-US" sz="2800" dirty="0">
                    <a:latin typeface="Book Antiqua" panose="02040602050305030304" pitchFamily="18" charset="0"/>
                  </a:rPr>
                  <a:t>s</a:t>
                </a:r>
                <a:r>
                  <a:rPr lang="en-US" sz="2800" dirty="0" smtClean="0">
                    <a:latin typeface="Book Antiqua" panose="02040602050305030304" pitchFamily="18" charset="0"/>
                  </a:rPr>
                  <a:t>olution</a:t>
                </a:r>
                <a:endParaRPr lang="en-US" sz="2800" dirty="0">
                  <a:latin typeface="Book Antiqua" panose="02040602050305030304" pitchFamily="18" charset="0"/>
                </a:endParaRPr>
              </a:p>
            </p:txBody>
          </p:sp>
          <p:cxnSp>
            <p:nvCxnSpPr>
              <p:cNvPr id="58" name="Straight Arrow Connector 57"/>
              <p:cNvCxnSpPr/>
              <p:nvPr/>
            </p:nvCxnSpPr>
            <p:spPr>
              <a:xfrm flipV="1">
                <a:off x="24861469" y="27826901"/>
                <a:ext cx="1125445" cy="1595368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5" name="Straight Arrow Connector 94"/>
              <p:cNvCxnSpPr/>
              <p:nvPr/>
            </p:nvCxnSpPr>
            <p:spPr>
              <a:xfrm>
                <a:off x="32290103" y="26037689"/>
                <a:ext cx="691751" cy="109682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96" name="TextBox 95"/>
              <p:cNvSpPr txBox="1"/>
              <p:nvPr/>
            </p:nvSpPr>
            <p:spPr>
              <a:xfrm>
                <a:off x="29998132" y="25552521"/>
                <a:ext cx="2886066" cy="545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Book Antiqua" panose="02040602050305030304" pitchFamily="18" charset="0"/>
                  </a:rPr>
                  <a:t>Sample Loop</a:t>
                </a:r>
              </a:p>
            </p:txBody>
          </p:sp>
          <p:cxnSp>
            <p:nvCxnSpPr>
              <p:cNvPr id="118" name="Straight Connector 117"/>
              <p:cNvCxnSpPr/>
              <p:nvPr/>
            </p:nvCxnSpPr>
            <p:spPr>
              <a:xfrm flipH="1" flipV="1">
                <a:off x="28700012" y="26121832"/>
                <a:ext cx="338036" cy="906908"/>
              </a:xfrm>
              <a:prstGeom prst="line">
                <a:avLst/>
              </a:prstGeom>
              <a:ln w="28575">
                <a:solidFill>
                  <a:schemeClr val="bg2">
                    <a:lumMod val="75000"/>
                  </a:schemeClr>
                </a:solidFill>
                <a:prstDash val="dash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 flipH="1">
                <a:off x="28700011" y="29247678"/>
                <a:ext cx="383258" cy="1514216"/>
              </a:xfrm>
              <a:prstGeom prst="line">
                <a:avLst/>
              </a:prstGeom>
              <a:ln w="28575">
                <a:solidFill>
                  <a:schemeClr val="bg2">
                    <a:lumMod val="7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Arrow Connector 145"/>
              <p:cNvCxnSpPr/>
              <p:nvPr/>
            </p:nvCxnSpPr>
            <p:spPr>
              <a:xfrm flipH="1" flipV="1">
                <a:off x="35570394" y="29992100"/>
                <a:ext cx="107963" cy="769794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9" name="Straight Arrow Connector 148"/>
              <p:cNvCxnSpPr/>
              <p:nvPr/>
            </p:nvCxnSpPr>
            <p:spPr>
              <a:xfrm>
                <a:off x="34596928" y="25551110"/>
                <a:ext cx="722836" cy="197159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151" name="TextBox 150"/>
              <p:cNvSpPr txBox="1"/>
              <p:nvPr/>
            </p:nvSpPr>
            <p:spPr>
              <a:xfrm>
                <a:off x="35175843" y="30654836"/>
                <a:ext cx="1484216" cy="545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Book Antiqua" panose="02040602050305030304" pitchFamily="18" charset="0"/>
                  </a:rPr>
                  <a:t>Sample</a:t>
                </a:r>
              </a:p>
            </p:txBody>
          </p:sp>
          <p:sp>
            <p:nvSpPr>
              <p:cNvPr id="152" name="TextBox 151"/>
              <p:cNvSpPr txBox="1"/>
              <p:nvPr/>
            </p:nvSpPr>
            <p:spPr>
              <a:xfrm>
                <a:off x="33125105" y="24453968"/>
                <a:ext cx="1961694" cy="1786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Book Antiqua" panose="02040602050305030304" pitchFamily="18" charset="0"/>
                  </a:rPr>
                  <a:t>Phosphate buffered </a:t>
                </a:r>
                <a:r>
                  <a:rPr lang="en-US" sz="2800" dirty="0">
                    <a:latin typeface="Book Antiqua" panose="02040602050305030304" pitchFamily="18" charset="0"/>
                  </a:rPr>
                  <a:t>s</a:t>
                </a:r>
                <a:r>
                  <a:rPr lang="en-US" sz="2800" dirty="0" smtClean="0">
                    <a:latin typeface="Book Antiqua" panose="02040602050305030304" pitchFamily="18" charset="0"/>
                  </a:rPr>
                  <a:t>aline </a:t>
                </a:r>
                <a:r>
                  <a:rPr lang="en-US" sz="2800" dirty="0">
                    <a:latin typeface="Book Antiqua" panose="02040602050305030304" pitchFamily="18" charset="0"/>
                  </a:rPr>
                  <a:t>s</a:t>
                </a:r>
                <a:r>
                  <a:rPr lang="en-US" sz="2800" dirty="0" smtClean="0">
                    <a:latin typeface="Book Antiqua" panose="02040602050305030304" pitchFamily="18" charset="0"/>
                  </a:rPr>
                  <a:t>olution </a:t>
                </a:r>
                <a:endParaRPr lang="en-US" sz="2800" dirty="0">
                  <a:latin typeface="Book Antiqua" panose="02040602050305030304" pitchFamily="18" charset="0"/>
                </a:endParaRPr>
              </a:p>
            </p:txBody>
          </p:sp>
        </p:grpSp>
        <p:sp>
          <p:nvSpPr>
            <p:cNvPr id="133" name="Rectangle 132"/>
            <p:cNvSpPr/>
            <p:nvPr/>
          </p:nvSpPr>
          <p:spPr>
            <a:xfrm>
              <a:off x="29074132" y="26898570"/>
              <a:ext cx="2472668" cy="2130180"/>
            </a:xfrm>
            <a:prstGeom prst="rect">
              <a:avLst/>
            </a:prstGeom>
            <a:noFill/>
            <a:ln w="28575"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7" name="Picture 13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767174" y="26811599"/>
            <a:ext cx="10624920" cy="5433337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767175" y="15182622"/>
            <a:ext cx="10624920" cy="5037843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767175" y="20905415"/>
            <a:ext cx="10624920" cy="5241596"/>
          </a:xfrm>
          <a:prstGeom prst="rect">
            <a:avLst/>
          </a:prstGeom>
        </p:spPr>
      </p:pic>
      <p:grpSp>
        <p:nvGrpSpPr>
          <p:cNvPr id="157" name="Group 156"/>
          <p:cNvGrpSpPr/>
          <p:nvPr/>
        </p:nvGrpSpPr>
        <p:grpSpPr>
          <a:xfrm>
            <a:off x="35788493" y="10525941"/>
            <a:ext cx="7453559" cy="9199517"/>
            <a:chOff x="35787834" y="10545154"/>
            <a:chExt cx="7453559" cy="9199517"/>
          </a:xfrm>
        </p:grpSpPr>
        <p:pic>
          <p:nvPicPr>
            <p:cNvPr id="153" name="Picture 152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35787834" y="10545154"/>
              <a:ext cx="7453559" cy="4480065"/>
            </a:xfrm>
            <a:prstGeom prst="rect">
              <a:avLst/>
            </a:prstGeom>
          </p:spPr>
        </p:pic>
        <p:pic>
          <p:nvPicPr>
            <p:cNvPr id="156" name="Picture 155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5787834" y="15263245"/>
              <a:ext cx="7453559" cy="448142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3915605" y="15182622"/>
            <a:ext cx="10486029" cy="50378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3915606" y="20905415"/>
            <a:ext cx="10486028" cy="52415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3915605" y="26811600"/>
            <a:ext cx="10486029" cy="5433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10970</TotalTime>
  <Words>415</Words>
  <Application>Microsoft Office PowerPoint</Application>
  <PresentationFormat>Custom</PresentationFormat>
  <Paragraphs>88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Book Antiqua</vt:lpstr>
      <vt:lpstr>Calibri</vt:lpstr>
      <vt:lpstr>Calibri Light</vt:lpstr>
      <vt:lpstr>Times New Roman</vt:lpstr>
      <vt:lpstr>Wingdings 2</vt:lpstr>
      <vt:lpstr>HDOfficeLightV0</vt:lpstr>
      <vt:lpstr>1_HDOfficeLightV0</vt:lpstr>
      <vt:lpstr>2_HDOfficeLightV0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BioSensor333M</cp:lastModifiedBy>
  <cp:revision>335</cp:revision>
  <dcterms:created xsi:type="dcterms:W3CDTF">2007-12-07T15:49:51Z</dcterms:created>
  <dcterms:modified xsi:type="dcterms:W3CDTF">2015-08-06T10:11:24Z</dcterms:modified>
</cp:coreProperties>
</file>