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7086600" cy="94297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6pPr>
    <a:lvl7pPr marL="2743200" algn="l" defTabSz="914400" rtl="0" eaLnBrk="1" latinLnBrk="0" hangingPunct="1"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7pPr>
    <a:lvl8pPr marL="3200400" algn="l" defTabSz="914400" rtl="0" eaLnBrk="1" latinLnBrk="0" hangingPunct="1"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8pPr>
    <a:lvl9pPr marL="3657600" algn="l" defTabSz="914400" rtl="0" eaLnBrk="1" latinLnBrk="0" hangingPunct="1">
      <a:defRPr sz="9300" kern="1200">
        <a:solidFill>
          <a:schemeClr val="tx1"/>
        </a:solidFill>
        <a:latin typeface="Arial" panose="020B0604020202020204" pitchFamily="34" charset="0"/>
        <a:ea typeface="ヒラギノ角ゴ Pro W3" pitchFamily="-65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2D8A"/>
    <a:srgbClr val="CCE7EC"/>
    <a:srgbClr val="FBFD9D"/>
    <a:srgbClr val="A8F793"/>
    <a:srgbClr val="C9FFC9"/>
    <a:srgbClr val="DCEFF0"/>
    <a:srgbClr val="FED5D2"/>
    <a:srgbClr val="FDAE99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462" autoAdjust="0"/>
    <p:restoredTop sz="95742" autoAdjust="0"/>
  </p:normalViewPr>
  <p:slideViewPr>
    <p:cSldViewPr>
      <p:cViewPr>
        <p:scale>
          <a:sx n="25" d="100"/>
          <a:sy n="25" d="100"/>
        </p:scale>
        <p:origin x="678" y="36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0225" cy="471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itchFamily="-65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14788" y="0"/>
            <a:ext cx="3070225" cy="47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17067C9-C9C1-491F-A744-874538DB310E}" type="datetime1">
              <a:rPr lang="en-US" altLang="en-US"/>
              <a:pPr/>
              <a:t>8/12/15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8025"/>
            <a:ext cx="4714875" cy="35353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79925"/>
            <a:ext cx="5670550" cy="4243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56675"/>
            <a:ext cx="3070225" cy="4714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itchFamily="-65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14788" y="8956675"/>
            <a:ext cx="3070225" cy="4714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03C1B02-34A9-4B33-BFDE-8CB8D56118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53711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pitchFamily="-65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fld id="{8E7E0225-CF54-4267-ADA7-43A7D9407149}" type="slidenum">
              <a:rPr lang="en-US" altLang="en-US" sz="1200"/>
              <a:pPr eaLnBrk="1" hangingPunct="1"/>
              <a:t>1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530281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5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3" y="18653125"/>
            <a:ext cx="30724475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B6A5BF-7915-42C3-BF7D-906A3C6DEB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8660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4E3AED-B991-45FC-962C-B1F25FAD297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5443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38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1BEC81-7062-4916-89EE-7DC02C76C3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075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5" y="7680325"/>
            <a:ext cx="19675475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0" y="7680325"/>
            <a:ext cx="19675475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8EE4D4-44C4-47F6-B086-4B4601FB6D0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3815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7625"/>
            <a:ext cx="3950335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5"/>
            <a:ext cx="1939290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5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BE176-4FF8-4798-A6D9-5FC1CF5E4D1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466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23470F-2020-4414-93DA-ABF0B7C3C6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6016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419A7A-9A23-4A11-83D8-5FE7867559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6131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1275"/>
            <a:ext cx="14439900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6888163"/>
            <a:ext cx="1443990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CFFA1E-76F4-408A-A568-716F10A3F5D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6992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3" y="23042563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3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3" y="25763538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9BEA02-CFE2-4DBF-99BB-6046B5BE560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6382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26BC13-642D-4624-82B9-B63CE3F51E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2376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38" y="1319213"/>
            <a:ext cx="9875837" cy="280860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9213"/>
            <a:ext cx="29475113" cy="280860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6E958C-EB97-43E1-BEB0-700BFBEA18C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621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3925" y="1319213"/>
            <a:ext cx="3950335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70258" tIns="235129" rIns="470258" bIns="23512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3925" y="7680325"/>
            <a:ext cx="39503350" cy="2172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3925" y="29976763"/>
            <a:ext cx="102425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>
            <a:lvl1pPr>
              <a:defRPr sz="7200">
                <a:latin typeface="Arial" pitchFamily="-65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525" y="29976763"/>
            <a:ext cx="139001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>
            <a:lvl1pPr algn="ctr">
              <a:defRPr sz="7200">
                <a:latin typeface="Arial" pitchFamily="-65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4725" y="29976763"/>
            <a:ext cx="102425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70258" tIns="235129" rIns="470258" bIns="235129" numCol="1" anchor="t" anchorCtr="0" compatLnSpc="1">
            <a:prstTxWarp prst="textNoShape">
              <a:avLst/>
            </a:prstTxWarp>
          </a:bodyPr>
          <a:lstStyle>
            <a:lvl1pPr algn="r">
              <a:defRPr sz="7200"/>
            </a:lvl1pPr>
          </a:lstStyle>
          <a:p>
            <a:fld id="{24FCA6F5-68A8-4E58-83CB-3CBCD119B00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+mj-lt"/>
          <a:ea typeface="ヒラギノ角ゴ Pro W3" pitchFamily="-65" charset="-128"/>
          <a:cs typeface="ヒラギノ角ゴ Pro W3" pitchFamily="-65" charset="-128"/>
        </a:defRPr>
      </a:lvl1pPr>
      <a:lvl2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  <a:ea typeface="ヒラギノ角ゴ Pro W3" pitchFamily="-65" charset="-128"/>
          <a:cs typeface="ヒラギノ角ゴ Pro W3" pitchFamily="-65" charset="-128"/>
        </a:defRPr>
      </a:lvl2pPr>
      <a:lvl3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  <a:ea typeface="ヒラギノ角ゴ Pro W3" pitchFamily="-65" charset="-128"/>
          <a:cs typeface="ヒラギノ角ゴ Pro W3" pitchFamily="-65" charset="-128"/>
        </a:defRPr>
      </a:lvl3pPr>
      <a:lvl4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  <a:ea typeface="ヒラギノ角ゴ Pro W3" pitchFamily="-65" charset="-128"/>
          <a:cs typeface="ヒラギノ角ゴ Pro W3" pitchFamily="-65" charset="-128"/>
        </a:defRPr>
      </a:lvl4pPr>
      <a:lvl5pPr algn="ctr" defTabSz="4702175" rtl="0" eaLnBrk="0" fontAlgn="base" hangingPunct="0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  <a:ea typeface="ヒラギノ角ゴ Pro W3" pitchFamily="-65" charset="-128"/>
          <a:cs typeface="ヒラギノ角ゴ Pro W3" pitchFamily="-65" charset="-128"/>
        </a:defRPr>
      </a:lvl5pPr>
      <a:lvl6pPr marL="4572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</a:defRPr>
      </a:lvl6pPr>
      <a:lvl7pPr marL="9144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</a:defRPr>
      </a:lvl7pPr>
      <a:lvl8pPr marL="13716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</a:defRPr>
      </a:lvl8pPr>
      <a:lvl9pPr marL="1828800" algn="ctr" defTabSz="4702175" rtl="0" fontAlgn="base">
        <a:spcBef>
          <a:spcPct val="0"/>
        </a:spcBef>
        <a:spcAft>
          <a:spcPct val="0"/>
        </a:spcAft>
        <a:defRPr sz="22600">
          <a:solidFill>
            <a:schemeClr val="tx2"/>
          </a:solidFill>
          <a:latin typeface="Arial" pitchFamily="-108" charset="0"/>
        </a:defRPr>
      </a:lvl9pPr>
    </p:titleStyle>
    <p:bodyStyle>
      <a:lvl1pPr marL="1763713" indent="-1763713" algn="l" defTabSz="4702175" rtl="0" eaLnBrk="0" fontAlgn="base" hangingPunct="0">
        <a:spcBef>
          <a:spcPct val="20000"/>
        </a:spcBef>
        <a:spcAft>
          <a:spcPct val="0"/>
        </a:spcAft>
        <a:buChar char="•"/>
        <a:defRPr sz="16500">
          <a:solidFill>
            <a:schemeClr val="tx1"/>
          </a:solidFill>
          <a:latin typeface="+mn-lt"/>
          <a:ea typeface="ヒラギノ角ゴ Pro W3" pitchFamily="-65" charset="-128"/>
          <a:cs typeface="ヒラギノ角ゴ Pro W3" pitchFamily="-65" charset="-128"/>
        </a:defRPr>
      </a:lvl1pPr>
      <a:lvl2pPr marL="3821113" indent="-1470025" algn="l" defTabSz="4702175" rtl="0" eaLnBrk="0" fontAlgn="base" hangingPunct="0">
        <a:spcBef>
          <a:spcPct val="20000"/>
        </a:spcBef>
        <a:spcAft>
          <a:spcPct val="0"/>
        </a:spcAft>
        <a:buChar char="–"/>
        <a:defRPr sz="14400">
          <a:solidFill>
            <a:schemeClr val="tx1"/>
          </a:solidFill>
          <a:latin typeface="+mn-lt"/>
          <a:ea typeface="ヒラギノ角ゴ Pro W3" pitchFamily="-108" charset="-128"/>
        </a:defRPr>
      </a:lvl2pPr>
      <a:lvl3pPr marL="5878513" indent="-1176338" algn="l" defTabSz="4702175" rtl="0" eaLnBrk="0" fontAlgn="base" hangingPunct="0">
        <a:spcBef>
          <a:spcPct val="20000"/>
        </a:spcBef>
        <a:spcAft>
          <a:spcPct val="0"/>
        </a:spcAft>
        <a:buChar char="•"/>
        <a:defRPr sz="12300">
          <a:solidFill>
            <a:schemeClr val="tx1"/>
          </a:solidFill>
          <a:latin typeface="+mn-lt"/>
          <a:ea typeface="ヒラギノ角ゴ Pro W3" pitchFamily="-108" charset="-128"/>
        </a:defRPr>
      </a:lvl3pPr>
      <a:lvl4pPr marL="8229600" indent="-1176338" algn="l" defTabSz="4702175" rtl="0" eaLnBrk="0" fontAlgn="base" hangingPunct="0">
        <a:spcBef>
          <a:spcPct val="20000"/>
        </a:spcBef>
        <a:spcAft>
          <a:spcPct val="0"/>
        </a:spcAft>
        <a:buChar char="–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4pPr>
      <a:lvl5pPr marL="10580688" indent="-1174750" algn="l" defTabSz="4702175" rtl="0" eaLnBrk="0" fontAlgn="base" hangingPunct="0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5pPr>
      <a:lvl6pPr marL="110378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6pPr>
      <a:lvl7pPr marL="114950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7pPr>
      <a:lvl8pPr marL="119522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8pPr>
      <a:lvl9pPr marL="12409488" indent="-1174750" algn="l" defTabSz="4702175" rtl="0" fontAlgn="base">
        <a:spcBef>
          <a:spcPct val="20000"/>
        </a:spcBef>
        <a:spcAft>
          <a:spcPct val="0"/>
        </a:spcAft>
        <a:buChar char="»"/>
        <a:defRPr sz="10300">
          <a:solidFill>
            <a:schemeClr val="tx1"/>
          </a:solidFill>
          <a:latin typeface="+mn-lt"/>
          <a:ea typeface="ヒラギノ角ゴ Pro W3" pitchFamily="-108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13" Type="http://schemas.openxmlformats.org/officeDocument/2006/relationships/oleObject" Target="../embeddings/oleObject5.bin"/><Relationship Id="rId18" Type="http://schemas.openxmlformats.org/officeDocument/2006/relationships/oleObject" Target="../embeddings/oleObject7.bin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8.emf"/><Relationship Id="rId7" Type="http://schemas.openxmlformats.org/officeDocument/2006/relationships/oleObject" Target="../embeddings/oleObject2.bin"/><Relationship Id="rId12" Type="http://schemas.openxmlformats.org/officeDocument/2006/relationships/image" Target="../media/image4.emf"/><Relationship Id="rId17" Type="http://schemas.openxmlformats.org/officeDocument/2006/relationships/image" Target="../media/image12.png"/><Relationship Id="rId25" Type="http://schemas.openxmlformats.org/officeDocument/2006/relationships/image" Target="../media/image10.e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6.emf"/><Relationship Id="rId20" Type="http://schemas.openxmlformats.org/officeDocument/2006/relationships/oleObject" Target="../embeddings/oleObject8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11" Type="http://schemas.openxmlformats.org/officeDocument/2006/relationships/oleObject" Target="../embeddings/oleObject4.bin"/><Relationship Id="rId24" Type="http://schemas.openxmlformats.org/officeDocument/2006/relationships/oleObject" Target="../embeddings/oleObject10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6.bin"/><Relationship Id="rId23" Type="http://schemas.openxmlformats.org/officeDocument/2006/relationships/image" Target="../media/image9.emf"/><Relationship Id="rId10" Type="http://schemas.openxmlformats.org/officeDocument/2006/relationships/image" Target="../media/image3.emf"/><Relationship Id="rId19" Type="http://schemas.openxmlformats.org/officeDocument/2006/relationships/image" Target="../media/image7.emf"/><Relationship Id="rId4" Type="http://schemas.openxmlformats.org/officeDocument/2006/relationships/image" Target="../media/image11.png"/><Relationship Id="rId9" Type="http://schemas.openxmlformats.org/officeDocument/2006/relationships/oleObject" Target="../embeddings/oleObject3.bin"/><Relationship Id="rId14" Type="http://schemas.openxmlformats.org/officeDocument/2006/relationships/image" Target="../media/image5.emf"/><Relationship Id="rId22" Type="http://schemas.openxmlformats.org/officeDocument/2006/relationships/oleObject" Target="../embeddings/oleObject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21"/>
          <p:cNvSpPr>
            <a:spLocks noChangeArrowheads="1"/>
          </p:cNvSpPr>
          <p:nvPr/>
        </p:nvSpPr>
        <p:spPr bwMode="auto">
          <a:xfrm>
            <a:off x="0" y="-121444"/>
            <a:ext cx="43891200" cy="32918400"/>
          </a:xfrm>
          <a:prstGeom prst="rect">
            <a:avLst/>
          </a:prstGeom>
          <a:solidFill>
            <a:schemeClr val="accent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4339" name="Rectangle 1946"/>
          <p:cNvSpPr>
            <a:spLocks noChangeArrowheads="1"/>
          </p:cNvSpPr>
          <p:nvPr/>
        </p:nvSpPr>
        <p:spPr bwMode="auto">
          <a:xfrm>
            <a:off x="13716000" y="4952999"/>
            <a:ext cx="17297400" cy="13552291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4340" name="Rectangle 7"/>
          <p:cNvSpPr>
            <a:spLocks noChangeArrowheads="1"/>
          </p:cNvSpPr>
          <p:nvPr/>
        </p:nvSpPr>
        <p:spPr bwMode="auto">
          <a:xfrm>
            <a:off x="990600" y="762000"/>
            <a:ext cx="41910000" cy="3505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295400" y="1371600"/>
            <a:ext cx="42062400" cy="108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7000" b="1" i="1" dirty="0" smtClean="0">
                <a:solidFill>
                  <a:srgbClr val="000090"/>
                </a:solidFill>
              </a:rPr>
              <a:t>Stabilizing Transition-Metal-</a:t>
            </a:r>
            <a:r>
              <a:rPr lang="en-US" altLang="en-US" sz="7000" b="1" i="1" dirty="0" err="1">
                <a:solidFill>
                  <a:srgbClr val="000090"/>
                </a:solidFill>
              </a:rPr>
              <a:t>A</a:t>
            </a:r>
            <a:r>
              <a:rPr lang="en-US" altLang="en-US" sz="7000" b="1" i="1" dirty="0" err="1" smtClean="0">
                <a:solidFill>
                  <a:srgbClr val="000090"/>
                </a:solidFill>
              </a:rPr>
              <a:t>lkylthiolate</a:t>
            </a:r>
            <a:r>
              <a:rPr lang="en-US" altLang="en-US" sz="7000" b="1" i="1" dirty="0" smtClean="0">
                <a:solidFill>
                  <a:srgbClr val="000090"/>
                </a:solidFill>
              </a:rPr>
              <a:t> Bonds via Secondary </a:t>
            </a:r>
            <a:r>
              <a:rPr lang="en-US" altLang="en-US" sz="7000" b="1" i="1" dirty="0">
                <a:solidFill>
                  <a:srgbClr val="000090"/>
                </a:solidFill>
              </a:rPr>
              <a:t>S</a:t>
            </a:r>
            <a:r>
              <a:rPr lang="en-US" altLang="en-US" sz="7000" b="1" i="1" dirty="0" smtClean="0">
                <a:solidFill>
                  <a:srgbClr val="000090"/>
                </a:solidFill>
              </a:rPr>
              <a:t>phere </a:t>
            </a:r>
            <a:r>
              <a:rPr lang="en-US" altLang="en-US" sz="7000" b="1" i="1" dirty="0">
                <a:solidFill>
                  <a:srgbClr val="000090"/>
                </a:solidFill>
              </a:rPr>
              <a:t>H</a:t>
            </a:r>
            <a:r>
              <a:rPr lang="en-US" altLang="en-US" sz="7000" b="1" i="1" dirty="0" smtClean="0">
                <a:solidFill>
                  <a:srgbClr val="000090"/>
                </a:solidFill>
              </a:rPr>
              <a:t>ydrogen </a:t>
            </a:r>
            <a:r>
              <a:rPr lang="en-US" altLang="en-US" sz="7000" b="1" i="1" dirty="0">
                <a:solidFill>
                  <a:srgbClr val="000090"/>
                </a:solidFill>
              </a:rPr>
              <a:t>B</a:t>
            </a:r>
            <a:r>
              <a:rPr lang="en-US" altLang="en-US" sz="7000" b="1" i="1" dirty="0" smtClean="0">
                <a:solidFill>
                  <a:srgbClr val="000090"/>
                </a:solidFill>
              </a:rPr>
              <a:t>onding</a:t>
            </a:r>
            <a:endParaRPr lang="en-US" altLang="en-US" sz="7000" b="1" i="1" dirty="0">
              <a:solidFill>
                <a:srgbClr val="00009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14342" name="Text Box 5"/>
          <p:cNvSpPr txBox="1">
            <a:spLocks noChangeArrowheads="1"/>
          </p:cNvSpPr>
          <p:nvPr/>
        </p:nvSpPr>
        <p:spPr bwMode="auto">
          <a:xfrm>
            <a:off x="1371559" y="2674903"/>
            <a:ext cx="35356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r>
              <a:rPr lang="en-US" altLang="en-US" sz="6000" b="1" dirty="0" smtClean="0">
                <a:cs typeface="Arial" panose="020B0604020202020204" pitchFamily="34" charset="0"/>
              </a:rPr>
              <a:t>Ryan L. Hall </a:t>
            </a:r>
            <a:r>
              <a:rPr lang="en-US" altLang="en-US" sz="6000" dirty="0" smtClean="0">
                <a:cs typeface="Arial" panose="020B0604020202020204" pitchFamily="34" charset="0"/>
              </a:rPr>
              <a:t>and </a:t>
            </a:r>
            <a:r>
              <a:rPr lang="en-US" altLang="en-US" sz="6000" dirty="0">
                <a:cs typeface="Arial" panose="020B0604020202020204" pitchFamily="34" charset="0"/>
              </a:rPr>
              <a:t>Samuel </a:t>
            </a:r>
            <a:r>
              <a:rPr lang="en-US" altLang="en-US" sz="6000" dirty="0" err="1">
                <a:cs typeface="Arial" panose="020B0604020202020204" pitchFamily="34" charset="0"/>
              </a:rPr>
              <a:t>Pazicni</a:t>
            </a:r>
            <a:r>
              <a:rPr lang="en-US" altLang="en-US" sz="6000" dirty="0">
                <a:cs typeface="Arial" panose="020B0604020202020204" pitchFamily="34" charset="0"/>
              </a:rPr>
              <a:t>.  Department of Chemistry, </a:t>
            </a:r>
            <a:r>
              <a:rPr lang="en-US" altLang="en-US" sz="6000" i="1" dirty="0">
                <a:cs typeface="Arial" panose="020B0604020202020204" pitchFamily="34" charset="0"/>
              </a:rPr>
              <a:t>University of New Hampshire.</a:t>
            </a:r>
          </a:p>
        </p:txBody>
      </p:sp>
      <p:sp>
        <p:nvSpPr>
          <p:cNvPr id="14343" name="Rectangle 15"/>
          <p:cNvSpPr>
            <a:spLocks noChangeArrowheads="1"/>
          </p:cNvSpPr>
          <p:nvPr/>
        </p:nvSpPr>
        <p:spPr bwMode="auto">
          <a:xfrm>
            <a:off x="31546800" y="4876800"/>
            <a:ext cx="11277600" cy="948917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b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4344" name="Rectangle 19"/>
          <p:cNvSpPr>
            <a:spLocks noChangeArrowheads="1"/>
          </p:cNvSpPr>
          <p:nvPr/>
        </p:nvSpPr>
        <p:spPr bwMode="auto">
          <a:xfrm>
            <a:off x="0" y="14035088"/>
            <a:ext cx="438912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4345" name="Rectangle 36"/>
          <p:cNvSpPr>
            <a:spLocks noChangeArrowheads="1"/>
          </p:cNvSpPr>
          <p:nvPr/>
        </p:nvSpPr>
        <p:spPr bwMode="auto">
          <a:xfrm>
            <a:off x="31546800" y="14782042"/>
            <a:ext cx="11277600" cy="6858758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4346" name="Text Box 1960"/>
          <p:cNvSpPr txBox="1">
            <a:spLocks noChangeArrowheads="1"/>
          </p:cNvSpPr>
          <p:nvPr/>
        </p:nvSpPr>
        <p:spPr bwMode="auto">
          <a:xfrm>
            <a:off x="14020800" y="4953000"/>
            <a:ext cx="16459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altLang="en-US" sz="4800" b="1" dirty="0">
              <a:solidFill>
                <a:srgbClr val="000090"/>
              </a:solidFill>
              <a:latin typeface="Arial Narrow" panose="020B0606020202030204" pitchFamily="34" charset="0"/>
            </a:endParaRPr>
          </a:p>
        </p:txBody>
      </p:sp>
      <p:sp>
        <p:nvSpPr>
          <p:cNvPr id="14347" name="Text Box 1961"/>
          <p:cNvSpPr txBox="1">
            <a:spLocks noChangeArrowheads="1"/>
          </p:cNvSpPr>
          <p:nvPr/>
        </p:nvSpPr>
        <p:spPr bwMode="auto">
          <a:xfrm>
            <a:off x="14020800" y="18189719"/>
            <a:ext cx="164592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en-US" altLang="en-US" sz="4800" b="1" dirty="0">
              <a:solidFill>
                <a:srgbClr val="000090"/>
              </a:solidFill>
              <a:latin typeface="Arial Narrow" panose="020B0606020202030204" pitchFamily="34" charset="0"/>
            </a:endParaRPr>
          </a:p>
        </p:txBody>
      </p:sp>
      <p:sp>
        <p:nvSpPr>
          <p:cNvPr id="14348" name="Line 2012"/>
          <p:cNvSpPr>
            <a:spLocks noChangeShapeType="1"/>
          </p:cNvSpPr>
          <p:nvPr/>
        </p:nvSpPr>
        <p:spPr bwMode="auto">
          <a:xfrm>
            <a:off x="14516100" y="5980716"/>
            <a:ext cx="154686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9" name="Text Box 2024"/>
          <p:cNvSpPr txBox="1">
            <a:spLocks noChangeArrowheads="1"/>
          </p:cNvSpPr>
          <p:nvPr/>
        </p:nvSpPr>
        <p:spPr bwMode="auto">
          <a:xfrm>
            <a:off x="31889699" y="4959044"/>
            <a:ext cx="105918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Future Work</a:t>
            </a:r>
            <a:endParaRPr lang="en-US" altLang="en-US" sz="54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sp>
        <p:nvSpPr>
          <p:cNvPr id="14350" name="Line 2025"/>
          <p:cNvSpPr>
            <a:spLocks noChangeShapeType="1"/>
          </p:cNvSpPr>
          <p:nvPr/>
        </p:nvSpPr>
        <p:spPr bwMode="auto">
          <a:xfrm>
            <a:off x="32499300" y="5943600"/>
            <a:ext cx="9296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1" name="Text Box 2029"/>
          <p:cNvSpPr txBox="1">
            <a:spLocks noChangeArrowheads="1"/>
          </p:cNvSpPr>
          <p:nvPr/>
        </p:nvSpPr>
        <p:spPr bwMode="auto">
          <a:xfrm>
            <a:off x="31546800" y="15020581"/>
            <a:ext cx="112014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>
                <a:solidFill>
                  <a:srgbClr val="000090"/>
                </a:solidFill>
                <a:cs typeface="Arial" panose="020B0604020202020204" pitchFamily="34" charset="0"/>
              </a:rPr>
              <a:t>Summary and Conclusions</a:t>
            </a:r>
          </a:p>
        </p:txBody>
      </p:sp>
      <p:sp>
        <p:nvSpPr>
          <p:cNvPr id="14352" name="Rectangle 2035"/>
          <p:cNvSpPr>
            <a:spLocks noChangeArrowheads="1"/>
          </p:cNvSpPr>
          <p:nvPr/>
        </p:nvSpPr>
        <p:spPr bwMode="auto">
          <a:xfrm>
            <a:off x="31546800" y="21945600"/>
            <a:ext cx="11277600" cy="50292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 sz="2400"/>
          </a:p>
          <a:p>
            <a:pPr algn="ctr" eaLnBrk="1" hangingPunct="1"/>
            <a:endParaRPr lang="en-US" altLang="en-US" sz="2400"/>
          </a:p>
        </p:txBody>
      </p:sp>
      <p:sp>
        <p:nvSpPr>
          <p:cNvPr id="14353" name="Rectangle 2041"/>
          <p:cNvSpPr>
            <a:spLocks noChangeArrowheads="1"/>
          </p:cNvSpPr>
          <p:nvPr/>
        </p:nvSpPr>
        <p:spPr bwMode="auto">
          <a:xfrm>
            <a:off x="990600" y="4876800"/>
            <a:ext cx="12192000" cy="96012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 dirty="0"/>
          </a:p>
        </p:txBody>
      </p:sp>
      <p:sp>
        <p:nvSpPr>
          <p:cNvPr id="14354" name="Text Box 2036"/>
          <p:cNvSpPr txBox="1">
            <a:spLocks noChangeArrowheads="1"/>
          </p:cNvSpPr>
          <p:nvPr/>
        </p:nvSpPr>
        <p:spPr bwMode="auto">
          <a:xfrm>
            <a:off x="31699200" y="21947664"/>
            <a:ext cx="112014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>
                <a:solidFill>
                  <a:srgbClr val="000090"/>
                </a:solidFill>
                <a:cs typeface="Arial" panose="020B0604020202020204" pitchFamily="34" charset="0"/>
              </a:rPr>
              <a:t>Acknowledgements</a:t>
            </a:r>
          </a:p>
        </p:txBody>
      </p:sp>
      <p:sp>
        <p:nvSpPr>
          <p:cNvPr id="14355" name="Text Box 2038"/>
          <p:cNvSpPr txBox="1">
            <a:spLocks noChangeArrowheads="1"/>
          </p:cNvSpPr>
          <p:nvPr/>
        </p:nvSpPr>
        <p:spPr bwMode="auto">
          <a:xfrm>
            <a:off x="32918400" y="24155400"/>
            <a:ext cx="5181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buClr>
                <a:srgbClr val="990000"/>
              </a:buClr>
              <a:buFont typeface="Wingdings" panose="05000000000000000000" pitchFamily="2" charset="2"/>
              <a:buNone/>
            </a:pPr>
            <a:endParaRPr lang="en-US" altLang="en-US" sz="2400">
              <a:latin typeface="Arial Narrow" panose="020B0606020202030204" pitchFamily="34" charset="0"/>
            </a:endParaRPr>
          </a:p>
          <a:p>
            <a:pPr algn="ctr" eaLnBrk="1" hangingPunct="1"/>
            <a:endParaRPr lang="en-US" altLang="en-US" sz="2400">
              <a:latin typeface="Arial Narrow" panose="020B0606020202030204" pitchFamily="34" charset="0"/>
            </a:endParaRPr>
          </a:p>
          <a:p>
            <a:pPr algn="ctr" eaLnBrk="1" hangingPunct="1">
              <a:buClr>
                <a:srgbClr val="990000"/>
              </a:buClr>
              <a:buFont typeface="Wingdings" panose="05000000000000000000" pitchFamily="2" charset="2"/>
              <a:buNone/>
            </a:pPr>
            <a:r>
              <a:rPr lang="en-US" altLang="en-US" sz="2400" i="1">
                <a:latin typeface="Arial Narrow" panose="020B0606020202030204" pitchFamily="34" charset="0"/>
              </a:rPr>
              <a:t> </a:t>
            </a:r>
          </a:p>
          <a:p>
            <a:pPr eaLnBrk="1" hangingPunct="1">
              <a:buClr>
                <a:srgbClr val="990000"/>
              </a:buClr>
              <a:buFont typeface="Wingdings" panose="05000000000000000000" pitchFamily="2" charset="2"/>
              <a:buChar char="v"/>
            </a:pPr>
            <a:endParaRPr lang="en-US" altLang="en-US" sz="2400" i="1">
              <a:latin typeface="Arial Narrow" panose="020B0606020202030204" pitchFamily="34" charset="0"/>
            </a:endParaRPr>
          </a:p>
        </p:txBody>
      </p:sp>
      <p:sp>
        <p:nvSpPr>
          <p:cNvPr id="14356" name="Text Box 1948"/>
          <p:cNvSpPr txBox="1">
            <a:spLocks noChangeArrowheads="1"/>
          </p:cNvSpPr>
          <p:nvPr/>
        </p:nvSpPr>
        <p:spPr bwMode="auto">
          <a:xfrm>
            <a:off x="990600" y="4953000"/>
            <a:ext cx="12192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>
                <a:solidFill>
                  <a:srgbClr val="000090"/>
                </a:solidFill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14357" name="Rectangle 2043"/>
          <p:cNvSpPr>
            <a:spLocks noChangeArrowheads="1"/>
          </p:cNvSpPr>
          <p:nvPr/>
        </p:nvSpPr>
        <p:spPr bwMode="auto">
          <a:xfrm>
            <a:off x="990600" y="14859000"/>
            <a:ext cx="12192000" cy="167640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defTabSz="457200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57200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>
              <a:spcBef>
                <a:spcPct val="20000"/>
              </a:spcBef>
            </a:pPr>
            <a:endParaRPr lang="en-US" altLang="en-US" sz="9600" b="1"/>
          </a:p>
        </p:txBody>
      </p:sp>
      <p:sp>
        <p:nvSpPr>
          <p:cNvPr id="14358" name="Line 2018"/>
          <p:cNvSpPr>
            <a:spLocks noChangeShapeType="1"/>
          </p:cNvSpPr>
          <p:nvPr/>
        </p:nvSpPr>
        <p:spPr bwMode="auto">
          <a:xfrm>
            <a:off x="1676400" y="5943600"/>
            <a:ext cx="10820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9" name="Text Box 1951"/>
          <p:cNvSpPr txBox="1">
            <a:spLocks noChangeArrowheads="1"/>
          </p:cNvSpPr>
          <p:nvPr/>
        </p:nvSpPr>
        <p:spPr bwMode="auto">
          <a:xfrm>
            <a:off x="1667769" y="15014267"/>
            <a:ext cx="108204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48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Ligand </a:t>
            </a: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Synthesis</a:t>
            </a:r>
            <a:endParaRPr lang="en-US" altLang="en-US" sz="54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sp>
        <p:nvSpPr>
          <p:cNvPr id="14360" name="Line 2019"/>
          <p:cNvSpPr>
            <a:spLocks noChangeShapeType="1"/>
          </p:cNvSpPr>
          <p:nvPr/>
        </p:nvSpPr>
        <p:spPr bwMode="auto">
          <a:xfrm>
            <a:off x="1854200" y="15941040"/>
            <a:ext cx="10820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2" name="Text Box 4525"/>
          <p:cNvSpPr txBox="1">
            <a:spLocks noChangeArrowheads="1"/>
          </p:cNvSpPr>
          <p:nvPr/>
        </p:nvSpPr>
        <p:spPr bwMode="auto">
          <a:xfrm>
            <a:off x="36804600" y="24155400"/>
            <a:ext cx="5181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 sz="2400">
              <a:latin typeface="Arial Narrow" panose="020B0606020202030204" pitchFamily="34" charset="0"/>
            </a:endParaRPr>
          </a:p>
        </p:txBody>
      </p:sp>
      <p:sp>
        <p:nvSpPr>
          <p:cNvPr id="14363" name="Rectangle 4530"/>
          <p:cNvSpPr>
            <a:spLocks noChangeArrowheads="1"/>
          </p:cNvSpPr>
          <p:nvPr/>
        </p:nvSpPr>
        <p:spPr bwMode="auto">
          <a:xfrm>
            <a:off x="31546800" y="27279600"/>
            <a:ext cx="11277600" cy="43434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4364" name="Text Box 4531"/>
          <p:cNvSpPr txBox="1">
            <a:spLocks noChangeArrowheads="1"/>
          </p:cNvSpPr>
          <p:nvPr/>
        </p:nvSpPr>
        <p:spPr bwMode="auto">
          <a:xfrm>
            <a:off x="31546800" y="27355800"/>
            <a:ext cx="111252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>
                <a:solidFill>
                  <a:srgbClr val="000090"/>
                </a:solidFill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14366" name="Line 5290"/>
          <p:cNvSpPr>
            <a:spLocks noChangeShapeType="1"/>
          </p:cNvSpPr>
          <p:nvPr/>
        </p:nvSpPr>
        <p:spPr bwMode="auto">
          <a:xfrm>
            <a:off x="32499300" y="16154400"/>
            <a:ext cx="9296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7" name="Line 5291"/>
          <p:cNvSpPr>
            <a:spLocks noChangeShapeType="1"/>
          </p:cNvSpPr>
          <p:nvPr/>
        </p:nvSpPr>
        <p:spPr bwMode="auto">
          <a:xfrm>
            <a:off x="32689800" y="22932347"/>
            <a:ext cx="9296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8" name="Line 5292"/>
          <p:cNvSpPr>
            <a:spLocks noChangeShapeType="1"/>
          </p:cNvSpPr>
          <p:nvPr/>
        </p:nvSpPr>
        <p:spPr bwMode="auto">
          <a:xfrm>
            <a:off x="32537400" y="28270200"/>
            <a:ext cx="92964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4369" name="Picture 9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6400" y="1006475"/>
            <a:ext cx="2560638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70" name="TextBox 97"/>
          <p:cNvSpPr txBox="1">
            <a:spLocks noChangeArrowheads="1"/>
          </p:cNvSpPr>
          <p:nvPr/>
        </p:nvSpPr>
        <p:spPr bwMode="auto">
          <a:xfrm>
            <a:off x="31769763" y="23074027"/>
            <a:ext cx="554132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cs typeface="Arial" panose="020B0604020202020204" pitchFamily="34" charset="0"/>
              </a:rPr>
              <a:t>Kyle Rodriguez</a:t>
            </a:r>
            <a:endParaRPr lang="en-US" altLang="en-US" sz="2800" dirty="0">
              <a:cs typeface="Arial" panose="020B060402020202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endParaRPr lang="en-US" altLang="en-US" sz="2800" dirty="0" smtClean="0">
              <a:cs typeface="Arial" panose="020B060402020202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cs typeface="Arial" panose="020B0604020202020204" pitchFamily="34" charset="0"/>
              </a:rPr>
              <a:t>Christian </a:t>
            </a:r>
            <a:r>
              <a:rPr lang="en-US" altLang="en-US" sz="2800" dirty="0" err="1" smtClean="0">
                <a:cs typeface="Arial" panose="020B0604020202020204" pitchFamily="34" charset="0"/>
              </a:rPr>
              <a:t>Tooley</a:t>
            </a:r>
            <a:endParaRPr lang="en-US" altLang="en-US" sz="2800" dirty="0" smtClean="0">
              <a:cs typeface="Arial" panose="020B060402020202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endParaRPr lang="en-US" altLang="en-US" sz="2800" dirty="0" smtClean="0">
              <a:cs typeface="Arial" panose="020B0604020202020204" pitchFamily="34" charset="0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cs typeface="Arial" panose="020B0604020202020204" pitchFamily="34" charset="0"/>
              </a:rPr>
              <a:t>SURF USA Grant: UNH Hamel </a:t>
            </a:r>
            <a:endParaRPr lang="en-US" altLang="en-US" sz="2800" dirty="0">
              <a:cs typeface="Arial" panose="020B0604020202020204" pitchFamily="34" charset="0"/>
            </a:endParaRPr>
          </a:p>
          <a:p>
            <a:pPr eaLnBrk="1" hangingPunct="1"/>
            <a:r>
              <a:rPr lang="en-US" altLang="en-US" sz="2800" dirty="0">
                <a:cs typeface="Arial" panose="020B0604020202020204" pitchFamily="34" charset="0"/>
              </a:rPr>
              <a:t> </a:t>
            </a:r>
            <a:r>
              <a:rPr lang="en-US" altLang="en-US" sz="2800" dirty="0" smtClean="0">
                <a:cs typeface="Arial" panose="020B0604020202020204" pitchFamily="34" charset="0"/>
              </a:rPr>
              <a:t>  Center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endParaRPr lang="en-US" altLang="en-US" sz="2800" dirty="0" smtClean="0"/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 smtClean="0"/>
              <a:t>University </a:t>
            </a:r>
            <a:r>
              <a:rPr lang="en-US" altLang="en-US" sz="2800" dirty="0"/>
              <a:t>Instrumentation </a:t>
            </a:r>
            <a:endParaRPr lang="en-US" altLang="en-US" sz="2800" dirty="0" smtClean="0"/>
          </a:p>
          <a:p>
            <a:pPr eaLnBrk="1" hangingPunct="1"/>
            <a:r>
              <a:rPr lang="en-US" altLang="en-US" sz="2800" dirty="0" smtClean="0"/>
              <a:t>   Center of UNH</a:t>
            </a:r>
            <a:endParaRPr lang="en-US" altLang="en-US" sz="2800" dirty="0"/>
          </a:p>
          <a:p>
            <a:pPr eaLnBrk="1" hangingPunct="1"/>
            <a:endParaRPr lang="en-US" altLang="en-US" sz="2800" dirty="0">
              <a:cs typeface="Arial" panose="020B0604020202020204" pitchFamily="34" charset="0"/>
            </a:endParaRPr>
          </a:p>
        </p:txBody>
      </p:sp>
      <p:sp>
        <p:nvSpPr>
          <p:cNvPr id="14371" name="TextBox 98"/>
          <p:cNvSpPr txBox="1">
            <a:spLocks noChangeArrowheads="1"/>
          </p:cNvSpPr>
          <p:nvPr/>
        </p:nvSpPr>
        <p:spPr bwMode="auto">
          <a:xfrm>
            <a:off x="37380788" y="23090664"/>
            <a:ext cx="5611541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 smtClean="0"/>
              <a:t>Norris-Richards Undergraduate </a:t>
            </a:r>
          </a:p>
          <a:p>
            <a:pPr eaLnBrk="1" hangingPunct="1"/>
            <a:r>
              <a:rPr lang="en-US" altLang="en-US" sz="2800" dirty="0" smtClean="0"/>
              <a:t>    Research Scholarship:                    </a:t>
            </a:r>
            <a:r>
              <a:rPr lang="en-US" altLang="en-US" sz="2800" dirty="0" smtClean="0">
                <a:solidFill>
                  <a:schemeClr val="bg1"/>
                </a:solidFill>
              </a:rPr>
              <a:t>‘’’’’</a:t>
            </a:r>
            <a:r>
              <a:rPr lang="en-US" altLang="en-US" sz="2800" dirty="0" smtClean="0"/>
              <a:t>Northeast Section ACS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endParaRPr lang="en-US" altLang="en-US" sz="2800" dirty="0" smtClean="0"/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 smtClean="0"/>
              <a:t>Travel &amp; Presentation Grant: UNH Hamel Center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endParaRPr lang="en-US" altLang="en-US" sz="2800" dirty="0"/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800" dirty="0" smtClean="0"/>
              <a:t>Jon Briggs</a:t>
            </a:r>
          </a:p>
        </p:txBody>
      </p:sp>
      <p:sp>
        <p:nvSpPr>
          <p:cNvPr id="13373" name="Text Box 1948"/>
          <p:cNvSpPr txBox="1">
            <a:spLocks noChangeArrowheads="1"/>
          </p:cNvSpPr>
          <p:nvPr/>
        </p:nvSpPr>
        <p:spPr bwMode="auto">
          <a:xfrm>
            <a:off x="31851600" y="28498800"/>
            <a:ext cx="10591800" cy="243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marL="457200" indent="-457200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endParaRPr lang="en-US" altLang="en-US" sz="20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>
              <a:spcBef>
                <a:spcPct val="50000"/>
              </a:spcBef>
            </a:pPr>
            <a:endParaRPr lang="en-US" altLang="en-US" sz="240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4376" name="Text Box 1961"/>
          <p:cNvSpPr txBox="1">
            <a:spLocks noChangeArrowheads="1"/>
          </p:cNvSpPr>
          <p:nvPr/>
        </p:nvSpPr>
        <p:spPr bwMode="auto">
          <a:xfrm>
            <a:off x="1676400" y="19908838"/>
            <a:ext cx="10820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3000" dirty="0"/>
              <a:t>	</a:t>
            </a:r>
            <a:r>
              <a:rPr lang="en-US" altLang="en-US" sz="3000" dirty="0" smtClean="0"/>
              <a:t> </a:t>
            </a:r>
            <a:endParaRPr lang="en-US" altLang="en-US" sz="3000" dirty="0"/>
          </a:p>
        </p:txBody>
      </p:sp>
      <p:sp>
        <p:nvSpPr>
          <p:cNvPr id="14379" name="Rectangle 54"/>
          <p:cNvSpPr>
            <a:spLocks noChangeArrowheads="1"/>
          </p:cNvSpPr>
          <p:nvPr/>
        </p:nvSpPr>
        <p:spPr bwMode="auto">
          <a:xfrm>
            <a:off x="8458200" y="25146000"/>
            <a:ext cx="609600" cy="6858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4415" name="Text Box 1961"/>
          <p:cNvSpPr txBox="1">
            <a:spLocks noChangeArrowheads="1"/>
          </p:cNvSpPr>
          <p:nvPr/>
        </p:nvSpPr>
        <p:spPr bwMode="auto">
          <a:xfrm>
            <a:off x="1340411" y="19226036"/>
            <a:ext cx="1178568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 dirty="0" smtClean="0">
                <a:cs typeface="Arial" panose="020B0604020202020204" pitchFamily="34" charset="0"/>
              </a:rPr>
              <a:t>Figure 2</a:t>
            </a:r>
            <a:r>
              <a:rPr lang="en-US" altLang="en-US" sz="2400" dirty="0">
                <a:cs typeface="Arial" panose="020B0604020202020204" pitchFamily="34" charset="0"/>
              </a:rPr>
              <a:t>:</a:t>
            </a:r>
            <a:r>
              <a:rPr lang="en-US" altLang="en-US" sz="2400" dirty="0" smtClean="0">
                <a:cs typeface="Arial" panose="020B0604020202020204" pitchFamily="34" charset="0"/>
              </a:rPr>
              <a:t> </a:t>
            </a:r>
            <a:r>
              <a:rPr lang="en-US" altLang="en-US" sz="2400" dirty="0" err="1" smtClean="0">
                <a:cs typeface="Arial" panose="020B0604020202020204" pitchFamily="34" charset="0"/>
              </a:rPr>
              <a:t>Wohl</a:t>
            </a:r>
            <a:r>
              <a:rPr lang="en-US" altLang="en-US" sz="2400" dirty="0" smtClean="0">
                <a:cs typeface="Arial" panose="020B0604020202020204" pitchFamily="34" charset="0"/>
              </a:rPr>
              <a:t>-Ziegler </a:t>
            </a:r>
            <a:r>
              <a:rPr lang="en-US" altLang="en-US" sz="2400" dirty="0" err="1" smtClean="0">
                <a:cs typeface="Arial" panose="020B0604020202020204" pitchFamily="34" charset="0"/>
              </a:rPr>
              <a:t>bromination</a:t>
            </a:r>
            <a:r>
              <a:rPr lang="en-US" altLang="en-US" sz="2400" dirty="0" smtClean="0">
                <a:cs typeface="Arial" panose="020B0604020202020204" pitchFamily="34" charset="0"/>
              </a:rPr>
              <a:t> of </a:t>
            </a:r>
            <a:r>
              <a:rPr lang="en-US" altLang="en-US" sz="2400" b="1" dirty="0" smtClean="0">
                <a:cs typeface="Arial" panose="020B0604020202020204" pitchFamily="34" charset="0"/>
              </a:rPr>
              <a:t>1</a:t>
            </a:r>
            <a:r>
              <a:rPr lang="en-US" altLang="en-US" sz="2400" dirty="0" smtClean="0">
                <a:cs typeface="Arial" panose="020B0604020202020204" pitchFamily="34" charset="0"/>
              </a:rPr>
              <a:t> to afford 2-bromomethyl-6-methoxypyridine </a:t>
            </a:r>
            <a:r>
              <a:rPr lang="en-US" altLang="en-US" sz="2400" b="1" dirty="0" smtClean="0">
                <a:cs typeface="Arial" panose="020B0604020202020204" pitchFamily="34" charset="0"/>
              </a:rPr>
              <a:t>2.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2400" dirty="0" smtClean="0">
                <a:cs typeface="Arial" panose="020B0604020202020204" pitchFamily="34" charset="0"/>
              </a:rPr>
              <a:t>400</a:t>
            </a:r>
            <a:r>
              <a:rPr lang="en-US" altLang="en-US" sz="2400" b="1" dirty="0" smtClean="0"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cs typeface="Arial" panose="020B0604020202020204" pitchFamily="34" charset="0"/>
              </a:rPr>
              <a:t>MHz </a:t>
            </a:r>
            <a:r>
              <a:rPr lang="en-US" altLang="en-US" sz="2400" baseline="30000" dirty="0" smtClean="0">
                <a:cs typeface="Arial" panose="020B0604020202020204" pitchFamily="34" charset="0"/>
              </a:rPr>
              <a:t>1</a:t>
            </a:r>
            <a:r>
              <a:rPr lang="en-US" altLang="en-US" sz="2400" dirty="0" smtClean="0">
                <a:cs typeface="Arial" panose="020B0604020202020204" pitchFamily="34" charset="0"/>
              </a:rPr>
              <a:t>H NMR (CDCl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3</a:t>
            </a:r>
            <a:r>
              <a:rPr lang="en-US" altLang="en-US" sz="2400" dirty="0" smtClean="0">
                <a:cs typeface="Arial" panose="020B0604020202020204" pitchFamily="34" charset="0"/>
              </a:rPr>
              <a:t>): 7.54 (1H,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dd</a:t>
            </a:r>
            <a:r>
              <a:rPr lang="en-US" altLang="en-US" sz="2400" dirty="0" smtClean="0">
                <a:cs typeface="Arial" panose="020B0604020202020204" pitchFamily="34" charset="0"/>
              </a:rPr>
              <a:t>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6.98 (1H, 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6.65 (1H, 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4.45 (2H, s, CH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2</a:t>
            </a:r>
            <a:r>
              <a:rPr lang="en-US" altLang="en-US" sz="2400" dirty="0" smtClean="0">
                <a:cs typeface="Arial" panose="020B0604020202020204" pitchFamily="34" charset="0"/>
              </a:rPr>
              <a:t>), 3.94 (3H, s, OCH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3</a:t>
            </a:r>
            <a:r>
              <a:rPr lang="en-US" altLang="en-US" sz="2400" dirty="0" smtClean="0">
                <a:cs typeface="Arial" panose="020B0604020202020204" pitchFamily="34" charset="0"/>
              </a:rPr>
              <a:t>). </a:t>
            </a:r>
            <a:r>
              <a:rPr lang="en-US" altLang="en-US" sz="2400" dirty="0">
                <a:cs typeface="Arial" panose="020B0604020202020204" pitchFamily="34" charset="0"/>
              </a:rPr>
              <a:t>Percent Yield: </a:t>
            </a:r>
            <a:r>
              <a:rPr lang="en-US" altLang="en-US" sz="2400" dirty="0" smtClean="0">
                <a:cs typeface="Arial" panose="020B0604020202020204" pitchFamily="34" charset="0"/>
              </a:rPr>
              <a:t>65%</a:t>
            </a:r>
            <a:endParaRPr lang="en-US" altLang="en-US" sz="2400" b="1" baseline="-25000" dirty="0">
              <a:cs typeface="Arial" panose="020B0604020202020204" pitchFamily="34" charset="0"/>
            </a:endParaRPr>
          </a:p>
        </p:txBody>
      </p:sp>
      <p:sp>
        <p:nvSpPr>
          <p:cNvPr id="14424" name="Text Box 1961"/>
          <p:cNvSpPr txBox="1">
            <a:spLocks noChangeArrowheads="1"/>
          </p:cNvSpPr>
          <p:nvPr/>
        </p:nvSpPr>
        <p:spPr bwMode="auto">
          <a:xfrm>
            <a:off x="31623000" y="16534398"/>
            <a:ext cx="11049000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tabLst>
                <a:tab pos="923925" algn="l"/>
              </a:tabLs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2800" dirty="0" smtClean="0"/>
              <a:t>The previously reported </a:t>
            </a:r>
            <a:r>
              <a:rPr lang="en-US" altLang="en-US" sz="2800" dirty="0" err="1" smtClean="0"/>
              <a:t>CuF</a:t>
            </a:r>
            <a:r>
              <a:rPr lang="en-US" altLang="en-US" sz="2800" dirty="0" smtClean="0"/>
              <a:t>(H</a:t>
            </a:r>
            <a:r>
              <a:rPr lang="en-US" altLang="en-US" sz="2800" baseline="-25000" dirty="0" smtClean="0"/>
              <a:t>3</a:t>
            </a:r>
            <a:r>
              <a:rPr lang="en-US" altLang="en-US" sz="2800" dirty="0" smtClean="0"/>
              <a:t>thpa)BF</a:t>
            </a:r>
            <a:r>
              <a:rPr lang="en-US" altLang="en-US" sz="2800" baseline="-25000" dirty="0" smtClean="0"/>
              <a:t>4</a:t>
            </a:r>
            <a:r>
              <a:rPr lang="en-US" altLang="en-US" sz="2800" dirty="0" smtClean="0"/>
              <a:t> complex was synthesized and verified via single crystal</a:t>
            </a:r>
            <a:r>
              <a:rPr lang="en-US" altLang="en-US" sz="2800" dirty="0"/>
              <a:t> </a:t>
            </a:r>
            <a:r>
              <a:rPr lang="en-US" altLang="en-US" sz="2800" dirty="0" smtClean="0"/>
              <a:t>X-ray diffraction. Fluoride was abstracted from the counter ion BF</a:t>
            </a:r>
            <a:r>
              <a:rPr lang="en-US" altLang="en-US" sz="2800" baseline="-25000" dirty="0" smtClean="0"/>
              <a:t>4</a:t>
            </a:r>
            <a:r>
              <a:rPr lang="en-US" altLang="en-US" sz="2800" baseline="30000" dirty="0" smtClean="0"/>
              <a:t>- </a:t>
            </a:r>
            <a:r>
              <a:rPr lang="en-US" altLang="en-US" sz="2800" dirty="0" smtClean="0"/>
              <a:t>. This differs from the reported synthesis where </a:t>
            </a:r>
            <a:r>
              <a:rPr lang="en-US" altLang="en-US" sz="2800" dirty="0" err="1" smtClean="0"/>
              <a:t>CsF</a:t>
            </a:r>
            <a:r>
              <a:rPr lang="en-US" altLang="en-US" sz="2800" dirty="0" smtClean="0"/>
              <a:t> is used as the fluoride source</a:t>
            </a:r>
            <a:r>
              <a:rPr lang="en-US" altLang="en-US" sz="2800" baseline="30000" dirty="0" smtClean="0"/>
              <a:t>1</a:t>
            </a:r>
            <a:r>
              <a:rPr lang="en-US" altLang="en-US" sz="2800" dirty="0" smtClean="0"/>
              <a:t>. </a:t>
            </a:r>
          </a:p>
          <a:p>
            <a:pPr algn="just" eaLnBrk="1" hangingPunct="1">
              <a:spcBef>
                <a:spcPct val="50000"/>
              </a:spcBef>
            </a:pPr>
            <a:endParaRPr lang="en-US" altLang="en-US" sz="2800" baseline="30000" dirty="0"/>
          </a:p>
          <a:p>
            <a:pPr algn="just" eaLnBrk="1" hangingPunct="1">
              <a:spcBef>
                <a:spcPct val="50000"/>
              </a:spcBef>
            </a:pPr>
            <a:r>
              <a:rPr lang="en-US" altLang="en-US" sz="2800" dirty="0" smtClean="0"/>
              <a:t>DFT Calculations predict elongated bonds in the proposed </a:t>
            </a:r>
            <a:r>
              <a:rPr lang="en-US" altLang="en-US" sz="2800" dirty="0" err="1" smtClean="0"/>
              <a:t>CuSPh</a:t>
            </a:r>
            <a:r>
              <a:rPr lang="en-US" altLang="en-US" sz="2800" dirty="0" smtClean="0"/>
              <a:t>(H</a:t>
            </a:r>
            <a:r>
              <a:rPr lang="en-US" altLang="en-US" sz="2800" baseline="-25000" dirty="0" smtClean="0"/>
              <a:t>3</a:t>
            </a:r>
            <a:r>
              <a:rPr lang="en-US" altLang="en-US" sz="2800" dirty="0" smtClean="0"/>
              <a:t>thpa)</a:t>
            </a:r>
            <a:r>
              <a:rPr lang="en-US" altLang="en-US" sz="2800" baseline="30000" dirty="0" smtClean="0"/>
              <a:t>+</a:t>
            </a:r>
            <a:r>
              <a:rPr lang="en-US" altLang="en-US" sz="2800" dirty="0" smtClean="0"/>
              <a:t> structure in comparison to </a:t>
            </a:r>
            <a:r>
              <a:rPr lang="en-US" altLang="en-US" sz="2800" dirty="0" err="1" smtClean="0"/>
              <a:t>CuCl</a:t>
            </a:r>
            <a:r>
              <a:rPr lang="en-US" altLang="en-US" sz="2800" dirty="0" smtClean="0"/>
              <a:t>(H</a:t>
            </a:r>
            <a:r>
              <a:rPr lang="en-US" altLang="en-US" sz="2800" baseline="-25000" dirty="0" smtClean="0"/>
              <a:t>3</a:t>
            </a:r>
            <a:r>
              <a:rPr lang="en-US" altLang="en-US" sz="2800" dirty="0" smtClean="0"/>
              <a:t>thpa)</a:t>
            </a:r>
            <a:r>
              <a:rPr lang="en-US" altLang="en-US" sz="2800" baseline="30000" dirty="0" smtClean="0"/>
              <a:t>+</a:t>
            </a:r>
            <a:r>
              <a:rPr lang="en-US" altLang="en-US" sz="2800" dirty="0" smtClean="0"/>
              <a:t> (Table 1). One hydroxyl arm has its proton oriented away from the bound sulfur, meaning sulfur is stabilized by two hydrogen bond donors vs. the expected three. 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9586770"/>
              </p:ext>
            </p:extLst>
          </p:nvPr>
        </p:nvGraphicFramePr>
        <p:xfrm>
          <a:off x="2683558" y="16644673"/>
          <a:ext cx="8178092" cy="21457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4" name="CS ChemDraw Drawing" r:id="rId5" imgW="3852304" imgH="1011555" progId="ChemDraw.Document.6.0">
                  <p:embed/>
                </p:oleObj>
              </mc:Choice>
              <mc:Fallback>
                <p:oleObj name="CS ChemDraw Drawing" r:id="rId5" imgW="3852304" imgH="101155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83558" y="16644673"/>
                        <a:ext cx="8178092" cy="21457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5294145"/>
              </p:ext>
            </p:extLst>
          </p:nvPr>
        </p:nvGraphicFramePr>
        <p:xfrm>
          <a:off x="2285378" y="21411417"/>
          <a:ext cx="9249641" cy="23717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5" name="CS ChemDraw Drawing" r:id="rId7" imgW="4059463" imgH="1042035" progId="ChemDraw.Document.6.0">
                  <p:embed/>
                </p:oleObj>
              </mc:Choice>
              <mc:Fallback>
                <p:oleObj name="CS ChemDraw Drawing" r:id="rId7" imgW="4059463" imgH="104203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85378" y="21411417"/>
                        <a:ext cx="9249641" cy="23717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214425"/>
              </p:ext>
            </p:extLst>
          </p:nvPr>
        </p:nvGraphicFramePr>
        <p:xfrm>
          <a:off x="2524125" y="26752550"/>
          <a:ext cx="8839200" cy="285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6" name="CS ChemDraw Drawing" r:id="rId9" imgW="4095881" imgH="1445895" progId="ChemDraw.Document.6.0">
                  <p:embed/>
                </p:oleObj>
              </mc:Choice>
              <mc:Fallback>
                <p:oleObj name="CS ChemDraw Drawing" r:id="rId9" imgW="4095881" imgH="144589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524125" y="26752550"/>
                        <a:ext cx="8839200" cy="285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" name="TextBox 105"/>
          <p:cNvSpPr txBox="1"/>
          <p:nvPr/>
        </p:nvSpPr>
        <p:spPr>
          <a:xfrm>
            <a:off x="32158303" y="28503819"/>
            <a:ext cx="1000331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600" dirty="0" smtClean="0"/>
              <a:t>Moore, C.; </a:t>
            </a:r>
            <a:r>
              <a:rPr lang="en-US" sz="2600" dirty="0" err="1" smtClean="0"/>
              <a:t>Szymczak</a:t>
            </a:r>
            <a:r>
              <a:rPr lang="en-US" sz="2600" dirty="0" smtClean="0"/>
              <a:t>, N. </a:t>
            </a:r>
            <a:r>
              <a:rPr lang="en-US" sz="2600" i="1" dirty="0" smtClean="0"/>
              <a:t>Chem. </a:t>
            </a:r>
            <a:r>
              <a:rPr lang="en-US" sz="2600" i="1" dirty="0" err="1" smtClean="0"/>
              <a:t>Commun</a:t>
            </a:r>
            <a:r>
              <a:rPr lang="en-US" sz="2600" i="1" dirty="0" smtClean="0"/>
              <a:t>., </a:t>
            </a:r>
            <a:r>
              <a:rPr lang="en-US" sz="2600" b="1" dirty="0" smtClean="0"/>
              <a:t>2015,</a:t>
            </a:r>
            <a:r>
              <a:rPr lang="en-US" sz="2600" i="1" dirty="0" smtClean="0"/>
              <a:t> 51, </a:t>
            </a:r>
            <a:r>
              <a:rPr lang="en-US" sz="2600" dirty="0" smtClean="0"/>
              <a:t>5490-     	5492.</a:t>
            </a:r>
          </a:p>
          <a:p>
            <a:pPr marL="457200" indent="-457200">
              <a:buAutoNum type="arabicPeriod"/>
            </a:pPr>
            <a:r>
              <a:rPr lang="en-US" sz="2600" dirty="0" err="1" smtClean="0"/>
              <a:t>Beinert</a:t>
            </a:r>
            <a:r>
              <a:rPr lang="en-US" sz="2600" dirty="0" smtClean="0"/>
              <a:t>, H. </a:t>
            </a:r>
            <a:r>
              <a:rPr lang="en-US" sz="2600" i="1" dirty="0" smtClean="0"/>
              <a:t>J. Biol. </a:t>
            </a:r>
            <a:r>
              <a:rPr lang="en-US" sz="2600" i="1" dirty="0" err="1" smtClean="0"/>
              <a:t>Inorg</a:t>
            </a:r>
            <a:r>
              <a:rPr lang="en-US" sz="2600" i="1" dirty="0" smtClean="0"/>
              <a:t>. Chem., </a:t>
            </a:r>
            <a:r>
              <a:rPr lang="en-US" sz="2600" b="1" dirty="0" smtClean="0"/>
              <a:t>2005,</a:t>
            </a:r>
            <a:r>
              <a:rPr lang="en-US" sz="2600" dirty="0" smtClean="0"/>
              <a:t> </a:t>
            </a:r>
            <a:r>
              <a:rPr lang="en-US" sz="2600" i="1" dirty="0" smtClean="0"/>
              <a:t>5</a:t>
            </a:r>
            <a:r>
              <a:rPr lang="en-US" sz="2600" dirty="0" smtClean="0"/>
              <a:t> (1), 2-15. </a:t>
            </a:r>
          </a:p>
          <a:p>
            <a:r>
              <a:rPr lang="en-US" sz="2600" dirty="0" smtClean="0"/>
              <a:t>3.   Holm, R.; </a:t>
            </a:r>
            <a:r>
              <a:rPr lang="en-US" sz="2600" dirty="0" err="1" smtClean="0"/>
              <a:t>Kennepohl</a:t>
            </a:r>
            <a:r>
              <a:rPr lang="en-US" sz="2600" dirty="0" smtClean="0"/>
              <a:t>, P.; Solomon, E. </a:t>
            </a:r>
            <a:r>
              <a:rPr lang="en-US" sz="2600" i="1" dirty="0" smtClean="0"/>
              <a:t>Chem. Rev. </a:t>
            </a:r>
            <a:r>
              <a:rPr lang="en-US" sz="2600" b="1" dirty="0" smtClean="0"/>
              <a:t>1996,</a:t>
            </a:r>
            <a:r>
              <a:rPr lang="en-US" sz="2600" dirty="0" smtClean="0"/>
              <a:t> </a:t>
            </a:r>
            <a:r>
              <a:rPr lang="en-US" sz="2600" i="1" dirty="0" smtClean="0"/>
              <a:t>96,</a:t>
            </a:r>
            <a:r>
              <a:rPr lang="en-US" sz="2600" dirty="0" smtClean="0"/>
              <a:t>   	2239-2314.</a:t>
            </a:r>
          </a:p>
          <a:p>
            <a:r>
              <a:rPr lang="en-US" sz="2600" dirty="0" smtClean="0"/>
              <a:t>4.   Kannan, S..; Moody, M.; Barnes, C.; Duval, P. </a:t>
            </a:r>
            <a:r>
              <a:rPr lang="en-US" sz="2600" i="1" dirty="0" err="1" smtClean="0"/>
              <a:t>Inorg</a:t>
            </a:r>
            <a:r>
              <a:rPr lang="en-US" sz="2600" i="1" dirty="0" smtClean="0"/>
              <a:t>. Chem., 	</a:t>
            </a:r>
            <a:r>
              <a:rPr lang="en-US" sz="2600" b="1" dirty="0" smtClean="0"/>
              <a:t>2006</a:t>
            </a:r>
            <a:r>
              <a:rPr lang="en-US" sz="2600" b="1" i="1" dirty="0" smtClean="0"/>
              <a:t>, </a:t>
            </a:r>
            <a:r>
              <a:rPr lang="en-US" sz="2600" i="1" dirty="0" smtClean="0"/>
              <a:t>45 </a:t>
            </a:r>
            <a:r>
              <a:rPr lang="en-US" sz="2600" dirty="0" smtClean="0"/>
              <a:t>(23)</a:t>
            </a:r>
            <a:r>
              <a:rPr lang="en-US" sz="2600" i="1" dirty="0" smtClean="0"/>
              <a:t>, </a:t>
            </a:r>
            <a:r>
              <a:rPr lang="en-US" sz="2600" dirty="0" smtClean="0"/>
              <a:t>9206-9212.</a:t>
            </a:r>
            <a:r>
              <a:rPr lang="en-US" sz="2600" b="1" i="1" dirty="0" smtClean="0"/>
              <a:t> </a:t>
            </a:r>
            <a:r>
              <a:rPr lang="en-US" sz="2600" dirty="0" smtClean="0"/>
              <a:t> </a:t>
            </a:r>
            <a:endParaRPr lang="en-US" sz="2600" dirty="0"/>
          </a:p>
        </p:txBody>
      </p:sp>
      <p:sp>
        <p:nvSpPr>
          <p:cNvPr id="7" name="TextBox 6"/>
          <p:cNvSpPr txBox="1"/>
          <p:nvPr/>
        </p:nvSpPr>
        <p:spPr>
          <a:xfrm>
            <a:off x="1634852" y="24136272"/>
            <a:ext cx="115577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smtClean="0"/>
              <a:t>Figure 3: Condensation of three units of </a:t>
            </a:r>
            <a:r>
              <a:rPr lang="en-US" sz="2400" b="1" dirty="0" smtClean="0"/>
              <a:t>2</a:t>
            </a:r>
            <a:r>
              <a:rPr lang="en-US" sz="2400" dirty="0" smtClean="0"/>
              <a:t> to afford </a:t>
            </a:r>
            <a:r>
              <a:rPr lang="en-US" sz="2400" dirty="0" err="1" smtClean="0"/>
              <a:t>tpa</a:t>
            </a:r>
            <a:r>
              <a:rPr lang="en-US" sz="2400" baseline="30000" dirty="0" err="1" smtClean="0"/>
              <a:t>OMe</a:t>
            </a:r>
            <a:r>
              <a:rPr lang="en-US" sz="2400" baseline="30000" dirty="0" smtClean="0"/>
              <a:t>  </a:t>
            </a:r>
            <a:r>
              <a:rPr lang="en-US" sz="2400" b="1" dirty="0" smtClean="0"/>
              <a:t>3</a:t>
            </a:r>
          </a:p>
          <a:p>
            <a:pPr algn="ctr"/>
            <a:r>
              <a:rPr lang="en-US" altLang="en-US" sz="2400" dirty="0" smtClean="0">
                <a:cs typeface="Arial" panose="020B0604020202020204" pitchFamily="34" charset="0"/>
              </a:rPr>
              <a:t>400</a:t>
            </a:r>
            <a:r>
              <a:rPr lang="en-US" altLang="en-US" sz="2400" b="1" dirty="0" smtClean="0"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cs typeface="Arial" panose="020B0604020202020204" pitchFamily="34" charset="0"/>
              </a:rPr>
              <a:t>MHz </a:t>
            </a:r>
            <a:r>
              <a:rPr lang="en-US" altLang="en-US" sz="2400" baseline="30000" dirty="0" smtClean="0">
                <a:cs typeface="Arial" panose="020B0604020202020204" pitchFamily="34" charset="0"/>
              </a:rPr>
              <a:t>1</a:t>
            </a:r>
            <a:r>
              <a:rPr lang="en-US" altLang="en-US" sz="2400" dirty="0" smtClean="0">
                <a:cs typeface="Arial" panose="020B0604020202020204" pitchFamily="34" charset="0"/>
              </a:rPr>
              <a:t>H NMR (CDCl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3</a:t>
            </a:r>
            <a:r>
              <a:rPr lang="en-US" altLang="en-US" sz="2400" dirty="0" smtClean="0">
                <a:cs typeface="Arial" panose="020B0604020202020204" pitchFamily="34" charset="0"/>
              </a:rPr>
              <a:t>): 7.53 (3H, t,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7.23 (3H, 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6.59 (3H, 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3.92 (9H, s, OCH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3</a:t>
            </a:r>
            <a:r>
              <a:rPr lang="en-US" altLang="en-US" sz="2400" dirty="0" smtClean="0">
                <a:cs typeface="Arial" panose="020B0604020202020204" pitchFamily="34" charset="0"/>
              </a:rPr>
              <a:t>), 3.83 (6H, s, CH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2</a:t>
            </a:r>
            <a:r>
              <a:rPr lang="en-US" altLang="en-US" sz="2400" dirty="0" smtClean="0">
                <a:cs typeface="Arial" panose="020B0604020202020204" pitchFamily="34" charset="0"/>
              </a:rPr>
              <a:t>). Percent Yield: 47%</a:t>
            </a:r>
            <a:endParaRPr lang="en-US" altLang="en-US" sz="2400" b="1" baseline="-25000" dirty="0" smtClean="0">
              <a:cs typeface="Arial" panose="020B0604020202020204" pitchFamily="34" charset="0"/>
            </a:endParaRPr>
          </a:p>
          <a:p>
            <a:pPr algn="ctr"/>
            <a:r>
              <a:rPr lang="en-US" sz="2400" b="1" dirty="0" smtClean="0"/>
              <a:t>  </a:t>
            </a:r>
            <a:endParaRPr lang="en-US" sz="2400" b="1" baseline="30000" dirty="0"/>
          </a:p>
          <a:p>
            <a:pPr algn="ctr"/>
            <a:endParaRPr lang="en-US" sz="2400" b="1" dirty="0" smtClean="0"/>
          </a:p>
        </p:txBody>
      </p:sp>
      <p:sp>
        <p:nvSpPr>
          <p:cNvPr id="107" name="TextBox 106"/>
          <p:cNvSpPr txBox="1"/>
          <p:nvPr/>
        </p:nvSpPr>
        <p:spPr>
          <a:xfrm>
            <a:off x="1854200" y="29950369"/>
            <a:ext cx="109764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smtClean="0"/>
              <a:t>Figure 4</a:t>
            </a:r>
            <a:r>
              <a:rPr lang="en-US" sz="2400" dirty="0"/>
              <a:t>:</a:t>
            </a:r>
            <a:r>
              <a:rPr lang="en-US" sz="2400" dirty="0" smtClean="0"/>
              <a:t> Demethylation in triplicate of </a:t>
            </a:r>
            <a:r>
              <a:rPr lang="en-US" sz="2400" b="1" dirty="0" smtClean="0"/>
              <a:t>3</a:t>
            </a:r>
            <a:r>
              <a:rPr lang="en-US" sz="2400" dirty="0" smtClean="0"/>
              <a:t> to afford </a:t>
            </a:r>
            <a:r>
              <a:rPr lang="en-US" sz="2400" dirty="0" err="1" smtClean="0"/>
              <a:t>pyridone</a:t>
            </a:r>
            <a:r>
              <a:rPr lang="en-US" sz="2400" dirty="0" smtClean="0"/>
              <a:t> tautomer of 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 </a:t>
            </a:r>
            <a:r>
              <a:rPr lang="en-US" sz="2400" b="1" dirty="0" smtClean="0"/>
              <a:t>4</a:t>
            </a:r>
          </a:p>
          <a:p>
            <a:pPr algn="ctr"/>
            <a:r>
              <a:rPr lang="en-US" altLang="en-US" sz="2400" dirty="0">
                <a:cs typeface="Arial" panose="020B0604020202020204" pitchFamily="34" charset="0"/>
              </a:rPr>
              <a:t>400</a:t>
            </a:r>
            <a:r>
              <a:rPr lang="en-US" altLang="en-US" sz="2400" b="1" dirty="0">
                <a:cs typeface="Arial" panose="020B0604020202020204" pitchFamily="34" charset="0"/>
              </a:rPr>
              <a:t> </a:t>
            </a:r>
            <a:r>
              <a:rPr lang="en-US" altLang="en-US" sz="2400" dirty="0">
                <a:cs typeface="Arial" panose="020B0604020202020204" pitchFamily="34" charset="0"/>
              </a:rPr>
              <a:t>MHz </a:t>
            </a:r>
            <a:r>
              <a:rPr lang="en-US" altLang="en-US" sz="2400" baseline="30000" dirty="0">
                <a:cs typeface="Arial" panose="020B0604020202020204" pitchFamily="34" charset="0"/>
              </a:rPr>
              <a:t>1</a:t>
            </a:r>
            <a:r>
              <a:rPr lang="en-US" altLang="en-US" sz="2400" dirty="0">
                <a:cs typeface="Arial" panose="020B0604020202020204" pitchFamily="34" charset="0"/>
              </a:rPr>
              <a:t>H NMR </a:t>
            </a:r>
            <a:r>
              <a:rPr lang="en-US" altLang="en-US" sz="2400" dirty="0" smtClean="0">
                <a:cs typeface="Arial" panose="020B0604020202020204" pitchFamily="34" charset="0"/>
              </a:rPr>
              <a:t>(DMSO-</a:t>
            </a:r>
            <a:r>
              <a:rPr lang="en-US" altLang="en-US" sz="2400" i="1" dirty="0" smtClean="0">
                <a:cs typeface="Arial" panose="020B0604020202020204" pitchFamily="34" charset="0"/>
              </a:rPr>
              <a:t>d</a:t>
            </a:r>
            <a:r>
              <a:rPr lang="en-US" altLang="en-US" sz="2400" baseline="-25000" dirty="0" smtClean="0">
                <a:cs typeface="Arial" panose="020B0604020202020204" pitchFamily="34" charset="0"/>
              </a:rPr>
              <a:t>6</a:t>
            </a:r>
            <a:r>
              <a:rPr lang="en-US" altLang="en-US" sz="2400" dirty="0" smtClean="0">
                <a:cs typeface="Arial" panose="020B0604020202020204" pitchFamily="34" charset="0"/>
              </a:rPr>
              <a:t>): 11.85 </a:t>
            </a:r>
            <a:r>
              <a:rPr lang="en-US" altLang="en-US" sz="2400" dirty="0">
                <a:cs typeface="Arial" panose="020B0604020202020204" pitchFamily="34" charset="0"/>
              </a:rPr>
              <a:t>(3H, </a:t>
            </a:r>
            <a:r>
              <a:rPr lang="en-US" altLang="en-US" sz="2400" dirty="0" smtClean="0">
                <a:cs typeface="Arial" panose="020B0604020202020204" pitchFamily="34" charset="0"/>
              </a:rPr>
              <a:t>s, NH), 7.35 </a:t>
            </a:r>
            <a:r>
              <a:rPr lang="en-US" altLang="en-US" sz="2400" dirty="0">
                <a:cs typeface="Arial" panose="020B0604020202020204" pitchFamily="34" charset="0"/>
              </a:rPr>
              <a:t>(3H,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dd</a:t>
            </a:r>
            <a:r>
              <a:rPr lang="en-US" altLang="en-US" sz="2400" dirty="0" smtClean="0"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cs typeface="Arial" panose="020B0604020202020204" pitchFamily="34" charset="0"/>
              </a:rPr>
              <a:t>Ar</a:t>
            </a:r>
            <a:r>
              <a:rPr lang="en-US" altLang="en-US" sz="2400" dirty="0">
                <a:cs typeface="Arial" panose="020B0604020202020204" pitchFamily="34" charset="0"/>
              </a:rPr>
              <a:t>-H), </a:t>
            </a:r>
            <a:r>
              <a:rPr lang="en-US" altLang="en-US" sz="2400" dirty="0" smtClean="0">
                <a:cs typeface="Arial" panose="020B0604020202020204" pitchFamily="34" charset="0"/>
              </a:rPr>
              <a:t>6.22 </a:t>
            </a:r>
            <a:r>
              <a:rPr lang="en-US" altLang="en-US" sz="2400" dirty="0">
                <a:cs typeface="Arial" panose="020B0604020202020204" pitchFamily="34" charset="0"/>
              </a:rPr>
              <a:t>(3H, d, </a:t>
            </a:r>
            <a:r>
              <a:rPr lang="en-US" altLang="en-US" sz="2400" dirty="0" err="1">
                <a:cs typeface="Arial" panose="020B0604020202020204" pitchFamily="34" charset="0"/>
              </a:rPr>
              <a:t>Ar</a:t>
            </a:r>
            <a:r>
              <a:rPr lang="en-US" altLang="en-US" sz="2400" dirty="0">
                <a:cs typeface="Arial" panose="020B0604020202020204" pitchFamily="34" charset="0"/>
              </a:rPr>
              <a:t>-H), </a:t>
            </a:r>
            <a:r>
              <a:rPr lang="en-US" altLang="en-US" sz="2400" dirty="0" smtClean="0">
                <a:cs typeface="Arial" panose="020B0604020202020204" pitchFamily="34" charset="0"/>
              </a:rPr>
              <a:t>6.13 (3H</a:t>
            </a:r>
            <a:r>
              <a:rPr lang="en-US" altLang="en-US" sz="2400" dirty="0">
                <a:cs typeface="Arial" panose="020B0604020202020204" pitchFamily="34" charset="0"/>
              </a:rPr>
              <a:t>, </a:t>
            </a:r>
            <a:r>
              <a:rPr lang="en-US" altLang="en-US" sz="2400" dirty="0" smtClean="0">
                <a:cs typeface="Arial" panose="020B0604020202020204" pitchFamily="34" charset="0"/>
              </a:rPr>
              <a:t>d, </a:t>
            </a:r>
            <a:r>
              <a:rPr lang="en-US" altLang="en-US" sz="2400" dirty="0" err="1" smtClean="0">
                <a:cs typeface="Arial" panose="020B0604020202020204" pitchFamily="34" charset="0"/>
              </a:rPr>
              <a:t>Ar</a:t>
            </a:r>
            <a:r>
              <a:rPr lang="en-US" altLang="en-US" sz="2400" dirty="0" smtClean="0">
                <a:cs typeface="Arial" panose="020B0604020202020204" pitchFamily="34" charset="0"/>
              </a:rPr>
              <a:t>-H), 3.40 </a:t>
            </a:r>
            <a:r>
              <a:rPr lang="en-US" altLang="en-US" sz="2400" dirty="0">
                <a:cs typeface="Arial" panose="020B0604020202020204" pitchFamily="34" charset="0"/>
              </a:rPr>
              <a:t>(6H, s, CH</a:t>
            </a:r>
            <a:r>
              <a:rPr lang="en-US" altLang="en-US" sz="2400" baseline="-25000" dirty="0">
                <a:cs typeface="Arial" panose="020B0604020202020204" pitchFamily="34" charset="0"/>
              </a:rPr>
              <a:t>2</a:t>
            </a:r>
            <a:r>
              <a:rPr lang="en-US" altLang="en-US" sz="2400" dirty="0">
                <a:cs typeface="Arial" panose="020B0604020202020204" pitchFamily="34" charset="0"/>
              </a:rPr>
              <a:t>). Percent Yield: </a:t>
            </a:r>
            <a:r>
              <a:rPr lang="en-US" altLang="en-US" sz="2400" dirty="0" smtClean="0">
                <a:cs typeface="Arial" panose="020B0604020202020204" pitchFamily="34" charset="0"/>
              </a:rPr>
              <a:t>28%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505200" y="18623905"/>
            <a:ext cx="1461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1</a:t>
            </a:r>
            <a:endParaRPr lang="en-US" sz="2800" b="1" dirty="0"/>
          </a:p>
        </p:txBody>
      </p:sp>
      <p:sp>
        <p:nvSpPr>
          <p:cNvPr id="114" name="TextBox 113"/>
          <p:cNvSpPr txBox="1"/>
          <p:nvPr/>
        </p:nvSpPr>
        <p:spPr>
          <a:xfrm>
            <a:off x="9307253" y="18554383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2</a:t>
            </a:r>
            <a:endParaRPr lang="en-US" sz="2800" b="1" dirty="0"/>
          </a:p>
        </p:txBody>
      </p:sp>
      <p:sp>
        <p:nvSpPr>
          <p:cNvPr id="134" name="Rectangle 1946"/>
          <p:cNvSpPr>
            <a:spLocks noChangeArrowheads="1"/>
          </p:cNvSpPr>
          <p:nvPr/>
        </p:nvSpPr>
        <p:spPr bwMode="auto">
          <a:xfrm>
            <a:off x="13727756" y="18684201"/>
            <a:ext cx="17297400" cy="12938799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17" name="TextBox 116"/>
          <p:cNvSpPr txBox="1"/>
          <p:nvPr/>
        </p:nvSpPr>
        <p:spPr>
          <a:xfrm>
            <a:off x="4282358" y="23351646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2</a:t>
            </a:r>
            <a:endParaRPr lang="en-US" sz="2800" b="1" dirty="0"/>
          </a:p>
        </p:txBody>
      </p:sp>
      <p:sp>
        <p:nvSpPr>
          <p:cNvPr id="118" name="TextBox 117"/>
          <p:cNvSpPr txBox="1"/>
          <p:nvPr/>
        </p:nvSpPr>
        <p:spPr>
          <a:xfrm>
            <a:off x="9809009" y="23395325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 3</a:t>
            </a:r>
            <a:endParaRPr lang="en-US" sz="2800" b="1" dirty="0"/>
          </a:p>
        </p:txBody>
      </p:sp>
      <p:sp>
        <p:nvSpPr>
          <p:cNvPr id="119" name="TextBox 118"/>
          <p:cNvSpPr txBox="1"/>
          <p:nvPr/>
        </p:nvSpPr>
        <p:spPr>
          <a:xfrm>
            <a:off x="3505200" y="29136020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3</a:t>
            </a:r>
            <a:endParaRPr lang="en-US" sz="2800" b="1" dirty="0"/>
          </a:p>
        </p:txBody>
      </p:sp>
      <p:sp>
        <p:nvSpPr>
          <p:cNvPr id="120" name="TextBox 119"/>
          <p:cNvSpPr txBox="1"/>
          <p:nvPr/>
        </p:nvSpPr>
        <p:spPr>
          <a:xfrm>
            <a:off x="9904719" y="29209422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4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3545800" y="13680285"/>
            <a:ext cx="6172200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 bwMode="auto">
          <a:xfrm flipV="1">
            <a:off x="987056" y="20999642"/>
            <a:ext cx="12192000" cy="18288"/>
          </a:xfrm>
          <a:prstGeom prst="line">
            <a:avLst/>
          </a:prstGeom>
          <a:ln w="9525">
            <a:gradFill flip="none" rotWithShape="1">
              <a:gsLst>
                <a:gs pos="100000">
                  <a:schemeClr val="accent4">
                    <a:lumMod val="75000"/>
                  </a:schemeClr>
                </a:gs>
                <a:gs pos="75000">
                  <a:schemeClr val="accent4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prstDash val="dash"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65" name="Line 4547"/>
          <p:cNvSpPr>
            <a:spLocks noChangeShapeType="1"/>
          </p:cNvSpPr>
          <p:nvPr/>
        </p:nvSpPr>
        <p:spPr bwMode="auto">
          <a:xfrm>
            <a:off x="14554200" y="19769446"/>
            <a:ext cx="1546860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26" name="Straight Connector 125"/>
          <p:cNvCxnSpPr/>
          <p:nvPr/>
        </p:nvCxnSpPr>
        <p:spPr bwMode="auto">
          <a:xfrm flipV="1">
            <a:off x="1085850" y="25890839"/>
            <a:ext cx="12192000" cy="18288"/>
          </a:xfrm>
          <a:prstGeom prst="line">
            <a:avLst/>
          </a:prstGeom>
          <a:ln w="9525">
            <a:gradFill flip="none" rotWithShape="1">
              <a:gsLst>
                <a:gs pos="100000">
                  <a:schemeClr val="accent4">
                    <a:lumMod val="75000"/>
                  </a:schemeClr>
                </a:gs>
                <a:gs pos="75000">
                  <a:schemeClr val="accent4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prstDash val="dash"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145384" y="5983632"/>
            <a:ext cx="11984032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/>
              <a:t>Via a three-step synthesis, the ligand H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thpa can be obtained (Fig. 2, 3</a:t>
            </a:r>
            <a:r>
              <a:rPr lang="en-US" sz="2800" dirty="0"/>
              <a:t>,</a:t>
            </a:r>
            <a:r>
              <a:rPr lang="en-US" sz="2800" dirty="0" smtClean="0"/>
              <a:t> 4). H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thpa, when bound to a metal, adopts a structure that provides a framework for intramolecular hydrogen bonding. This hydrogen bonding capability has been shown to regulate the bond strength between a bound copper </a:t>
            </a:r>
            <a:r>
              <a:rPr lang="en-US" sz="2800" dirty="0" smtClean="0"/>
              <a:t>and a halide</a:t>
            </a:r>
            <a:r>
              <a:rPr lang="en-US" sz="2800" baseline="30000" dirty="0" smtClean="0"/>
              <a:t>1</a:t>
            </a:r>
            <a:r>
              <a:rPr lang="en-US" sz="2800" dirty="0" smtClean="0"/>
              <a:t>. There are numerous known </a:t>
            </a:r>
            <a:r>
              <a:rPr lang="en-US" sz="2800" dirty="0" err="1" smtClean="0"/>
              <a:t>metalloproteins</a:t>
            </a:r>
            <a:r>
              <a:rPr lang="en-US" sz="2800" dirty="0" smtClean="0"/>
              <a:t> that contain a metal-sulfur bond </a:t>
            </a:r>
            <a:r>
              <a:rPr lang="en-US" sz="2800" baseline="30000" dirty="0" smtClean="0"/>
              <a:t>2,3</a:t>
            </a:r>
            <a:r>
              <a:rPr lang="en-US" sz="2800" dirty="0" smtClean="0"/>
              <a:t>. This research aims to evaluate the hydrogen bonding impact on metal-sulfur bonds to gain a fundamental understanding of the regulatory function of hydrogen bonding </a:t>
            </a:r>
            <a:r>
              <a:rPr lang="en-US" sz="2800" dirty="0"/>
              <a:t>i</a:t>
            </a:r>
            <a:r>
              <a:rPr lang="en-US" sz="2800" dirty="0" smtClean="0"/>
              <a:t>n metal-sulfur containing </a:t>
            </a:r>
            <a:r>
              <a:rPr lang="en-US" sz="2800" dirty="0" err="1" smtClean="0"/>
              <a:t>metalloproteins</a:t>
            </a:r>
            <a:r>
              <a:rPr lang="en-US" sz="2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 </a:t>
            </a:r>
          </a:p>
          <a:p>
            <a:pPr algn="ctr"/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6286328" y="14005575"/>
            <a:ext cx="6991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Figure 1: 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 in its 2-hydroxypyridine tautomer.</a:t>
            </a:r>
            <a:endParaRPr lang="en-US" sz="2400" dirty="0"/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209600"/>
              </p:ext>
            </p:extLst>
          </p:nvPr>
        </p:nvGraphicFramePr>
        <p:xfrm>
          <a:off x="15027275" y="14939587"/>
          <a:ext cx="9674225" cy="338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7" name="CS ChemDraw Drawing" r:id="rId11" imgW="4551820" imgH="1488758" progId="ChemDraw.Document.6.0">
                  <p:embed/>
                </p:oleObj>
              </mc:Choice>
              <mc:Fallback>
                <p:oleObj name="CS ChemDraw Drawing" r:id="rId11" imgW="4551820" imgH="148875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027275" y="14939587"/>
                        <a:ext cx="9674225" cy="3389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4" name="Object 8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2705257"/>
              </p:ext>
            </p:extLst>
          </p:nvPr>
        </p:nvGraphicFramePr>
        <p:xfrm>
          <a:off x="7304088" y="11239500"/>
          <a:ext cx="4251325" cy="285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8" name="CS ChemDraw Drawing" r:id="rId13" imgW="1397140" imgH="936784" progId="ChemDraw.Document.6.0">
                  <p:embed/>
                </p:oleObj>
              </mc:Choice>
              <mc:Fallback>
                <p:oleObj name="CS ChemDraw Drawing" r:id="rId13" imgW="1397140" imgH="93678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304088" y="11239500"/>
                        <a:ext cx="4251325" cy="2851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698030"/>
              </p:ext>
            </p:extLst>
          </p:nvPr>
        </p:nvGraphicFramePr>
        <p:xfrm>
          <a:off x="17548225" y="9386888"/>
          <a:ext cx="7151688" cy="5122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69" name="CS ChemDraw Drawing" r:id="rId15" imgW="3480553" imgH="2704624" progId="ChemDraw.Document.6.0">
                  <p:embed/>
                </p:oleObj>
              </mc:Choice>
              <mc:Fallback>
                <p:oleObj name="CS ChemDraw Drawing" r:id="rId15" imgW="3480553" imgH="270462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7548225" y="9386888"/>
                        <a:ext cx="7151688" cy="5122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" name="Table 20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16851"/>
              </p:ext>
            </p:extLst>
          </p:nvPr>
        </p:nvGraphicFramePr>
        <p:xfrm>
          <a:off x="17345829" y="26747217"/>
          <a:ext cx="9568280" cy="450587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392070"/>
                <a:gridCol w="2392070"/>
                <a:gridCol w="2392070"/>
                <a:gridCol w="2392070"/>
              </a:tblGrid>
              <a:tr h="795365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Bond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Calculated Bond Lengths of 5 (Å)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Calculated Bond Lengths</a:t>
                      </a:r>
                      <a:r>
                        <a:rPr lang="en-US" sz="2200" baseline="0" dirty="0" smtClean="0"/>
                        <a:t> of 7</a:t>
                      </a:r>
                      <a:r>
                        <a:rPr lang="en-US" sz="2200" dirty="0" smtClean="0"/>
                        <a:t> (Å) </a:t>
                      </a:r>
                      <a:r>
                        <a:rPr lang="en-US" sz="2200" baseline="30000" dirty="0" smtClean="0"/>
                        <a:t>1</a:t>
                      </a:r>
                      <a:endParaRPr lang="en-US" sz="2200" dirty="0"/>
                    </a:p>
                  </a:txBody>
                  <a:tcPr>
                    <a:lnR>
                      <a:noFill/>
                    </a:lnR>
                    <a:solidFill>
                      <a:srgbClr val="2D2D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/>
                        <a:t>Actual Bond Lengths</a:t>
                      </a:r>
                      <a:r>
                        <a:rPr lang="en-US" sz="2200" baseline="0" dirty="0" smtClean="0"/>
                        <a:t> of </a:t>
                      </a:r>
                      <a:r>
                        <a:rPr lang="en-US" sz="2200" dirty="0" smtClean="0"/>
                        <a:t>7 (Å) </a:t>
                      </a:r>
                      <a:r>
                        <a:rPr lang="en-US" sz="2200" baseline="30000" dirty="0" smtClean="0"/>
                        <a:t>1</a:t>
                      </a:r>
                      <a:endParaRPr lang="en-US" sz="2200" dirty="0" smtClean="0"/>
                    </a:p>
                    <a:p>
                      <a:endParaRPr lang="en-US" sz="2200" dirty="0"/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2D8A"/>
                    </a:solidFill>
                  </a:tcPr>
                </a:tc>
              </a:tr>
              <a:tr h="577829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N1 (ax)</a:t>
                      </a:r>
                      <a:r>
                        <a:rPr lang="en-US" sz="2200" baseline="0" dirty="0" smtClean="0"/>
                        <a:t>  - Cu</a:t>
                      </a:r>
                      <a:endParaRPr lang="en-US" sz="22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2.51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2.038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1.990</a:t>
                      </a:r>
                      <a:endParaRPr lang="en-US" sz="2200" dirty="0"/>
                    </a:p>
                  </a:txBody>
                  <a:tcPr>
                    <a:lnT w="12700" cmpd="sng">
                      <a:noFill/>
                    </a:lnT>
                  </a:tcPr>
                </a:tc>
              </a:tr>
              <a:tr h="577829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N2</a:t>
                      </a:r>
                      <a:r>
                        <a:rPr lang="en-US" sz="2200" baseline="0" dirty="0" smtClean="0"/>
                        <a:t> (</a:t>
                      </a:r>
                      <a:r>
                        <a:rPr lang="en-US" sz="2200" baseline="0" dirty="0" err="1" smtClean="0"/>
                        <a:t>eq</a:t>
                      </a:r>
                      <a:r>
                        <a:rPr lang="en-US" sz="2200" baseline="0" dirty="0" smtClean="0"/>
                        <a:t>) - Cu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2.38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2.178</a:t>
                      </a:r>
                      <a:r>
                        <a:rPr lang="en-US" sz="2200" baseline="0" dirty="0" smtClean="0"/>
                        <a:t> (avg.)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2.103 (avg.)</a:t>
                      </a:r>
                      <a:endParaRPr lang="en-US" sz="2200" dirty="0"/>
                    </a:p>
                  </a:txBody>
                  <a:tcPr/>
                </a:tc>
              </a:tr>
              <a:tr h="577829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N3 (</a:t>
                      </a:r>
                      <a:r>
                        <a:rPr lang="en-US" sz="2200" dirty="0" err="1" smtClean="0"/>
                        <a:t>eq</a:t>
                      </a:r>
                      <a:r>
                        <a:rPr lang="en-US" sz="2200" dirty="0" smtClean="0"/>
                        <a:t>) - Cu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2.30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2.178 (avg.)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2.103 (avg.)</a:t>
                      </a:r>
                      <a:endParaRPr lang="en-US" sz="2200" dirty="0"/>
                    </a:p>
                  </a:txBody>
                  <a:tcPr/>
                </a:tc>
              </a:tr>
              <a:tr h="577829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N4 (</a:t>
                      </a:r>
                      <a:r>
                        <a:rPr lang="en-US" sz="2200" dirty="0" err="1" smtClean="0"/>
                        <a:t>eq</a:t>
                      </a:r>
                      <a:r>
                        <a:rPr lang="en-US" sz="2200" dirty="0" smtClean="0"/>
                        <a:t>) - Cu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2.19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2.178 (avg.)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2.103 (avg.)</a:t>
                      </a:r>
                      <a:endParaRPr lang="en-US" sz="2200" dirty="0"/>
                    </a:p>
                  </a:txBody>
                  <a:tcPr/>
                </a:tc>
              </a:tr>
              <a:tr h="577829"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S – Cu (5)</a:t>
                      </a:r>
                    </a:p>
                    <a:p>
                      <a:r>
                        <a:rPr lang="en-US" sz="2200" baseline="0" dirty="0" smtClean="0"/>
                        <a:t>Cl – Cu (7)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2.36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2.338 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2.263 </a:t>
                      </a:r>
                      <a:endParaRPr lang="en-US" sz="2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49" name="TextBox 2048"/>
          <p:cNvSpPr txBox="1"/>
          <p:nvPr/>
        </p:nvSpPr>
        <p:spPr>
          <a:xfrm>
            <a:off x="14554200" y="19874125"/>
            <a:ext cx="1572039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/>
              <a:t>The </a:t>
            </a:r>
            <a:r>
              <a:rPr lang="en-US" sz="2800" dirty="0" err="1" smtClean="0"/>
              <a:t>CuSPh</a:t>
            </a:r>
            <a:r>
              <a:rPr lang="en-US" sz="2800" dirty="0" smtClean="0"/>
              <a:t>(H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thpa)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structure was modeled using B3LYP/TZVP basis set. The resulting structure and relevant bond lengths are shown in Figure 7 and Table 1. The experimental bond lengths of the Cu–Cl complex are shorter than what is calculated using B3LYP/TZVP. Similar results are expected for the experimental bond lengths of the </a:t>
            </a:r>
            <a:r>
              <a:rPr lang="en-US" sz="2800" dirty="0" err="1" smtClean="0"/>
              <a:t>CuSPh</a:t>
            </a:r>
            <a:r>
              <a:rPr lang="en-US" sz="2800" dirty="0" smtClean="0"/>
              <a:t>(H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thpa)</a:t>
            </a:r>
            <a:r>
              <a:rPr lang="en-US" sz="2800" baseline="30000" dirty="0" smtClean="0"/>
              <a:t>+</a:t>
            </a:r>
            <a:r>
              <a:rPr lang="en-US" sz="2800" dirty="0" smtClean="0"/>
              <a:t> complex.</a:t>
            </a:r>
            <a:r>
              <a:rPr lang="en-US" sz="2800" b="1" i="1" u="sng" dirty="0" smtClean="0">
                <a:solidFill>
                  <a:srgbClr val="FF0000"/>
                </a:solidFill>
              </a:rPr>
              <a:t> </a:t>
            </a:r>
            <a:endParaRPr lang="en-US" sz="2800" b="1" i="1" u="sng" dirty="0">
              <a:solidFill>
                <a:srgbClr val="FF0000"/>
              </a:solidFill>
            </a:endParaRPr>
          </a:p>
        </p:txBody>
      </p:sp>
      <p:sp>
        <p:nvSpPr>
          <p:cNvPr id="2050" name="TextBox 2049"/>
          <p:cNvSpPr txBox="1"/>
          <p:nvPr/>
        </p:nvSpPr>
        <p:spPr>
          <a:xfrm>
            <a:off x="31982884" y="6438961"/>
            <a:ext cx="103541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Binding </a:t>
            </a:r>
            <a:r>
              <a:rPr lang="en-US" sz="2800" dirty="0" err="1" smtClean="0"/>
              <a:t>alkylthiols</a:t>
            </a:r>
            <a:r>
              <a:rPr lang="en-US" sz="2800" dirty="0" smtClean="0"/>
              <a:t> to copper, nickel, and iron H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thpa complexes.</a:t>
            </a:r>
          </a:p>
          <a:p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Investigating possible fluoride abstraction from BF</a:t>
            </a:r>
            <a:r>
              <a:rPr lang="en-US" sz="2800" baseline="-25000" dirty="0" smtClean="0"/>
              <a:t>4</a:t>
            </a:r>
            <a:r>
              <a:rPr lang="en-US" sz="2800" baseline="30000" dirty="0" smtClean="0"/>
              <a:t>-</a:t>
            </a:r>
            <a:r>
              <a:rPr lang="en-US" sz="2800" dirty="0" smtClean="0"/>
              <a:t> in aprotic solvents arising from hydroxyl pendants on H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thpa. </a:t>
            </a:r>
          </a:p>
          <a:p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/>
              <a:t>Synthesis of </a:t>
            </a:r>
            <a:r>
              <a:rPr lang="en-US" sz="2800" dirty="0" err="1" smtClean="0"/>
              <a:t>tpa</a:t>
            </a:r>
            <a:r>
              <a:rPr lang="en-US" sz="2800" dirty="0" smtClean="0"/>
              <a:t> complexes (e.g. </a:t>
            </a:r>
            <a:r>
              <a:rPr lang="en-US" sz="2800" b="1" dirty="0" smtClean="0"/>
              <a:t>8</a:t>
            </a:r>
            <a:r>
              <a:rPr lang="en-US" sz="2800" dirty="0" smtClean="0"/>
              <a:t>) to study the impact of hydrogen bonding on the metal-sulfur bond with specific regard to bond length and redox potential. </a:t>
            </a:r>
            <a:endParaRPr lang="en-US" sz="2800" dirty="0"/>
          </a:p>
        </p:txBody>
      </p:sp>
      <p:grpSp>
        <p:nvGrpSpPr>
          <p:cNvPr id="2059" name="Group 2058"/>
          <p:cNvGrpSpPr/>
          <p:nvPr/>
        </p:nvGrpSpPr>
        <p:grpSpPr>
          <a:xfrm>
            <a:off x="16268977" y="22382390"/>
            <a:ext cx="4401739" cy="4155620"/>
            <a:chOff x="14947469" y="23871073"/>
            <a:chExt cx="3985435" cy="4089179"/>
          </a:xfrm>
        </p:grpSpPr>
        <p:pic>
          <p:nvPicPr>
            <p:cNvPr id="14341" name="Picture 14340"/>
            <p:cNvPicPr>
              <a:picLocks noChangeAspect="1"/>
            </p:cNvPicPr>
            <p:nvPr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51" t="1435" r="23021" b="12358"/>
            <a:stretch/>
          </p:blipFill>
          <p:spPr>
            <a:xfrm>
              <a:off x="14947469" y="23871073"/>
              <a:ext cx="3863619" cy="4089179"/>
            </a:xfrm>
            <a:prstGeom prst="round2SameRect">
              <a:avLst/>
            </a:prstGeom>
          </p:spPr>
        </p:pic>
        <p:sp>
          <p:nvSpPr>
            <p:cNvPr id="2051" name="TextBox 2050"/>
            <p:cNvSpPr txBox="1"/>
            <p:nvPr/>
          </p:nvSpPr>
          <p:spPr>
            <a:xfrm>
              <a:off x="16780822" y="26906779"/>
              <a:ext cx="843359" cy="375161"/>
            </a:xfrm>
            <a:prstGeom prst="round2Same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N1</a:t>
              </a:r>
              <a:endParaRPr lang="en-US" sz="2000" dirty="0"/>
            </a:p>
          </p:txBody>
        </p:sp>
        <p:sp>
          <p:nvSpPr>
            <p:cNvPr id="2053" name="TextBox 2052"/>
            <p:cNvSpPr txBox="1"/>
            <p:nvPr/>
          </p:nvSpPr>
          <p:spPr>
            <a:xfrm>
              <a:off x="16315457" y="25974647"/>
              <a:ext cx="2617447" cy="375161"/>
            </a:xfrm>
            <a:prstGeom prst="round2Same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N2</a:t>
              </a:r>
              <a:endParaRPr lang="en-US" sz="2000" dirty="0"/>
            </a:p>
          </p:txBody>
        </p:sp>
        <p:sp>
          <p:nvSpPr>
            <p:cNvPr id="2054" name="TextBox 2053"/>
            <p:cNvSpPr txBox="1"/>
            <p:nvPr/>
          </p:nvSpPr>
          <p:spPr>
            <a:xfrm>
              <a:off x="17266652" y="25495994"/>
              <a:ext cx="533400" cy="375161"/>
            </a:xfrm>
            <a:prstGeom prst="round2Same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N3</a:t>
              </a:r>
              <a:endParaRPr lang="en-US" sz="2000" dirty="0"/>
            </a:p>
          </p:txBody>
        </p:sp>
        <p:sp>
          <p:nvSpPr>
            <p:cNvPr id="2055" name="TextBox 2054"/>
            <p:cNvSpPr txBox="1"/>
            <p:nvPr/>
          </p:nvSpPr>
          <p:spPr>
            <a:xfrm>
              <a:off x="17731523" y="26860426"/>
              <a:ext cx="785078" cy="375161"/>
            </a:xfrm>
            <a:prstGeom prst="round2Same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N4</a:t>
              </a:r>
              <a:endParaRPr lang="en-US" sz="2000" dirty="0"/>
            </a:p>
          </p:txBody>
        </p:sp>
        <p:sp>
          <p:nvSpPr>
            <p:cNvPr id="2056" name="TextBox 2055"/>
            <p:cNvSpPr txBox="1"/>
            <p:nvPr/>
          </p:nvSpPr>
          <p:spPr>
            <a:xfrm>
              <a:off x="16717755" y="25767723"/>
              <a:ext cx="603141" cy="375161"/>
            </a:xfrm>
            <a:prstGeom prst="round2Same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Cu</a:t>
              </a:r>
              <a:endParaRPr lang="en-US" sz="2000" dirty="0"/>
            </a:p>
          </p:txBody>
        </p:sp>
        <p:sp>
          <p:nvSpPr>
            <p:cNvPr id="2057" name="TextBox 2056"/>
            <p:cNvSpPr txBox="1"/>
            <p:nvPr/>
          </p:nvSpPr>
          <p:spPr>
            <a:xfrm>
              <a:off x="16965081" y="24854514"/>
              <a:ext cx="646106" cy="375161"/>
            </a:xfrm>
            <a:prstGeom prst="round2Same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 smtClean="0"/>
                <a:t>S</a:t>
              </a:r>
              <a:endParaRPr lang="en-US" sz="2000" dirty="0"/>
            </a:p>
          </p:txBody>
        </p:sp>
      </p:grpSp>
      <p:sp>
        <p:nvSpPr>
          <p:cNvPr id="110" name="Text Box 2024"/>
          <p:cNvSpPr txBox="1">
            <a:spLocks noChangeArrowheads="1"/>
          </p:cNvSpPr>
          <p:nvPr/>
        </p:nvSpPr>
        <p:spPr bwMode="auto">
          <a:xfrm>
            <a:off x="15801028" y="18795618"/>
            <a:ext cx="1356359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DFT Calculations of </a:t>
            </a:r>
            <a:r>
              <a:rPr lang="en-US" altLang="en-US" sz="5400" b="1" dirty="0" err="1" smtClean="0">
                <a:solidFill>
                  <a:srgbClr val="000090"/>
                </a:solidFill>
                <a:cs typeface="Arial" panose="020B0604020202020204" pitchFamily="34" charset="0"/>
              </a:rPr>
              <a:t>CuSPh</a:t>
            </a: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(H</a:t>
            </a:r>
            <a:r>
              <a:rPr lang="en-US" altLang="en-US" sz="5400" b="1" baseline="-25000" dirty="0" smtClean="0">
                <a:solidFill>
                  <a:srgbClr val="000090"/>
                </a:solidFill>
                <a:cs typeface="Arial" panose="020B0604020202020204" pitchFamily="34" charset="0"/>
              </a:rPr>
              <a:t>3</a:t>
            </a: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thpa)</a:t>
            </a:r>
            <a:endParaRPr lang="en-US" altLang="en-US" sz="54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sp>
        <p:nvSpPr>
          <p:cNvPr id="111" name="Text Box 2024"/>
          <p:cNvSpPr txBox="1">
            <a:spLocks noChangeArrowheads="1"/>
          </p:cNvSpPr>
          <p:nvPr/>
        </p:nvSpPr>
        <p:spPr bwMode="auto">
          <a:xfrm>
            <a:off x="17286928" y="4984846"/>
            <a:ext cx="105918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1pPr>
            <a:lvl2pPr marL="37931725" indent="-37474525" defTabSz="4702175"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2pPr>
            <a:lvl3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3pPr>
            <a:lvl4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4pPr>
            <a:lvl5pPr eaLnBrk="0" hangingPunct="0"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 panose="020B0604020202020204" pitchFamily="34" charset="0"/>
                <a:ea typeface="ヒラギノ角ゴ Pro W3" pitchFamily="-65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5400" b="1" dirty="0" err="1" smtClean="0">
                <a:solidFill>
                  <a:srgbClr val="000090"/>
                </a:solidFill>
                <a:cs typeface="Arial" panose="020B0604020202020204" pitchFamily="34" charset="0"/>
              </a:rPr>
              <a:t>Arylthiolate</a:t>
            </a:r>
            <a:r>
              <a:rPr lang="en-US" altLang="en-US" sz="5400" b="1" dirty="0" smtClean="0">
                <a:solidFill>
                  <a:srgbClr val="000090"/>
                </a:solidFill>
                <a:cs typeface="Arial" panose="020B0604020202020204" pitchFamily="34" charset="0"/>
              </a:rPr>
              <a:t> Binding</a:t>
            </a:r>
            <a:endParaRPr lang="en-US" altLang="en-US" sz="5400" b="1" dirty="0">
              <a:solidFill>
                <a:srgbClr val="00009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112" name="Object 1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6805525"/>
              </p:ext>
            </p:extLst>
          </p:nvPr>
        </p:nvGraphicFramePr>
        <p:xfrm>
          <a:off x="23096538" y="23082250"/>
          <a:ext cx="4376737" cy="313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0" name="CS ChemDraw Drawing" r:id="rId18" imgW="1101537" imgH="787718" progId="ChemDraw.Document.6.0">
                  <p:embed/>
                </p:oleObj>
              </mc:Choice>
              <mc:Fallback>
                <p:oleObj name="CS ChemDraw Drawing" r:id="rId18" imgW="1101537" imgH="78771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3096538" y="23082250"/>
                        <a:ext cx="4376737" cy="3130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0" name="TextBox 2059"/>
          <p:cNvSpPr txBox="1"/>
          <p:nvPr/>
        </p:nvSpPr>
        <p:spPr>
          <a:xfrm>
            <a:off x="14516101" y="6064488"/>
            <a:ext cx="155067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/>
              <a:t>During complexation with a metal, H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thpa undergoes </a:t>
            </a:r>
            <a:r>
              <a:rPr lang="en-US" sz="2800" dirty="0" err="1" smtClean="0"/>
              <a:t>tautomerization</a:t>
            </a:r>
            <a:r>
              <a:rPr lang="en-US" sz="2800" dirty="0" smtClean="0"/>
              <a:t> to give a </a:t>
            </a:r>
            <a:r>
              <a:rPr lang="en-US" sz="2800" dirty="0" smtClean="0"/>
              <a:t>structure </a:t>
            </a:r>
            <a:r>
              <a:rPr lang="en-US" sz="2800" dirty="0" smtClean="0"/>
              <a:t>with three hydrogen bonding donors situated above an open coordination site. Attempted </a:t>
            </a:r>
            <a:r>
              <a:rPr lang="en-US" sz="2800" dirty="0" err="1" smtClean="0"/>
              <a:t>alkylthiolate</a:t>
            </a:r>
            <a:r>
              <a:rPr lang="en-US" sz="2800" dirty="0" smtClean="0"/>
              <a:t> complexation in this cavity resulted in the previously reported copper fluoride complex (Fig. 5). Fluoride abstraction from BF</a:t>
            </a:r>
            <a:r>
              <a:rPr lang="en-US" sz="2800" baseline="-25000" dirty="0" smtClean="0"/>
              <a:t>4</a:t>
            </a:r>
            <a:r>
              <a:rPr lang="en-US" sz="2800" baseline="30000" dirty="0" smtClean="0"/>
              <a:t>-</a:t>
            </a:r>
            <a:r>
              <a:rPr lang="en-US" sz="2800" dirty="0" smtClean="0"/>
              <a:t> has been shown to occur in </a:t>
            </a:r>
            <a:r>
              <a:rPr lang="en-US" sz="2800" dirty="0" err="1" smtClean="0"/>
              <a:t>protic</a:t>
            </a:r>
            <a:r>
              <a:rPr lang="en-US" sz="2800" dirty="0" smtClean="0"/>
              <a:t> solvents</a:t>
            </a:r>
            <a:r>
              <a:rPr lang="en-US" sz="2800" baseline="30000" dirty="0"/>
              <a:t>4</a:t>
            </a:r>
            <a:r>
              <a:rPr lang="en-US" sz="2800" dirty="0" smtClean="0"/>
              <a:t>. Aprotic solvents are therefore being employed to circumvent this issue. Figure </a:t>
            </a:r>
            <a:r>
              <a:rPr lang="en-US" sz="2800" dirty="0"/>
              <a:t>6</a:t>
            </a:r>
            <a:r>
              <a:rPr lang="en-US" sz="2800" dirty="0" smtClean="0"/>
              <a:t> shows a possible synthetic route to </a:t>
            </a:r>
            <a:r>
              <a:rPr lang="en-US" sz="2800" dirty="0" err="1" smtClean="0"/>
              <a:t>CuSPh</a:t>
            </a:r>
            <a:r>
              <a:rPr lang="en-US" sz="2800" dirty="0" smtClean="0"/>
              <a:t>(H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thpa)BF</a:t>
            </a:r>
            <a:r>
              <a:rPr lang="en-US" sz="2800" baseline="-25000" dirty="0" smtClean="0"/>
              <a:t>4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2061" name="TextBox 2060"/>
          <p:cNvSpPr txBox="1"/>
          <p:nvPr/>
        </p:nvSpPr>
        <p:spPr>
          <a:xfrm>
            <a:off x="25230855" y="11147520"/>
            <a:ext cx="51952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Figure 5</a:t>
            </a:r>
            <a:r>
              <a:rPr lang="en-US" sz="2400" dirty="0">
                <a:solidFill>
                  <a:srgbClr val="C00000"/>
                </a:solidFill>
              </a:rPr>
              <a:t>: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/>
              <a:t>R</a:t>
            </a:r>
            <a:r>
              <a:rPr lang="en-US" sz="2400" dirty="0" smtClean="0"/>
              <a:t>eaction of 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 with copper (II) and </a:t>
            </a:r>
            <a:r>
              <a:rPr lang="en-US" sz="2400" dirty="0" err="1" smtClean="0"/>
              <a:t>NaSPh</a:t>
            </a:r>
            <a:r>
              <a:rPr lang="en-US" sz="2400" dirty="0" smtClean="0"/>
              <a:t> in NaBF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 to give </a:t>
            </a:r>
            <a:r>
              <a:rPr lang="en-US" sz="2400" dirty="0" err="1" smtClean="0"/>
              <a:t>CuF</a:t>
            </a:r>
            <a:r>
              <a:rPr lang="en-US" sz="2400" dirty="0" smtClean="0"/>
              <a:t>(H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thpa)BF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 </a:t>
            </a:r>
            <a:r>
              <a:rPr lang="en-US" sz="2400" b="1" dirty="0" smtClean="0"/>
              <a:t>6</a:t>
            </a:r>
            <a:r>
              <a:rPr lang="en-US" sz="2400" dirty="0" smtClean="0"/>
              <a:t> instead of the desired </a:t>
            </a:r>
            <a:r>
              <a:rPr lang="en-US" sz="2400" dirty="0" err="1" smtClean="0"/>
              <a:t>CuSPh</a:t>
            </a:r>
            <a:r>
              <a:rPr lang="en-US" sz="2400" dirty="0" smtClean="0"/>
              <a:t>(H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thpa)BF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 </a:t>
            </a:r>
            <a:r>
              <a:rPr lang="en-US" sz="2400" b="1" dirty="0" smtClean="0"/>
              <a:t>5</a:t>
            </a:r>
            <a:endParaRPr lang="en-US" sz="2400" dirty="0"/>
          </a:p>
        </p:txBody>
      </p:sp>
      <p:sp>
        <p:nvSpPr>
          <p:cNvPr id="122" name="TextBox 121"/>
          <p:cNvSpPr txBox="1"/>
          <p:nvPr/>
        </p:nvSpPr>
        <p:spPr>
          <a:xfrm>
            <a:off x="25284710" y="15804556"/>
            <a:ext cx="5619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Figure 6</a:t>
            </a:r>
            <a:r>
              <a:rPr lang="en-US" sz="2400" dirty="0"/>
              <a:t>: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smtClean="0"/>
              <a:t>Proposed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/>
              <a:t>r</a:t>
            </a:r>
            <a:r>
              <a:rPr lang="en-US" sz="2400" dirty="0" smtClean="0"/>
              <a:t>eaction of 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 with copper (II) and </a:t>
            </a:r>
            <a:r>
              <a:rPr lang="en-US" sz="2400" dirty="0" err="1" smtClean="0"/>
              <a:t>NaSPh</a:t>
            </a:r>
            <a:r>
              <a:rPr lang="en-US" sz="2400" dirty="0" smtClean="0"/>
              <a:t> with NaBF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 to give </a:t>
            </a:r>
            <a:r>
              <a:rPr lang="en-US" sz="2400" dirty="0" err="1" smtClean="0"/>
              <a:t>CuSPh</a:t>
            </a:r>
            <a:r>
              <a:rPr lang="en-US" sz="2400" dirty="0" smtClean="0"/>
              <a:t>(H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thpa)BF</a:t>
            </a:r>
            <a:r>
              <a:rPr lang="en-US" sz="2400" baseline="-25000" dirty="0" smtClean="0"/>
              <a:t>4</a:t>
            </a:r>
            <a:r>
              <a:rPr lang="en-US" sz="2400" dirty="0" smtClean="0"/>
              <a:t> </a:t>
            </a:r>
            <a:r>
              <a:rPr lang="en-US" sz="2400" b="1" dirty="0" smtClean="0"/>
              <a:t>5</a:t>
            </a:r>
            <a:endParaRPr lang="en-US" sz="2400" dirty="0"/>
          </a:p>
        </p:txBody>
      </p:sp>
      <p:sp>
        <p:nvSpPr>
          <p:cNvPr id="123" name="TextBox 122"/>
          <p:cNvSpPr txBox="1"/>
          <p:nvPr/>
        </p:nvSpPr>
        <p:spPr>
          <a:xfrm>
            <a:off x="16421127" y="17609616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4</a:t>
            </a:r>
            <a:endParaRPr lang="en-US" sz="2800" b="1" dirty="0"/>
          </a:p>
        </p:txBody>
      </p:sp>
      <p:sp>
        <p:nvSpPr>
          <p:cNvPr id="124" name="TextBox 123"/>
          <p:cNvSpPr txBox="1"/>
          <p:nvPr/>
        </p:nvSpPr>
        <p:spPr>
          <a:xfrm>
            <a:off x="22501942" y="17638058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5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22563720" y="11621502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5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22501942" y="14578004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 6</a:t>
            </a:r>
            <a:endParaRPr lang="en-US" sz="2800" b="1" dirty="0"/>
          </a:p>
        </p:txBody>
      </p:sp>
      <p:sp>
        <p:nvSpPr>
          <p:cNvPr id="128" name="TextBox 127"/>
          <p:cNvSpPr txBox="1"/>
          <p:nvPr/>
        </p:nvSpPr>
        <p:spPr>
          <a:xfrm>
            <a:off x="18658439" y="26298051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5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24995068" y="26298051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7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18577523" y="11501382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/>
          </a:p>
        </p:txBody>
      </p:sp>
      <p:sp>
        <p:nvSpPr>
          <p:cNvPr id="2068" name="TextBox 2067"/>
          <p:cNvSpPr txBox="1"/>
          <p:nvPr/>
        </p:nvSpPr>
        <p:spPr>
          <a:xfrm>
            <a:off x="17278350" y="31238357"/>
            <a:ext cx="1253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Table 1: bond lengths for the corresponding structures </a:t>
            </a:r>
            <a:r>
              <a:rPr lang="en-US" sz="2400" b="1" dirty="0"/>
              <a:t>5</a:t>
            </a:r>
            <a:r>
              <a:rPr lang="en-US" sz="2400" dirty="0" smtClean="0"/>
              <a:t> and </a:t>
            </a:r>
            <a:r>
              <a:rPr lang="en-US" sz="2400" b="1" dirty="0" smtClean="0"/>
              <a:t>7</a:t>
            </a:r>
            <a:r>
              <a:rPr lang="en-US" sz="2400" dirty="0" smtClean="0"/>
              <a:t>.</a:t>
            </a:r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2069" name="Object 206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1578032"/>
              </p:ext>
            </p:extLst>
          </p:nvPr>
        </p:nvGraphicFramePr>
        <p:xfrm>
          <a:off x="37644388" y="10520363"/>
          <a:ext cx="2835275" cy="227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1" name="CS ChemDraw Drawing" r:id="rId20" imgW="1449166" imgH="1161097" progId="ChemDraw.Document.6.0">
                  <p:embed/>
                </p:oleObj>
              </mc:Choice>
              <mc:Fallback>
                <p:oleObj name="CS ChemDraw Drawing" r:id="rId20" imgW="1449166" imgH="116109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37644388" y="10520363"/>
                        <a:ext cx="2835275" cy="2271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0" name="TextBox 2069"/>
          <p:cNvSpPr txBox="1"/>
          <p:nvPr/>
        </p:nvSpPr>
        <p:spPr>
          <a:xfrm>
            <a:off x="33361681" y="13397776"/>
            <a:ext cx="85359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Figure 7:  </a:t>
            </a:r>
            <a:r>
              <a:rPr lang="en-US" sz="2400" dirty="0" err="1" smtClean="0"/>
              <a:t>CuSPh</a:t>
            </a:r>
            <a:r>
              <a:rPr lang="en-US" sz="2400" dirty="0" smtClean="0"/>
              <a:t>(</a:t>
            </a:r>
            <a:r>
              <a:rPr lang="en-US" sz="2400" dirty="0" err="1" smtClean="0"/>
              <a:t>tpa</a:t>
            </a:r>
            <a:r>
              <a:rPr lang="en-US" sz="2400" dirty="0" smtClean="0"/>
              <a:t>)</a:t>
            </a:r>
            <a:r>
              <a:rPr lang="en-US" sz="2400" baseline="30000" dirty="0" smtClean="0"/>
              <a:t>+</a:t>
            </a:r>
            <a:r>
              <a:rPr lang="en-US" sz="2400" dirty="0" smtClean="0"/>
              <a:t> as a model complex for assessing the impact of hydrogen bonding on stabilizing a thiolate donor. </a:t>
            </a:r>
            <a:endParaRPr lang="en-US" sz="2400" dirty="0"/>
          </a:p>
        </p:txBody>
      </p:sp>
      <p:graphicFrame>
        <p:nvGraphicFramePr>
          <p:cNvPr id="2071" name="Object 207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834688"/>
              </p:ext>
            </p:extLst>
          </p:nvPr>
        </p:nvGraphicFramePr>
        <p:xfrm>
          <a:off x="33353375" y="10588625"/>
          <a:ext cx="2847975" cy="226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2" name="CS ChemDraw Drawing" r:id="rId22" imgW="1459572" imgH="1161097" progId="ChemDraw.Document.6.0">
                  <p:embed/>
                </p:oleObj>
              </mc:Choice>
              <mc:Fallback>
                <p:oleObj name="CS ChemDraw Drawing" r:id="rId22" imgW="1459572" imgH="116109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33353375" y="10588625"/>
                        <a:ext cx="2847975" cy="2265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72" name="TextBox 2071"/>
          <p:cNvSpPr txBox="1"/>
          <p:nvPr/>
        </p:nvSpPr>
        <p:spPr>
          <a:xfrm>
            <a:off x="36434416" y="11849530"/>
            <a:ext cx="844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vs</a:t>
            </a:r>
            <a:endParaRPr lang="en-US" sz="2000" dirty="0"/>
          </a:p>
        </p:txBody>
      </p:sp>
      <p:sp>
        <p:nvSpPr>
          <p:cNvPr id="2073" name="TextBox 2072"/>
          <p:cNvSpPr txBox="1"/>
          <p:nvPr/>
        </p:nvSpPr>
        <p:spPr>
          <a:xfrm>
            <a:off x="27408355" y="24036950"/>
            <a:ext cx="33549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Figure 7: DFT structure of </a:t>
            </a:r>
            <a:r>
              <a:rPr lang="en-US" sz="2400" dirty="0" err="1" smtClean="0"/>
              <a:t>CuSPh</a:t>
            </a:r>
            <a:r>
              <a:rPr lang="en-US" sz="2400" dirty="0" smtClean="0"/>
              <a:t>(H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thpa)</a:t>
            </a:r>
            <a:r>
              <a:rPr lang="en-US" sz="2400" baseline="30000" dirty="0" smtClean="0"/>
              <a:t>+</a:t>
            </a:r>
            <a:r>
              <a:rPr lang="en-US" sz="2400" dirty="0" smtClean="0"/>
              <a:t> </a:t>
            </a:r>
            <a:r>
              <a:rPr lang="en-US" sz="2400" b="1" dirty="0"/>
              <a:t>5</a:t>
            </a:r>
            <a:r>
              <a:rPr lang="en-US" sz="2400" dirty="0" smtClean="0"/>
              <a:t> and sketch of previously reported </a:t>
            </a:r>
            <a:r>
              <a:rPr lang="en-US" sz="2400" dirty="0" err="1" smtClean="0"/>
              <a:t>CuCl</a:t>
            </a:r>
            <a:r>
              <a:rPr lang="en-US" sz="2400" dirty="0" smtClean="0"/>
              <a:t>(H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thpa)</a:t>
            </a:r>
            <a:r>
              <a:rPr lang="en-US" sz="2400" baseline="30000" dirty="0" smtClean="0"/>
              <a:t>+</a:t>
            </a:r>
            <a:r>
              <a:rPr lang="en-US" sz="2400" dirty="0" smtClean="0"/>
              <a:t> </a:t>
            </a:r>
            <a:r>
              <a:rPr lang="en-US" sz="2400" b="1" dirty="0" smtClean="0"/>
              <a:t>7</a:t>
            </a:r>
            <a:endParaRPr lang="en-US" sz="2400" dirty="0"/>
          </a:p>
        </p:txBody>
      </p:sp>
      <p:sp>
        <p:nvSpPr>
          <p:cNvPr id="2074" name="TextBox 2073"/>
          <p:cNvSpPr txBox="1"/>
          <p:nvPr/>
        </p:nvSpPr>
        <p:spPr>
          <a:xfrm>
            <a:off x="34301112" y="12875884"/>
            <a:ext cx="952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 5</a:t>
            </a:r>
            <a:endParaRPr lang="en-US" sz="2800" b="1" dirty="0"/>
          </a:p>
        </p:txBody>
      </p:sp>
      <p:sp>
        <p:nvSpPr>
          <p:cNvPr id="143" name="TextBox 142"/>
          <p:cNvSpPr txBox="1"/>
          <p:nvPr/>
        </p:nvSpPr>
        <p:spPr>
          <a:xfrm>
            <a:off x="38704136" y="12819103"/>
            <a:ext cx="952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8</a:t>
            </a:r>
            <a:endParaRPr lang="en-US" sz="2800" b="1" dirty="0"/>
          </a:p>
        </p:txBody>
      </p:sp>
      <p:sp>
        <p:nvSpPr>
          <p:cNvPr id="144" name="TextBox 143"/>
          <p:cNvSpPr txBox="1"/>
          <p:nvPr/>
        </p:nvSpPr>
        <p:spPr>
          <a:xfrm>
            <a:off x="16008556" y="12657724"/>
            <a:ext cx="1554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4</a:t>
            </a:r>
            <a:endParaRPr lang="en-US" sz="2800" b="1" dirty="0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6569991"/>
              </p:ext>
            </p:extLst>
          </p:nvPr>
        </p:nvGraphicFramePr>
        <p:xfrm>
          <a:off x="14517688" y="10566400"/>
          <a:ext cx="3136900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73" name="CS ChemDraw Drawing" r:id="rId24" imgW="1838890" imgH="1244441" progId="ChemDraw.Document.6.0">
                  <p:embed/>
                </p:oleObj>
              </mc:Choice>
              <mc:Fallback>
                <p:oleObj name="CS ChemDraw Drawing" r:id="rId24" imgW="1838890" imgH="124444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4517688" y="10566400"/>
                        <a:ext cx="3136900" cy="2124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Multiply 2"/>
          <p:cNvSpPr/>
          <p:nvPr/>
        </p:nvSpPr>
        <p:spPr bwMode="auto">
          <a:xfrm rot="19690520">
            <a:off x="20384679" y="11073700"/>
            <a:ext cx="600893" cy="960270"/>
          </a:xfrm>
          <a:prstGeom prst="mathMultiply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7021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93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0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2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3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7021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3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24418</TotalTime>
  <Words>908</Words>
  <Application>Microsoft Office PowerPoint</Application>
  <PresentationFormat>Custom</PresentationFormat>
  <Paragraphs>111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Calibri</vt:lpstr>
      <vt:lpstr>Wingdings</vt:lpstr>
      <vt:lpstr>ヒラギノ角ゴ Pro W3</vt:lpstr>
      <vt:lpstr>Default Design</vt:lpstr>
      <vt:lpstr>CS ChemDraw Drawing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Sam Pazicni</dc:creator>
  <cp:lastModifiedBy>ryanhall</cp:lastModifiedBy>
  <cp:revision>398</cp:revision>
  <dcterms:created xsi:type="dcterms:W3CDTF">2014-08-07T15:27:11Z</dcterms:created>
  <dcterms:modified xsi:type="dcterms:W3CDTF">2015-08-12T15:04:37Z</dcterms:modified>
</cp:coreProperties>
</file>