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94" r:id="rId2"/>
  </p:sldIdLst>
  <p:sldSz cx="43891200" cy="32918400"/>
  <p:notesSz cx="32462788" cy="43435588"/>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6708">
          <p15:clr>
            <a:srgbClr val="A4A3A4"/>
          </p15:clr>
        </p15:guide>
        <p15:guide id="6" pos="20904">
          <p15:clr>
            <a:srgbClr val="A4A3A4"/>
          </p15:clr>
        </p15:guide>
        <p15:guide id="7" pos="7082">
          <p15:clr>
            <a:srgbClr val="A4A3A4"/>
          </p15:clr>
        </p15:guide>
        <p15:guide id="8" pos="20582">
          <p15:clr>
            <a:srgbClr val="A4A3A4"/>
          </p15:clr>
        </p15:guide>
        <p15:guide id="9" pos="27330">
          <p15:clr>
            <a:srgbClr val="A4A3A4"/>
          </p15:clr>
        </p15:guide>
        <p15:guide id="10" pos="326">
          <p15:clr>
            <a:srgbClr val="A4A3A4"/>
          </p15:clr>
        </p15:guide>
      </p15:sldGuideLst>
    </p:ext>
    <p:ext uri="{2D200454-40CA-4A62-9FC3-DE9A4176ACB9}">
      <p15:notesGuideLst xmlns:p15="http://schemas.microsoft.com/office/powerpoint/2012/main" xmlns="">
        <p15:guide id="1" orient="horz" pos="13681">
          <p15:clr>
            <a:srgbClr val="A4A3A4"/>
          </p15:clr>
        </p15:guide>
        <p15:guide id="2" pos="1022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3B7193"/>
    <a:srgbClr val="2C556E"/>
    <a:srgbClr val="E7E7E5"/>
    <a:srgbClr val="E4E7E8"/>
    <a:srgbClr val="EDE8DF"/>
    <a:srgbClr val="E0E9E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254" autoAdjust="0"/>
    <p:restoredTop sz="94053" autoAdjust="0"/>
  </p:normalViewPr>
  <p:slideViewPr>
    <p:cSldViewPr snapToGrid="0" snapToObjects="1" showGuides="1">
      <p:cViewPr>
        <p:scale>
          <a:sx n="50" d="100"/>
          <a:sy n="50" d="100"/>
        </p:scale>
        <p:origin x="2144" y="5104"/>
      </p:cViewPr>
      <p:guideLst>
        <p:guide orient="horz" pos="3318"/>
        <p:guide orient="horz" pos="288"/>
        <p:guide orient="horz" pos="20160"/>
        <p:guide orient="horz"/>
        <p:guide pos="6708"/>
        <p:guide pos="20904"/>
        <p:guide pos="7082"/>
        <p:guide pos="20582"/>
        <p:guide pos="27330"/>
        <p:guide pos="3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7" d="100"/>
          <a:sy n="77" d="100"/>
        </p:scale>
        <p:origin x="-3138" y="-108"/>
      </p:cViewPr>
      <p:guideLst>
        <p:guide orient="horz" pos="13681"/>
        <p:guide pos="10225"/>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067208" cy="2171779"/>
          </a:xfrm>
          <a:prstGeom prst="rect">
            <a:avLst/>
          </a:prstGeom>
        </p:spPr>
        <p:txBody>
          <a:bodyPr vert="horz" lIns="433700" tIns="216850" rIns="433700" bIns="216850" rtlCol="0"/>
          <a:lstStyle>
            <a:lvl1pPr algn="l">
              <a:defRPr sz="5700"/>
            </a:lvl1pPr>
          </a:lstStyle>
          <a:p>
            <a:endParaRPr lang="en-US" dirty="0"/>
          </a:p>
        </p:txBody>
      </p:sp>
      <p:sp>
        <p:nvSpPr>
          <p:cNvPr id="3" name="Date Placeholder 2"/>
          <p:cNvSpPr>
            <a:spLocks noGrp="1"/>
          </p:cNvSpPr>
          <p:nvPr>
            <p:ph type="dt" idx="1"/>
          </p:nvPr>
        </p:nvSpPr>
        <p:spPr>
          <a:xfrm>
            <a:off x="18388068" y="0"/>
            <a:ext cx="14067208" cy="2171779"/>
          </a:xfrm>
          <a:prstGeom prst="rect">
            <a:avLst/>
          </a:prstGeom>
        </p:spPr>
        <p:txBody>
          <a:bodyPr vert="horz" lIns="433700" tIns="216850" rIns="433700" bIns="216850" rtlCol="0"/>
          <a:lstStyle>
            <a:lvl1pPr algn="r">
              <a:defRPr sz="5700"/>
            </a:lvl1pPr>
          </a:lstStyle>
          <a:p>
            <a:fld id="{E6CC2317-6751-4CD4-9995-8782DD78E936}" type="datetimeFigureOut">
              <a:rPr lang="en-US" smtClean="0"/>
              <a:pPr/>
              <a:t>8/13/15</a:t>
            </a:fld>
            <a:endParaRPr lang="en-US" dirty="0"/>
          </a:p>
        </p:txBody>
      </p:sp>
      <p:sp>
        <p:nvSpPr>
          <p:cNvPr id="4" name="Slide Image Placeholder 3"/>
          <p:cNvSpPr>
            <a:spLocks noGrp="1" noRot="1" noChangeAspect="1"/>
          </p:cNvSpPr>
          <p:nvPr>
            <p:ph type="sldImg" idx="2"/>
          </p:nvPr>
        </p:nvSpPr>
        <p:spPr>
          <a:xfrm>
            <a:off x="5373688" y="3257550"/>
            <a:ext cx="21715412" cy="16287750"/>
          </a:xfrm>
          <a:prstGeom prst="rect">
            <a:avLst/>
          </a:prstGeom>
          <a:noFill/>
          <a:ln w="12700">
            <a:solidFill>
              <a:prstClr val="black"/>
            </a:solidFill>
          </a:ln>
        </p:spPr>
        <p:txBody>
          <a:bodyPr vert="horz" lIns="433700" tIns="216850" rIns="433700" bIns="216850" rtlCol="0" anchor="ctr"/>
          <a:lstStyle/>
          <a:p>
            <a:endParaRPr lang="en-US" dirty="0"/>
          </a:p>
        </p:txBody>
      </p:sp>
      <p:sp>
        <p:nvSpPr>
          <p:cNvPr id="5" name="Notes Placeholder 4"/>
          <p:cNvSpPr>
            <a:spLocks noGrp="1"/>
          </p:cNvSpPr>
          <p:nvPr>
            <p:ph type="body" sz="quarter" idx="3"/>
          </p:nvPr>
        </p:nvSpPr>
        <p:spPr>
          <a:xfrm>
            <a:off x="3246279" y="20631904"/>
            <a:ext cx="25970230" cy="19546015"/>
          </a:xfrm>
          <a:prstGeom prst="rect">
            <a:avLst/>
          </a:prstGeom>
        </p:spPr>
        <p:txBody>
          <a:bodyPr vert="horz" lIns="433700" tIns="216850" rIns="433700" bIns="21685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41256270"/>
            <a:ext cx="14067208" cy="2171779"/>
          </a:xfrm>
          <a:prstGeom prst="rect">
            <a:avLst/>
          </a:prstGeom>
        </p:spPr>
        <p:txBody>
          <a:bodyPr vert="horz" lIns="433700" tIns="216850" rIns="433700" bIns="216850" rtlCol="0" anchor="b"/>
          <a:lstStyle>
            <a:lvl1pPr algn="l">
              <a:defRPr sz="5700"/>
            </a:lvl1pPr>
          </a:lstStyle>
          <a:p>
            <a:endParaRPr lang="en-US" dirty="0"/>
          </a:p>
        </p:txBody>
      </p:sp>
      <p:sp>
        <p:nvSpPr>
          <p:cNvPr id="7" name="Slide Number Placeholder 6"/>
          <p:cNvSpPr>
            <a:spLocks noGrp="1"/>
          </p:cNvSpPr>
          <p:nvPr>
            <p:ph type="sldNum" sz="quarter" idx="5"/>
          </p:nvPr>
        </p:nvSpPr>
        <p:spPr>
          <a:xfrm>
            <a:off x="18388068" y="41256270"/>
            <a:ext cx="14067208" cy="2171779"/>
          </a:xfrm>
          <a:prstGeom prst="rect">
            <a:avLst/>
          </a:prstGeom>
        </p:spPr>
        <p:txBody>
          <a:bodyPr vert="horz" lIns="433700" tIns="216850" rIns="433700" bIns="216850" rtlCol="0" anchor="b"/>
          <a:lstStyle>
            <a:lvl1pPr algn="r">
              <a:defRPr sz="57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119091248"/>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6000" b="0" u="none" dirty="0" smtClean="0">
                <a:solidFill>
                  <a:schemeClr val="tx1"/>
                </a:solidFill>
                <a:latin typeface="Trebuchet MS" panose="020B0603020202020204" pitchFamily="34" charset="0"/>
              </a:rPr>
              <a:t>An additional 5 mole % of 4-vinylpryidine should be added to ensure there is no competing between template and acid monomer, this the percentage used as the functional monomer.</a:t>
            </a:r>
          </a:p>
          <a:p>
            <a:pPr marL="0" marR="0" indent="0" algn="l" defTabSz="4388900" rtl="0" eaLnBrk="1" fontAlgn="auto" latinLnBrk="0" hangingPunct="1">
              <a:lnSpc>
                <a:spcPct val="100000"/>
              </a:lnSpc>
              <a:spcBef>
                <a:spcPts val="0"/>
              </a:spcBef>
              <a:spcAft>
                <a:spcPts val="0"/>
              </a:spcAft>
              <a:buClrTx/>
              <a:buSzTx/>
              <a:buFontTx/>
              <a:buNone/>
              <a:tabLst/>
              <a:defRPr/>
            </a:pPr>
            <a:r>
              <a:rPr lang="en-US" sz="6000" b="0" u="none" dirty="0" smtClean="0">
                <a:solidFill>
                  <a:schemeClr val="tx1"/>
                </a:solidFill>
                <a:latin typeface="Trebuchet MS" panose="020B0603020202020204" pitchFamily="34" charset="0"/>
              </a:rPr>
              <a:t>Removing the template molecule is done through dialysis. Dialysis solutions: 75% methanol and 25% water to remove unreacted monomers and small chain polymers and 75% acidified water (1ml of glacial acetic acid to 500ml water) and 25% methanol to remove template molecule.</a:t>
            </a:r>
          </a:p>
          <a:p>
            <a:pPr marL="0" marR="0" indent="0" algn="l" defTabSz="4388900" rtl="0" eaLnBrk="1" fontAlgn="auto" latinLnBrk="0" hangingPunct="1">
              <a:lnSpc>
                <a:spcPct val="100000"/>
              </a:lnSpc>
              <a:spcBef>
                <a:spcPts val="0"/>
              </a:spcBef>
              <a:spcAft>
                <a:spcPts val="0"/>
              </a:spcAft>
              <a:buClrTx/>
              <a:buSzTx/>
              <a:buFontTx/>
              <a:buNone/>
              <a:tabLst/>
              <a:defRPr/>
            </a:pPr>
            <a:endParaRPr lang="en-US" sz="6000" b="0" u="none" dirty="0" smtClean="0">
              <a:solidFill>
                <a:schemeClr val="tx1"/>
              </a:solidFill>
              <a:latin typeface="Trebuchet MS" panose="020B0603020202020204" pitchFamily="34" charset="0"/>
            </a:endParaRPr>
          </a:p>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3497513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27049" y="6021370"/>
            <a:ext cx="101965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27049" y="5267325"/>
            <a:ext cx="10196513"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17525" y="14197507"/>
            <a:ext cx="1021079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252201" y="6021371"/>
            <a:ext cx="2142172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242675" y="5267326"/>
            <a:ext cx="214312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1252201" y="20505756"/>
            <a:ext cx="2142172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252201" y="19751711"/>
            <a:ext cx="2142172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3185100" y="5267325"/>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3185099" y="6021370"/>
            <a:ext cx="10201275"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3185098" y="14257357"/>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3185097" y="15011402"/>
            <a:ext cx="10201275"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3185095" y="25679401"/>
            <a:ext cx="102012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3185096" y="26433446"/>
            <a:ext cx="10201275"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27049" y="14951552"/>
            <a:ext cx="10201275"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11224245" y="1785731"/>
            <a:ext cx="21421724" cy="1280160"/>
          </a:xfrm>
          <a:prstGeom prst="rect">
            <a:avLst/>
          </a:prstGeom>
        </p:spPr>
        <p:txBody>
          <a:bodyPr>
            <a:normAutofit/>
          </a:bodyPr>
          <a:lstStyle>
            <a:lvl1pPr marL="0" indent="0" algn="ctr">
              <a:buFontTx/>
              <a:buNone/>
              <a:defRPr sz="6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47" name="Text Placeholder 76"/>
          <p:cNvSpPr>
            <a:spLocks noGrp="1"/>
          </p:cNvSpPr>
          <p:nvPr>
            <p:ph type="body" sz="quarter" idx="184" hasCustomPrompt="1"/>
          </p:nvPr>
        </p:nvSpPr>
        <p:spPr>
          <a:xfrm>
            <a:off x="11224245" y="3117452"/>
            <a:ext cx="21421724" cy="1163782"/>
          </a:xfrm>
          <a:prstGeom prst="rect">
            <a:avLst/>
          </a:prstGeom>
        </p:spPr>
        <p:txBody>
          <a:bodyPr>
            <a:normAutofit/>
          </a:bodyPr>
          <a:lstStyle>
            <a:lvl1pPr marL="0" indent="0"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48" name="Text Placeholder 76"/>
          <p:cNvSpPr>
            <a:spLocks noGrp="1"/>
          </p:cNvSpPr>
          <p:nvPr>
            <p:ph type="body" sz="quarter" idx="185" hasCustomPrompt="1"/>
          </p:nvPr>
        </p:nvSpPr>
        <p:spPr>
          <a:xfrm>
            <a:off x="11224245" y="417443"/>
            <a:ext cx="21421724" cy="1280160"/>
          </a:xfrm>
          <a:prstGeom prst="rect">
            <a:avLst/>
          </a:prstGeom>
        </p:spPr>
        <p:txBody>
          <a:bodyPr>
            <a:normAutofit/>
          </a:bodyPr>
          <a:lstStyle>
            <a:lvl1pPr marL="0" indent="0" algn="ctr">
              <a:buFontTx/>
              <a:buNone/>
              <a:defRPr sz="8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1"/>
            <a:ext cx="43891200" cy="4371975"/>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flipV="1">
            <a:off x="0" y="4371975"/>
            <a:ext cx="43891200" cy="433386"/>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baseline="-25000" dirty="0"/>
          </a:p>
        </p:txBody>
      </p:sp>
      <p:sp>
        <p:nvSpPr>
          <p:cNvPr id="10" name="Text Box 14"/>
          <p:cNvSpPr txBox="1">
            <a:spLocks noChangeArrowheads="1"/>
          </p:cNvSpPr>
          <p:nvPr/>
        </p:nvSpPr>
        <p:spPr bwMode="auto">
          <a:xfrm>
            <a:off x="819153"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30" name="Rounded Rectangle 29"/>
          <p:cNvSpPr/>
          <p:nvPr userDrawn="1"/>
        </p:nvSpPr>
        <p:spPr>
          <a:xfrm>
            <a:off x="506697" y="5267325"/>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30"/>
          <p:cNvSpPr/>
          <p:nvPr userDrawn="1"/>
        </p:nvSpPr>
        <p:spPr>
          <a:xfrm>
            <a:off x="33164748" y="5257799"/>
            <a:ext cx="10180063"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ounded Rectangle 31"/>
          <p:cNvSpPr/>
          <p:nvPr userDrawn="1"/>
        </p:nvSpPr>
        <p:spPr>
          <a:xfrm>
            <a:off x="11233151" y="5257798"/>
            <a:ext cx="21428073" cy="26736675"/>
          </a:xfrm>
          <a:prstGeom prst="roundRect">
            <a:avLst>
              <a:gd name="adj" fmla="val 4574"/>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p:cNvGrpSpPr/>
          <p:nvPr userDrawn="1"/>
        </p:nvGrpSpPr>
        <p:grpSpPr>
          <a:xfrm>
            <a:off x="-11225189" y="-1"/>
            <a:ext cx="11018865" cy="32918401"/>
            <a:chOff x="-11225189" y="-1"/>
            <a:chExt cx="11018865" cy="32918401"/>
          </a:xfrm>
        </p:grpSpPr>
        <p:sp>
          <p:nvSpPr>
            <p:cNvPr id="48" name="Rectangle 4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trifold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49" name="Straight Connector 4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0" name="Picture 49"/>
            <p:cNvPicPr>
              <a:picLocks noChangeAspect="1"/>
            </p:cNvPicPr>
            <p:nvPr userDrawn="1"/>
          </p:nvPicPr>
          <p:blipFill>
            <a:blip r:embed="rId4"/>
            <a:stretch>
              <a:fillRect/>
            </a:stretch>
          </p:blipFill>
          <p:spPr>
            <a:xfrm>
              <a:off x="-10740740" y="10261718"/>
              <a:ext cx="1597666" cy="1201935"/>
            </a:xfrm>
            <a:prstGeom prst="rect">
              <a:avLst/>
            </a:prstGeom>
          </p:spPr>
        </p:pic>
        <p:pic>
          <p:nvPicPr>
            <p:cNvPr id="51" name="Picture 5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2" name="Group 51"/>
            <p:cNvGrpSpPr/>
            <p:nvPr userDrawn="1"/>
          </p:nvGrpSpPr>
          <p:grpSpPr>
            <a:xfrm>
              <a:off x="-9744993" y="23540957"/>
              <a:ext cx="7531182" cy="2120439"/>
              <a:chOff x="-4470427" y="11016658"/>
              <a:chExt cx="3470785" cy="974220"/>
            </a:xfrm>
          </p:grpSpPr>
          <p:grpSp>
            <p:nvGrpSpPr>
              <p:cNvPr id="58" name="Group 57"/>
              <p:cNvGrpSpPr/>
              <p:nvPr userDrawn="1"/>
            </p:nvGrpSpPr>
            <p:grpSpPr>
              <a:xfrm>
                <a:off x="-2783495" y="11060886"/>
                <a:ext cx="624431" cy="893535"/>
                <a:chOff x="-3958697" y="11117435"/>
                <a:chExt cx="779338" cy="1280430"/>
              </a:xfrm>
            </p:grpSpPr>
            <p:pic>
              <p:nvPicPr>
                <p:cNvPr id="64" name="Picture 63"/>
                <p:cNvPicPr>
                  <a:picLocks noChangeAspect="1"/>
                </p:cNvPicPr>
                <p:nvPr userDrawn="1"/>
              </p:nvPicPr>
              <p:blipFill>
                <a:blip r:embed="rId6"/>
                <a:stretch>
                  <a:fillRect/>
                </a:stretch>
              </p:blipFill>
              <p:spPr>
                <a:xfrm>
                  <a:off x="-3948160" y="11117435"/>
                  <a:ext cx="768801" cy="1090857"/>
                </a:xfrm>
                <a:prstGeom prst="rect">
                  <a:avLst/>
                </a:prstGeom>
              </p:spPr>
            </p:pic>
            <p:sp>
              <p:nvSpPr>
                <p:cNvPr id="65" name="TextBox 6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59" name="Group 58"/>
              <p:cNvGrpSpPr/>
              <p:nvPr userDrawn="1"/>
            </p:nvGrpSpPr>
            <p:grpSpPr>
              <a:xfrm>
                <a:off x="-2033159" y="11060889"/>
                <a:ext cx="1033517" cy="893529"/>
                <a:chOff x="-2921738" y="11200127"/>
                <a:chExt cx="1420279" cy="1227904"/>
              </a:xfrm>
            </p:grpSpPr>
            <p:pic>
              <p:nvPicPr>
                <p:cNvPr id="62" name="Picture 61"/>
                <p:cNvPicPr>
                  <a:picLocks noChangeAspect="1"/>
                </p:cNvPicPr>
                <p:nvPr userDrawn="1"/>
              </p:nvPicPr>
              <p:blipFill>
                <a:blip r:embed="rId6"/>
                <a:stretch>
                  <a:fillRect/>
                </a:stretch>
              </p:blipFill>
              <p:spPr>
                <a:xfrm>
                  <a:off x="-2921738" y="11200127"/>
                  <a:ext cx="1420279" cy="1029694"/>
                </a:xfrm>
                <a:prstGeom prst="rect">
                  <a:avLst/>
                </a:prstGeom>
              </p:spPr>
            </p:pic>
            <p:sp>
              <p:nvSpPr>
                <p:cNvPr id="63" name="TextBox 6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0" name="Picture 59"/>
              <p:cNvPicPr>
                <a:picLocks noChangeAspect="1"/>
              </p:cNvPicPr>
              <p:nvPr userDrawn="1"/>
            </p:nvPicPr>
            <p:blipFill>
              <a:blip r:embed="rId7"/>
              <a:stretch>
                <a:fillRect/>
              </a:stretch>
            </p:blipFill>
            <p:spPr>
              <a:xfrm>
                <a:off x="-4470427" y="11016658"/>
                <a:ext cx="1098742" cy="847761"/>
              </a:xfrm>
              <a:prstGeom prst="rect">
                <a:avLst/>
              </a:prstGeom>
            </p:spPr>
          </p:pic>
          <p:sp>
            <p:nvSpPr>
              <p:cNvPr id="61" name="TextBox 6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3" name="Group 52"/>
            <p:cNvGrpSpPr/>
            <p:nvPr userDrawn="1"/>
          </p:nvGrpSpPr>
          <p:grpSpPr>
            <a:xfrm>
              <a:off x="-10398793" y="27751410"/>
              <a:ext cx="9323012" cy="2453251"/>
              <a:chOff x="-4754996" y="12734136"/>
              <a:chExt cx="4296559" cy="1127128"/>
            </a:xfrm>
          </p:grpSpPr>
          <p:graphicFrame>
            <p:nvGraphicFramePr>
              <p:cNvPr id="54" name="Object 53"/>
              <p:cNvGraphicFramePr>
                <a:graphicFrameLocks noChangeAspect="1"/>
              </p:cNvGraphicFramePr>
              <p:nvPr userDrawn="1">
                <p:extLst>
                  <p:ext uri="{D42A27DB-BD31-4B8C-83A1-F6EECF244321}">
                    <p14:modId xmlns:p14="http://schemas.microsoft.com/office/powerpoint/2010/main" val="2583320257"/>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13"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55" name="Object 54"/>
              <p:cNvGraphicFramePr>
                <a:graphicFrameLocks noChangeAspect="1"/>
              </p:cNvGraphicFramePr>
              <p:nvPr userDrawn="1">
                <p:extLst>
                  <p:ext uri="{D42A27DB-BD31-4B8C-83A1-F6EECF244321}">
                    <p14:modId xmlns:p14="http://schemas.microsoft.com/office/powerpoint/2010/main" val="3111605449"/>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14"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56" name="TextBox 5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57" name="TextBox 5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66" name="Group 65"/>
          <p:cNvGrpSpPr/>
          <p:nvPr userDrawn="1"/>
        </p:nvGrpSpPr>
        <p:grpSpPr>
          <a:xfrm>
            <a:off x="44157839" y="-55065"/>
            <a:ext cx="11062139" cy="32973465"/>
            <a:chOff x="44157839" y="-55065"/>
            <a:chExt cx="11062139" cy="32973465"/>
          </a:xfrm>
        </p:grpSpPr>
        <p:sp>
          <p:nvSpPr>
            <p:cNvPr id="67" name="Rectangle 6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8" name="Object 67"/>
            <p:cNvGraphicFramePr>
              <a:graphicFrameLocks noChangeAspect="1"/>
            </p:cNvGraphicFramePr>
            <p:nvPr userDrawn="1">
              <p:extLst>
                <p:ext uri="{D42A27DB-BD31-4B8C-83A1-F6EECF244321}">
                  <p14:modId xmlns:p14="http://schemas.microsoft.com/office/powerpoint/2010/main" val="298943172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15"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69" name="Picture 6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70" name="Object 69"/>
            <p:cNvGraphicFramePr>
              <a:graphicFrameLocks noChangeAspect="1"/>
            </p:cNvGraphicFramePr>
            <p:nvPr userDrawn="1">
              <p:extLst>
                <p:ext uri="{D42A27DB-BD31-4B8C-83A1-F6EECF244321}">
                  <p14:modId xmlns:p14="http://schemas.microsoft.com/office/powerpoint/2010/main" val="2574947463"/>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16"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71" name="Group 70"/>
            <p:cNvGrpSpPr/>
            <p:nvPr userDrawn="1"/>
          </p:nvGrpSpPr>
          <p:grpSpPr>
            <a:xfrm>
              <a:off x="44487207" y="29414560"/>
              <a:ext cx="10354213" cy="1265612"/>
              <a:chOff x="44200453" y="28362386"/>
              <a:chExt cx="9771399" cy="1090622"/>
            </a:xfrm>
          </p:grpSpPr>
          <p:sp>
            <p:nvSpPr>
              <p:cNvPr id="73" name="Rounded Rectangle 7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75" name="TextBox 74"/>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72" name="TextBox 71"/>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2013</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xmlns:p14="http://schemas.microsoft.com/office/powerpoint/2010/mai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2.JPG"/><Relationship Id="rId5" Type="http://schemas.openxmlformats.org/officeDocument/2006/relationships/image" Target="../media/image13.JPG"/><Relationship Id="rId6" Type="http://schemas.openxmlformats.org/officeDocument/2006/relationships/image" Target="../media/image14.png"/><Relationship Id="rId7" Type="http://schemas.openxmlformats.org/officeDocument/2006/relationships/image" Target="../media/image15.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08001" y="6021370"/>
            <a:ext cx="10196513" cy="5586430"/>
          </a:xfrm>
        </p:spPr>
        <p:txBody>
          <a:bodyPr/>
          <a:lstStyle/>
          <a:p>
            <a:pPr marL="457200" indent="-457200">
              <a:buFont typeface="Wingdings" charset="0"/>
              <a:buChar char=""/>
            </a:pPr>
            <a:r>
              <a:rPr lang="en-US" sz="2600" dirty="0" smtClean="0">
                <a:sym typeface="Wingdings"/>
              </a:rPr>
              <a:t>Non-covalently cross-linked molecularly imprinted copolymers were prepared to recognize aqueous fluorescein.</a:t>
            </a:r>
          </a:p>
          <a:p>
            <a:pPr marL="457200" indent="-457200">
              <a:buFont typeface="Wingdings" charset="0"/>
              <a:buChar char=""/>
            </a:pPr>
            <a:r>
              <a:rPr lang="en-US" sz="2600" dirty="0" smtClean="0"/>
              <a:t>Prepared using free radical polymerization in 1,4-dioxane with poly(</a:t>
            </a:r>
            <a:r>
              <a:rPr lang="en-US" sz="2600" dirty="0" err="1" smtClean="0"/>
              <a:t>NIPAm</a:t>
            </a:r>
            <a:r>
              <a:rPr lang="en-US" sz="2600" dirty="0" smtClean="0"/>
              <a:t>) as backbone.</a:t>
            </a:r>
          </a:p>
          <a:p>
            <a:pPr marL="457200" indent="-457200">
              <a:buFont typeface="Wingdings" charset="0"/>
              <a:buChar char=""/>
            </a:pPr>
            <a:r>
              <a:rPr lang="en-US" sz="2600" dirty="0" smtClean="0"/>
              <a:t>4-vinylpyridine used as recognition monomer</a:t>
            </a:r>
          </a:p>
          <a:p>
            <a:pPr marL="457200" indent="-457200">
              <a:buFont typeface="Wingdings" charset="0"/>
              <a:buChar char=""/>
            </a:pPr>
            <a:r>
              <a:rPr lang="en-US" sz="2600" dirty="0" smtClean="0"/>
              <a:t>Methylene-</a:t>
            </a:r>
            <a:r>
              <a:rPr lang="en-US" sz="2600" dirty="0" err="1" smtClean="0"/>
              <a:t>bisacrylamide</a:t>
            </a:r>
            <a:r>
              <a:rPr lang="en-US" sz="2600" dirty="0" smtClean="0"/>
              <a:t> used as covalent cross-link</a:t>
            </a:r>
          </a:p>
          <a:p>
            <a:pPr marL="457200" indent="-457200">
              <a:buFont typeface="Wingdings" charset="0"/>
              <a:buChar char=""/>
            </a:pPr>
            <a:r>
              <a:rPr lang="en-US" sz="2600" dirty="0" err="1" smtClean="0"/>
              <a:t>Methacrylic</a:t>
            </a:r>
            <a:r>
              <a:rPr lang="en-US" sz="2600" dirty="0" smtClean="0"/>
              <a:t> acid used to create non-covalent crosslinks with excess 4-vinylpyridine.</a:t>
            </a:r>
          </a:p>
          <a:p>
            <a:pPr marL="457200" indent="-457200">
              <a:buFont typeface="Wingdings" charset="0"/>
              <a:buChar char=""/>
            </a:pPr>
            <a:r>
              <a:rPr lang="en-US" sz="2600" dirty="0" smtClean="0"/>
              <a:t>Equilibrium Dialysis used to show high binding affinity for aqueous fluorescein.</a:t>
            </a:r>
          </a:p>
          <a:p>
            <a:pPr marL="457200" indent="-457200">
              <a:buFont typeface="Wingdings" charset="0"/>
              <a:buChar char=""/>
            </a:pPr>
            <a:r>
              <a:rPr lang="en-US" sz="2600" dirty="0" smtClean="0"/>
              <a:t>Non-</a:t>
            </a:r>
            <a:r>
              <a:rPr lang="en-US" sz="2600" dirty="0" err="1" smtClean="0"/>
              <a:t>Templated</a:t>
            </a:r>
            <a:r>
              <a:rPr lang="en-US" sz="2600" dirty="0"/>
              <a:t> </a:t>
            </a:r>
            <a:r>
              <a:rPr lang="en-US" sz="2600" dirty="0" smtClean="0"/>
              <a:t>versions of same polymer showed less affinity.</a:t>
            </a:r>
          </a:p>
          <a:p>
            <a:endParaRPr lang="en-US" sz="2600" dirty="0"/>
          </a:p>
          <a:p>
            <a:r>
              <a:rPr lang="en-US" sz="2600" dirty="0" smtClean="0"/>
              <a:t/>
            </a:r>
            <a:br>
              <a:rPr lang="en-US" sz="2600" dirty="0" smtClean="0"/>
            </a:br>
            <a:endParaRPr lang="en-US" sz="2600" dirty="0"/>
          </a:p>
        </p:txBody>
      </p:sp>
      <p:sp>
        <p:nvSpPr>
          <p:cNvPr id="3" name="Text Placeholder 2"/>
          <p:cNvSpPr>
            <a:spLocks noGrp="1"/>
          </p:cNvSpPr>
          <p:nvPr>
            <p:ph type="body" sz="quarter" idx="11"/>
          </p:nvPr>
        </p:nvSpPr>
        <p:spPr>
          <a:xfrm>
            <a:off x="527049" y="5314552"/>
            <a:ext cx="10196513" cy="861766"/>
          </a:xfrm>
        </p:spPr>
        <p:txBody>
          <a:bodyPr/>
          <a:lstStyle/>
          <a:p>
            <a:r>
              <a:rPr lang="en-US" sz="4200" dirty="0" smtClean="0"/>
              <a:t>Introduction</a:t>
            </a:r>
            <a:endParaRPr lang="en-US" sz="4200" dirty="0"/>
          </a:p>
        </p:txBody>
      </p:sp>
      <p:sp>
        <p:nvSpPr>
          <p:cNvPr id="6" name="Text Placeholder 5"/>
          <p:cNvSpPr>
            <a:spLocks noGrp="1"/>
          </p:cNvSpPr>
          <p:nvPr>
            <p:ph type="body" sz="quarter" idx="20"/>
          </p:nvPr>
        </p:nvSpPr>
        <p:spPr>
          <a:xfrm>
            <a:off x="493715" y="16539352"/>
            <a:ext cx="10210799" cy="861766"/>
          </a:xfrm>
        </p:spPr>
        <p:txBody>
          <a:bodyPr/>
          <a:lstStyle/>
          <a:p>
            <a:r>
              <a:rPr lang="en-US" sz="4200" dirty="0" smtClean="0"/>
              <a:t>Goal</a:t>
            </a:r>
            <a:endParaRPr lang="en-US" sz="4200" dirty="0"/>
          </a:p>
        </p:txBody>
      </p:sp>
      <p:sp>
        <p:nvSpPr>
          <p:cNvPr id="7" name="Text Placeholder 6"/>
          <p:cNvSpPr>
            <a:spLocks noGrp="1"/>
          </p:cNvSpPr>
          <p:nvPr>
            <p:ph type="body" sz="quarter" idx="21"/>
          </p:nvPr>
        </p:nvSpPr>
        <p:spPr>
          <a:xfrm>
            <a:off x="11318853" y="5730040"/>
            <a:ext cx="11244197" cy="5195247"/>
          </a:xfrm>
        </p:spPr>
        <p:txBody>
          <a:bodyPr/>
          <a:lstStyle/>
          <a:p>
            <a:pPr algn="ctr"/>
            <a:r>
              <a:rPr lang="en-US" sz="3200" b="1" u="sng" dirty="0" smtClean="0"/>
              <a:t>Polymer Composition</a:t>
            </a:r>
          </a:p>
          <a:p>
            <a:r>
              <a:rPr lang="en-US" sz="2600" dirty="0" smtClean="0">
                <a:latin typeface="Wingdings"/>
                <a:ea typeface="Wingdings"/>
                <a:cs typeface="Wingdings"/>
                <a:sym typeface="Wingdings"/>
              </a:rPr>
              <a:t></a:t>
            </a:r>
            <a:r>
              <a:rPr lang="en-US" sz="2600" dirty="0">
                <a:sym typeface="Wingdings"/>
              </a:rPr>
              <a:t> </a:t>
            </a:r>
            <a:r>
              <a:rPr lang="en-US" sz="2600" dirty="0" smtClean="0"/>
              <a:t>N-isopropylacrylamide – Co-monomer (backbone)</a:t>
            </a:r>
            <a:endParaRPr lang="en-US" sz="2600" dirty="0"/>
          </a:p>
          <a:p>
            <a:r>
              <a:rPr lang="en-US" sz="2600" dirty="0" smtClean="0">
                <a:latin typeface="Wingdings"/>
                <a:ea typeface="Wingdings"/>
                <a:cs typeface="Wingdings"/>
                <a:sym typeface="Wingdings"/>
              </a:rPr>
              <a:t></a:t>
            </a:r>
            <a:r>
              <a:rPr lang="en-US" sz="2600" dirty="0">
                <a:sym typeface="Wingdings"/>
              </a:rPr>
              <a:t> </a:t>
            </a:r>
            <a:r>
              <a:rPr lang="en-US" sz="2600" dirty="0" smtClean="0"/>
              <a:t>4-Vinylpryidine – Functional Monomer (9 mole %) and Base Monomer</a:t>
            </a:r>
          </a:p>
          <a:p>
            <a:r>
              <a:rPr lang="en-US" sz="2600" dirty="0" smtClean="0">
                <a:latin typeface="Wingdings"/>
                <a:ea typeface="Wingdings"/>
                <a:cs typeface="Wingdings"/>
                <a:sym typeface="Wingdings"/>
              </a:rPr>
              <a:t></a:t>
            </a:r>
            <a:r>
              <a:rPr lang="en-US" sz="2600" dirty="0">
                <a:sym typeface="Wingdings"/>
              </a:rPr>
              <a:t> </a:t>
            </a:r>
            <a:r>
              <a:rPr lang="en-US" sz="2600" dirty="0" err="1" smtClean="0"/>
              <a:t>Methacrylic</a:t>
            </a:r>
            <a:r>
              <a:rPr lang="en-US" sz="2600" dirty="0" smtClean="0"/>
              <a:t> Acid -  Acid Monomer (5 mole %)</a:t>
            </a:r>
          </a:p>
          <a:p>
            <a:r>
              <a:rPr lang="en-US" sz="2600" dirty="0" smtClean="0">
                <a:latin typeface="Wingdings"/>
                <a:ea typeface="Wingdings"/>
                <a:cs typeface="Wingdings"/>
                <a:sym typeface="Wingdings"/>
              </a:rPr>
              <a:t></a:t>
            </a:r>
            <a:r>
              <a:rPr lang="en-US" sz="2600" dirty="0">
                <a:sym typeface="Wingdings"/>
              </a:rPr>
              <a:t> </a:t>
            </a:r>
            <a:r>
              <a:rPr lang="en-US" sz="2600" dirty="0" smtClean="0"/>
              <a:t>Fluorescein – Template Molecule (1 to 4 with Functional Monomer %)</a:t>
            </a:r>
          </a:p>
          <a:p>
            <a:r>
              <a:rPr lang="en-US" sz="2600" dirty="0" smtClean="0">
                <a:latin typeface="Wingdings"/>
                <a:ea typeface="Wingdings"/>
                <a:cs typeface="Wingdings"/>
                <a:sym typeface="Wingdings"/>
              </a:rPr>
              <a:t></a:t>
            </a:r>
            <a:r>
              <a:rPr lang="en-US" sz="2600" dirty="0">
                <a:sym typeface="Wingdings"/>
              </a:rPr>
              <a:t> </a:t>
            </a:r>
            <a:r>
              <a:rPr lang="en-US" sz="2600" dirty="0" smtClean="0"/>
              <a:t>Methylene-</a:t>
            </a:r>
            <a:r>
              <a:rPr lang="en-US" sz="2600" dirty="0" err="1" smtClean="0"/>
              <a:t>bisacrylamide</a:t>
            </a:r>
            <a:r>
              <a:rPr lang="en-US" sz="2600" dirty="0" smtClean="0"/>
              <a:t> – Covalent </a:t>
            </a:r>
            <a:r>
              <a:rPr lang="en-US" sz="2600" dirty="0" err="1" smtClean="0"/>
              <a:t>Crosslinker</a:t>
            </a:r>
            <a:r>
              <a:rPr lang="en-US" sz="2600" dirty="0" smtClean="0"/>
              <a:t> (2 mole %)</a:t>
            </a:r>
          </a:p>
          <a:p>
            <a:r>
              <a:rPr lang="en-US" sz="2600" dirty="0" smtClean="0">
                <a:latin typeface="Wingdings"/>
                <a:ea typeface="Wingdings"/>
                <a:cs typeface="Wingdings"/>
                <a:sym typeface="Wingdings"/>
              </a:rPr>
              <a:t></a:t>
            </a:r>
            <a:r>
              <a:rPr lang="en-US" sz="2600" dirty="0">
                <a:sym typeface="Wingdings"/>
              </a:rPr>
              <a:t> </a:t>
            </a:r>
            <a:r>
              <a:rPr lang="en-US" sz="2600" dirty="0" err="1" smtClean="0"/>
              <a:t>Azobisisobutyronitrile</a:t>
            </a:r>
            <a:r>
              <a:rPr lang="en-US" sz="2600" dirty="0" smtClean="0"/>
              <a:t> </a:t>
            </a:r>
            <a:r>
              <a:rPr lang="en-US" sz="2600" dirty="0"/>
              <a:t>(AIBN</a:t>
            </a:r>
            <a:r>
              <a:rPr lang="en-US" sz="2600" dirty="0" smtClean="0"/>
              <a:t>) – Initiator 2% (w/w)</a:t>
            </a:r>
          </a:p>
          <a:p>
            <a:r>
              <a:rPr lang="en-US" sz="2600" dirty="0" smtClean="0">
                <a:latin typeface="Wingdings"/>
                <a:ea typeface="Wingdings"/>
                <a:cs typeface="Wingdings"/>
                <a:sym typeface="Wingdings"/>
              </a:rPr>
              <a:t></a:t>
            </a:r>
            <a:r>
              <a:rPr lang="en-US" sz="2600" dirty="0">
                <a:sym typeface="Wingdings"/>
              </a:rPr>
              <a:t> </a:t>
            </a:r>
            <a:r>
              <a:rPr lang="en-US" sz="2600" dirty="0" smtClean="0"/>
              <a:t>1,4-Dioxane - Polymerization Solvent </a:t>
            </a:r>
          </a:p>
          <a:p>
            <a:r>
              <a:rPr lang="en-US" sz="2600" dirty="0" smtClean="0">
                <a:latin typeface="Wingdings"/>
                <a:ea typeface="Wingdings"/>
                <a:cs typeface="Wingdings"/>
                <a:sym typeface="Wingdings"/>
              </a:rPr>
              <a:t></a:t>
            </a:r>
            <a:r>
              <a:rPr lang="en-US" sz="2600" dirty="0">
                <a:sym typeface="Wingdings"/>
              </a:rPr>
              <a:t> S</a:t>
            </a:r>
            <a:r>
              <a:rPr lang="en-US" sz="2600" dirty="0" smtClean="0"/>
              <a:t>olutions polymerized thermally as a free radical polymerization at 70°C for at least 16 hours after Freeze-Pump-Thawing three times.</a:t>
            </a:r>
          </a:p>
        </p:txBody>
      </p:sp>
      <p:sp>
        <p:nvSpPr>
          <p:cNvPr id="8" name="Text Placeholder 7"/>
          <p:cNvSpPr>
            <a:spLocks noGrp="1"/>
          </p:cNvSpPr>
          <p:nvPr>
            <p:ph type="body" sz="quarter" idx="22"/>
          </p:nvPr>
        </p:nvSpPr>
        <p:spPr>
          <a:xfrm>
            <a:off x="11242675" y="5213466"/>
            <a:ext cx="21431250" cy="861766"/>
          </a:xfrm>
        </p:spPr>
        <p:txBody>
          <a:bodyPr/>
          <a:lstStyle/>
          <a:p>
            <a:r>
              <a:rPr lang="en-US" sz="4200" dirty="0" smtClean="0"/>
              <a:t>Methods </a:t>
            </a:r>
            <a:endParaRPr lang="en-US" sz="4200" dirty="0"/>
          </a:p>
        </p:txBody>
      </p:sp>
      <p:sp>
        <p:nvSpPr>
          <p:cNvPr id="9" name="Text Placeholder 8"/>
          <p:cNvSpPr>
            <a:spLocks noGrp="1"/>
          </p:cNvSpPr>
          <p:nvPr>
            <p:ph type="body" sz="quarter" idx="23"/>
          </p:nvPr>
        </p:nvSpPr>
        <p:spPr>
          <a:xfrm>
            <a:off x="11120406" y="21424165"/>
            <a:ext cx="21421724" cy="10541325"/>
          </a:xfrm>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a:t> </a:t>
            </a:r>
            <a:r>
              <a:rPr lang="en-US" dirty="0" smtClean="0"/>
              <a:t>      </a:t>
            </a:r>
            <a:endParaRPr lang="en-US" dirty="0"/>
          </a:p>
        </p:txBody>
      </p:sp>
      <p:sp>
        <p:nvSpPr>
          <p:cNvPr id="10" name="Text Placeholder 9"/>
          <p:cNvSpPr>
            <a:spLocks noGrp="1"/>
          </p:cNvSpPr>
          <p:nvPr>
            <p:ph type="body" sz="quarter" idx="24"/>
          </p:nvPr>
        </p:nvSpPr>
        <p:spPr>
          <a:xfrm>
            <a:off x="11252201" y="17401118"/>
            <a:ext cx="21421724" cy="861766"/>
          </a:xfrm>
        </p:spPr>
        <p:txBody>
          <a:bodyPr/>
          <a:lstStyle/>
          <a:p>
            <a:r>
              <a:rPr lang="en-US" sz="4200" dirty="0" smtClean="0"/>
              <a:t>Results </a:t>
            </a:r>
            <a:endParaRPr lang="en-US" sz="4200" dirty="0"/>
          </a:p>
        </p:txBody>
      </p:sp>
      <p:sp>
        <p:nvSpPr>
          <p:cNvPr id="11" name="Text Placeholder 10"/>
          <p:cNvSpPr>
            <a:spLocks noGrp="1"/>
          </p:cNvSpPr>
          <p:nvPr>
            <p:ph type="body" sz="quarter" idx="25"/>
          </p:nvPr>
        </p:nvSpPr>
        <p:spPr>
          <a:xfrm>
            <a:off x="33185100" y="5436400"/>
            <a:ext cx="10201275" cy="861766"/>
          </a:xfrm>
        </p:spPr>
        <p:txBody>
          <a:bodyPr/>
          <a:lstStyle/>
          <a:p>
            <a:r>
              <a:rPr lang="en-US" sz="4200" dirty="0" smtClean="0"/>
              <a:t>Summary</a:t>
            </a:r>
            <a:endParaRPr lang="en-US" sz="4200" dirty="0"/>
          </a:p>
        </p:txBody>
      </p:sp>
      <p:sp>
        <p:nvSpPr>
          <p:cNvPr id="12" name="Text Placeholder 11"/>
          <p:cNvSpPr>
            <a:spLocks noGrp="1"/>
          </p:cNvSpPr>
          <p:nvPr>
            <p:ph type="body" sz="quarter" idx="26"/>
          </p:nvPr>
        </p:nvSpPr>
        <p:spPr>
          <a:xfrm>
            <a:off x="33185099" y="6176318"/>
            <a:ext cx="10201275" cy="4782826"/>
          </a:xfrm>
        </p:spPr>
        <p:txBody>
          <a:bodyPr/>
          <a:lstStyle/>
          <a:p>
            <a:pPr marL="457200" indent="-457200">
              <a:buFont typeface="Wingdings" charset="0"/>
              <a:buChar char=""/>
            </a:pPr>
            <a:r>
              <a:rPr lang="en-US" sz="2600" dirty="0" smtClean="0">
                <a:sym typeface="Wingdings"/>
              </a:rPr>
              <a:t>Molecularly imprinted copolymer solutions show strong affinity for binding aqueous fluorescein.</a:t>
            </a:r>
          </a:p>
          <a:p>
            <a:pPr marL="457200" indent="-457200">
              <a:buFont typeface="Wingdings" charset="0"/>
              <a:buChar char=""/>
            </a:pPr>
            <a:r>
              <a:rPr lang="en-US" sz="2600" dirty="0" smtClean="0">
                <a:sym typeface="Wingdings"/>
              </a:rPr>
              <a:t>Distribution coefficients much higher for </a:t>
            </a:r>
            <a:r>
              <a:rPr lang="en-US" sz="2600" dirty="0" err="1" smtClean="0">
                <a:sym typeface="Wingdings"/>
              </a:rPr>
              <a:t>templated</a:t>
            </a:r>
            <a:r>
              <a:rPr lang="en-US" sz="2600" dirty="0" smtClean="0">
                <a:sym typeface="Wingdings"/>
              </a:rPr>
              <a:t> solutions, showing binding tied to molecular imprinting of template.</a:t>
            </a:r>
          </a:p>
          <a:p>
            <a:pPr marL="457200" indent="-457200">
              <a:buFont typeface="Wingdings" charset="0"/>
              <a:buChar char=""/>
            </a:pPr>
            <a:r>
              <a:rPr lang="en-US" sz="2600" dirty="0" smtClean="0"/>
              <a:t>Higher binding affinity above LCST of copolymer backbone.</a:t>
            </a:r>
          </a:p>
          <a:p>
            <a:pPr marL="457200" indent="-457200">
              <a:buFont typeface="Wingdings" charset="0"/>
              <a:buChar char=""/>
            </a:pPr>
            <a:r>
              <a:rPr lang="en-US" sz="2600" dirty="0" smtClean="0"/>
              <a:t>Molecule binds quickly (&lt;2 min) at room temperature and above LCST (&lt;5 min).</a:t>
            </a:r>
          </a:p>
          <a:p>
            <a:pPr marL="457200" indent="-457200">
              <a:buFont typeface="Wingdings" charset="0"/>
              <a:buChar char=""/>
            </a:pPr>
            <a:r>
              <a:rPr lang="en-US" sz="2600" dirty="0" smtClean="0"/>
              <a:t>Strong affinity for template coupled with quick binding times make this formulation and ideal candidate for inkjet printing to make small sensors.</a:t>
            </a:r>
          </a:p>
        </p:txBody>
      </p:sp>
      <p:sp>
        <p:nvSpPr>
          <p:cNvPr id="13" name="Text Placeholder 12"/>
          <p:cNvSpPr>
            <a:spLocks noGrp="1"/>
          </p:cNvSpPr>
          <p:nvPr>
            <p:ph type="body" sz="quarter" idx="27"/>
          </p:nvPr>
        </p:nvSpPr>
        <p:spPr>
          <a:xfrm>
            <a:off x="33123978" y="14789530"/>
            <a:ext cx="10201275" cy="861766"/>
          </a:xfrm>
        </p:spPr>
        <p:txBody>
          <a:bodyPr/>
          <a:lstStyle/>
          <a:p>
            <a:r>
              <a:rPr lang="en-US" sz="4200" dirty="0" smtClean="0"/>
              <a:t>References </a:t>
            </a:r>
            <a:endParaRPr lang="en-US" sz="4200" dirty="0"/>
          </a:p>
        </p:txBody>
      </p:sp>
      <p:sp>
        <p:nvSpPr>
          <p:cNvPr id="14" name="Text Placeholder 13"/>
          <p:cNvSpPr>
            <a:spLocks noGrp="1"/>
          </p:cNvSpPr>
          <p:nvPr>
            <p:ph type="body" sz="quarter" idx="28"/>
          </p:nvPr>
        </p:nvSpPr>
        <p:spPr>
          <a:xfrm>
            <a:off x="33185100" y="15848051"/>
            <a:ext cx="10201275" cy="10157080"/>
          </a:xfrm>
        </p:spPr>
        <p:txBody>
          <a:bodyPr/>
          <a:lstStyle/>
          <a:p>
            <a:r>
              <a:rPr lang="en-US" sz="2600" dirty="0" err="1"/>
              <a:t>Hien</a:t>
            </a:r>
            <a:r>
              <a:rPr lang="en-US" sz="2600" dirty="0"/>
              <a:t> Nguyen, T.; Ansell, R. J., N-isopropylacrylamide as a functional monomer for </a:t>
            </a:r>
            <a:r>
              <a:rPr lang="en-US" sz="2600" dirty="0" err="1"/>
              <a:t>noncovalent</a:t>
            </a:r>
            <a:r>
              <a:rPr lang="en-US" sz="2600" dirty="0"/>
              <a:t> molecular imprinting. </a:t>
            </a:r>
            <a:r>
              <a:rPr lang="en-US" sz="2600" i="1" dirty="0"/>
              <a:t>Journal of Molecular Recognition </a:t>
            </a:r>
            <a:r>
              <a:rPr lang="en-US" sz="2600" b="1" dirty="0"/>
              <a:t>2012,</a:t>
            </a:r>
            <a:r>
              <a:rPr lang="en-US" sz="2600" dirty="0"/>
              <a:t> </a:t>
            </a:r>
            <a:r>
              <a:rPr lang="en-US" sz="2600" i="1" dirty="0"/>
              <a:t>25</a:t>
            </a:r>
            <a:r>
              <a:rPr lang="en-US" sz="2600" dirty="0"/>
              <a:t> (1), </a:t>
            </a:r>
            <a:r>
              <a:rPr lang="en-US" sz="2600" dirty="0" smtClean="0"/>
              <a:t>1-10</a:t>
            </a:r>
          </a:p>
          <a:p>
            <a:endParaRPr lang="en-US" sz="2600" b="1" i="1" dirty="0">
              <a:solidFill>
                <a:schemeClr val="accent5">
                  <a:lumMod val="50000"/>
                </a:schemeClr>
              </a:solidFill>
              <a:latin typeface="Century" pitchFamily="18" charset="0"/>
            </a:endParaRPr>
          </a:p>
          <a:p>
            <a:r>
              <a:rPr lang="en-US" sz="2600" dirty="0" err="1"/>
              <a:t>Bajpai</a:t>
            </a:r>
            <a:r>
              <a:rPr lang="en-US" sz="2600" dirty="0"/>
              <a:t>, A. K.; </a:t>
            </a:r>
            <a:r>
              <a:rPr lang="en-US" sz="2600" dirty="0" err="1"/>
              <a:t>Bajpai</a:t>
            </a:r>
            <a:r>
              <a:rPr lang="en-US" sz="2600" dirty="0"/>
              <a:t>, J.; Saini, R.; Gupta, R., Responsive Polymers in Biology and Technology. </a:t>
            </a:r>
            <a:r>
              <a:rPr lang="en-US" sz="2600" i="1" dirty="0"/>
              <a:t>Polymer Reviews </a:t>
            </a:r>
            <a:r>
              <a:rPr lang="en-US" sz="2600" b="1" i="1" dirty="0"/>
              <a:t>2011, 51 (1), 53-97</a:t>
            </a:r>
            <a:r>
              <a:rPr lang="en-US" sz="2600" b="1" i="1" dirty="0" smtClean="0"/>
              <a:t>.</a:t>
            </a:r>
          </a:p>
          <a:p>
            <a:endParaRPr lang="en-US" sz="2600" b="1" i="1" dirty="0"/>
          </a:p>
          <a:p>
            <a:r>
              <a:rPr lang="en-US" sz="2600" dirty="0"/>
              <a:t>Ahmed, Z.; Gooding, E. A.; </a:t>
            </a:r>
            <a:r>
              <a:rPr lang="en-US" sz="2600" dirty="0" err="1"/>
              <a:t>Pimenov</a:t>
            </a:r>
            <a:r>
              <a:rPr lang="en-US" sz="2600" dirty="0"/>
              <a:t>, K. V.; Wang, L.; Asher, S. A., UV Resonance Raman Determination of Molecular Mechanism of Poly(N-Isopropylacrylamide) Volume Phase Transition. </a:t>
            </a:r>
            <a:r>
              <a:rPr lang="en-US" sz="2600" i="1" dirty="0"/>
              <a:t>The </a:t>
            </a:r>
            <a:r>
              <a:rPr lang="en-US" sz="2600" i="1" dirty="0" smtClean="0"/>
              <a:t>Journal </a:t>
            </a:r>
            <a:r>
              <a:rPr lang="en-US" sz="2600" i="1" dirty="0"/>
              <a:t>of </a:t>
            </a:r>
            <a:r>
              <a:rPr lang="en-US" sz="2600" i="1" dirty="0" smtClean="0"/>
              <a:t>Physical </a:t>
            </a:r>
            <a:r>
              <a:rPr lang="en-US" sz="2600" i="1" dirty="0"/>
              <a:t>C</a:t>
            </a:r>
            <a:r>
              <a:rPr lang="en-US" sz="2600" i="1" dirty="0" smtClean="0"/>
              <a:t>hemistry</a:t>
            </a:r>
            <a:r>
              <a:rPr lang="en-US" sz="2600" i="1" dirty="0"/>
              <a:t>. B </a:t>
            </a:r>
            <a:r>
              <a:rPr lang="en-US" sz="2600" b="1" dirty="0"/>
              <a:t>2009,</a:t>
            </a:r>
            <a:r>
              <a:rPr lang="en-US" sz="2600" dirty="0"/>
              <a:t> </a:t>
            </a:r>
            <a:r>
              <a:rPr lang="en-US" sz="2600" i="1" dirty="0"/>
              <a:t>113</a:t>
            </a:r>
            <a:r>
              <a:rPr lang="en-US" sz="2600" dirty="0"/>
              <a:t> (13), 4248-4256</a:t>
            </a:r>
            <a:r>
              <a:rPr lang="en-US" sz="2600" dirty="0" smtClean="0"/>
              <a:t>.</a:t>
            </a:r>
          </a:p>
          <a:p>
            <a:endParaRPr lang="en-US" sz="2600" dirty="0"/>
          </a:p>
          <a:p>
            <a:r>
              <a:rPr lang="en-US" sz="2600" dirty="0" err="1"/>
              <a:t>Masqué</a:t>
            </a:r>
            <a:r>
              <a:rPr lang="en-US" sz="2600" dirty="0"/>
              <a:t>, N.; </a:t>
            </a:r>
            <a:r>
              <a:rPr lang="en-US" sz="2600" dirty="0" err="1"/>
              <a:t>Marcé</a:t>
            </a:r>
            <a:r>
              <a:rPr lang="en-US" sz="2600" dirty="0"/>
              <a:t>, R. M.; </a:t>
            </a:r>
            <a:r>
              <a:rPr lang="en-US" sz="2600" dirty="0" err="1"/>
              <a:t>Borrull</a:t>
            </a:r>
            <a:r>
              <a:rPr lang="en-US" sz="2600" dirty="0"/>
              <a:t>, F.; Cormack, P. A. G.; Sherrington, D. C., Synthesis and Evaluation of a Molecularly Imprinted Polymer for Selective On-Line Solid-Phase Extraction of 4-Nitrophenol from Environmental Water. </a:t>
            </a:r>
            <a:r>
              <a:rPr lang="en-US" sz="2600" i="1" dirty="0"/>
              <a:t>Analytical Chemistry </a:t>
            </a:r>
            <a:r>
              <a:rPr lang="en-US" sz="2600" b="1" dirty="0"/>
              <a:t>2000,</a:t>
            </a:r>
            <a:r>
              <a:rPr lang="en-US" sz="2600" dirty="0"/>
              <a:t> </a:t>
            </a:r>
            <a:r>
              <a:rPr lang="en-US" sz="2600" i="1" dirty="0"/>
              <a:t>72</a:t>
            </a:r>
            <a:r>
              <a:rPr lang="en-US" sz="2600" dirty="0"/>
              <a:t> (17), 4122-4126</a:t>
            </a:r>
            <a:r>
              <a:rPr lang="en-US" sz="2600" dirty="0" smtClean="0"/>
              <a:t>.</a:t>
            </a:r>
          </a:p>
          <a:p>
            <a:endParaRPr lang="en-US" sz="2600" dirty="0"/>
          </a:p>
          <a:p>
            <a:r>
              <a:rPr lang="en-US" sz="2600" dirty="0" err="1" smtClean="0"/>
              <a:t>Vandevelde</a:t>
            </a:r>
            <a:r>
              <a:rPr lang="en-US" sz="2600" dirty="0" smtClean="0"/>
              <a:t>, F.; </a:t>
            </a:r>
            <a:r>
              <a:rPr lang="en-US" sz="2600" dirty="0" err="1" smtClean="0"/>
              <a:t>Leichle</a:t>
            </a:r>
            <a:r>
              <a:rPr lang="en-US" sz="2600" dirty="0" smtClean="0"/>
              <a:t>, T.; </a:t>
            </a:r>
            <a:r>
              <a:rPr lang="en-US" sz="2600" dirty="0" err="1" smtClean="0"/>
              <a:t>Ayela</a:t>
            </a:r>
            <a:r>
              <a:rPr lang="en-US" sz="2600" dirty="0" smtClean="0"/>
              <a:t>, C.; </a:t>
            </a:r>
            <a:r>
              <a:rPr lang="en-US" sz="2600" dirty="0" err="1" smtClean="0"/>
              <a:t>Bergaud</a:t>
            </a:r>
            <a:r>
              <a:rPr lang="en-US" sz="2600" dirty="0" smtClean="0"/>
              <a:t>, C.; </a:t>
            </a:r>
            <a:r>
              <a:rPr lang="en-US" sz="2600" dirty="0" err="1" smtClean="0"/>
              <a:t>Nicu</a:t>
            </a:r>
            <a:r>
              <a:rPr lang="en-US" sz="2600" dirty="0" smtClean="0"/>
              <a:t>, L.; </a:t>
            </a:r>
            <a:r>
              <a:rPr lang="en-US" sz="2600" dirty="0" err="1" smtClean="0"/>
              <a:t>Haupt</a:t>
            </a:r>
            <a:r>
              <a:rPr lang="en-US" sz="2600" dirty="0" smtClean="0"/>
              <a:t>, K., Direct Patterning of Molecularly Imprinted Microdot Arrays for Sensors and Biochips. </a:t>
            </a:r>
            <a:r>
              <a:rPr lang="en-US" sz="2600" i="1" dirty="0" smtClean="0"/>
              <a:t>Langmuir</a:t>
            </a:r>
            <a:r>
              <a:rPr lang="en-US" sz="2600" dirty="0" smtClean="0"/>
              <a:t> </a:t>
            </a:r>
            <a:r>
              <a:rPr lang="en-US" sz="2600" b="1" dirty="0" smtClean="0"/>
              <a:t>2007</a:t>
            </a:r>
            <a:r>
              <a:rPr lang="en-US" sz="2600" dirty="0" smtClean="0"/>
              <a:t>, </a:t>
            </a:r>
            <a:r>
              <a:rPr lang="en-US" sz="2600" i="1" dirty="0" smtClean="0"/>
              <a:t>23</a:t>
            </a:r>
            <a:r>
              <a:rPr lang="en-US" sz="2600" dirty="0" smtClean="0"/>
              <a:t>, 6490-6493</a:t>
            </a:r>
          </a:p>
          <a:p>
            <a:endParaRPr lang="en-US" dirty="0" smtClean="0"/>
          </a:p>
          <a:p>
            <a:endParaRPr lang="en-US" dirty="0"/>
          </a:p>
        </p:txBody>
      </p:sp>
      <p:sp>
        <p:nvSpPr>
          <p:cNvPr id="15" name="Text Placeholder 14"/>
          <p:cNvSpPr>
            <a:spLocks noGrp="1"/>
          </p:cNvSpPr>
          <p:nvPr>
            <p:ph type="body" sz="quarter" idx="29"/>
          </p:nvPr>
        </p:nvSpPr>
        <p:spPr>
          <a:xfrm>
            <a:off x="33123978" y="26023383"/>
            <a:ext cx="10201275" cy="830989"/>
          </a:xfrm>
        </p:spPr>
        <p:txBody>
          <a:bodyPr/>
          <a:lstStyle/>
          <a:p>
            <a:r>
              <a:rPr lang="en-US" sz="4200" dirty="0" smtClean="0"/>
              <a:t>Acknowledgements and Contact Information</a:t>
            </a:r>
            <a:endParaRPr lang="en-US" sz="4200" dirty="0"/>
          </a:p>
        </p:txBody>
      </p:sp>
      <p:sp>
        <p:nvSpPr>
          <p:cNvPr id="16" name="Text Placeholder 15"/>
          <p:cNvSpPr>
            <a:spLocks noGrp="1"/>
          </p:cNvSpPr>
          <p:nvPr>
            <p:ph type="body" sz="quarter" idx="30"/>
          </p:nvPr>
        </p:nvSpPr>
        <p:spPr>
          <a:xfrm>
            <a:off x="33123978" y="26854372"/>
            <a:ext cx="10201275" cy="4825914"/>
          </a:xfrm>
        </p:spPr>
        <p:txBody>
          <a:bodyPr/>
          <a:lstStyle/>
          <a:p>
            <a:r>
              <a:rPr lang="en-US" sz="2600" dirty="0" smtClean="0"/>
              <a:t>Partial </a:t>
            </a:r>
            <a:r>
              <a:rPr lang="en-US" sz="2600" dirty="0"/>
              <a:t>support for this research was provided by NSF grant </a:t>
            </a:r>
            <a:r>
              <a:rPr lang="en-US" sz="2600" dirty="0" smtClean="0"/>
              <a:t>1012897 and the UNH Chemistry Department. </a:t>
            </a:r>
            <a:endParaRPr lang="en-US" sz="2800" dirty="0"/>
          </a:p>
          <a:p>
            <a:endParaRPr lang="en-US" sz="2800" dirty="0" smtClean="0"/>
          </a:p>
          <a:p>
            <a:r>
              <a:rPr lang="en-US" sz="2800" dirty="0" smtClean="0"/>
              <a:t>Anthony David Timberman </a:t>
            </a:r>
          </a:p>
          <a:p>
            <a:r>
              <a:rPr lang="en-US" sz="2800" dirty="0" smtClean="0"/>
              <a:t>Analytical Chemistry </a:t>
            </a:r>
            <a:r>
              <a:rPr lang="en-US" sz="2800" dirty="0" err="1" smtClean="0"/>
              <a:t>Ph.D</a:t>
            </a:r>
            <a:r>
              <a:rPr lang="en-US" sz="2800" dirty="0" smtClean="0"/>
              <a:t> Student </a:t>
            </a:r>
            <a:endParaRPr lang="en-US" sz="2800" dirty="0"/>
          </a:p>
          <a:p>
            <a:r>
              <a:rPr lang="en-US" sz="2800" dirty="0" smtClean="0"/>
              <a:t>University of New Hampshire </a:t>
            </a:r>
          </a:p>
          <a:p>
            <a:r>
              <a:rPr lang="en-US" sz="2800" dirty="0" smtClean="0"/>
              <a:t>Email: adt2002@wildcats.unh.edu	</a:t>
            </a:r>
          </a:p>
          <a:p>
            <a:r>
              <a:rPr lang="en-US" sz="2800" dirty="0" smtClean="0"/>
              <a:t>Phone: (302) 632-9875 </a:t>
            </a:r>
            <a:endParaRPr lang="en-US" sz="2800" dirty="0"/>
          </a:p>
          <a:p>
            <a:endParaRPr lang="en-US" dirty="0"/>
          </a:p>
        </p:txBody>
      </p:sp>
      <p:sp>
        <p:nvSpPr>
          <p:cNvPr id="17" name="Text Placeholder 16"/>
          <p:cNvSpPr>
            <a:spLocks noGrp="1"/>
          </p:cNvSpPr>
          <p:nvPr>
            <p:ph type="body" sz="quarter" idx="96"/>
          </p:nvPr>
        </p:nvSpPr>
        <p:spPr>
          <a:xfrm>
            <a:off x="508001" y="17231843"/>
            <a:ext cx="10196513" cy="2062081"/>
          </a:xfrm>
        </p:spPr>
        <p:txBody>
          <a:bodyPr/>
          <a:lstStyle/>
          <a:p>
            <a:r>
              <a:rPr lang="en-US" sz="2600" dirty="0" smtClean="0"/>
              <a:t>To synthesize a flexible molecularly imprinted polymer with non-covalent and acid-base crosslinks that is capable of rapid detection of </a:t>
            </a:r>
            <a:r>
              <a:rPr lang="en-US" sz="2600" dirty="0" err="1" smtClean="0"/>
              <a:t>templated</a:t>
            </a:r>
            <a:r>
              <a:rPr lang="en-US" sz="2600" dirty="0" smtClean="0"/>
              <a:t> polar organic compounds that is also amenable to inkjet printing.</a:t>
            </a:r>
            <a:endParaRPr lang="en-US" sz="2600" dirty="0"/>
          </a:p>
        </p:txBody>
      </p:sp>
      <p:sp>
        <p:nvSpPr>
          <p:cNvPr id="19" name="Text Placeholder 18"/>
          <p:cNvSpPr>
            <a:spLocks noGrp="1"/>
          </p:cNvSpPr>
          <p:nvPr>
            <p:ph type="body" sz="quarter" idx="150"/>
          </p:nvPr>
        </p:nvSpPr>
        <p:spPr>
          <a:xfrm>
            <a:off x="2921053" y="1785731"/>
            <a:ext cx="38132439" cy="1280160"/>
          </a:xfrm>
        </p:spPr>
        <p:txBody>
          <a:bodyPr>
            <a:normAutofit/>
          </a:bodyPr>
          <a:lstStyle/>
          <a:p>
            <a:r>
              <a:rPr lang="en-US" b="1" i="1" u="sng" dirty="0"/>
              <a:t>Anthony </a:t>
            </a:r>
            <a:r>
              <a:rPr lang="en-US" b="1" i="1" u="sng" dirty="0" smtClean="0"/>
              <a:t>Timberman</a:t>
            </a:r>
            <a:r>
              <a:rPr lang="en-US" dirty="0" smtClean="0"/>
              <a:t>, Casey </a:t>
            </a:r>
            <a:r>
              <a:rPr lang="en-US" dirty="0" err="1" smtClean="0"/>
              <a:t>Grenier</a:t>
            </a:r>
            <a:r>
              <a:rPr lang="en-US" dirty="0" smtClean="0"/>
              <a:t>, </a:t>
            </a:r>
            <a:r>
              <a:rPr lang="en-US" dirty="0" err="1" smtClean="0"/>
              <a:t>Rongfang</a:t>
            </a:r>
            <a:r>
              <a:rPr lang="en-US" dirty="0" smtClean="0"/>
              <a:t> Yang, Leila F. </a:t>
            </a:r>
            <a:r>
              <a:rPr lang="en-US" dirty="0" err="1" smtClean="0"/>
              <a:t>Deravi</a:t>
            </a:r>
            <a:r>
              <a:rPr lang="en-US" dirty="0" smtClean="0"/>
              <a:t>, and W. Rudolf Seitz </a:t>
            </a:r>
            <a:endParaRPr lang="en-US" dirty="0"/>
          </a:p>
        </p:txBody>
      </p:sp>
      <p:sp>
        <p:nvSpPr>
          <p:cNvPr id="43" name="Text Placeholder 42"/>
          <p:cNvSpPr>
            <a:spLocks noGrp="1"/>
          </p:cNvSpPr>
          <p:nvPr>
            <p:ph type="body" sz="quarter" idx="184"/>
          </p:nvPr>
        </p:nvSpPr>
        <p:spPr/>
        <p:txBody>
          <a:bodyPr/>
          <a:lstStyle/>
          <a:p>
            <a:r>
              <a:rPr lang="en-US" dirty="0" smtClean="0"/>
              <a:t>University of New Hampshire, Chemistry Department, Durham, NH 03824</a:t>
            </a:r>
            <a:endParaRPr lang="en-US" dirty="0"/>
          </a:p>
        </p:txBody>
      </p:sp>
      <p:sp>
        <p:nvSpPr>
          <p:cNvPr id="44" name="Text Placeholder 43"/>
          <p:cNvSpPr>
            <a:spLocks noGrp="1"/>
          </p:cNvSpPr>
          <p:nvPr>
            <p:ph type="body" sz="quarter" idx="185"/>
          </p:nvPr>
        </p:nvSpPr>
        <p:spPr>
          <a:xfrm>
            <a:off x="527049" y="417443"/>
            <a:ext cx="42859321" cy="1280160"/>
          </a:xfrm>
        </p:spPr>
        <p:txBody>
          <a:bodyPr>
            <a:noAutofit/>
          </a:bodyPr>
          <a:lstStyle/>
          <a:p>
            <a:r>
              <a:rPr lang="en-US" sz="7200" dirty="0" err="1"/>
              <a:t>Templated</a:t>
            </a:r>
            <a:r>
              <a:rPr lang="en-US" sz="7200" dirty="0"/>
              <a:t> Non-Covalently </a:t>
            </a:r>
            <a:r>
              <a:rPr lang="en-US" sz="7200" dirty="0" err="1"/>
              <a:t>Crosslinked</a:t>
            </a:r>
            <a:r>
              <a:rPr lang="en-US" sz="7200" dirty="0"/>
              <a:t> N-</a:t>
            </a:r>
            <a:r>
              <a:rPr lang="en-US" sz="7200" dirty="0" err="1"/>
              <a:t>Isopropylacrylamide</a:t>
            </a:r>
            <a:r>
              <a:rPr lang="en-US" sz="7200" dirty="0"/>
              <a:t> Copolymers for Ink Jet Printing </a:t>
            </a:r>
          </a:p>
        </p:txBody>
      </p:sp>
      <p:graphicFrame>
        <p:nvGraphicFramePr>
          <p:cNvPr id="18" name="Table 17"/>
          <p:cNvGraphicFramePr>
            <a:graphicFrameLocks noGrp="1"/>
          </p:cNvGraphicFramePr>
          <p:nvPr>
            <p:extLst>
              <p:ext uri="{D42A27DB-BD31-4B8C-83A1-F6EECF244321}">
                <p14:modId xmlns:p14="http://schemas.microsoft.com/office/powerpoint/2010/main" val="435699984"/>
              </p:ext>
            </p:extLst>
          </p:nvPr>
        </p:nvGraphicFramePr>
        <p:xfrm>
          <a:off x="11353800" y="18467448"/>
          <a:ext cx="21132800" cy="11203462"/>
        </p:xfrm>
        <a:graphic>
          <a:graphicData uri="http://schemas.openxmlformats.org/drawingml/2006/table">
            <a:tbl>
              <a:tblPr firstRow="1" bandRow="1">
                <a:tableStyleId>{7DF18680-E054-41AD-8BC1-D1AEF772440D}</a:tableStyleId>
              </a:tblPr>
              <a:tblGrid>
                <a:gridCol w="6611369"/>
                <a:gridCol w="3755571"/>
                <a:gridCol w="1769322"/>
                <a:gridCol w="3227221"/>
                <a:gridCol w="2906486"/>
                <a:gridCol w="2862831"/>
              </a:tblGrid>
              <a:tr h="1170435">
                <a:tc>
                  <a:txBody>
                    <a:bodyPr/>
                    <a:lstStyle/>
                    <a:p>
                      <a:pPr algn="ctr">
                        <a:lnSpc>
                          <a:spcPct val="300000"/>
                        </a:lnSpc>
                      </a:pPr>
                      <a:r>
                        <a:rPr lang="en-US" sz="3200" dirty="0" smtClean="0">
                          <a:latin typeface="Trebuchet MS" panose="020B0603020202020204" pitchFamily="34" charset="0"/>
                        </a:rPr>
                        <a:t>Polymer </a:t>
                      </a:r>
                      <a:endParaRPr lang="en-US" sz="3200" dirty="0">
                        <a:latin typeface="Trebuchet MS" panose="020B0603020202020204" pitchFamily="34" charset="0"/>
                      </a:endParaRPr>
                    </a:p>
                  </a:txBody>
                  <a:tcPr/>
                </a:tc>
                <a:tc>
                  <a:txBody>
                    <a:bodyPr/>
                    <a:lstStyle/>
                    <a:p>
                      <a:pPr algn="ctr">
                        <a:lnSpc>
                          <a:spcPct val="300000"/>
                        </a:lnSpc>
                      </a:pPr>
                      <a:r>
                        <a:rPr lang="en-US" sz="3200" dirty="0" smtClean="0">
                          <a:latin typeface="Trebuchet MS" panose="020B0603020202020204" pitchFamily="34" charset="0"/>
                        </a:rPr>
                        <a:t>In the Presence of </a:t>
                      </a:r>
                      <a:endParaRPr lang="en-US" sz="3200" dirty="0">
                        <a:latin typeface="Trebuchet MS" panose="020B0603020202020204" pitchFamily="34" charset="0"/>
                      </a:endParaRPr>
                    </a:p>
                  </a:txBody>
                  <a:tcPr/>
                </a:tc>
                <a:tc>
                  <a:txBody>
                    <a:bodyPr/>
                    <a:lstStyle/>
                    <a:p>
                      <a:pPr algn="ctr">
                        <a:lnSpc>
                          <a:spcPct val="300000"/>
                        </a:lnSpc>
                      </a:pPr>
                      <a:r>
                        <a:rPr lang="en-US" sz="3200" dirty="0" smtClean="0">
                          <a:latin typeface="Trebuchet MS" panose="020B0603020202020204" pitchFamily="34" charset="0"/>
                        </a:rPr>
                        <a:t>Molarity</a:t>
                      </a:r>
                      <a:endParaRPr lang="en-US" sz="3200" dirty="0">
                        <a:latin typeface="Trebuchet MS" panose="020B0603020202020204" pitchFamily="34" charset="0"/>
                      </a:endParaRPr>
                    </a:p>
                  </a:txBody>
                  <a:tcPr/>
                </a:tc>
                <a:tc>
                  <a:txBody>
                    <a:bodyPr/>
                    <a:lstStyle/>
                    <a:p>
                      <a:pPr algn="ctr"/>
                      <a:r>
                        <a:rPr lang="en-US" sz="3200" dirty="0" smtClean="0">
                          <a:latin typeface="Trebuchet MS" panose="020B0603020202020204" pitchFamily="34" charset="0"/>
                        </a:rPr>
                        <a:t>Concentration After Equilibrium</a:t>
                      </a:r>
                      <a:r>
                        <a:rPr lang="en-US" sz="3200" baseline="0" dirty="0" smtClean="0">
                          <a:latin typeface="Trebuchet MS" panose="020B0603020202020204" pitchFamily="34" charset="0"/>
                        </a:rPr>
                        <a:t> Dialysis (</a:t>
                      </a:r>
                      <a:r>
                        <a:rPr lang="en-US" sz="3200" baseline="0" dirty="0" err="1" smtClean="0">
                          <a:latin typeface="Trebuchet MS" panose="020B0603020202020204" pitchFamily="34" charset="0"/>
                        </a:rPr>
                        <a:t>nM</a:t>
                      </a:r>
                      <a:r>
                        <a:rPr lang="en-US" sz="3200" baseline="0" dirty="0" smtClean="0">
                          <a:latin typeface="Trebuchet MS" panose="020B0603020202020204" pitchFamily="34" charset="0"/>
                        </a:rPr>
                        <a:t>)</a:t>
                      </a:r>
                      <a:endParaRPr lang="en-US" sz="3200" dirty="0">
                        <a:latin typeface="Trebuchet MS" panose="020B0603020202020204" pitchFamily="34" charset="0"/>
                      </a:endParaRPr>
                    </a:p>
                  </a:txBody>
                  <a:tcPr/>
                </a:tc>
                <a:tc>
                  <a:txBody>
                    <a:bodyPr/>
                    <a:lstStyle/>
                    <a:p>
                      <a:pPr algn="ctr">
                        <a:lnSpc>
                          <a:spcPct val="100000"/>
                        </a:lnSpc>
                      </a:pPr>
                      <a:r>
                        <a:rPr lang="en-US" sz="3200" dirty="0" smtClean="0">
                          <a:latin typeface="Trebuchet MS" panose="020B0603020202020204" pitchFamily="34" charset="0"/>
                        </a:rPr>
                        <a:t>Concentration</a:t>
                      </a:r>
                      <a:r>
                        <a:rPr lang="en-US" sz="3200" baseline="0" dirty="0" smtClean="0">
                          <a:latin typeface="Trebuchet MS" panose="020B0603020202020204" pitchFamily="34" charset="0"/>
                        </a:rPr>
                        <a:t> in Polymer Solution (</a:t>
                      </a:r>
                      <a:r>
                        <a:rPr lang="en-US" sz="3200" baseline="0" dirty="0" err="1" smtClean="0">
                          <a:latin typeface="Trebuchet MS" panose="020B0603020202020204" pitchFamily="34" charset="0"/>
                        </a:rPr>
                        <a:t>nM</a:t>
                      </a:r>
                      <a:r>
                        <a:rPr lang="en-US" sz="3200" baseline="0" dirty="0" smtClean="0">
                          <a:latin typeface="Trebuchet MS" panose="020B0603020202020204" pitchFamily="34" charset="0"/>
                        </a:rPr>
                        <a:t>) </a:t>
                      </a:r>
                      <a:endParaRPr lang="en-US" sz="3200" dirty="0">
                        <a:latin typeface="Trebuchet MS" panose="020B0603020202020204" pitchFamily="34" charset="0"/>
                      </a:endParaRPr>
                    </a:p>
                  </a:txBody>
                  <a:tcPr/>
                </a:tc>
                <a:tc>
                  <a:txBody>
                    <a:bodyPr/>
                    <a:lstStyle/>
                    <a:p>
                      <a:pPr algn="ctr">
                        <a:lnSpc>
                          <a:spcPct val="100000"/>
                        </a:lnSpc>
                      </a:pPr>
                      <a:endParaRPr lang="en-US" sz="3200" dirty="0" smtClean="0">
                        <a:latin typeface="Trebuchet MS" panose="020B0603020202020204" pitchFamily="34" charset="0"/>
                      </a:endParaRPr>
                    </a:p>
                    <a:p>
                      <a:pPr algn="ctr">
                        <a:lnSpc>
                          <a:spcPct val="100000"/>
                        </a:lnSpc>
                      </a:pPr>
                      <a:r>
                        <a:rPr lang="en-US" sz="3200" dirty="0" smtClean="0">
                          <a:latin typeface="Trebuchet MS" panose="020B0603020202020204" pitchFamily="34" charset="0"/>
                        </a:rPr>
                        <a:t>Distribution Coefficient</a:t>
                      </a:r>
                      <a:r>
                        <a:rPr lang="en-US" sz="3200" baseline="0" dirty="0" smtClean="0">
                          <a:latin typeface="Trebuchet MS" panose="020B0603020202020204" pitchFamily="34" charset="0"/>
                        </a:rPr>
                        <a:t>  </a:t>
                      </a:r>
                      <a:endParaRPr lang="en-US" sz="3200" dirty="0">
                        <a:latin typeface="Trebuchet MS" panose="020B0603020202020204" pitchFamily="34" charset="0"/>
                      </a:endParaRPr>
                    </a:p>
                  </a:txBody>
                  <a:tcPr/>
                </a:tc>
              </a:tr>
              <a:tr h="1069346">
                <a:tc>
                  <a:txBody>
                    <a:bodyPr/>
                    <a:lstStyle/>
                    <a:p>
                      <a:pPr algn="ct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 at RT (w/ 2 mole % 2-AMIPA and 3-MAPTA added)</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Aqueous Fluorescein</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189.6</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619.2</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3.27</a:t>
                      </a:r>
                      <a:endParaRPr lang="en-US" sz="2800" dirty="0">
                        <a:latin typeface="Trebuchet MS" panose="020B0603020202020204" pitchFamily="34" charset="0"/>
                      </a:endParaRPr>
                    </a:p>
                  </a:txBody>
                  <a:tcPr/>
                </a:tc>
              </a:tr>
              <a:tr h="1069346">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smtClean="0">
                          <a:latin typeface="Trebuchet MS" panose="020B0603020202020204" pitchFamily="34" charset="0"/>
                        </a:rPr>
                        <a:t>Non-</a:t>
                      </a: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a:t>
                      </a:r>
                      <a:r>
                        <a:rPr lang="en-US" sz="2800" baseline="0" dirty="0" smtClean="0">
                          <a:latin typeface="Trebuchet MS" panose="020B0603020202020204" pitchFamily="34" charset="0"/>
                        </a:rPr>
                        <a:t> at RT </a:t>
                      </a:r>
                      <a:r>
                        <a:rPr lang="en-US" sz="2800" dirty="0" smtClean="0">
                          <a:latin typeface="Trebuchet MS" panose="020B0603020202020204" pitchFamily="34" charset="0"/>
                        </a:rPr>
                        <a:t>(w/ 2 mole % 2-AMIPA and 3-MAPTA added)</a:t>
                      </a:r>
                    </a:p>
                  </a:txBody>
                  <a:tcPr/>
                </a:tc>
                <a:tc>
                  <a:txBody>
                    <a:bodyPr/>
                    <a:lstStyle/>
                    <a:p>
                      <a:pPr algn="ctr"/>
                      <a:r>
                        <a:rPr lang="en-US" sz="2800" dirty="0" smtClean="0">
                          <a:latin typeface="Trebuchet MS" panose="020B0603020202020204" pitchFamily="34" charset="0"/>
                        </a:rPr>
                        <a:t>Aqueous Fluorescein</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450.2</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99.0</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0.22</a:t>
                      </a:r>
                      <a:endParaRPr lang="en-US" sz="2800" dirty="0">
                        <a:latin typeface="Trebuchet MS" panose="020B0603020202020204" pitchFamily="34" charset="0"/>
                      </a:endParaRPr>
                    </a:p>
                  </a:txBody>
                  <a:tcPr/>
                </a:tc>
              </a:tr>
              <a:tr h="1170435">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 at 50°C (w/ 2 mole % 2-AMIPA and 3-MAPTA added)</a:t>
                      </a:r>
                    </a:p>
                  </a:txBody>
                  <a:tcPr/>
                </a:tc>
                <a:tc>
                  <a:txBody>
                    <a:bodyPr/>
                    <a:lstStyle/>
                    <a:p>
                      <a:pPr algn="ctr"/>
                      <a:r>
                        <a:rPr lang="en-US" sz="2800" dirty="0" smtClean="0">
                          <a:latin typeface="Trebuchet MS" panose="020B0603020202020204" pitchFamily="34" charset="0"/>
                        </a:rPr>
                        <a:t>Aqueous Fluorescein</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115.9</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768.4</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6.63</a:t>
                      </a:r>
                      <a:endParaRPr lang="en-US" sz="2800" dirty="0">
                        <a:latin typeface="Trebuchet MS" panose="020B0603020202020204" pitchFamily="34" charset="0"/>
                      </a:endParaRPr>
                    </a:p>
                  </a:txBody>
                  <a:tcPr/>
                </a:tc>
              </a:tr>
              <a:tr h="1170435">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smtClean="0">
                          <a:latin typeface="Trebuchet MS" panose="020B0603020202020204" pitchFamily="34" charset="0"/>
                        </a:rPr>
                        <a:t>Non-</a:t>
                      </a: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 at 50°C (w/ 2 mole % 2-AMIPA and 3-MAPTA added)</a:t>
                      </a:r>
                    </a:p>
                  </a:txBody>
                  <a:tcPr/>
                </a:tc>
                <a:tc>
                  <a:txBody>
                    <a:bodyPr/>
                    <a:lstStyle/>
                    <a:p>
                      <a:pPr algn="ctr"/>
                      <a:r>
                        <a:rPr lang="en-US" sz="2800" dirty="0" smtClean="0">
                          <a:latin typeface="Trebuchet MS" panose="020B0603020202020204" pitchFamily="34" charset="0"/>
                        </a:rPr>
                        <a:t>Aqueous Fluorescein</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446.7</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107.2</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0.24</a:t>
                      </a:r>
                      <a:endParaRPr lang="en-US" sz="2800" dirty="0">
                        <a:latin typeface="Trebuchet MS" panose="020B0603020202020204" pitchFamily="34" charset="0"/>
                      </a:endParaRPr>
                    </a:p>
                  </a:txBody>
                  <a:tcPr/>
                </a:tc>
              </a:tr>
              <a:tr h="1170435">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 at RT</a:t>
                      </a:r>
                    </a:p>
                    <a:p>
                      <a:pPr marL="0" marR="0" indent="0" algn="ctr" defTabSz="4388900" rtl="0" eaLnBrk="1" fontAlgn="auto" latinLnBrk="0" hangingPunct="1">
                        <a:lnSpc>
                          <a:spcPct val="100000"/>
                        </a:lnSpc>
                        <a:spcBef>
                          <a:spcPts val="0"/>
                        </a:spcBef>
                        <a:spcAft>
                          <a:spcPts val="0"/>
                        </a:spcAft>
                        <a:buClrTx/>
                        <a:buSzTx/>
                        <a:buFontTx/>
                        <a:buNone/>
                        <a:tabLst/>
                        <a:defRPr/>
                      </a:pPr>
                      <a:endParaRPr lang="en-US" sz="2800" dirty="0" smtClean="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Aqueous Fluorescein</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223.0</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553.0</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2.48</a:t>
                      </a:r>
                      <a:endParaRPr lang="en-US" sz="2800" dirty="0">
                        <a:latin typeface="Trebuchet MS" panose="020B0603020202020204" pitchFamily="34" charset="0"/>
                      </a:endParaRPr>
                    </a:p>
                  </a:txBody>
                  <a:tcPr/>
                </a:tc>
              </a:tr>
              <a:tr h="1170435">
                <a:tc>
                  <a:txBody>
                    <a:bodyPr/>
                    <a:lstStyle/>
                    <a:p>
                      <a:pPr algn="ctr"/>
                      <a:r>
                        <a:rPr lang="en-US" sz="2800" dirty="0" smtClean="0">
                          <a:latin typeface="Trebuchet MS" panose="020B0603020202020204" pitchFamily="34" charset="0"/>
                        </a:rPr>
                        <a:t>Non-</a:t>
                      </a: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a:t>
                      </a:r>
                      <a:r>
                        <a:rPr lang="en-US" sz="2800" baseline="0" dirty="0" smtClean="0">
                          <a:latin typeface="Trebuchet MS" panose="020B0603020202020204" pitchFamily="34" charset="0"/>
                        </a:rPr>
                        <a:t> at RT</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Aqueous Fluorescein</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405.3</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190.5</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0.47</a:t>
                      </a:r>
                      <a:endParaRPr lang="en-US" sz="2800" dirty="0">
                        <a:latin typeface="Trebuchet MS" panose="020B0603020202020204" pitchFamily="34" charset="0"/>
                      </a:endParaRPr>
                    </a:p>
                  </a:txBody>
                  <a:tcPr/>
                </a:tc>
              </a:tr>
              <a:tr h="1170435">
                <a:tc>
                  <a:txBody>
                    <a:bodyPr/>
                    <a:lstStyle/>
                    <a:p>
                      <a:pPr algn="ct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 at 50°C</a:t>
                      </a:r>
                      <a:endParaRPr lang="en-US" sz="2800" dirty="0">
                        <a:latin typeface="Trebuchet MS" panose="020B0603020202020204" pitchFamily="34" charset="0"/>
                      </a:endParaRPr>
                    </a:p>
                  </a:txBody>
                  <a:tcPr/>
                </a:tc>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smtClean="0">
                          <a:latin typeface="Trebuchet MS" panose="020B0603020202020204" pitchFamily="34" charset="0"/>
                        </a:rPr>
                        <a:t>Aqueous Fluorescein</a:t>
                      </a:r>
                    </a:p>
                    <a:p>
                      <a:pPr algn="ctr"/>
                      <a:endParaRPr lang="en-US" sz="2800" dirty="0">
                        <a:latin typeface="Trebuchet MS" panose="020B0603020202020204" pitchFamily="34" charset="0"/>
                      </a:endParaRPr>
                    </a:p>
                  </a:txBody>
                  <a:tcPr/>
                </a:tc>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smtClean="0">
                        <a:latin typeface="Trebuchet MS" panose="020B0603020202020204" pitchFamily="34" charset="0"/>
                      </a:endParaRPr>
                    </a:p>
                    <a:p>
                      <a:pPr algn="ct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75.2</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849.8</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11.30</a:t>
                      </a:r>
                      <a:endParaRPr lang="en-US" sz="2800" dirty="0">
                        <a:latin typeface="Trebuchet MS" panose="020B0603020202020204" pitchFamily="34" charset="0"/>
                      </a:endParaRPr>
                    </a:p>
                  </a:txBody>
                  <a:tcPr/>
                </a:tc>
              </a:tr>
              <a:tr h="1170435">
                <a:tc>
                  <a:txBody>
                    <a:bodyPr/>
                    <a:lstStyle/>
                    <a:p>
                      <a:pPr algn="ctr"/>
                      <a:r>
                        <a:rPr lang="en-US" sz="2800" dirty="0" smtClean="0">
                          <a:latin typeface="Trebuchet MS" panose="020B0603020202020204" pitchFamily="34" charset="0"/>
                        </a:rPr>
                        <a:t>Non-</a:t>
                      </a:r>
                      <a:r>
                        <a:rPr lang="en-US" sz="2800" dirty="0" err="1" smtClean="0">
                          <a:latin typeface="Trebuchet MS" panose="020B0603020202020204" pitchFamily="34" charset="0"/>
                        </a:rPr>
                        <a:t>Templated</a:t>
                      </a:r>
                      <a:r>
                        <a:rPr lang="en-US" sz="2800" dirty="0" smtClean="0">
                          <a:latin typeface="Trebuchet MS" panose="020B0603020202020204" pitchFamily="34" charset="0"/>
                        </a:rPr>
                        <a:t> Formula at 50°C</a:t>
                      </a:r>
                      <a:endParaRPr lang="en-US" sz="2800" dirty="0">
                        <a:latin typeface="Trebuchet MS" panose="020B0603020202020204" pitchFamily="34" charset="0"/>
                      </a:endParaRPr>
                    </a:p>
                  </a:txBody>
                  <a:tcPr/>
                </a:tc>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smtClean="0">
                          <a:latin typeface="Trebuchet MS" panose="020B0603020202020204" pitchFamily="34" charset="0"/>
                        </a:rPr>
                        <a:t>Aqueous Fluorescein</a:t>
                      </a:r>
                    </a:p>
                    <a:p>
                      <a:pPr algn="ctr"/>
                      <a:endParaRPr lang="en-US" sz="2800" dirty="0">
                        <a:latin typeface="Trebuchet MS" panose="020B0603020202020204" pitchFamily="34" charset="0"/>
                      </a:endParaRPr>
                    </a:p>
                  </a:txBody>
                  <a:tcPr/>
                </a:tc>
                <a:tc>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2800" dirty="0" smtClean="0">
                          <a:latin typeface="Trebuchet MS" panose="020B0603020202020204" pitchFamily="34" charset="0"/>
                        </a:rPr>
                        <a:t>1000 </a:t>
                      </a:r>
                      <a:r>
                        <a:rPr lang="en-US" sz="2800" dirty="0" err="1" smtClean="0">
                          <a:latin typeface="Trebuchet MS" panose="020B0603020202020204" pitchFamily="34" charset="0"/>
                        </a:rPr>
                        <a:t>nM</a:t>
                      </a:r>
                      <a:endParaRPr lang="en-US" sz="2800" dirty="0" smtClean="0">
                        <a:latin typeface="Trebuchet MS" panose="020B0603020202020204" pitchFamily="34" charset="0"/>
                      </a:endParaRPr>
                    </a:p>
                    <a:p>
                      <a:pPr algn="ct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335.6</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328.9</a:t>
                      </a:r>
                      <a:endParaRPr lang="en-US" sz="2800" dirty="0">
                        <a:latin typeface="Trebuchet MS" panose="020B0603020202020204" pitchFamily="34" charset="0"/>
                      </a:endParaRPr>
                    </a:p>
                  </a:txBody>
                  <a:tcPr/>
                </a:tc>
                <a:tc>
                  <a:txBody>
                    <a:bodyPr/>
                    <a:lstStyle/>
                    <a:p>
                      <a:pPr algn="ctr"/>
                      <a:r>
                        <a:rPr lang="en-US" sz="2800" dirty="0" smtClean="0">
                          <a:latin typeface="Trebuchet MS" panose="020B0603020202020204" pitchFamily="34" charset="0"/>
                        </a:rPr>
                        <a:t>0.98</a:t>
                      </a:r>
                      <a:endParaRPr lang="en-US" sz="2800" dirty="0">
                        <a:latin typeface="Trebuchet MS" panose="020B0603020202020204" pitchFamily="34" charset="0"/>
                      </a:endParaRPr>
                    </a:p>
                  </a:txBody>
                  <a:tcPr/>
                </a:tc>
              </a:tr>
            </a:tbl>
          </a:graphicData>
        </a:graphic>
      </p:graphicFrame>
      <p:sp>
        <p:nvSpPr>
          <p:cNvPr id="25" name="Text Placeholder 5"/>
          <p:cNvSpPr txBox="1">
            <a:spLocks/>
          </p:cNvSpPr>
          <p:nvPr/>
        </p:nvSpPr>
        <p:spPr>
          <a:xfrm>
            <a:off x="529429" y="19203897"/>
            <a:ext cx="10210799" cy="861766"/>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4200" dirty="0" smtClean="0"/>
              <a:t>Approach</a:t>
            </a:r>
            <a:r>
              <a:rPr lang="en-US" dirty="0" smtClean="0"/>
              <a:t> </a:t>
            </a:r>
            <a:endParaRPr lang="en-US" dirty="0"/>
          </a:p>
        </p:txBody>
      </p:sp>
      <p:sp>
        <p:nvSpPr>
          <p:cNvPr id="26" name="Text Placeholder 16"/>
          <p:cNvSpPr txBox="1">
            <a:spLocks/>
          </p:cNvSpPr>
          <p:nvPr/>
        </p:nvSpPr>
        <p:spPr>
          <a:xfrm>
            <a:off x="529429" y="20051837"/>
            <a:ext cx="10201275" cy="9904229"/>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buFont typeface="Wingdings" charset="0"/>
              <a:buChar char=""/>
            </a:pPr>
            <a:r>
              <a:rPr lang="en-US" sz="2600" dirty="0" smtClean="0">
                <a:sym typeface="Wingdings"/>
              </a:rPr>
              <a:t>Use Poly-(N-</a:t>
            </a:r>
            <a:r>
              <a:rPr lang="en-US" sz="2600" dirty="0" err="1" smtClean="0">
                <a:sym typeface="Wingdings"/>
              </a:rPr>
              <a:t>isopropylacrylamide</a:t>
            </a:r>
            <a:r>
              <a:rPr lang="en-US" sz="2600" dirty="0" smtClean="0">
                <a:sym typeface="Wingdings"/>
              </a:rPr>
              <a:t>, poly(</a:t>
            </a:r>
            <a:r>
              <a:rPr lang="en-US" sz="2600" dirty="0" err="1" smtClean="0">
                <a:sym typeface="Wingdings"/>
              </a:rPr>
              <a:t>NIPAm</a:t>
            </a:r>
            <a:r>
              <a:rPr lang="en-US" sz="2600" dirty="0" smtClean="0">
                <a:sym typeface="Wingdings"/>
              </a:rPr>
              <a:t>) as polymer backbone.</a:t>
            </a:r>
          </a:p>
          <a:p>
            <a:pPr marL="457200" indent="-457200">
              <a:buFont typeface="Wingdings" charset="0"/>
              <a:buChar char=""/>
            </a:pPr>
            <a:r>
              <a:rPr lang="en-US" sz="2600" dirty="0" smtClean="0">
                <a:sym typeface="Wingdings"/>
              </a:rPr>
              <a:t>Poly(</a:t>
            </a:r>
            <a:r>
              <a:rPr lang="en-US" sz="2600" dirty="0" err="1" smtClean="0">
                <a:sym typeface="Wingdings"/>
              </a:rPr>
              <a:t>NIPAm</a:t>
            </a:r>
            <a:r>
              <a:rPr lang="en-US" sz="2600" dirty="0" smtClean="0">
                <a:sym typeface="Wingdings"/>
              </a:rPr>
              <a:t>) soluble in water at temperatures &lt;32</a:t>
            </a:r>
            <a:r>
              <a:rPr lang="en-US" sz="2600" dirty="0" smtClean="0"/>
              <a:t>°C and undergoes phase change at temperatures &gt;32°C</a:t>
            </a:r>
          </a:p>
          <a:p>
            <a:pPr marL="457200" indent="-457200">
              <a:buFont typeface="Wingdings" charset="0"/>
              <a:buChar char=""/>
            </a:pPr>
            <a:r>
              <a:rPr lang="en-US" sz="2600" dirty="0" smtClean="0"/>
              <a:t>Phase transition due to amide bonds in </a:t>
            </a:r>
            <a:r>
              <a:rPr lang="en-US" sz="2600" dirty="0" err="1" smtClean="0"/>
              <a:t>NIPAm</a:t>
            </a:r>
            <a:r>
              <a:rPr lang="en-US" sz="2600" dirty="0" smtClean="0"/>
              <a:t> favoring hydrogen bonding at lower temperatures.</a:t>
            </a:r>
          </a:p>
          <a:p>
            <a:pPr marL="457200" indent="-457200">
              <a:buFont typeface="Wingdings" charset="0"/>
              <a:buChar char=""/>
            </a:pPr>
            <a:r>
              <a:rPr lang="en-US" sz="2600" dirty="0" smtClean="0"/>
              <a:t>Can use phase transition to our benefit to encourage tighter binding of </a:t>
            </a:r>
            <a:r>
              <a:rPr lang="en-US" sz="2600" dirty="0" err="1" smtClean="0"/>
              <a:t>templated</a:t>
            </a:r>
            <a:r>
              <a:rPr lang="en-US" sz="2600" dirty="0" smtClean="0"/>
              <a:t> molecules.</a:t>
            </a:r>
          </a:p>
          <a:p>
            <a:pPr marL="457200" indent="-457200">
              <a:buFont typeface="Wingdings" charset="0"/>
              <a:buChar char=""/>
            </a:pPr>
            <a:r>
              <a:rPr lang="en-US" sz="2600" dirty="0" smtClean="0"/>
              <a:t>Polymerize in presence of template molecule to create molecule specific binding site.</a:t>
            </a:r>
          </a:p>
          <a:p>
            <a:pPr marL="457200" indent="-457200">
              <a:buFont typeface="Wingdings" charset="0"/>
              <a:buChar char=""/>
            </a:pPr>
            <a:r>
              <a:rPr lang="en-US" sz="2600" dirty="0" smtClean="0"/>
              <a:t>Remove template via dialysis.</a:t>
            </a:r>
          </a:p>
          <a:p>
            <a:pPr marL="457200" indent="-457200">
              <a:buFont typeface="Wingdings" charset="0"/>
              <a:buChar char=""/>
            </a:pPr>
            <a:r>
              <a:rPr lang="en-US" sz="2600" dirty="0" smtClean="0"/>
              <a:t>Allow template molecule to re-bind with site thus sensing its presence</a:t>
            </a:r>
          </a:p>
          <a:p>
            <a:pPr marL="457200" indent="-457200">
              <a:buFont typeface="Wingdings" charset="0"/>
              <a:buChar char=""/>
            </a:pPr>
            <a:r>
              <a:rPr lang="en-US" sz="2600" dirty="0" smtClean="0"/>
              <a:t>Test binding using equilibrium dialysis and fluorescence emission.</a:t>
            </a:r>
            <a:endParaRPr lang="en-US" sz="2600" dirty="0"/>
          </a:p>
          <a:p>
            <a:endParaRPr lang="en-US" sz="2600" dirty="0" smtClean="0"/>
          </a:p>
          <a:p>
            <a:endParaRPr lang="en-US" sz="2600" dirty="0"/>
          </a:p>
          <a:p>
            <a:endParaRPr lang="en-US" sz="2600" dirty="0" smtClean="0"/>
          </a:p>
          <a:p>
            <a:endParaRPr lang="en-US" sz="2600" dirty="0"/>
          </a:p>
          <a:p>
            <a:endParaRPr lang="en-US" sz="2600" dirty="0" smtClean="0"/>
          </a:p>
          <a:p>
            <a:endParaRPr lang="en-US" sz="2600" dirty="0"/>
          </a:p>
        </p:txBody>
      </p:sp>
      <p:sp>
        <p:nvSpPr>
          <p:cNvPr id="28" name="Text Placeholder 10"/>
          <p:cNvSpPr txBox="1">
            <a:spLocks/>
          </p:cNvSpPr>
          <p:nvPr/>
        </p:nvSpPr>
        <p:spPr>
          <a:xfrm>
            <a:off x="22285325" y="5967221"/>
            <a:ext cx="10201275" cy="677100"/>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3200" dirty="0" smtClean="0">
                <a:solidFill>
                  <a:schemeClr val="tx1"/>
                </a:solidFill>
                <a:latin typeface="Trebuchet MS" panose="020B0603020202020204" pitchFamily="34" charset="0"/>
              </a:rPr>
              <a:t>Kinetics Studies</a:t>
            </a:r>
            <a:endParaRPr lang="en-US" sz="3200" dirty="0">
              <a:solidFill>
                <a:schemeClr val="tx1"/>
              </a:solidFill>
              <a:latin typeface="Trebuchet MS" panose="020B0603020202020204" pitchFamily="34" charset="0"/>
            </a:endParaRPr>
          </a:p>
        </p:txBody>
      </p:sp>
      <p:sp>
        <p:nvSpPr>
          <p:cNvPr id="35" name="Text Placeholder 10"/>
          <p:cNvSpPr txBox="1">
            <a:spLocks/>
          </p:cNvSpPr>
          <p:nvPr/>
        </p:nvSpPr>
        <p:spPr>
          <a:xfrm>
            <a:off x="11318854" y="14280211"/>
            <a:ext cx="10931524" cy="2905403"/>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l">
              <a:buFont typeface="Wingdings" charset="0"/>
              <a:buChar char=""/>
            </a:pPr>
            <a:r>
              <a:rPr lang="en-US" sz="2600" b="0" u="none" dirty="0" smtClean="0">
                <a:solidFill>
                  <a:schemeClr val="tx1"/>
                </a:solidFill>
                <a:latin typeface="Trebuchet MS" panose="020B0603020202020204" pitchFamily="34" charset="0"/>
              </a:rPr>
              <a:t>Polymer and template molecule are dissolved in water. </a:t>
            </a:r>
          </a:p>
          <a:p>
            <a:pPr marL="457200" indent="-457200" algn="l">
              <a:buFont typeface="Wingdings" charset="0"/>
              <a:buChar char=""/>
            </a:pPr>
            <a:r>
              <a:rPr lang="en-US" sz="2600" b="0" u="none" dirty="0">
                <a:solidFill>
                  <a:schemeClr val="tx1"/>
                </a:solidFill>
                <a:latin typeface="Trebuchet MS" panose="020B0603020202020204" pitchFamily="34" charset="0"/>
              </a:rPr>
              <a:t>P</a:t>
            </a:r>
            <a:r>
              <a:rPr lang="en-US" sz="2600" b="0" u="none" dirty="0" smtClean="0">
                <a:solidFill>
                  <a:schemeClr val="tx1"/>
                </a:solidFill>
                <a:latin typeface="Trebuchet MS" panose="020B0603020202020204" pitchFamily="34" charset="0"/>
              </a:rPr>
              <a:t>laced in separate sides of equilibrium dialysis block.</a:t>
            </a:r>
          </a:p>
          <a:p>
            <a:pPr marL="457200" indent="-457200" algn="l">
              <a:buFont typeface="Wingdings" charset="0"/>
              <a:buChar char=""/>
            </a:pPr>
            <a:r>
              <a:rPr lang="en-US" sz="2600" b="0" u="none" dirty="0" smtClean="0">
                <a:solidFill>
                  <a:schemeClr val="tx1"/>
                </a:solidFill>
                <a:latin typeface="Trebuchet MS" panose="020B0603020202020204" pitchFamily="34" charset="0"/>
              </a:rPr>
              <a:t>Separated by </a:t>
            </a:r>
            <a:r>
              <a:rPr lang="en-US" sz="2600" b="0" u="none" dirty="0">
                <a:solidFill>
                  <a:schemeClr val="tx1"/>
                </a:solidFill>
                <a:latin typeface="Trebuchet MS" panose="020B0603020202020204" pitchFamily="34" charset="0"/>
              </a:rPr>
              <a:t>a 3,500 MWCO dialysis </a:t>
            </a:r>
            <a:r>
              <a:rPr lang="en-US" sz="2600" b="0" u="none" dirty="0" smtClean="0">
                <a:solidFill>
                  <a:schemeClr val="tx1"/>
                </a:solidFill>
                <a:latin typeface="Trebuchet MS" panose="020B0603020202020204" pitchFamily="34" charset="0"/>
              </a:rPr>
              <a:t>sheet.</a:t>
            </a:r>
          </a:p>
          <a:p>
            <a:pPr marL="457200" indent="-457200" algn="l">
              <a:buFont typeface="Wingdings" charset="0"/>
              <a:buChar char=""/>
            </a:pPr>
            <a:r>
              <a:rPr lang="en-US" sz="2600" b="0" u="none" dirty="0">
                <a:solidFill>
                  <a:schemeClr val="tx1"/>
                </a:solidFill>
                <a:latin typeface="Trebuchet MS" panose="020B0603020202020204" pitchFamily="34" charset="0"/>
              </a:rPr>
              <a:t>A</a:t>
            </a:r>
            <a:r>
              <a:rPr lang="en-US" sz="2600" b="0" u="none" dirty="0" smtClean="0">
                <a:solidFill>
                  <a:schemeClr val="tx1"/>
                </a:solidFill>
                <a:latin typeface="Trebuchet MS" panose="020B0603020202020204" pitchFamily="34" charset="0"/>
              </a:rPr>
              <a:t>llowed to equilibrate for 12 to 24 hours. </a:t>
            </a:r>
          </a:p>
          <a:p>
            <a:pPr marL="457200" indent="-457200" algn="l">
              <a:buFont typeface="Wingdings" charset="0"/>
              <a:buChar char=""/>
            </a:pPr>
            <a:r>
              <a:rPr lang="en-US" sz="2600" b="0" u="none" dirty="0" smtClean="0">
                <a:solidFill>
                  <a:schemeClr val="tx1"/>
                </a:solidFill>
                <a:latin typeface="Trebuchet MS" panose="020B0603020202020204" pitchFamily="34" charset="0"/>
              </a:rPr>
              <a:t>Experiment performed at both room temperature and 50°C (Above LCST).</a:t>
            </a:r>
          </a:p>
        </p:txBody>
      </p:sp>
      <p:sp>
        <p:nvSpPr>
          <p:cNvPr id="36" name="Text Placeholder 12"/>
          <p:cNvSpPr txBox="1">
            <a:spLocks/>
          </p:cNvSpPr>
          <p:nvPr/>
        </p:nvSpPr>
        <p:spPr>
          <a:xfrm>
            <a:off x="33246138" y="11302743"/>
            <a:ext cx="9874587" cy="861766"/>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4200" dirty="0" smtClean="0"/>
              <a:t>Future Work</a:t>
            </a:r>
            <a:endParaRPr lang="en-US" sz="4200" dirty="0"/>
          </a:p>
        </p:txBody>
      </p:sp>
      <p:sp>
        <p:nvSpPr>
          <p:cNvPr id="37" name="Text Placeholder 12"/>
          <p:cNvSpPr txBox="1">
            <a:spLocks/>
          </p:cNvSpPr>
          <p:nvPr/>
        </p:nvSpPr>
        <p:spPr>
          <a:xfrm>
            <a:off x="33246138" y="12443949"/>
            <a:ext cx="10140237" cy="1865118"/>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l">
              <a:buFont typeface="Wingdings" charset="0"/>
              <a:buChar char=""/>
            </a:pPr>
            <a:r>
              <a:rPr lang="en-US" sz="2600" b="0" u="none" dirty="0" smtClean="0">
                <a:solidFill>
                  <a:schemeClr val="tx1"/>
                </a:solidFill>
                <a:latin typeface="Trebuchet MS" panose="020B0603020202020204" pitchFamily="34" charset="0"/>
              </a:rPr>
              <a:t>Investigate selectivity of current formulation with a comparison copolymer </a:t>
            </a:r>
            <a:r>
              <a:rPr lang="en-US" sz="2600" b="0" u="none" dirty="0" err="1" smtClean="0">
                <a:solidFill>
                  <a:schemeClr val="tx1"/>
                </a:solidFill>
                <a:latin typeface="Trebuchet MS" panose="020B0603020202020204" pitchFamily="34" charset="0"/>
              </a:rPr>
              <a:t>templated</a:t>
            </a:r>
            <a:r>
              <a:rPr lang="en-US" sz="2600" b="0" u="none" dirty="0" smtClean="0">
                <a:solidFill>
                  <a:schemeClr val="tx1"/>
                </a:solidFill>
                <a:latin typeface="Trebuchet MS" panose="020B0603020202020204" pitchFamily="34" charset="0"/>
              </a:rPr>
              <a:t> with a similar molecule.</a:t>
            </a:r>
          </a:p>
          <a:p>
            <a:pPr marL="457200" indent="-457200" algn="l">
              <a:buFont typeface="Wingdings" charset="0"/>
              <a:buChar char=""/>
            </a:pPr>
            <a:r>
              <a:rPr lang="en-US" sz="2600" b="0" u="none" dirty="0">
                <a:solidFill>
                  <a:schemeClr val="tx1"/>
                </a:solidFill>
                <a:latin typeface="Trebuchet MS" panose="020B0603020202020204" pitchFamily="34" charset="0"/>
              </a:rPr>
              <a:t>B</a:t>
            </a:r>
            <a:r>
              <a:rPr lang="en-US" sz="2600" b="0" u="none" dirty="0" smtClean="0">
                <a:solidFill>
                  <a:schemeClr val="tx1"/>
                </a:solidFill>
                <a:latin typeface="Trebuchet MS" panose="020B0603020202020204" pitchFamily="34" charset="0"/>
              </a:rPr>
              <a:t>egin to inkjet print the polymer onto paper and glass to utilize as an in field testing method.</a:t>
            </a:r>
            <a:endParaRPr lang="en-US" sz="2600" b="0" u="none" dirty="0">
              <a:solidFill>
                <a:schemeClr val="tx1"/>
              </a:solidFill>
              <a:latin typeface="Trebuchet MS" panose="020B0603020202020204" pitchFamily="34" charset="0"/>
            </a:endParaRPr>
          </a:p>
        </p:txBody>
      </p:sp>
      <p:pic>
        <p:nvPicPr>
          <p:cNvPr id="2052" name="Picture 4" descr="http://www.unh.edu/sites/www.unh.edu/files/emblem-only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886" y="790903"/>
            <a:ext cx="1902461" cy="230892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unh.edu/sites/www.unh.edu/files/emblem-only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82243" y="762798"/>
            <a:ext cx="1901825" cy="2308150"/>
          </a:xfrm>
          <a:prstGeom prst="rect">
            <a:avLst/>
          </a:prstGeom>
          <a:noFill/>
          <a:extLst>
            <a:ext uri="{909E8E84-426E-40dd-AFC4-6F175D3DCCD1}">
              <a14:hiddenFill xmlns:a14="http://schemas.microsoft.com/office/drawing/2010/main">
                <a:solidFill>
                  <a:srgbClr val="FFFFFF"/>
                </a:solidFill>
              </a14:hiddenFill>
            </a:ext>
          </a:extLst>
        </p:spPr>
      </p:pic>
      <p:sp>
        <p:nvSpPr>
          <p:cNvPr id="39" name="Text Placeholder 10"/>
          <p:cNvSpPr txBox="1">
            <a:spLocks/>
          </p:cNvSpPr>
          <p:nvPr/>
        </p:nvSpPr>
        <p:spPr>
          <a:xfrm>
            <a:off x="14189715" y="13602983"/>
            <a:ext cx="5126353" cy="677100"/>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3200" dirty="0" smtClean="0">
                <a:solidFill>
                  <a:schemeClr val="tx1"/>
                </a:solidFill>
              </a:rPr>
              <a:t>Equilibrium Dialysis </a:t>
            </a:r>
            <a:endParaRPr lang="en-US" sz="3200" dirty="0">
              <a:solidFill>
                <a:schemeClr val="tx1"/>
              </a:solidFill>
            </a:endParaRPr>
          </a:p>
        </p:txBody>
      </p:sp>
      <p:sp>
        <p:nvSpPr>
          <p:cNvPr id="40" name="Text Placeholder 10"/>
          <p:cNvSpPr txBox="1">
            <a:spLocks/>
          </p:cNvSpPr>
          <p:nvPr/>
        </p:nvSpPr>
        <p:spPr>
          <a:xfrm>
            <a:off x="10802148" y="10625643"/>
            <a:ext cx="11801691" cy="677100"/>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3200" dirty="0" smtClean="0">
                <a:solidFill>
                  <a:schemeClr val="tx1"/>
                </a:solidFill>
              </a:rPr>
              <a:t>Template Molecule Removal </a:t>
            </a:r>
            <a:endParaRPr lang="en-US" sz="3200" dirty="0">
              <a:solidFill>
                <a:schemeClr val="tx1"/>
              </a:solidFill>
            </a:endParaRPr>
          </a:p>
        </p:txBody>
      </p:sp>
      <p:sp>
        <p:nvSpPr>
          <p:cNvPr id="42" name="Text Placeholder 10"/>
          <p:cNvSpPr txBox="1">
            <a:spLocks/>
          </p:cNvSpPr>
          <p:nvPr/>
        </p:nvSpPr>
        <p:spPr>
          <a:xfrm>
            <a:off x="11318853" y="11391357"/>
            <a:ext cx="10931525" cy="2185206"/>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457200" indent="-457200" algn="l">
              <a:spcBef>
                <a:spcPts val="0"/>
              </a:spcBef>
              <a:buFont typeface="Wingdings" charset="0"/>
              <a:buChar char=""/>
              <a:defRPr/>
            </a:pPr>
            <a:r>
              <a:rPr lang="en-US" sz="2600" b="0" u="none" dirty="0" smtClean="0">
                <a:solidFill>
                  <a:schemeClr val="tx1"/>
                </a:solidFill>
                <a:latin typeface="Trebuchet MS" panose="020B0603020202020204" pitchFamily="34" charset="0"/>
                <a:sym typeface="Wingdings"/>
              </a:rPr>
              <a:t>Template removal through dialysis.</a:t>
            </a:r>
          </a:p>
          <a:p>
            <a:pPr marL="457200" indent="-457200" algn="l">
              <a:spcBef>
                <a:spcPts val="0"/>
              </a:spcBef>
              <a:buFont typeface="Wingdings" charset="0"/>
              <a:buChar char=""/>
              <a:defRPr/>
            </a:pPr>
            <a:r>
              <a:rPr lang="en-US" sz="2600" b="0" u="none" dirty="0" smtClean="0">
                <a:solidFill>
                  <a:schemeClr val="tx1"/>
                </a:solidFill>
                <a:latin typeface="Trebuchet MS" panose="020B0603020202020204" pitchFamily="34" charset="0"/>
                <a:sym typeface="Wingdings"/>
              </a:rPr>
              <a:t>1</a:t>
            </a:r>
            <a:r>
              <a:rPr lang="en-US" sz="2600" b="0" u="none" baseline="30000" dirty="0" smtClean="0">
                <a:solidFill>
                  <a:schemeClr val="tx1"/>
                </a:solidFill>
                <a:latin typeface="Trebuchet MS" panose="020B0603020202020204" pitchFamily="34" charset="0"/>
                <a:sym typeface="Wingdings"/>
              </a:rPr>
              <a:t>st</a:t>
            </a:r>
            <a:r>
              <a:rPr lang="en-US" sz="2600" b="0" u="none" dirty="0" smtClean="0">
                <a:solidFill>
                  <a:schemeClr val="tx1"/>
                </a:solidFill>
                <a:latin typeface="Trebuchet MS" panose="020B0603020202020204" pitchFamily="34" charset="0"/>
                <a:sym typeface="Wingdings"/>
              </a:rPr>
              <a:t> Solution: 75% Methanol and 25% Water to remove unreacted monomer.</a:t>
            </a:r>
          </a:p>
          <a:p>
            <a:pPr marL="457200" indent="-457200" algn="l">
              <a:spcBef>
                <a:spcPts val="0"/>
              </a:spcBef>
              <a:buFont typeface="Wingdings" charset="0"/>
              <a:buChar char=""/>
              <a:defRPr/>
            </a:pPr>
            <a:r>
              <a:rPr lang="en-US" sz="2600" b="0" u="none" dirty="0" smtClean="0">
                <a:solidFill>
                  <a:schemeClr val="tx1"/>
                </a:solidFill>
                <a:latin typeface="Trebuchet MS" panose="020B0603020202020204" pitchFamily="34" charset="0"/>
                <a:sym typeface="Wingdings"/>
              </a:rPr>
              <a:t>2</a:t>
            </a:r>
            <a:r>
              <a:rPr lang="en-US" sz="2600" b="0" u="none" baseline="30000" dirty="0" smtClean="0">
                <a:solidFill>
                  <a:schemeClr val="tx1"/>
                </a:solidFill>
                <a:latin typeface="Trebuchet MS" panose="020B0603020202020204" pitchFamily="34" charset="0"/>
                <a:sym typeface="Wingdings"/>
              </a:rPr>
              <a:t>nd</a:t>
            </a:r>
            <a:r>
              <a:rPr lang="en-US" sz="2600" b="0" u="none" dirty="0" smtClean="0">
                <a:solidFill>
                  <a:schemeClr val="tx1"/>
                </a:solidFill>
                <a:latin typeface="Trebuchet MS" panose="020B0603020202020204" pitchFamily="34" charset="0"/>
                <a:sym typeface="Wingdings"/>
              </a:rPr>
              <a:t> Solution: 75% acidified Water and 25% Methanol to remove template.</a:t>
            </a:r>
          </a:p>
        </p:txBody>
      </p:sp>
      <p:sp>
        <p:nvSpPr>
          <p:cNvPr id="4" name="TextBox 3"/>
          <p:cNvSpPr txBox="1"/>
          <p:nvPr/>
        </p:nvSpPr>
        <p:spPr>
          <a:xfrm>
            <a:off x="12268200" y="29745698"/>
            <a:ext cx="19405600" cy="2092881"/>
          </a:xfrm>
          <a:prstGeom prst="rect">
            <a:avLst/>
          </a:prstGeom>
          <a:noFill/>
        </p:spPr>
        <p:txBody>
          <a:bodyPr wrap="square" rtlCol="0">
            <a:spAutoFit/>
          </a:bodyPr>
          <a:lstStyle/>
          <a:p>
            <a:pPr marL="457200" indent="-457200">
              <a:buFont typeface="Wingdings" charset="0"/>
              <a:buChar char=""/>
            </a:pPr>
            <a:r>
              <a:rPr lang="en-US" sz="2600" dirty="0" smtClean="0">
                <a:latin typeface="Trebuchet MS"/>
                <a:cs typeface="Trebuchet MS"/>
              </a:rPr>
              <a:t>Concentrations determined by analyzing the template side of the dialysis block using fluorescence emission. Excitation was at 480 nm and a scan was done from 490 to 600 nm. Peak fluorescence was seen at 514 nm.</a:t>
            </a:r>
          </a:p>
          <a:p>
            <a:pPr marL="457200" indent="-457200">
              <a:buFont typeface="Wingdings" charset="0"/>
              <a:buChar char=""/>
            </a:pPr>
            <a:r>
              <a:rPr lang="en-US" sz="2600" dirty="0" smtClean="0">
                <a:latin typeface="Trebuchet MS"/>
                <a:cs typeface="Trebuchet MS"/>
              </a:rPr>
              <a:t>Distribution coefficients were calculated by dividing molarity of bound fluorescein by the molarity of free fluorescein.</a:t>
            </a:r>
          </a:p>
          <a:p>
            <a:pPr marL="457200" indent="-457200">
              <a:buFont typeface="Wingdings" charset="0"/>
              <a:buChar char=""/>
            </a:pPr>
            <a:r>
              <a:rPr lang="en-US" sz="2600" dirty="0" smtClean="0">
                <a:latin typeface="Trebuchet MS"/>
                <a:cs typeface="Trebuchet MS"/>
              </a:rPr>
              <a:t>Emission of a blank at RT and 50° (water on one side, aqueous fluorescein on the other) was used to convert relative intensities to a </a:t>
            </a:r>
            <a:r>
              <a:rPr lang="en-US" sz="2600" dirty="0" err="1" smtClean="0">
                <a:latin typeface="Trebuchet MS"/>
                <a:cs typeface="Trebuchet MS"/>
              </a:rPr>
              <a:t>nM</a:t>
            </a:r>
            <a:r>
              <a:rPr lang="en-US" sz="2600" dirty="0" smtClean="0">
                <a:latin typeface="Trebuchet MS"/>
                <a:cs typeface="Trebuchet MS"/>
              </a:rPr>
              <a:t> value (Assumed that each side of block had 500 </a:t>
            </a:r>
            <a:r>
              <a:rPr lang="en-US" sz="2600" dirty="0" err="1" smtClean="0">
                <a:latin typeface="Trebuchet MS"/>
                <a:cs typeface="Trebuchet MS"/>
              </a:rPr>
              <a:t>nM</a:t>
            </a:r>
            <a:r>
              <a:rPr lang="en-US" sz="2600" dirty="0" smtClean="0">
                <a:latin typeface="Trebuchet MS"/>
                <a:cs typeface="Trebuchet MS"/>
              </a:rPr>
              <a:t> fluorescein after equilibrium)</a:t>
            </a:r>
            <a:endParaRPr lang="en-US" sz="2600" dirty="0">
              <a:latin typeface="Trebuchet MS"/>
              <a:cs typeface="Trebuchet MS"/>
            </a:endParaRPr>
          </a:p>
        </p:txBody>
      </p:sp>
      <p:sp>
        <p:nvSpPr>
          <p:cNvPr id="21" name="TextBox 20"/>
          <p:cNvSpPr txBox="1"/>
          <p:nvPr/>
        </p:nvSpPr>
        <p:spPr>
          <a:xfrm>
            <a:off x="22603839" y="6651614"/>
            <a:ext cx="9882761" cy="2492990"/>
          </a:xfrm>
          <a:prstGeom prst="rect">
            <a:avLst/>
          </a:prstGeom>
          <a:noFill/>
        </p:spPr>
        <p:txBody>
          <a:bodyPr wrap="square" rtlCol="0">
            <a:spAutoFit/>
          </a:bodyPr>
          <a:lstStyle/>
          <a:p>
            <a:pPr marL="457200" indent="-457200">
              <a:buFont typeface="Wingdings" charset="0"/>
              <a:buChar char=""/>
            </a:pPr>
            <a:r>
              <a:rPr lang="en-US" sz="2600" dirty="0" smtClean="0">
                <a:latin typeface="Trebuchet MS"/>
                <a:cs typeface="Trebuchet MS"/>
              </a:rPr>
              <a:t>While stirring, a solution of copolymer was added to a template solution.</a:t>
            </a:r>
          </a:p>
          <a:p>
            <a:pPr marL="457200" indent="-457200">
              <a:buFont typeface="Wingdings" charset="0"/>
              <a:buChar char=""/>
            </a:pPr>
            <a:r>
              <a:rPr lang="en-US" sz="2600" dirty="0" smtClean="0">
                <a:latin typeface="Trebuchet MS"/>
                <a:cs typeface="Trebuchet MS"/>
              </a:rPr>
              <a:t>This tests how quickly the copolymer binds the template. </a:t>
            </a:r>
          </a:p>
          <a:p>
            <a:pPr marL="457200" indent="-457200">
              <a:buFont typeface="Wingdings" charset="0"/>
              <a:buChar char=""/>
            </a:pPr>
            <a:r>
              <a:rPr lang="en-US" sz="2600" dirty="0" smtClean="0">
                <a:latin typeface="Trebuchet MS"/>
                <a:cs typeface="Trebuchet MS"/>
              </a:rPr>
              <a:t>Blanks of water added to template were also run to show that the drop in relative intensity was due to binding of the template molecule.</a:t>
            </a:r>
            <a:endParaRPr lang="en-US" sz="2600" dirty="0">
              <a:latin typeface="Trebuchet MS"/>
              <a:cs typeface="Trebuchet MS"/>
            </a:endParaRPr>
          </a:p>
        </p:txBody>
      </p:sp>
      <p:pic>
        <p:nvPicPr>
          <p:cNvPr id="22" name="Picture 21" descr="IMG_2054.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46000" y="9144604"/>
            <a:ext cx="4876800" cy="3657600"/>
          </a:xfrm>
          <a:prstGeom prst="rect">
            <a:avLst/>
          </a:prstGeom>
        </p:spPr>
      </p:pic>
      <p:pic>
        <p:nvPicPr>
          <p:cNvPr id="23" name="Picture 22" descr="IMG_2060.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46000" y="13193755"/>
            <a:ext cx="4876800" cy="3657600"/>
          </a:xfrm>
          <a:prstGeom prst="rect">
            <a:avLst/>
          </a:prstGeom>
        </p:spPr>
      </p:pic>
      <p:pic>
        <p:nvPicPr>
          <p:cNvPr id="20" name="Picture 19" descr="500px-Molecular_imprinting.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28800" y="27326719"/>
            <a:ext cx="7384678" cy="2865255"/>
          </a:xfrm>
          <a:prstGeom prst="rect">
            <a:avLst/>
          </a:prstGeom>
        </p:spPr>
      </p:pic>
      <p:sp>
        <p:nvSpPr>
          <p:cNvPr id="24" name="TextBox 23"/>
          <p:cNvSpPr txBox="1"/>
          <p:nvPr/>
        </p:nvSpPr>
        <p:spPr>
          <a:xfrm>
            <a:off x="684886" y="30574397"/>
            <a:ext cx="9934080" cy="707886"/>
          </a:xfrm>
          <a:prstGeom prst="rect">
            <a:avLst/>
          </a:prstGeom>
          <a:noFill/>
        </p:spPr>
        <p:txBody>
          <a:bodyPr wrap="square" rtlCol="0">
            <a:spAutoFit/>
          </a:bodyPr>
          <a:lstStyle/>
          <a:p>
            <a:r>
              <a:rPr lang="en-US" sz="2000" b="1" dirty="0" smtClean="0">
                <a:latin typeface="Trebuchet MS"/>
                <a:cs typeface="Trebuchet MS"/>
              </a:rPr>
              <a:t>Fig. 2. </a:t>
            </a:r>
            <a:r>
              <a:rPr lang="en-US" sz="2000" dirty="0" smtClean="0">
                <a:latin typeface="Trebuchet MS"/>
                <a:cs typeface="Trebuchet MS"/>
              </a:rPr>
              <a:t>Generalized molecular imprinting process as seen as a “lock and key” type mechanism. </a:t>
            </a:r>
            <a:endParaRPr lang="en-US" sz="2000" dirty="0">
              <a:latin typeface="Trebuchet MS"/>
              <a:cs typeface="Trebuchet MS"/>
            </a:endParaRPr>
          </a:p>
        </p:txBody>
      </p:sp>
      <p:sp>
        <p:nvSpPr>
          <p:cNvPr id="27" name="TextBox 26"/>
          <p:cNvSpPr txBox="1"/>
          <p:nvPr/>
        </p:nvSpPr>
        <p:spPr>
          <a:xfrm>
            <a:off x="684886" y="16112961"/>
            <a:ext cx="9741814" cy="400110"/>
          </a:xfrm>
          <a:prstGeom prst="rect">
            <a:avLst/>
          </a:prstGeom>
          <a:noFill/>
        </p:spPr>
        <p:txBody>
          <a:bodyPr wrap="square" rtlCol="0">
            <a:spAutoFit/>
          </a:bodyPr>
          <a:lstStyle/>
          <a:p>
            <a:r>
              <a:rPr lang="en-US" sz="2000" b="1" dirty="0">
                <a:latin typeface="Trebuchet MS"/>
                <a:cs typeface="Trebuchet MS"/>
              </a:rPr>
              <a:t>Fig. </a:t>
            </a:r>
            <a:r>
              <a:rPr lang="en-US" sz="2000" b="1" dirty="0" smtClean="0">
                <a:latin typeface="Trebuchet MS"/>
                <a:cs typeface="Trebuchet MS"/>
              </a:rPr>
              <a:t>1. </a:t>
            </a:r>
            <a:r>
              <a:rPr lang="en-US" sz="2000" dirty="0" smtClean="0">
                <a:latin typeface="Trebuchet MS"/>
                <a:cs typeface="Trebuchet MS"/>
              </a:rPr>
              <a:t>General structure of our molecularly imprinted polymer.</a:t>
            </a:r>
            <a:endParaRPr lang="en-US" sz="2000" dirty="0"/>
          </a:p>
        </p:txBody>
      </p:sp>
      <p:sp>
        <p:nvSpPr>
          <p:cNvPr id="29" name="TextBox 28"/>
          <p:cNvSpPr txBox="1"/>
          <p:nvPr/>
        </p:nvSpPr>
        <p:spPr>
          <a:xfrm>
            <a:off x="23469600" y="16891000"/>
            <a:ext cx="9017000" cy="707886"/>
          </a:xfrm>
          <a:prstGeom prst="rect">
            <a:avLst/>
          </a:prstGeom>
          <a:noFill/>
        </p:spPr>
        <p:txBody>
          <a:bodyPr wrap="square" rtlCol="0">
            <a:spAutoFit/>
          </a:bodyPr>
          <a:lstStyle/>
          <a:p>
            <a:r>
              <a:rPr lang="en-US" sz="2000" b="1" dirty="0" smtClean="0">
                <a:latin typeface="Trebuchet MS"/>
                <a:cs typeface="Trebuchet MS"/>
              </a:rPr>
              <a:t>Fig. 3.</a:t>
            </a:r>
            <a:r>
              <a:rPr lang="en-US" sz="2000" dirty="0" smtClean="0">
                <a:latin typeface="Trebuchet MS"/>
                <a:cs typeface="Trebuchet MS"/>
              </a:rPr>
              <a:t> </a:t>
            </a:r>
            <a:r>
              <a:rPr lang="en-US" sz="2000" dirty="0" err="1" smtClean="0">
                <a:latin typeface="Trebuchet MS"/>
                <a:cs typeface="Trebuchet MS"/>
              </a:rPr>
              <a:t>Templated</a:t>
            </a:r>
            <a:r>
              <a:rPr lang="en-US" sz="2000" dirty="0" smtClean="0">
                <a:latin typeface="Trebuchet MS"/>
                <a:cs typeface="Trebuchet MS"/>
              </a:rPr>
              <a:t> formula at RT (Top Trace) and </a:t>
            </a:r>
            <a:r>
              <a:rPr lang="en-US" sz="2000" dirty="0" err="1" smtClean="0">
                <a:latin typeface="Trebuchet MS"/>
                <a:cs typeface="Trebuchet MS"/>
              </a:rPr>
              <a:t>templated</a:t>
            </a:r>
            <a:r>
              <a:rPr lang="en-US" sz="2000" dirty="0" smtClean="0">
                <a:latin typeface="Trebuchet MS"/>
                <a:cs typeface="Trebuchet MS"/>
              </a:rPr>
              <a:t> formula at 50°C (Bottom Trace).</a:t>
            </a:r>
            <a:endParaRPr lang="en-US" sz="2000" b="1" dirty="0">
              <a:latin typeface="Trebuchet MS"/>
              <a:cs typeface="Trebuchet MS"/>
            </a:endParaRPr>
          </a:p>
        </p:txBody>
      </p:sp>
      <p:pic>
        <p:nvPicPr>
          <p:cNvPr id="5" name="Picture 4" descr="Polymer structure.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67411" y="11391357"/>
            <a:ext cx="4083067" cy="4794141"/>
          </a:xfrm>
          <a:prstGeom prst="rect">
            <a:avLst/>
          </a:prstGeom>
        </p:spPr>
      </p:pic>
    </p:spTree>
    <p:extLst>
      <p:ext uri="{BB962C8B-B14F-4D97-AF65-F5344CB8AC3E}">
        <p14:creationId xmlns:p14="http://schemas.microsoft.com/office/powerpoint/2010/main" val="285253631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PosterPresentations.com-36x48_Trifold_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PosterPresentations.com-36x48_Trifold_Template-V3</Template>
  <TotalTime>8949</TotalTime>
  <Words>1389</Words>
  <Application>Microsoft Macintosh PowerPoint</Application>
  <PresentationFormat>Custom</PresentationFormat>
  <Paragraphs>166</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PosterPresentations.com-36x48_Trifold_Template-V3</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Anthony Timberman</cp:lastModifiedBy>
  <cp:revision>104</cp:revision>
  <dcterms:created xsi:type="dcterms:W3CDTF">2012-02-03T23:30:52Z</dcterms:created>
  <dcterms:modified xsi:type="dcterms:W3CDTF">2015-08-13T15:06:20Z</dcterms:modified>
</cp:coreProperties>
</file>