
<file path=[Content_Types].xml><?xml version="1.0" encoding="utf-8"?>
<Types xmlns="http://schemas.openxmlformats.org/package/2006/content-types">
  <Override PartName="/ppt/slideMasters/slideMaster2.xml" ContentType="application/vnd.openxmlformats-officedocument.presentationml.slideMaster+xml"/>
  <Override PartName="/ppt/slideMasters/slideMaster3.xml" ContentType="application/vnd.openxmlformats-officedocument.presentationml.slideMaster+xml"/>
  <Default Extension="png" ContentType="image/png"/>
  <Default Extension="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commentAuthors.xml" ContentType="application/vnd.openxmlformats-officedocument.presentationml.commentAuthors+xml"/>
  <Default Extension="vml" ContentType="application/vnd.openxmlformats-officedocument.vmlDrawing"/>
  <Override PartName="/ppt/handoutMasters/handoutMaster1.xml" ContentType="application/vnd.openxmlformats-officedocument.presentationml.handoutMaster+xml"/>
  <Override PartName="/ppt/viewProps.xml" ContentType="application/vnd.openxmlformats-officedocument.presentationml.viewProps+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2964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Katherine Kiley" initials="" lastIdx="1"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3F5FA"/>
    <a:srgbClr val="CDD2DE"/>
    <a:srgbClr val="E3E9E5"/>
    <a:srgbClr val="EAEAEA"/>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0658" autoAdjust="0"/>
    <p:restoredTop sz="94701" autoAdjust="0"/>
  </p:normalViewPr>
  <p:slideViewPr>
    <p:cSldViewPr snapToGrid="0" snapToObjects="1" showGuides="1">
      <p:cViewPr>
        <p:scale>
          <a:sx n="30" d="100"/>
          <a:sy n="30" d="100"/>
        </p:scale>
        <p:origin x="366" y="1692"/>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manualLayout>
          <c:layoutTarget val="inner"/>
          <c:xMode val="edge"/>
          <c:yMode val="edge"/>
          <c:x val="0.13664129483814519"/>
          <c:y val="0"/>
          <c:w val="0.52777777777777801"/>
          <c:h val="0.87962962962963143"/>
        </c:manualLayout>
      </c:layout>
      <c:doughnutChart>
        <c:varyColors val="1"/>
        <c:firstSliceAng val="0"/>
        <c:holeSize val="50"/>
      </c:doughnutChart>
    </c:plotArea>
    <c:legend>
      <c:legendPos val="r"/>
      <c:layout>
        <c:manualLayout>
          <c:xMode val="edge"/>
          <c:yMode val="edge"/>
          <c:x val="0.73472720814027304"/>
          <c:y val="0.36053514144065302"/>
          <c:w val="0.26527279185972852"/>
          <c:h val="0.43850401764118302"/>
        </c:manualLayout>
      </c:layout>
    </c:legend>
    <c:plotVisOnly val="1"/>
    <c:dispBlanksAs val="zero"/>
  </c:chart>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4"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2.png"/></Relationships>
</file>

<file path=ppt/drawings/_rels/vmlDrawing4.v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3.emf"/><Relationship Id="rId7" Type="http://schemas.openxmlformats.org/officeDocument/2006/relationships/image" Target="../media/image17.emf"/><Relationship Id="rId2" Type="http://schemas.openxmlformats.org/officeDocument/2006/relationships/image" Target="../media/image12.emf"/><Relationship Id="rId1" Type="http://schemas.openxmlformats.org/officeDocument/2006/relationships/image" Target="../media/image11.emf"/><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0158C5BC-9A70-462C-B28D-9600239EAC64}" type="datetimeFigureOut">
              <a:rPr lang="en-US" smtClean="0"/>
              <a:pPr/>
              <a:t>8/14/2015</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xmlns=""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E6CC2317-6751-4CD4-9995-8782DD78E936}" type="datetimeFigureOut">
              <a:rPr lang="en-US" smtClean="0"/>
              <a:pPr/>
              <a:t>8/14/2015</a:t>
            </a:fld>
            <a:endParaRPr lang="en-US" dirty="0"/>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xmlns=""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xmlns=""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hyperlink" Target="http://www.facebook.com/pages/PosterPresentationscom/217914411419?v=app_4949752878&amp;ref=ts" TargetMode="External"/><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4.bin"/><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9.png"/><Relationship Id="rId5" Type="http://schemas.openxmlformats.org/officeDocument/2006/relationships/image" Target="../media/image6.png"/><Relationship Id="rId10" Type="http://schemas.openxmlformats.org/officeDocument/2006/relationships/oleObject" Target="../embeddings/oleObject3.bin"/><Relationship Id="rId4" Type="http://schemas.openxmlformats.org/officeDocument/2006/relationships/image" Target="../media/image5.png"/><Relationship Id="rId9" Type="http://schemas.openxmlformats.org/officeDocument/2006/relationships/oleObject" Target="../embeddings/oleObject2.bin"/><Relationship Id="rId14" Type="http://schemas.openxmlformats.org/officeDocument/2006/relationships/image" Target="../media/image10.jpeg"/></Relationships>
</file>

<file path=ppt/slideMasters/_rels/slideMaster2.xml.rels><?xml version="1.0" encoding="UTF-8" standalone="yes"?>
<Relationships xmlns="http://schemas.openxmlformats.org/package/2006/relationships"><Relationship Id="rId8" Type="http://schemas.openxmlformats.org/officeDocument/2006/relationships/hyperlink" Target="http://www.facebook.com/pages/PosterPresentationscom/217914411419?v=app_4949752878&amp;ref=ts" TargetMode="External"/><Relationship Id="rId13" Type="http://schemas.openxmlformats.org/officeDocument/2006/relationships/image" Target="../media/image8.png"/><Relationship Id="rId3" Type="http://schemas.openxmlformats.org/officeDocument/2006/relationships/theme" Target="../theme/theme2.xml"/><Relationship Id="rId7" Type="http://schemas.openxmlformats.org/officeDocument/2006/relationships/oleObject" Target="../embeddings/oleObject6.bin"/><Relationship Id="rId12" Type="http://schemas.openxmlformats.org/officeDocument/2006/relationships/image" Target="../media/image7.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6.png"/><Relationship Id="rId5" Type="http://schemas.openxmlformats.org/officeDocument/2006/relationships/oleObject" Target="../embeddings/oleObject5.bin"/><Relationship Id="rId15" Type="http://schemas.openxmlformats.org/officeDocument/2006/relationships/oleObject" Target="../embeddings/oleObject8.bin"/><Relationship Id="rId10" Type="http://schemas.openxmlformats.org/officeDocument/2006/relationships/image" Target="../media/image5.png"/><Relationship Id="rId4" Type="http://schemas.openxmlformats.org/officeDocument/2006/relationships/vmlDrawing" Target="../drawings/vmlDrawing2.vml"/><Relationship Id="rId9" Type="http://schemas.openxmlformats.org/officeDocument/2006/relationships/image" Target="../media/image10.jpeg"/><Relationship Id="rId14" Type="http://schemas.openxmlformats.org/officeDocument/2006/relationships/oleObject" Target="../embeddings/oleObject7.bin"/></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oleObject" Target="../embeddings/oleObject11.bin"/><Relationship Id="rId3" Type="http://schemas.openxmlformats.org/officeDocument/2006/relationships/vmlDrawing" Target="../drawings/vmlDrawing3.vml"/><Relationship Id="rId7" Type="http://schemas.openxmlformats.org/officeDocument/2006/relationships/hyperlink" Target="http://www.facebook.com/pages/PosterPresentationscom/217914411419?v=app_4949752878&amp;ref=ts" TargetMode="External"/><Relationship Id="rId12" Type="http://schemas.openxmlformats.org/officeDocument/2006/relationships/image" Target="../media/image8.png"/><Relationship Id="rId2" Type="http://schemas.openxmlformats.org/officeDocument/2006/relationships/theme" Target="../theme/theme3.xml"/><Relationship Id="rId1" Type="http://schemas.openxmlformats.org/officeDocument/2006/relationships/slideLayout" Target="../slideLayouts/slideLayout4.xml"/><Relationship Id="rId6" Type="http://schemas.openxmlformats.org/officeDocument/2006/relationships/oleObject" Target="../embeddings/oleObject10.bin"/><Relationship Id="rId11" Type="http://schemas.openxmlformats.org/officeDocument/2006/relationships/image" Target="../media/image7.png"/><Relationship Id="rId5" Type="http://schemas.openxmlformats.org/officeDocument/2006/relationships/image" Target="../media/image9.png"/><Relationship Id="rId10" Type="http://schemas.openxmlformats.org/officeDocument/2006/relationships/image" Target="../media/image6.png"/><Relationship Id="rId4" Type="http://schemas.openxmlformats.org/officeDocument/2006/relationships/oleObject" Target="../embeddings/oleObject9.bin"/><Relationship Id="rId9" Type="http://schemas.openxmlformats.org/officeDocument/2006/relationships/image" Target="../media/image5.png"/><Relationship Id="rId14" Type="http://schemas.openxmlformats.org/officeDocument/2006/relationships/oleObject" Target="../embeddings/oleObject12.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cstate="print"/>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cstate="print"/>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cstate="print"/>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cstate="print"/>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cstate="print"/>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xmlns="" val="2923600614"/>
                  </p:ext>
                </p:extLst>
              </p:nvPr>
            </p:nvGraphicFramePr>
            <p:xfrm>
              <a:off x="-4533347" y="12734142"/>
              <a:ext cx="1828800" cy="1117600"/>
            </p:xfrm>
            <a:graphic>
              <a:graphicData uri="http://schemas.openxmlformats.org/presentationml/2006/ole">
                <p:oleObj spid="_x0000_s1167" name="Image" r:id="rId8" imgW="1828571" imgH="1117460" progId="">
                  <p:embed/>
                </p:oleObj>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xmlns="" val="3743875991"/>
                  </p:ext>
                </p:extLst>
              </p:nvPr>
            </p:nvGraphicFramePr>
            <p:xfrm>
              <a:off x="-2456641" y="12737835"/>
              <a:ext cx="1828800" cy="1117600"/>
            </p:xfrm>
            <a:graphic>
              <a:graphicData uri="http://schemas.openxmlformats.org/presentationml/2006/ole">
                <p:oleObj spid="_x0000_s1168" name="Image" r:id="rId9" imgW="1828571" imgH="1117460" progId="">
                  <p:embed/>
                </p:oleObj>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xmlns="" val="262704017"/>
                </p:ext>
              </p:extLst>
            </p:nvPr>
          </p:nvGraphicFramePr>
          <p:xfrm>
            <a:off x="46915679" y="3349444"/>
            <a:ext cx="5586150" cy="2063772"/>
          </p:xfrm>
          <a:graphic>
            <a:graphicData uri="http://schemas.openxmlformats.org/presentationml/2006/ole">
              <p:oleObj spid="_x0000_s1169" name="Image" r:id="rId10" imgW="4571429" imgH="1688889" progId="">
                <p:embed/>
              </p:oleObj>
            </a:graphicData>
          </a:graphic>
        </p:graphicFrame>
        <p:pic>
          <p:nvPicPr>
            <p:cNvPr id="57" name="Picture 56"/>
            <p:cNvPicPr>
              <a:picLocks noChangeAspect="1"/>
            </p:cNvPicPr>
            <p:nvPr userDrawn="1"/>
          </p:nvPicPr>
          <p:blipFill>
            <a:blip r:embed="rId11" cstate="print"/>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xmlns="" val="2040245264"/>
                </p:ext>
              </p:extLst>
            </p:nvPr>
          </p:nvGraphicFramePr>
          <p:xfrm>
            <a:off x="44629619" y="12347263"/>
            <a:ext cx="1482266" cy="992162"/>
          </p:xfrm>
          <a:graphic>
            <a:graphicData uri="http://schemas.openxmlformats.org/presentationml/2006/ole">
              <p:oleObj spid="_x0000_s1170" name="Image" r:id="rId12" imgW="1574603" imgH="1053968" progId="">
                <p:embed/>
              </p:oleObj>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3"/>
              </p:cNvPr>
              <p:cNvPicPr>
                <a:picLocks noChangeAspect="1" noChangeArrowheads="1"/>
              </p:cNvPicPr>
              <p:nvPr userDrawn="1"/>
            </p:nvPicPr>
            <p:blipFill>
              <a:blip r:embed="rId14"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xmlns="" val="262704017"/>
                </p:ext>
              </p:extLst>
            </p:nvPr>
          </p:nvGraphicFramePr>
          <p:xfrm>
            <a:off x="46915679" y="3349444"/>
            <a:ext cx="5586150" cy="2063772"/>
          </p:xfrm>
          <a:graphic>
            <a:graphicData uri="http://schemas.openxmlformats.org/presentationml/2006/ole">
              <p:oleObj spid="_x0000_s2191" name="Image" r:id="rId5" imgW="4571429" imgH="1688889" progId="">
                <p:embed/>
              </p:oleObj>
            </a:graphicData>
          </a:graphic>
        </p:graphicFrame>
        <p:pic>
          <p:nvPicPr>
            <p:cNvPr id="47" name="Picture 46"/>
            <p:cNvPicPr>
              <a:picLocks noChangeAspect="1"/>
            </p:cNvPicPr>
            <p:nvPr userDrawn="1"/>
          </p:nvPicPr>
          <p:blipFill>
            <a:blip r:embed="rId6" cstate="print"/>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xmlns="" val="2040245264"/>
                </p:ext>
              </p:extLst>
            </p:nvPr>
          </p:nvGraphicFramePr>
          <p:xfrm>
            <a:off x="44629619" y="12347263"/>
            <a:ext cx="1482266" cy="992162"/>
          </p:xfrm>
          <a:graphic>
            <a:graphicData uri="http://schemas.openxmlformats.org/presentationml/2006/ole">
              <p:oleObj spid="_x0000_s2192" name="Image" r:id="rId7" imgW="1574603" imgH="1053968" progId="">
                <p:embed/>
              </p:oleObj>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8"/>
              </p:cNvPr>
              <p:cNvPicPr>
                <a:picLocks noChangeAspect="1" noChangeArrowheads="1"/>
              </p:cNvPicPr>
              <p:nvPr userDrawn="1"/>
            </p:nvPicPr>
            <p:blipFill>
              <a:blip r:embed="rId9"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0" cstate="print"/>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1" cstate="print"/>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2" cstate="print"/>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2" cstate="print"/>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3" cstate="print"/>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xmlns="" val="1199812768"/>
                  </p:ext>
                </p:extLst>
              </p:nvPr>
            </p:nvGraphicFramePr>
            <p:xfrm>
              <a:off x="-4533347" y="12734142"/>
              <a:ext cx="1828800" cy="1117600"/>
            </p:xfrm>
            <a:graphic>
              <a:graphicData uri="http://schemas.openxmlformats.org/presentationml/2006/ole">
                <p:oleObj spid="_x0000_s2193" name="Image" r:id="rId14" imgW="1828571" imgH="1117460" progId="">
                  <p:embed/>
                </p:oleObj>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xmlns="" val="4096349677"/>
                  </p:ext>
                </p:extLst>
              </p:nvPr>
            </p:nvGraphicFramePr>
            <p:xfrm>
              <a:off x="-2456641" y="12737835"/>
              <a:ext cx="1828800" cy="1117600"/>
            </p:xfrm>
            <a:graphic>
              <a:graphicData uri="http://schemas.openxmlformats.org/presentationml/2006/ole">
                <p:oleObj spid="_x0000_s2194" name="Image" r:id="rId15" imgW="1828571" imgH="1117460" progId="">
                  <p:embed/>
                </p:oleObj>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 id="2147483659" r:id="rId2"/>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xmlns="" val="262704017"/>
                </p:ext>
              </p:extLst>
            </p:nvPr>
          </p:nvGraphicFramePr>
          <p:xfrm>
            <a:off x="46915679" y="3349444"/>
            <a:ext cx="5586150" cy="2063772"/>
          </p:xfrm>
          <a:graphic>
            <a:graphicData uri="http://schemas.openxmlformats.org/presentationml/2006/ole">
              <p:oleObj spid="_x0000_s3215" name="Image" r:id="rId4" imgW="4571429" imgH="1688889" progId="">
                <p:embed/>
              </p:oleObj>
            </a:graphicData>
          </a:graphic>
        </p:graphicFrame>
        <p:pic>
          <p:nvPicPr>
            <p:cNvPr id="46" name="Picture 45"/>
            <p:cNvPicPr>
              <a:picLocks noChangeAspect="1"/>
            </p:cNvPicPr>
            <p:nvPr userDrawn="1"/>
          </p:nvPicPr>
          <p:blipFill>
            <a:blip r:embed="rId5" cstate="print"/>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xmlns="" val="2040245264"/>
                </p:ext>
              </p:extLst>
            </p:nvPr>
          </p:nvGraphicFramePr>
          <p:xfrm>
            <a:off x="44629619" y="12347263"/>
            <a:ext cx="1482266" cy="992162"/>
          </p:xfrm>
          <a:graphic>
            <a:graphicData uri="http://schemas.openxmlformats.org/presentationml/2006/ole">
              <p:oleObj spid="_x0000_s3216" name="Image" r:id="rId6" imgW="1574603" imgH="1053968" progId="">
                <p:embed/>
              </p:oleObj>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7"/>
              </p:cNvPr>
              <p:cNvPicPr>
                <a:picLocks noChangeAspect="1" noChangeArrowheads="1"/>
              </p:cNvPicPr>
              <p:nvPr userDrawn="1"/>
            </p:nvPicPr>
            <p:blipFill>
              <a:blip r:embed="rId8"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9" cstate="print"/>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0" cstate="print"/>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1" cstate="print"/>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1" cstate="print"/>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2" cstate="print"/>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xmlns="" val="1199812768"/>
                  </p:ext>
                </p:extLst>
              </p:nvPr>
            </p:nvGraphicFramePr>
            <p:xfrm>
              <a:off x="-4533347" y="12734142"/>
              <a:ext cx="1828800" cy="1117600"/>
            </p:xfrm>
            <a:graphic>
              <a:graphicData uri="http://schemas.openxmlformats.org/presentationml/2006/ole">
                <p:oleObj spid="_x0000_s3217" name="Image" r:id="rId13" imgW="1828571" imgH="1117460" progId="">
                  <p:embed/>
                </p:oleObj>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xmlns="" val="4096349677"/>
                  </p:ext>
                </p:extLst>
              </p:nvPr>
            </p:nvGraphicFramePr>
            <p:xfrm>
              <a:off x="-2456641" y="12737835"/>
              <a:ext cx="1828800" cy="1117600"/>
            </p:xfrm>
            <a:graphic>
              <a:graphicData uri="http://schemas.openxmlformats.org/presentationml/2006/ole">
                <p:oleObj spid="_x0000_s3218" name="Image" r:id="rId14" imgW="1828571" imgH="1117460" progId="">
                  <p:embed/>
                </p:oleObj>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5.bin"/><Relationship Id="rId13" Type="http://schemas.openxmlformats.org/officeDocument/2006/relationships/image" Target="../media/image21.png"/><Relationship Id="rId3" Type="http://schemas.openxmlformats.org/officeDocument/2006/relationships/notesSlide" Target="../notesSlides/notesSlide1.xml"/><Relationship Id="rId7" Type="http://schemas.openxmlformats.org/officeDocument/2006/relationships/oleObject" Target="../embeddings/oleObject14.bin"/><Relationship Id="rId12" Type="http://schemas.openxmlformats.org/officeDocument/2006/relationships/oleObject" Target="../embeddings/oleObject18.bin"/><Relationship Id="rId2" Type="http://schemas.openxmlformats.org/officeDocument/2006/relationships/slideLayout" Target="../slideLayouts/slideLayout3.xml"/><Relationship Id="rId16" Type="http://schemas.openxmlformats.org/officeDocument/2006/relationships/oleObject" Target="../embeddings/oleObject20.bin"/><Relationship Id="rId1" Type="http://schemas.openxmlformats.org/officeDocument/2006/relationships/vmlDrawing" Target="../drawings/vmlDrawing4.vml"/><Relationship Id="rId6" Type="http://schemas.openxmlformats.org/officeDocument/2006/relationships/oleObject" Target="../embeddings/oleObject13.bin"/><Relationship Id="rId11" Type="http://schemas.openxmlformats.org/officeDocument/2006/relationships/image" Target="../media/image20.png"/><Relationship Id="rId5" Type="http://schemas.openxmlformats.org/officeDocument/2006/relationships/chart" Target="../charts/chart1.xml"/><Relationship Id="rId15" Type="http://schemas.openxmlformats.org/officeDocument/2006/relationships/image" Target="../media/image22.png"/><Relationship Id="rId10" Type="http://schemas.openxmlformats.org/officeDocument/2006/relationships/oleObject" Target="../embeddings/oleObject17.bin"/><Relationship Id="rId4" Type="http://schemas.openxmlformats.org/officeDocument/2006/relationships/image" Target="../media/image19.png"/><Relationship Id="rId9" Type="http://schemas.openxmlformats.org/officeDocument/2006/relationships/oleObject" Target="../embeddings/oleObject16.bin"/><Relationship Id="rId14" Type="http://schemas.openxmlformats.org/officeDocument/2006/relationships/oleObject" Target="../embeddings/oleObject19.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 name="Text Placeholder 448"/>
          <p:cNvSpPr>
            <a:spLocks noGrp="1"/>
          </p:cNvSpPr>
          <p:nvPr>
            <p:ph type="body" sz="quarter" idx="10"/>
          </p:nvPr>
        </p:nvSpPr>
        <p:spPr>
          <a:xfrm>
            <a:off x="2854962" y="12640569"/>
            <a:ext cx="10056813" cy="2646856"/>
          </a:xfrm>
        </p:spPr>
        <p:txBody>
          <a:bodyPr/>
          <a:lstStyle/>
          <a:p>
            <a:pPr algn="just">
              <a:spcBef>
                <a:spcPts val="672"/>
              </a:spcBef>
            </a:pPr>
            <a:r>
              <a:rPr lang="en-US" sz="2800" dirty="0" smtClean="0"/>
              <a:t>The zinc </a:t>
            </a:r>
            <a:r>
              <a:rPr lang="en-US" sz="2800" dirty="0" err="1" smtClean="0"/>
              <a:t>carbenoid</a:t>
            </a:r>
            <a:r>
              <a:rPr lang="en-US" sz="2800" dirty="0" smtClean="0"/>
              <a:t>-mediated reaction is a one-pot homologation reaction which converts </a:t>
            </a:r>
            <a:r>
              <a:rPr lang="el-GR" sz="2800" dirty="0" smtClean="0"/>
              <a:t>β</a:t>
            </a:r>
            <a:r>
              <a:rPr lang="en-US" sz="2800" dirty="0" smtClean="0"/>
              <a:t>-</a:t>
            </a:r>
            <a:r>
              <a:rPr lang="en-US" sz="2800" dirty="0" err="1" smtClean="0"/>
              <a:t>keto</a:t>
            </a:r>
            <a:r>
              <a:rPr lang="en-US" sz="2800" dirty="0" smtClean="0"/>
              <a:t> imides, amides, esters, </a:t>
            </a:r>
            <a:r>
              <a:rPr lang="en-US" sz="2800" dirty="0" err="1" smtClean="0"/>
              <a:t>phosphonates</a:t>
            </a:r>
            <a:r>
              <a:rPr lang="en-US" sz="2800" dirty="0" smtClean="0"/>
              <a:t> to their homologated products.</a:t>
            </a:r>
            <a:r>
              <a:rPr lang="en-US" sz="2800" baseline="30000" dirty="0" smtClean="0"/>
              <a:t> 1</a:t>
            </a:r>
            <a:r>
              <a:rPr lang="en-US" sz="2800" dirty="0" smtClean="0"/>
              <a:t> The mechanism  proposed is supported experimentally and computationally.</a:t>
            </a:r>
            <a:r>
              <a:rPr lang="en-US" sz="2800" baseline="30000" dirty="0" smtClean="0"/>
              <a:t> 2</a:t>
            </a:r>
            <a:endParaRPr lang="en-US" sz="2800" dirty="0" smtClean="0"/>
          </a:p>
          <a:p>
            <a:endParaRPr lang="en-US" dirty="0"/>
          </a:p>
        </p:txBody>
      </p:sp>
      <p:sp>
        <p:nvSpPr>
          <p:cNvPr id="450" name="Text Placeholder 449"/>
          <p:cNvSpPr>
            <a:spLocks noGrp="1"/>
          </p:cNvSpPr>
          <p:nvPr>
            <p:ph type="body" sz="quarter" idx="11"/>
          </p:nvPr>
        </p:nvSpPr>
        <p:spPr>
          <a:xfrm>
            <a:off x="2304113" y="12010639"/>
            <a:ext cx="10048875" cy="754045"/>
          </a:xfrm>
        </p:spPr>
        <p:txBody>
          <a:bodyPr/>
          <a:lstStyle/>
          <a:p>
            <a:r>
              <a:rPr lang="en-US" dirty="0" smtClean="0"/>
              <a:t>Introduction</a:t>
            </a:r>
            <a:endParaRPr lang="en-US" dirty="0"/>
          </a:p>
        </p:txBody>
      </p:sp>
      <p:sp>
        <p:nvSpPr>
          <p:cNvPr id="453" name="Text Placeholder 452"/>
          <p:cNvSpPr>
            <a:spLocks noGrp="1"/>
          </p:cNvSpPr>
          <p:nvPr>
            <p:ph type="body" sz="quarter" idx="20"/>
          </p:nvPr>
        </p:nvSpPr>
        <p:spPr>
          <a:xfrm>
            <a:off x="2593542" y="5596662"/>
            <a:ext cx="10050462" cy="754045"/>
          </a:xfrm>
        </p:spPr>
        <p:txBody>
          <a:bodyPr/>
          <a:lstStyle/>
          <a:p>
            <a:r>
              <a:rPr lang="en-US" dirty="0" smtClean="0"/>
              <a:t>Abstract</a:t>
            </a:r>
            <a:endParaRPr lang="en-US" dirty="0"/>
          </a:p>
        </p:txBody>
      </p:sp>
      <p:sp>
        <p:nvSpPr>
          <p:cNvPr id="454" name="Text Placeholder 453"/>
          <p:cNvSpPr>
            <a:spLocks noGrp="1"/>
          </p:cNvSpPr>
          <p:nvPr>
            <p:ph type="body" sz="quarter" idx="21"/>
          </p:nvPr>
        </p:nvSpPr>
        <p:spPr>
          <a:xfrm>
            <a:off x="16673408" y="6801662"/>
            <a:ext cx="10048874" cy="7321982"/>
          </a:xfrm>
        </p:spPr>
        <p:txBody>
          <a:bodyPr/>
          <a:lstStyle/>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pPr marL="457200" indent="-457200">
              <a:buFont typeface="Arial"/>
              <a:buChar char="•"/>
            </a:pPr>
            <a:endParaRPr lang="en-US" sz="2700" dirty="0" smtClean="0"/>
          </a:p>
          <a:p>
            <a:pPr marL="457200" indent="-457200">
              <a:buFont typeface="Arial"/>
              <a:buChar char="•"/>
            </a:pPr>
            <a:endParaRPr lang="en-US" sz="2700" dirty="0"/>
          </a:p>
          <a:p>
            <a:endParaRPr lang="en-US" dirty="0"/>
          </a:p>
        </p:txBody>
      </p:sp>
      <p:sp>
        <p:nvSpPr>
          <p:cNvPr id="458" name="Text Placeholder 457"/>
          <p:cNvSpPr>
            <a:spLocks noGrp="1"/>
          </p:cNvSpPr>
          <p:nvPr>
            <p:ph type="body" sz="quarter" idx="25"/>
          </p:nvPr>
        </p:nvSpPr>
        <p:spPr>
          <a:xfrm>
            <a:off x="31376350" y="24586535"/>
            <a:ext cx="10047018" cy="754045"/>
          </a:xfrm>
        </p:spPr>
        <p:txBody>
          <a:bodyPr/>
          <a:lstStyle/>
          <a:p>
            <a:r>
              <a:rPr lang="en-US" dirty="0" smtClean="0"/>
              <a:t>Future Work</a:t>
            </a:r>
            <a:endParaRPr lang="en-US" dirty="0"/>
          </a:p>
        </p:txBody>
      </p:sp>
      <p:sp>
        <p:nvSpPr>
          <p:cNvPr id="459" name="Text Placeholder 458"/>
          <p:cNvSpPr>
            <a:spLocks noGrp="1"/>
          </p:cNvSpPr>
          <p:nvPr>
            <p:ph type="body" sz="quarter" idx="26"/>
          </p:nvPr>
        </p:nvSpPr>
        <p:spPr>
          <a:xfrm>
            <a:off x="31307680" y="25172316"/>
            <a:ext cx="10047017" cy="2357546"/>
          </a:xfrm>
        </p:spPr>
        <p:txBody>
          <a:bodyPr/>
          <a:lstStyle/>
          <a:p>
            <a:r>
              <a:rPr lang="en-US" sz="2800" dirty="0" smtClean="0"/>
              <a:t>Alkylation of the two </a:t>
            </a:r>
            <a:r>
              <a:rPr lang="en-US" sz="2800" dirty="0" err="1" smtClean="0"/>
              <a:t>diasteromeric</a:t>
            </a:r>
            <a:r>
              <a:rPr lang="en-US" sz="2800" dirty="0" smtClean="0"/>
              <a:t>  lactones</a:t>
            </a:r>
          </a:p>
          <a:p>
            <a:r>
              <a:rPr lang="en-US" sz="2800" dirty="0" smtClean="0"/>
              <a:t>To probe the </a:t>
            </a:r>
            <a:r>
              <a:rPr lang="en-US" sz="2800" dirty="0" err="1" smtClean="0"/>
              <a:t>diastereoselectivity</a:t>
            </a:r>
            <a:r>
              <a:rPr lang="en-US" sz="2800" dirty="0" smtClean="0"/>
              <a:t> of  HCRL reaction and determine the stereochemistry of the  </a:t>
            </a:r>
            <a:r>
              <a:rPr lang="el-GR" sz="2800" dirty="0" smtClean="0"/>
              <a:t>α</a:t>
            </a:r>
            <a:r>
              <a:rPr lang="en-US" sz="2800" dirty="0" smtClean="0"/>
              <a:t>-</a:t>
            </a:r>
            <a:r>
              <a:rPr lang="en-US" sz="2800" dirty="0" err="1" smtClean="0"/>
              <a:t>alkylated</a:t>
            </a:r>
            <a:r>
              <a:rPr lang="en-US" sz="2800" dirty="0" smtClean="0"/>
              <a:t> lactones.</a:t>
            </a:r>
          </a:p>
          <a:p>
            <a:endParaRPr lang="en-US" sz="2800" dirty="0" smtClean="0"/>
          </a:p>
        </p:txBody>
      </p:sp>
      <p:sp>
        <p:nvSpPr>
          <p:cNvPr id="462" name="Text Placeholder 461"/>
          <p:cNvSpPr>
            <a:spLocks noGrp="1"/>
          </p:cNvSpPr>
          <p:nvPr>
            <p:ph type="body" sz="quarter" idx="29"/>
          </p:nvPr>
        </p:nvSpPr>
        <p:spPr>
          <a:xfrm>
            <a:off x="31346802" y="26837029"/>
            <a:ext cx="10047018" cy="754045"/>
          </a:xfrm>
        </p:spPr>
        <p:txBody>
          <a:bodyPr/>
          <a:lstStyle/>
          <a:p>
            <a:r>
              <a:rPr lang="en-US" dirty="0" smtClean="0"/>
              <a:t>Acknowledgment</a:t>
            </a:r>
            <a:endParaRPr lang="en-US" dirty="0"/>
          </a:p>
        </p:txBody>
      </p:sp>
      <p:sp>
        <p:nvSpPr>
          <p:cNvPr id="463" name="Text Placeholder 462"/>
          <p:cNvSpPr>
            <a:spLocks noGrp="1"/>
          </p:cNvSpPr>
          <p:nvPr>
            <p:ph type="body" sz="quarter" idx="30"/>
          </p:nvPr>
        </p:nvSpPr>
        <p:spPr>
          <a:xfrm>
            <a:off x="31308033" y="27401888"/>
            <a:ext cx="10052050" cy="1323417"/>
          </a:xfrm>
        </p:spPr>
        <p:txBody>
          <a:bodyPr/>
          <a:lstStyle/>
          <a:p>
            <a:r>
              <a:rPr lang="en-US" sz="2800" dirty="0" smtClean="0"/>
              <a:t>We are grateful for the generous support of NIH NIGMS R15 GM060967-03 and Robert E. and Gloria F. Lyle Professorship</a:t>
            </a:r>
            <a:endParaRPr lang="en-US" dirty="0"/>
          </a:p>
        </p:txBody>
      </p:sp>
      <p:sp>
        <p:nvSpPr>
          <p:cNvPr id="464" name="Text Placeholder 463"/>
          <p:cNvSpPr>
            <a:spLocks noGrp="1"/>
          </p:cNvSpPr>
          <p:nvPr>
            <p:ph type="body" sz="quarter" idx="96"/>
          </p:nvPr>
        </p:nvSpPr>
        <p:spPr>
          <a:xfrm>
            <a:off x="2854962" y="6256114"/>
            <a:ext cx="10056813" cy="6561774"/>
          </a:xfrm>
        </p:spPr>
        <p:txBody>
          <a:bodyPr/>
          <a:lstStyle/>
          <a:p>
            <a:pPr algn="just"/>
            <a:r>
              <a:rPr lang="en-US" sz="2800" dirty="0" smtClean="0"/>
              <a:t>The zinc-mediated homologation developed in the </a:t>
            </a:r>
            <a:r>
              <a:rPr lang="en-US" sz="2800" dirty="0" err="1" smtClean="0"/>
              <a:t>Zercher</a:t>
            </a:r>
            <a:r>
              <a:rPr lang="en-US" sz="2800" dirty="0" smtClean="0"/>
              <a:t> group has been applied to the formation of peptide isosteres</a:t>
            </a:r>
            <a:r>
              <a:rPr lang="en-US" sz="2800" baseline="30000" dirty="0" smtClean="0"/>
              <a:t>1</a:t>
            </a:r>
            <a:r>
              <a:rPr lang="en-US" sz="2800" dirty="0" smtClean="0"/>
              <a:t>. The zinc </a:t>
            </a:r>
            <a:r>
              <a:rPr lang="en-US" sz="2800" dirty="0" err="1" smtClean="0"/>
              <a:t>carbenoid</a:t>
            </a:r>
            <a:r>
              <a:rPr lang="en-US" sz="2800" dirty="0" smtClean="0"/>
              <a:t>-based methodology has been developed further to modify amino acid residues into bicyclic </a:t>
            </a:r>
            <a:r>
              <a:rPr lang="en-US" sz="2800" dirty="0" err="1" smtClean="0"/>
              <a:t>cyclopropyl</a:t>
            </a:r>
            <a:r>
              <a:rPr lang="en-US" sz="2800" dirty="0" smtClean="0"/>
              <a:t>-lactones, which are synthetic precursors to a novel class of peptide </a:t>
            </a:r>
            <a:r>
              <a:rPr lang="en-US" sz="2800" dirty="0" err="1" smtClean="0"/>
              <a:t>isosteres</a:t>
            </a:r>
            <a:r>
              <a:rPr lang="en-US" sz="2800" dirty="0" smtClean="0"/>
              <a:t> referred to as </a:t>
            </a:r>
            <a:r>
              <a:rPr lang="en-US" sz="2800" dirty="0" err="1" smtClean="0"/>
              <a:t>hydroxycyclopropane</a:t>
            </a:r>
            <a:r>
              <a:rPr lang="en-US" sz="2800" dirty="0" smtClean="0"/>
              <a:t> </a:t>
            </a:r>
            <a:r>
              <a:rPr lang="en-US" sz="2800" dirty="0" err="1" smtClean="0"/>
              <a:t>isosteres</a:t>
            </a:r>
            <a:r>
              <a:rPr lang="en-US" sz="2800" dirty="0" smtClean="0"/>
              <a:t>. Current research involves manipulation of phenylalanine to form the bicyclic lactones using zinc </a:t>
            </a:r>
            <a:r>
              <a:rPr lang="en-US" sz="2800" dirty="0" err="1" smtClean="0"/>
              <a:t>carbenoid</a:t>
            </a:r>
            <a:r>
              <a:rPr lang="en-US" sz="2800" dirty="0" smtClean="0"/>
              <a:t>-mediated reaction which can be further </a:t>
            </a:r>
            <a:r>
              <a:rPr lang="en-US" sz="2800" dirty="0" err="1" smtClean="0"/>
              <a:t>derivatized</a:t>
            </a:r>
            <a:r>
              <a:rPr lang="en-US" sz="2800" dirty="0" smtClean="0"/>
              <a:t> at the carbon adjacent to the </a:t>
            </a:r>
            <a:r>
              <a:rPr lang="en-US" sz="2800" dirty="0" err="1" smtClean="0"/>
              <a:t>cyclopropyl</a:t>
            </a:r>
            <a:r>
              <a:rPr lang="en-US" sz="2800" dirty="0" smtClean="0"/>
              <a:t> moiety and then opened with amines to provide access to the </a:t>
            </a:r>
            <a:r>
              <a:rPr lang="en-US" sz="2800" dirty="0" err="1" smtClean="0"/>
              <a:t>hydroxycyclopropane</a:t>
            </a:r>
            <a:r>
              <a:rPr lang="en-US" sz="2800" dirty="0" smtClean="0"/>
              <a:t> </a:t>
            </a:r>
            <a:r>
              <a:rPr lang="en-US" sz="2800" dirty="0" err="1" smtClean="0"/>
              <a:t>isostere</a:t>
            </a:r>
            <a:r>
              <a:rPr lang="en-US" sz="2800" dirty="0" smtClean="0"/>
              <a:t>. α-</a:t>
            </a:r>
            <a:r>
              <a:rPr lang="en-US" sz="2800" dirty="0" err="1" smtClean="0"/>
              <a:t>Functionalization</a:t>
            </a:r>
            <a:r>
              <a:rPr lang="en-US" sz="2800" dirty="0" smtClean="0"/>
              <a:t> of these lactones can provide access to a wide variety of peptide </a:t>
            </a:r>
            <a:r>
              <a:rPr lang="en-US" sz="2800" dirty="0" err="1" smtClean="0"/>
              <a:t>isostere</a:t>
            </a:r>
            <a:r>
              <a:rPr lang="en-US" sz="2800" dirty="0" smtClean="0"/>
              <a:t> side chains. </a:t>
            </a:r>
          </a:p>
          <a:p>
            <a:endParaRPr lang="en-US" sz="2700" dirty="0"/>
          </a:p>
        </p:txBody>
      </p:sp>
      <p:sp>
        <p:nvSpPr>
          <p:cNvPr id="465" name="Text Placeholder 464"/>
          <p:cNvSpPr>
            <a:spLocks noGrp="1"/>
          </p:cNvSpPr>
          <p:nvPr>
            <p:ph type="body" sz="quarter" idx="150"/>
          </p:nvPr>
        </p:nvSpPr>
        <p:spPr/>
        <p:txBody>
          <a:bodyPr/>
          <a:lstStyle/>
          <a:p>
            <a:r>
              <a:rPr lang="en-US" dirty="0" smtClean="0"/>
              <a:t>Department of Chemistry, University of New Hampshire, NH</a:t>
            </a:r>
            <a:endParaRPr lang="en-US" dirty="0"/>
          </a:p>
        </p:txBody>
      </p:sp>
      <p:sp>
        <p:nvSpPr>
          <p:cNvPr id="466" name="Text Placeholder 465"/>
          <p:cNvSpPr>
            <a:spLocks noGrp="1"/>
          </p:cNvSpPr>
          <p:nvPr>
            <p:ph type="body" sz="quarter" idx="151"/>
          </p:nvPr>
        </p:nvSpPr>
        <p:spPr>
          <a:xfrm>
            <a:off x="5932593" y="2086944"/>
            <a:ext cx="31998968" cy="1280160"/>
          </a:xfrm>
        </p:spPr>
        <p:txBody>
          <a:bodyPr>
            <a:normAutofit/>
          </a:bodyPr>
          <a:lstStyle/>
          <a:p>
            <a:r>
              <a:rPr lang="en-US" sz="6000" dirty="0" err="1" smtClean="0"/>
              <a:t>Rekha</a:t>
            </a:r>
            <a:r>
              <a:rPr lang="en-US" sz="6000" dirty="0" smtClean="0"/>
              <a:t> K. </a:t>
            </a:r>
            <a:r>
              <a:rPr lang="en-US" sz="6000" dirty="0" err="1" smtClean="0"/>
              <a:t>Chhetri</a:t>
            </a:r>
            <a:r>
              <a:rPr lang="en-US" sz="6000" dirty="0" smtClean="0"/>
              <a:t>, Charles K. </a:t>
            </a:r>
            <a:r>
              <a:rPr lang="en-US" sz="6000" dirty="0" err="1" smtClean="0"/>
              <a:t>Zercher</a:t>
            </a:r>
            <a:endParaRPr lang="en-US" sz="6000" dirty="0"/>
          </a:p>
        </p:txBody>
      </p:sp>
      <p:sp>
        <p:nvSpPr>
          <p:cNvPr id="467" name="Text Placeholder 466"/>
          <p:cNvSpPr>
            <a:spLocks noGrp="1"/>
          </p:cNvSpPr>
          <p:nvPr>
            <p:ph type="body" sz="quarter" idx="153"/>
          </p:nvPr>
        </p:nvSpPr>
        <p:spPr>
          <a:xfrm>
            <a:off x="5884467" y="718061"/>
            <a:ext cx="31998968" cy="1637973"/>
          </a:xfrm>
        </p:spPr>
        <p:txBody>
          <a:bodyPr>
            <a:normAutofit/>
          </a:bodyPr>
          <a:lstStyle/>
          <a:p>
            <a:r>
              <a:rPr lang="en-US" sz="7000" b="1" dirty="0" smtClean="0"/>
              <a:t>Synthesis of the Phenylalanine Derived Lactones Using a Zinc Mediated HCRL Reaction</a:t>
            </a:r>
            <a:endParaRPr lang="en-US" sz="7000" dirty="0"/>
          </a:p>
        </p:txBody>
      </p:sp>
      <p:pic>
        <p:nvPicPr>
          <p:cNvPr id="6" name="Picture 5" descr="1476070_10151731643331237_486242681_n.png"/>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8510183" y="854438"/>
            <a:ext cx="2849548" cy="2849548"/>
          </a:xfrm>
          <a:prstGeom prst="rect">
            <a:avLst/>
          </a:prstGeom>
        </p:spPr>
      </p:pic>
      <p:graphicFrame>
        <p:nvGraphicFramePr>
          <p:cNvPr id="23" name="Chart 22"/>
          <p:cNvGraphicFramePr>
            <a:graphicFrameLocks/>
          </p:cNvGraphicFramePr>
          <p:nvPr>
            <p:extLst>
              <p:ext uri="{D42A27DB-BD31-4B8C-83A1-F6EECF244321}">
                <p14:modId xmlns:p14="http://schemas.microsoft.com/office/powerpoint/2010/main" xmlns="" val="1284470498"/>
              </p:ext>
            </p:extLst>
          </p:nvPr>
        </p:nvGraphicFramePr>
        <p:xfrm>
          <a:off x="33938183" y="9036726"/>
          <a:ext cx="5162874" cy="3024287"/>
        </p:xfrm>
        <a:graphic>
          <a:graphicData uri="http://schemas.openxmlformats.org/drawingml/2006/chart">
            <c:chart xmlns:c="http://schemas.openxmlformats.org/drawingml/2006/chart" xmlns:r="http://schemas.openxmlformats.org/officeDocument/2006/relationships" r:id="rId5"/>
          </a:graphicData>
        </a:graphic>
      </p:graphicFrame>
      <p:pic>
        <p:nvPicPr>
          <p:cNvPr id="35" name="Picture 34" descr="1476070_10151731643331237_486242681_n.png"/>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178741" y="854438"/>
            <a:ext cx="2849548" cy="2849548"/>
          </a:xfrm>
          <a:prstGeom prst="rect">
            <a:avLst/>
          </a:prstGeom>
        </p:spPr>
      </p:pic>
      <p:graphicFrame>
        <p:nvGraphicFramePr>
          <p:cNvPr id="7170" name="Object 2"/>
          <p:cNvGraphicFramePr>
            <a:graphicFrameLocks noChangeAspect="1"/>
          </p:cNvGraphicFramePr>
          <p:nvPr/>
        </p:nvGraphicFramePr>
        <p:xfrm>
          <a:off x="4362389" y="14804896"/>
          <a:ext cx="6462713" cy="6429375"/>
        </p:xfrm>
        <a:graphic>
          <a:graphicData uri="http://schemas.openxmlformats.org/presentationml/2006/ole">
            <p:oleObj spid="_x0000_s7170" name="CS ChemDraw Drawing" r:id="rId6" imgW="3235159" imgH="3218258" progId="ChemDraw.Document.6.0">
              <p:embed/>
            </p:oleObj>
          </a:graphicData>
        </a:graphic>
      </p:graphicFrame>
      <p:sp>
        <p:nvSpPr>
          <p:cNvPr id="37" name="Rectangle 36"/>
          <p:cNvSpPr/>
          <p:nvPr/>
        </p:nvSpPr>
        <p:spPr>
          <a:xfrm>
            <a:off x="4199243" y="20932357"/>
            <a:ext cx="6279283" cy="1446550"/>
          </a:xfrm>
          <a:prstGeom prst="rect">
            <a:avLst/>
          </a:prstGeom>
        </p:spPr>
        <p:txBody>
          <a:bodyPr wrap="none">
            <a:spAutoFit/>
          </a:bodyPr>
          <a:lstStyle/>
          <a:p>
            <a:r>
              <a:rPr lang="en-US" sz="8800" b="1" i="1" dirty="0" smtClean="0">
                <a:solidFill>
                  <a:schemeClr val="tx2">
                    <a:lumMod val="75000"/>
                  </a:schemeClr>
                </a:solidFill>
              </a:rPr>
              <a:t> </a:t>
            </a:r>
            <a:r>
              <a:rPr lang="en-US" sz="3700" b="1" u="sng" dirty="0" smtClean="0">
                <a:solidFill>
                  <a:schemeClr val="accent5">
                    <a:lumMod val="50000"/>
                  </a:schemeClr>
                </a:solidFill>
              </a:rPr>
              <a:t>Formation of bicyclic lactones</a:t>
            </a:r>
            <a:endParaRPr lang="en-US" sz="3700" u="sng" dirty="0">
              <a:solidFill>
                <a:schemeClr val="accent5">
                  <a:lumMod val="50000"/>
                </a:schemeClr>
              </a:solidFill>
            </a:endParaRPr>
          </a:p>
        </p:txBody>
      </p:sp>
      <p:graphicFrame>
        <p:nvGraphicFramePr>
          <p:cNvPr id="7171" name="Object 3"/>
          <p:cNvGraphicFramePr>
            <a:graphicFrameLocks noChangeAspect="1"/>
          </p:cNvGraphicFramePr>
          <p:nvPr/>
        </p:nvGraphicFramePr>
        <p:xfrm>
          <a:off x="4199243" y="23789950"/>
          <a:ext cx="6718300" cy="1816100"/>
        </p:xfrm>
        <a:graphic>
          <a:graphicData uri="http://schemas.openxmlformats.org/presentationml/2006/ole">
            <p:oleObj spid="_x0000_s7171" name="CS ChemDraw Drawing" r:id="rId7" imgW="2990327" imgH="807767" progId="ChemDraw.Document.6.0">
              <p:embed/>
            </p:oleObj>
          </a:graphicData>
        </a:graphic>
      </p:graphicFrame>
      <p:sp>
        <p:nvSpPr>
          <p:cNvPr id="45" name="Text Placeholder 448"/>
          <p:cNvSpPr txBox="1">
            <a:spLocks/>
          </p:cNvSpPr>
          <p:nvPr/>
        </p:nvSpPr>
        <p:spPr>
          <a:xfrm>
            <a:off x="3007362" y="22273791"/>
            <a:ext cx="10056813" cy="1323417"/>
          </a:xfrm>
          <a:prstGeom prst="rect">
            <a:avLst/>
          </a:prstGeom>
        </p:spPr>
        <p:txBody>
          <a:bodyPr wrap="square" lIns="228589" tIns="228589" rIns="228589" bIns="228589">
            <a:spAutoFit/>
          </a:bodyPr>
          <a:lstStyle/>
          <a:p>
            <a:pPr lvl="0" algn="just">
              <a:spcBef>
                <a:spcPts val="672"/>
              </a:spcBef>
            </a:pPr>
            <a:r>
              <a:rPr lang="en-US" sz="2800" dirty="0" smtClean="0">
                <a:solidFill>
                  <a:schemeClr val="accent5">
                    <a:lumMod val="50000"/>
                  </a:schemeClr>
                </a:solidFill>
                <a:latin typeface="Times New Roman" pitchFamily="18" charset="0"/>
                <a:cs typeface="Times New Roman" pitchFamily="18" charset="0"/>
              </a:rPr>
              <a:t>Formation of lactones during the chain extension reaction of </a:t>
            </a:r>
            <a:r>
              <a:rPr lang="el-GR" sz="2800" dirty="0" smtClean="0">
                <a:solidFill>
                  <a:schemeClr val="accent5">
                    <a:lumMod val="50000"/>
                  </a:schemeClr>
                </a:solidFill>
                <a:latin typeface="Times New Roman" pitchFamily="18" charset="0"/>
                <a:cs typeface="Times New Roman" pitchFamily="18" charset="0"/>
              </a:rPr>
              <a:t>β</a:t>
            </a:r>
            <a:r>
              <a:rPr lang="en-US" sz="2800" dirty="0" smtClean="0">
                <a:solidFill>
                  <a:schemeClr val="accent5">
                    <a:lumMod val="50000"/>
                  </a:schemeClr>
                </a:solidFill>
                <a:latin typeface="Times New Roman" pitchFamily="18" charset="0"/>
                <a:cs typeface="Times New Roman" pitchFamily="18" charset="0"/>
              </a:rPr>
              <a:t>-</a:t>
            </a:r>
            <a:r>
              <a:rPr lang="en-US" sz="2800" dirty="0" err="1" smtClean="0">
                <a:solidFill>
                  <a:schemeClr val="accent5">
                    <a:lumMod val="50000"/>
                  </a:schemeClr>
                </a:solidFill>
                <a:latin typeface="Times New Roman" pitchFamily="18" charset="0"/>
                <a:cs typeface="Times New Roman" pitchFamily="18" charset="0"/>
              </a:rPr>
              <a:t>keto</a:t>
            </a:r>
            <a:r>
              <a:rPr lang="en-US" sz="2800" dirty="0" smtClean="0">
                <a:solidFill>
                  <a:schemeClr val="accent5">
                    <a:lumMod val="50000"/>
                  </a:schemeClr>
                </a:solidFill>
                <a:latin typeface="Times New Roman" pitchFamily="18" charset="0"/>
                <a:cs typeface="Times New Roman" pitchFamily="18" charset="0"/>
              </a:rPr>
              <a:t> </a:t>
            </a:r>
            <a:r>
              <a:rPr lang="en-US" sz="2800" dirty="0" err="1" smtClean="0">
                <a:solidFill>
                  <a:schemeClr val="accent5">
                    <a:lumMod val="50000"/>
                  </a:schemeClr>
                </a:solidFill>
                <a:latin typeface="Times New Roman" pitchFamily="18" charset="0"/>
                <a:cs typeface="Times New Roman" pitchFamily="18" charset="0"/>
              </a:rPr>
              <a:t>imide</a:t>
            </a:r>
            <a:r>
              <a:rPr lang="en-US" sz="2800" dirty="0" smtClean="0">
                <a:solidFill>
                  <a:schemeClr val="accent5">
                    <a:lumMod val="50000"/>
                  </a:schemeClr>
                </a:solidFill>
                <a:latin typeface="Times New Roman" pitchFamily="18" charset="0"/>
                <a:cs typeface="Times New Roman" pitchFamily="18" charset="0"/>
              </a:rPr>
              <a:t> has been observed by </a:t>
            </a:r>
            <a:r>
              <a:rPr lang="en-US" sz="2800" dirty="0" err="1" smtClean="0">
                <a:solidFill>
                  <a:schemeClr val="accent5">
                    <a:lumMod val="50000"/>
                  </a:schemeClr>
                </a:solidFill>
                <a:latin typeface="Times New Roman" pitchFamily="18" charset="0"/>
                <a:cs typeface="Times New Roman" pitchFamily="18" charset="0"/>
              </a:rPr>
              <a:t>Taschner</a:t>
            </a:r>
            <a:r>
              <a:rPr lang="en-US" sz="2800" dirty="0" smtClean="0">
                <a:solidFill>
                  <a:schemeClr val="accent5">
                    <a:lumMod val="50000"/>
                  </a:schemeClr>
                </a:solidFill>
                <a:latin typeface="Times New Roman" pitchFamily="18" charset="0"/>
                <a:cs typeface="Times New Roman" pitchFamily="18" charset="0"/>
              </a:rPr>
              <a:t> in </a:t>
            </a:r>
            <a:r>
              <a:rPr lang="en-US" sz="2800" dirty="0" err="1" smtClean="0">
                <a:solidFill>
                  <a:schemeClr val="accent5">
                    <a:lumMod val="50000"/>
                  </a:schemeClr>
                </a:solidFill>
                <a:latin typeface="Times New Roman" pitchFamily="18" charset="0"/>
                <a:cs typeface="Times New Roman" pitchFamily="18" charset="0"/>
              </a:rPr>
              <a:t>Zercher</a:t>
            </a:r>
            <a:r>
              <a:rPr lang="en-US" sz="2800" dirty="0" smtClean="0">
                <a:solidFill>
                  <a:schemeClr val="accent5">
                    <a:lumMod val="50000"/>
                  </a:schemeClr>
                </a:solidFill>
                <a:latin typeface="Times New Roman" pitchFamily="18" charset="0"/>
                <a:cs typeface="Times New Roman" pitchFamily="18" charset="0"/>
              </a:rPr>
              <a:t> group.</a:t>
            </a:r>
            <a:r>
              <a:rPr lang="en-US" sz="2800" baseline="30000" dirty="0" smtClean="0"/>
              <a:t> 3</a:t>
            </a:r>
            <a:endParaRPr kumimoji="0" lang="en-US" sz="2800" b="0" i="0" u="none" strike="noStrike" kern="1200" cap="none" spc="0" normalizeH="0" baseline="0" noProof="0" dirty="0">
              <a:ln>
                <a:noFill/>
              </a:ln>
              <a:solidFill>
                <a:schemeClr val="accent5">
                  <a:lumMod val="50000"/>
                </a:schemeClr>
              </a:solidFill>
              <a:effectLst/>
              <a:uLnTx/>
              <a:uFillTx/>
              <a:latin typeface="Times New Roman" pitchFamily="18" charset="0"/>
              <a:cs typeface="Times New Roman" pitchFamily="18" charset="0"/>
            </a:endParaRPr>
          </a:p>
        </p:txBody>
      </p:sp>
      <p:sp>
        <p:nvSpPr>
          <p:cNvPr id="46" name="Text Placeholder 448"/>
          <p:cNvSpPr txBox="1">
            <a:spLocks/>
          </p:cNvSpPr>
          <p:nvPr/>
        </p:nvSpPr>
        <p:spPr>
          <a:xfrm>
            <a:off x="3007362" y="25883241"/>
            <a:ext cx="10056813" cy="3508631"/>
          </a:xfrm>
          <a:prstGeom prst="rect">
            <a:avLst/>
          </a:prstGeom>
        </p:spPr>
        <p:txBody>
          <a:bodyPr wrap="square" lIns="228589" tIns="228589" rIns="228589" bIns="228589">
            <a:spAutoFit/>
          </a:bodyPr>
          <a:lstStyle/>
          <a:p>
            <a:pPr algn="just"/>
            <a:r>
              <a:rPr lang="en-US" sz="2800" dirty="0" smtClean="0">
                <a:solidFill>
                  <a:schemeClr val="accent5">
                    <a:lumMod val="50000"/>
                  </a:schemeClr>
                </a:solidFill>
                <a:latin typeface="Times New Roman" pitchFamily="18" charset="0"/>
                <a:cs typeface="Times New Roman" pitchFamily="18" charset="0"/>
              </a:rPr>
              <a:t>Reactive intermediates can be trapped with </a:t>
            </a:r>
            <a:r>
              <a:rPr lang="en-US" sz="2800" dirty="0" err="1" smtClean="0">
                <a:solidFill>
                  <a:schemeClr val="accent5">
                    <a:lumMod val="50000"/>
                  </a:schemeClr>
                </a:solidFill>
                <a:latin typeface="Times New Roman" pitchFamily="18" charset="0"/>
                <a:cs typeface="Times New Roman" pitchFamily="18" charset="0"/>
              </a:rPr>
              <a:t>TMSCl</a:t>
            </a:r>
            <a:r>
              <a:rPr lang="en-US" sz="2800" dirty="0" smtClean="0">
                <a:solidFill>
                  <a:schemeClr val="accent5">
                    <a:lumMod val="50000"/>
                  </a:schemeClr>
                </a:solidFill>
                <a:latin typeface="Times New Roman" pitchFamily="18" charset="0"/>
                <a:cs typeface="Times New Roman" pitchFamily="18" charset="0"/>
              </a:rPr>
              <a:t> to obtain the </a:t>
            </a:r>
            <a:r>
              <a:rPr lang="en-US" sz="2800" dirty="0" err="1" smtClean="0">
                <a:solidFill>
                  <a:schemeClr val="accent5">
                    <a:lumMod val="50000"/>
                  </a:schemeClr>
                </a:solidFill>
                <a:latin typeface="Times New Roman" pitchFamily="18" charset="0"/>
                <a:cs typeface="Times New Roman" pitchFamily="18" charset="0"/>
              </a:rPr>
              <a:t>cyclopropanols</a:t>
            </a:r>
            <a:r>
              <a:rPr lang="en-US" sz="2800" dirty="0" smtClean="0">
                <a:solidFill>
                  <a:schemeClr val="accent5">
                    <a:lumMod val="50000"/>
                  </a:schemeClr>
                </a:solidFill>
                <a:latin typeface="Times New Roman" pitchFamily="18" charset="0"/>
                <a:cs typeface="Times New Roman" pitchFamily="18" charset="0"/>
              </a:rPr>
              <a:t> which on </a:t>
            </a:r>
            <a:r>
              <a:rPr lang="en-US" sz="2800" dirty="0" err="1" smtClean="0">
                <a:solidFill>
                  <a:schemeClr val="accent5">
                    <a:lumMod val="50000"/>
                  </a:schemeClr>
                </a:solidFill>
                <a:latin typeface="Times New Roman" pitchFamily="18" charset="0"/>
                <a:cs typeface="Times New Roman" pitchFamily="18" charset="0"/>
              </a:rPr>
              <a:t>deprotection</a:t>
            </a:r>
            <a:r>
              <a:rPr lang="en-US" sz="2800" dirty="0" smtClean="0">
                <a:solidFill>
                  <a:schemeClr val="accent5">
                    <a:lumMod val="50000"/>
                  </a:schemeClr>
                </a:solidFill>
                <a:latin typeface="Times New Roman" pitchFamily="18" charset="0"/>
                <a:cs typeface="Times New Roman" pitchFamily="18" charset="0"/>
              </a:rPr>
              <a:t> provide the lactones. Formation of </a:t>
            </a:r>
            <a:r>
              <a:rPr lang="en-US" sz="2800" dirty="0" err="1" smtClean="0">
                <a:solidFill>
                  <a:schemeClr val="accent5">
                    <a:lumMod val="50000"/>
                  </a:schemeClr>
                </a:solidFill>
                <a:latin typeface="Times New Roman" pitchFamily="18" charset="0"/>
                <a:cs typeface="Times New Roman" pitchFamily="18" charset="0"/>
              </a:rPr>
              <a:t>lactone</a:t>
            </a:r>
            <a:r>
              <a:rPr lang="en-US" sz="2800" dirty="0" smtClean="0">
                <a:solidFill>
                  <a:schemeClr val="accent5">
                    <a:lumMod val="50000"/>
                  </a:schemeClr>
                </a:solidFill>
                <a:latin typeface="Times New Roman" pitchFamily="18" charset="0"/>
                <a:cs typeface="Times New Roman" pitchFamily="18" charset="0"/>
              </a:rPr>
              <a:t> requires </a:t>
            </a:r>
            <a:r>
              <a:rPr lang="en-US" sz="2800" dirty="0" err="1" smtClean="0">
                <a:solidFill>
                  <a:schemeClr val="accent5">
                    <a:lumMod val="50000"/>
                  </a:schemeClr>
                </a:solidFill>
                <a:latin typeface="Times New Roman" pitchFamily="18" charset="0"/>
                <a:cs typeface="Times New Roman" pitchFamily="18" charset="0"/>
              </a:rPr>
              <a:t>cyclopropanoxide</a:t>
            </a:r>
            <a:r>
              <a:rPr lang="en-US" sz="2800" dirty="0" smtClean="0">
                <a:solidFill>
                  <a:schemeClr val="accent5">
                    <a:lumMod val="50000"/>
                  </a:schemeClr>
                </a:solidFill>
                <a:latin typeface="Times New Roman" pitchFamily="18" charset="0"/>
                <a:cs typeface="Times New Roman" pitchFamily="18" charset="0"/>
              </a:rPr>
              <a:t> rearrangement and </a:t>
            </a:r>
            <a:r>
              <a:rPr lang="en-US" sz="2800" dirty="0" err="1" smtClean="0">
                <a:solidFill>
                  <a:schemeClr val="accent5">
                    <a:lumMod val="50000"/>
                  </a:schemeClr>
                </a:solidFill>
                <a:latin typeface="Times New Roman" pitchFamily="18" charset="0"/>
                <a:cs typeface="Times New Roman" pitchFamily="18" charset="0"/>
              </a:rPr>
              <a:t>intramolecular</a:t>
            </a:r>
            <a:r>
              <a:rPr lang="en-US" sz="2800" dirty="0" smtClean="0">
                <a:solidFill>
                  <a:schemeClr val="accent5">
                    <a:lumMod val="50000"/>
                  </a:schemeClr>
                </a:solidFill>
                <a:latin typeface="Times New Roman" pitchFamily="18" charset="0"/>
                <a:cs typeface="Times New Roman" pitchFamily="18" charset="0"/>
              </a:rPr>
              <a:t> </a:t>
            </a:r>
            <a:r>
              <a:rPr lang="en-US" sz="2800" dirty="0" err="1" smtClean="0">
                <a:solidFill>
                  <a:schemeClr val="accent5">
                    <a:lumMod val="50000"/>
                  </a:schemeClr>
                </a:solidFill>
                <a:latin typeface="Times New Roman" pitchFamily="18" charset="0"/>
                <a:cs typeface="Times New Roman" pitchFamily="18" charset="0"/>
              </a:rPr>
              <a:t>acylation</a:t>
            </a:r>
            <a:r>
              <a:rPr lang="en-US" sz="2800" dirty="0" smtClean="0">
                <a:solidFill>
                  <a:schemeClr val="accent5">
                    <a:lumMod val="50000"/>
                  </a:schemeClr>
                </a:solidFill>
                <a:latin typeface="Times New Roman" pitchFamily="18" charset="0"/>
                <a:cs typeface="Times New Roman" pitchFamily="18" charset="0"/>
              </a:rPr>
              <a:t> using the </a:t>
            </a:r>
            <a:r>
              <a:rPr lang="en-US" sz="2800" dirty="0" err="1" smtClean="0">
                <a:solidFill>
                  <a:schemeClr val="accent5">
                    <a:lumMod val="50000"/>
                  </a:schemeClr>
                </a:solidFill>
                <a:latin typeface="Times New Roman" pitchFamily="18" charset="0"/>
                <a:cs typeface="Times New Roman" pitchFamily="18" charset="0"/>
              </a:rPr>
              <a:t>imide</a:t>
            </a:r>
            <a:r>
              <a:rPr lang="en-US" sz="2800" dirty="0" smtClean="0">
                <a:solidFill>
                  <a:schemeClr val="accent5">
                    <a:lumMod val="50000"/>
                  </a:schemeClr>
                </a:solidFill>
                <a:latin typeface="Times New Roman" pitchFamily="18" charset="0"/>
                <a:cs typeface="Times New Roman" pitchFamily="18" charset="0"/>
              </a:rPr>
              <a:t> carbonyl. Hence the reaction is named Homologation </a:t>
            </a:r>
            <a:r>
              <a:rPr lang="en-US" sz="2800" dirty="0" err="1" smtClean="0">
                <a:solidFill>
                  <a:schemeClr val="accent5">
                    <a:lumMod val="50000"/>
                  </a:schemeClr>
                </a:solidFill>
                <a:latin typeface="Times New Roman" pitchFamily="18" charset="0"/>
                <a:cs typeface="Times New Roman" pitchFamily="18" charset="0"/>
              </a:rPr>
              <a:t>cyclopropanation</a:t>
            </a:r>
            <a:r>
              <a:rPr lang="en-US" sz="2800" dirty="0" smtClean="0">
                <a:solidFill>
                  <a:schemeClr val="accent5">
                    <a:lumMod val="50000"/>
                  </a:schemeClr>
                </a:solidFill>
                <a:latin typeface="Times New Roman" pitchFamily="18" charset="0"/>
                <a:cs typeface="Times New Roman" pitchFamily="18" charset="0"/>
              </a:rPr>
              <a:t> rearrangement </a:t>
            </a:r>
            <a:r>
              <a:rPr lang="en-US" sz="2800" dirty="0" err="1" smtClean="0">
                <a:solidFill>
                  <a:schemeClr val="accent5">
                    <a:lumMod val="50000"/>
                  </a:schemeClr>
                </a:solidFill>
                <a:latin typeface="Times New Roman" pitchFamily="18" charset="0"/>
                <a:cs typeface="Times New Roman" pitchFamily="18" charset="0"/>
              </a:rPr>
              <a:t>lactonization</a:t>
            </a:r>
            <a:r>
              <a:rPr lang="en-US" sz="2800" dirty="0" smtClean="0">
                <a:solidFill>
                  <a:schemeClr val="accent5">
                    <a:lumMod val="50000"/>
                  </a:schemeClr>
                </a:solidFill>
                <a:latin typeface="Times New Roman" pitchFamily="18" charset="0"/>
                <a:cs typeface="Times New Roman" pitchFamily="18" charset="0"/>
              </a:rPr>
              <a:t> (HCRL).</a:t>
            </a:r>
          </a:p>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US" sz="2500" b="0" i="0" u="none" strike="noStrike" kern="1200" cap="none" spc="0" normalizeH="0" baseline="0" noProof="0" dirty="0">
              <a:ln>
                <a:noFill/>
              </a:ln>
              <a:solidFill>
                <a:schemeClr val="accent5">
                  <a:lumMod val="50000"/>
                </a:schemeClr>
              </a:solidFill>
              <a:effectLst/>
              <a:uLnTx/>
              <a:uFillTx/>
              <a:latin typeface="Times New Roman" pitchFamily="18" charset="0"/>
              <a:ea typeface="+mn-ea"/>
              <a:cs typeface="Times New Roman" pitchFamily="18" charset="0"/>
            </a:endParaRPr>
          </a:p>
        </p:txBody>
      </p:sp>
      <p:graphicFrame>
        <p:nvGraphicFramePr>
          <p:cNvPr id="7172" name="Object 4"/>
          <p:cNvGraphicFramePr>
            <a:graphicFrameLocks noChangeAspect="1"/>
          </p:cNvGraphicFramePr>
          <p:nvPr/>
        </p:nvGraphicFramePr>
        <p:xfrm>
          <a:off x="3006725" y="28649613"/>
          <a:ext cx="9890125" cy="2028825"/>
        </p:xfrm>
        <a:graphic>
          <a:graphicData uri="http://schemas.openxmlformats.org/presentationml/2006/ole">
            <p:oleObj spid="_x0000_s7172" name="CS ChemDraw Drawing" r:id="rId8" imgW="4932447" imgH="1013134" progId="ChemDraw.Document.6.0">
              <p:embed/>
            </p:oleObj>
          </a:graphicData>
        </a:graphic>
      </p:graphicFrame>
      <p:graphicFrame>
        <p:nvGraphicFramePr>
          <p:cNvPr id="7173" name="Object 5"/>
          <p:cNvGraphicFramePr>
            <a:graphicFrameLocks noChangeAspect="1"/>
          </p:cNvGraphicFramePr>
          <p:nvPr/>
        </p:nvGraphicFramePr>
        <p:xfrm>
          <a:off x="17071693" y="6651507"/>
          <a:ext cx="9947275" cy="4770438"/>
        </p:xfrm>
        <a:graphic>
          <a:graphicData uri="http://schemas.openxmlformats.org/presentationml/2006/ole">
            <p:oleObj spid="_x0000_s7173" name="CS ChemDraw Drawing" r:id="rId9" imgW="4957290" imgH="2380188" progId="ChemDraw.Document.6.0">
              <p:embed/>
            </p:oleObj>
          </a:graphicData>
        </a:graphic>
      </p:graphicFrame>
      <p:sp>
        <p:nvSpPr>
          <p:cNvPr id="51" name="Text Placeholder 448"/>
          <p:cNvSpPr txBox="1">
            <a:spLocks/>
          </p:cNvSpPr>
          <p:nvPr/>
        </p:nvSpPr>
        <p:spPr>
          <a:xfrm>
            <a:off x="17121557" y="12167331"/>
            <a:ext cx="10056813" cy="1754304"/>
          </a:xfrm>
          <a:prstGeom prst="rect">
            <a:avLst/>
          </a:prstGeom>
        </p:spPr>
        <p:txBody>
          <a:bodyPr wrap="square" lIns="228589" tIns="228589" rIns="228589" bIns="228589">
            <a:spAutoFit/>
          </a:bodyPr>
          <a:lstStyle/>
          <a:p>
            <a:pPr algn="just"/>
            <a:r>
              <a:rPr lang="en-US" sz="2800" dirty="0" smtClean="0">
                <a:solidFill>
                  <a:schemeClr val="accent5">
                    <a:lumMod val="50000"/>
                  </a:schemeClr>
                </a:solidFill>
                <a:latin typeface="Times New Roman" pitchFamily="18" charset="0"/>
                <a:cs typeface="Times New Roman" pitchFamily="18" charset="0"/>
              </a:rPr>
              <a:t>Formation of  bicyclic lactones derived from various amino acid has been succeeded in good yields. </a:t>
            </a:r>
            <a:r>
              <a:rPr lang="en-US" sz="2800" dirty="0" err="1" smtClean="0">
                <a:solidFill>
                  <a:schemeClr val="accent5">
                    <a:lumMod val="50000"/>
                  </a:schemeClr>
                </a:solidFill>
                <a:latin typeface="Times New Roman" pitchFamily="18" charset="0"/>
                <a:cs typeface="Times New Roman" pitchFamily="18" charset="0"/>
              </a:rPr>
              <a:t>Proline</a:t>
            </a:r>
            <a:r>
              <a:rPr lang="en-US" sz="2800" dirty="0" smtClean="0">
                <a:solidFill>
                  <a:schemeClr val="accent5">
                    <a:lumMod val="50000"/>
                  </a:schemeClr>
                </a:solidFill>
                <a:latin typeface="Times New Roman" pitchFamily="18" charset="0"/>
                <a:cs typeface="Times New Roman" pitchFamily="18" charset="0"/>
              </a:rPr>
              <a:t> derived imides are found to provide  lactones with a variety of protecting groups.</a:t>
            </a:r>
            <a:endParaRPr kumimoji="0" lang="en-US" sz="2500" b="0" i="0" u="none" strike="noStrike" kern="1200" cap="none" spc="0" normalizeH="0" baseline="0" noProof="0" dirty="0">
              <a:ln>
                <a:noFill/>
              </a:ln>
              <a:solidFill>
                <a:schemeClr val="accent5">
                  <a:lumMod val="50000"/>
                </a:schemeClr>
              </a:solidFill>
              <a:effectLst/>
              <a:uLnTx/>
              <a:uFillTx/>
              <a:latin typeface="Times New Roman" pitchFamily="18" charset="0"/>
              <a:ea typeface="+mn-ea"/>
              <a:cs typeface="Times New Roman" pitchFamily="18" charset="0"/>
            </a:endParaRPr>
          </a:p>
        </p:txBody>
      </p:sp>
      <p:sp>
        <p:nvSpPr>
          <p:cNvPr id="55" name="Rectangle 54"/>
          <p:cNvSpPr/>
          <p:nvPr/>
        </p:nvSpPr>
        <p:spPr>
          <a:xfrm>
            <a:off x="18404435" y="14206057"/>
            <a:ext cx="7879366" cy="1215717"/>
          </a:xfrm>
          <a:prstGeom prst="rect">
            <a:avLst/>
          </a:prstGeom>
        </p:spPr>
        <p:txBody>
          <a:bodyPr wrap="square">
            <a:spAutoFit/>
          </a:bodyPr>
          <a:lstStyle/>
          <a:p>
            <a:r>
              <a:rPr lang="en-US" sz="3600" b="1" u="sng" dirty="0" smtClean="0">
                <a:solidFill>
                  <a:schemeClr val="accent5">
                    <a:lumMod val="50000"/>
                  </a:schemeClr>
                </a:solidFill>
              </a:rPr>
              <a:t>Mixed </a:t>
            </a:r>
            <a:r>
              <a:rPr lang="en-US" sz="3600" b="1" u="sng" dirty="0" err="1" smtClean="0">
                <a:solidFill>
                  <a:schemeClr val="accent5">
                    <a:lumMod val="50000"/>
                  </a:schemeClr>
                </a:solidFill>
              </a:rPr>
              <a:t>Claisen</a:t>
            </a:r>
            <a:r>
              <a:rPr lang="en-US" sz="3600" b="1" u="sng" dirty="0" smtClean="0">
                <a:solidFill>
                  <a:schemeClr val="accent5">
                    <a:lumMod val="50000"/>
                  </a:schemeClr>
                </a:solidFill>
              </a:rPr>
              <a:t> Route to </a:t>
            </a:r>
            <a:r>
              <a:rPr lang="el-GR" sz="3600" b="1" u="sng" dirty="0" smtClean="0">
                <a:solidFill>
                  <a:schemeClr val="accent5">
                    <a:lumMod val="50000"/>
                  </a:schemeClr>
                </a:solidFill>
              </a:rPr>
              <a:t>β</a:t>
            </a:r>
            <a:r>
              <a:rPr lang="en-US" sz="3600" b="1" u="sng" dirty="0" smtClean="0">
                <a:solidFill>
                  <a:schemeClr val="accent5">
                    <a:lumMod val="50000"/>
                  </a:schemeClr>
                </a:solidFill>
              </a:rPr>
              <a:t>-</a:t>
            </a:r>
            <a:r>
              <a:rPr lang="en-US" sz="3600" b="1" u="sng" dirty="0" err="1" smtClean="0">
                <a:solidFill>
                  <a:schemeClr val="accent5">
                    <a:lumMod val="50000"/>
                  </a:schemeClr>
                </a:solidFill>
              </a:rPr>
              <a:t>Keto</a:t>
            </a:r>
            <a:r>
              <a:rPr lang="en-US" sz="3600" b="1" u="sng" dirty="0" smtClean="0">
                <a:solidFill>
                  <a:schemeClr val="accent5">
                    <a:lumMod val="50000"/>
                  </a:schemeClr>
                </a:solidFill>
              </a:rPr>
              <a:t> </a:t>
            </a:r>
            <a:r>
              <a:rPr lang="en-US" sz="3600" b="1" u="sng" dirty="0" err="1" smtClean="0">
                <a:solidFill>
                  <a:schemeClr val="accent5">
                    <a:lumMod val="50000"/>
                  </a:schemeClr>
                </a:solidFill>
              </a:rPr>
              <a:t>Imide</a:t>
            </a:r>
            <a:endParaRPr lang="en-US" sz="3600" b="1" u="sng" dirty="0" smtClean="0">
              <a:solidFill>
                <a:schemeClr val="accent5">
                  <a:lumMod val="50000"/>
                </a:schemeClr>
              </a:solidFill>
            </a:endParaRPr>
          </a:p>
          <a:p>
            <a:endParaRPr lang="en-US" sz="3700" u="sng" dirty="0">
              <a:solidFill>
                <a:schemeClr val="accent5">
                  <a:lumMod val="50000"/>
                </a:schemeClr>
              </a:solidFill>
            </a:endParaRPr>
          </a:p>
        </p:txBody>
      </p:sp>
      <p:sp>
        <p:nvSpPr>
          <p:cNvPr id="56" name="Text Placeholder 448"/>
          <p:cNvSpPr txBox="1">
            <a:spLocks/>
          </p:cNvSpPr>
          <p:nvPr/>
        </p:nvSpPr>
        <p:spPr>
          <a:xfrm>
            <a:off x="17116302" y="14810665"/>
            <a:ext cx="10056813" cy="2646856"/>
          </a:xfrm>
          <a:prstGeom prst="rect">
            <a:avLst/>
          </a:prstGeom>
        </p:spPr>
        <p:txBody>
          <a:bodyPr wrap="square" lIns="228589" tIns="228589" rIns="228589" bIns="228589">
            <a:spAutoFit/>
          </a:bodyPr>
          <a:lstStyle/>
          <a:p>
            <a:pPr algn="just"/>
            <a:r>
              <a:rPr lang="en-US" sz="2800" dirty="0" smtClean="0">
                <a:solidFill>
                  <a:schemeClr val="accent5">
                    <a:lumMod val="50000"/>
                  </a:schemeClr>
                </a:solidFill>
                <a:latin typeface="Times New Roman" pitchFamily="18" charset="0"/>
                <a:cs typeface="Times New Roman" pitchFamily="18" charset="0"/>
              </a:rPr>
              <a:t>The </a:t>
            </a:r>
            <a:r>
              <a:rPr lang="en-US" sz="2800" dirty="0" err="1" smtClean="0">
                <a:solidFill>
                  <a:schemeClr val="accent5">
                    <a:lumMod val="50000"/>
                  </a:schemeClr>
                </a:solidFill>
                <a:latin typeface="Times New Roman" pitchFamily="18" charset="0"/>
                <a:cs typeface="Times New Roman" pitchFamily="18" charset="0"/>
              </a:rPr>
              <a:t>diprotected</a:t>
            </a:r>
            <a:r>
              <a:rPr lang="en-US" sz="2800" dirty="0" smtClean="0">
                <a:solidFill>
                  <a:schemeClr val="accent5">
                    <a:lumMod val="50000"/>
                  </a:schemeClr>
                </a:solidFill>
                <a:latin typeface="Times New Roman" pitchFamily="18" charset="0"/>
                <a:cs typeface="Times New Roman" pitchFamily="18" charset="0"/>
              </a:rPr>
              <a:t> phenylalanine was converted to </a:t>
            </a:r>
            <a:r>
              <a:rPr lang="el-GR" sz="2800" dirty="0" smtClean="0">
                <a:solidFill>
                  <a:schemeClr val="accent5">
                    <a:lumMod val="50000"/>
                  </a:schemeClr>
                </a:solidFill>
                <a:latin typeface="Times New Roman" pitchFamily="18" charset="0"/>
                <a:cs typeface="Times New Roman" pitchFamily="18" charset="0"/>
              </a:rPr>
              <a:t>β</a:t>
            </a:r>
            <a:r>
              <a:rPr lang="en-US" sz="2800" dirty="0" smtClean="0">
                <a:solidFill>
                  <a:schemeClr val="accent5">
                    <a:lumMod val="50000"/>
                  </a:schemeClr>
                </a:solidFill>
                <a:latin typeface="Times New Roman" pitchFamily="18" charset="0"/>
                <a:cs typeface="Times New Roman" pitchFamily="18" charset="0"/>
              </a:rPr>
              <a:t>-</a:t>
            </a:r>
            <a:r>
              <a:rPr lang="en-US" sz="2800" dirty="0" err="1" smtClean="0">
                <a:solidFill>
                  <a:schemeClr val="accent5">
                    <a:lumMod val="50000"/>
                  </a:schemeClr>
                </a:solidFill>
                <a:latin typeface="Times New Roman" pitchFamily="18" charset="0"/>
                <a:cs typeface="Times New Roman" pitchFamily="18" charset="0"/>
              </a:rPr>
              <a:t>keto</a:t>
            </a:r>
            <a:r>
              <a:rPr lang="en-US" sz="2800" dirty="0" smtClean="0">
                <a:solidFill>
                  <a:schemeClr val="accent5">
                    <a:lumMod val="50000"/>
                  </a:schemeClr>
                </a:solidFill>
                <a:latin typeface="Times New Roman" pitchFamily="18" charset="0"/>
                <a:cs typeface="Times New Roman" pitchFamily="18" charset="0"/>
              </a:rPr>
              <a:t> </a:t>
            </a:r>
            <a:r>
              <a:rPr lang="en-US" sz="2800" dirty="0" err="1" smtClean="0">
                <a:solidFill>
                  <a:schemeClr val="accent5">
                    <a:lumMod val="50000"/>
                  </a:schemeClr>
                </a:solidFill>
                <a:latin typeface="Times New Roman" pitchFamily="18" charset="0"/>
                <a:cs typeface="Times New Roman" pitchFamily="18" charset="0"/>
              </a:rPr>
              <a:t>imide</a:t>
            </a:r>
            <a:r>
              <a:rPr lang="en-US" sz="2800" dirty="0" smtClean="0">
                <a:solidFill>
                  <a:schemeClr val="accent5">
                    <a:lumMod val="50000"/>
                  </a:schemeClr>
                </a:solidFill>
                <a:latin typeface="Times New Roman" pitchFamily="18" charset="0"/>
                <a:cs typeface="Times New Roman" pitchFamily="18" charset="0"/>
              </a:rPr>
              <a:t> using mixed </a:t>
            </a:r>
            <a:r>
              <a:rPr lang="en-US" sz="2800" dirty="0" err="1" smtClean="0">
                <a:solidFill>
                  <a:schemeClr val="accent5">
                    <a:lumMod val="50000"/>
                  </a:schemeClr>
                </a:solidFill>
                <a:latin typeface="Times New Roman" pitchFamily="18" charset="0"/>
                <a:cs typeface="Times New Roman" pitchFamily="18" charset="0"/>
              </a:rPr>
              <a:t>claisen</a:t>
            </a:r>
            <a:r>
              <a:rPr lang="en-US" sz="2800" dirty="0" smtClean="0">
                <a:solidFill>
                  <a:schemeClr val="accent5">
                    <a:lumMod val="50000"/>
                  </a:schemeClr>
                </a:solidFill>
                <a:latin typeface="Times New Roman" pitchFamily="18" charset="0"/>
                <a:cs typeface="Times New Roman" pitchFamily="18" charset="0"/>
              </a:rPr>
              <a:t> reaction. The </a:t>
            </a:r>
            <a:r>
              <a:rPr lang="en-US" sz="2800" dirty="0" err="1" smtClean="0">
                <a:solidFill>
                  <a:schemeClr val="accent5">
                    <a:lumMod val="50000"/>
                  </a:schemeClr>
                </a:solidFill>
                <a:latin typeface="Times New Roman" pitchFamily="18" charset="0"/>
                <a:cs typeface="Times New Roman" pitchFamily="18" charset="0"/>
              </a:rPr>
              <a:t>derivatized</a:t>
            </a:r>
            <a:r>
              <a:rPr lang="en-US" sz="2800" dirty="0" smtClean="0">
                <a:solidFill>
                  <a:schemeClr val="accent5">
                    <a:lumMod val="50000"/>
                  </a:schemeClr>
                </a:solidFill>
                <a:latin typeface="Times New Roman" pitchFamily="18" charset="0"/>
                <a:cs typeface="Times New Roman" pitchFamily="18" charset="0"/>
              </a:rPr>
              <a:t> phenylalanine was subjected to zinc </a:t>
            </a:r>
            <a:r>
              <a:rPr lang="en-US" sz="2800" dirty="0" err="1" smtClean="0">
                <a:solidFill>
                  <a:schemeClr val="accent5">
                    <a:lumMod val="50000"/>
                  </a:schemeClr>
                </a:solidFill>
                <a:latin typeface="Times New Roman" pitchFamily="18" charset="0"/>
                <a:cs typeface="Times New Roman" pitchFamily="18" charset="0"/>
              </a:rPr>
              <a:t>carbenoid</a:t>
            </a:r>
            <a:r>
              <a:rPr lang="en-US" sz="2800" dirty="0" smtClean="0">
                <a:solidFill>
                  <a:schemeClr val="accent5">
                    <a:lumMod val="50000"/>
                  </a:schemeClr>
                </a:solidFill>
                <a:latin typeface="Times New Roman" pitchFamily="18" charset="0"/>
                <a:cs typeface="Times New Roman" pitchFamily="18" charset="0"/>
              </a:rPr>
              <a:t>-mediated HCRL reaction  to obtain </a:t>
            </a:r>
            <a:r>
              <a:rPr lang="en-US" sz="2800" dirty="0" err="1" smtClean="0">
                <a:solidFill>
                  <a:schemeClr val="accent5">
                    <a:lumMod val="50000"/>
                  </a:schemeClr>
                </a:solidFill>
                <a:latin typeface="Times New Roman" pitchFamily="18" charset="0"/>
                <a:cs typeface="Times New Roman" pitchFamily="18" charset="0"/>
              </a:rPr>
              <a:t>diastereomeric</a:t>
            </a:r>
            <a:r>
              <a:rPr lang="en-US" sz="2800" dirty="0" smtClean="0">
                <a:solidFill>
                  <a:schemeClr val="accent5">
                    <a:lumMod val="50000"/>
                  </a:schemeClr>
                </a:solidFill>
                <a:latin typeface="Times New Roman" pitchFamily="18" charset="0"/>
                <a:cs typeface="Times New Roman" pitchFamily="18" charset="0"/>
              </a:rPr>
              <a:t> lactones.</a:t>
            </a:r>
          </a:p>
          <a:p>
            <a:pPr marL="0" marR="0" lvl="0" indent="0" algn="l" defTabSz="4388900" rtl="0" eaLnBrk="1" fontAlgn="auto" latinLnBrk="0" hangingPunct="1">
              <a:lnSpc>
                <a:spcPct val="100000"/>
              </a:lnSpc>
              <a:spcBef>
                <a:spcPct val="20000"/>
              </a:spcBef>
              <a:spcAft>
                <a:spcPts val="0"/>
              </a:spcAft>
              <a:buClrTx/>
              <a:buSzTx/>
              <a:buFont typeface="Arial" pitchFamily="34" charset="0"/>
              <a:buNone/>
              <a:tabLst/>
              <a:defRPr/>
            </a:pPr>
            <a:endParaRPr kumimoji="0" lang="en-US" sz="2500" b="0" i="0" u="none" strike="noStrike" kern="1200" cap="none" spc="0" normalizeH="0" baseline="0" noProof="0" dirty="0">
              <a:ln>
                <a:noFill/>
              </a:ln>
              <a:solidFill>
                <a:schemeClr val="accent5">
                  <a:lumMod val="50000"/>
                </a:schemeClr>
              </a:solidFill>
              <a:effectLst/>
              <a:uLnTx/>
              <a:uFillTx/>
              <a:latin typeface="Times New Roman" pitchFamily="18" charset="0"/>
              <a:ea typeface="+mn-ea"/>
              <a:cs typeface="Times New Roman" pitchFamily="18" charset="0"/>
            </a:endParaRPr>
          </a:p>
        </p:txBody>
      </p:sp>
      <p:graphicFrame>
        <p:nvGraphicFramePr>
          <p:cNvPr id="7174" name="Object 6"/>
          <p:cNvGraphicFramePr>
            <a:graphicFrameLocks noChangeAspect="1"/>
          </p:cNvGraphicFramePr>
          <p:nvPr/>
        </p:nvGraphicFramePr>
        <p:xfrm>
          <a:off x="17735550" y="17105313"/>
          <a:ext cx="9007475" cy="5822950"/>
        </p:xfrm>
        <a:graphic>
          <a:graphicData uri="http://schemas.openxmlformats.org/presentationml/2006/ole">
            <p:oleObj spid="_x0000_s7174" name="CS ChemDraw Drawing" r:id="rId10" imgW="4498321" imgH="2910435" progId="ChemDraw.Document.6.0">
              <p:embed/>
            </p:oleObj>
          </a:graphicData>
        </a:graphic>
      </p:graphicFrame>
      <p:pic>
        <p:nvPicPr>
          <p:cNvPr id="61" name="Picture 2"/>
          <p:cNvPicPr>
            <a:picLocks noChangeAspect="1" noChangeArrowheads="1"/>
          </p:cNvPicPr>
          <p:nvPr/>
        </p:nvPicPr>
        <p:blipFill>
          <a:blip r:embed="rId11" cstate="print"/>
          <a:srcRect/>
          <a:stretch>
            <a:fillRect/>
          </a:stretch>
        </p:blipFill>
        <p:spPr bwMode="auto">
          <a:xfrm>
            <a:off x="31307680" y="6256114"/>
            <a:ext cx="10364787" cy="7231063"/>
          </a:xfrm>
          <a:prstGeom prst="rect">
            <a:avLst/>
          </a:prstGeom>
          <a:noFill/>
          <a:ln w="9525">
            <a:noFill/>
            <a:miter lim="800000"/>
            <a:headEnd/>
            <a:tailEnd/>
          </a:ln>
        </p:spPr>
      </p:pic>
      <p:graphicFrame>
        <p:nvGraphicFramePr>
          <p:cNvPr id="7176" name="Object 8"/>
          <p:cNvGraphicFramePr>
            <a:graphicFrameLocks noChangeAspect="1"/>
          </p:cNvGraphicFramePr>
          <p:nvPr/>
        </p:nvGraphicFramePr>
        <p:xfrm>
          <a:off x="38088888" y="6799263"/>
          <a:ext cx="1408112" cy="1277937"/>
        </p:xfrm>
        <a:graphic>
          <a:graphicData uri="http://schemas.openxmlformats.org/presentationml/2006/ole">
            <p:oleObj spid="_x0000_s7176" name="CS ChemDraw Drawing" r:id="rId12" imgW="1400067" imgH="1273606" progId="ChemDraw.Document.6.0">
              <p:embed/>
            </p:oleObj>
          </a:graphicData>
        </a:graphic>
      </p:graphicFrame>
      <p:sp>
        <p:nvSpPr>
          <p:cNvPr id="65" name="Text Placeholder 457"/>
          <p:cNvSpPr>
            <a:spLocks noGrp="1"/>
          </p:cNvSpPr>
          <p:nvPr>
            <p:ph type="body" sz="quarter" idx="25"/>
          </p:nvPr>
        </p:nvSpPr>
        <p:spPr>
          <a:xfrm>
            <a:off x="31528750" y="14054963"/>
            <a:ext cx="10047018" cy="754045"/>
          </a:xfrm>
        </p:spPr>
        <p:txBody>
          <a:bodyPr/>
          <a:lstStyle/>
          <a:p>
            <a:r>
              <a:rPr lang="en-US" sz="3600" dirty="0" smtClean="0"/>
              <a:t>Alkylation of Lactones</a:t>
            </a:r>
            <a:endParaRPr lang="en-US" dirty="0"/>
          </a:p>
        </p:txBody>
      </p:sp>
      <p:sp>
        <p:nvSpPr>
          <p:cNvPr id="66" name="Text Placeholder 458"/>
          <p:cNvSpPr>
            <a:spLocks noGrp="1"/>
          </p:cNvSpPr>
          <p:nvPr>
            <p:ph type="body" sz="quarter" idx="26"/>
          </p:nvPr>
        </p:nvSpPr>
        <p:spPr>
          <a:xfrm>
            <a:off x="31460080" y="14702147"/>
            <a:ext cx="10047017" cy="2702256"/>
          </a:xfrm>
        </p:spPr>
        <p:txBody>
          <a:bodyPr/>
          <a:lstStyle/>
          <a:p>
            <a:pPr algn="just"/>
            <a:r>
              <a:rPr lang="en-US" sz="2800" dirty="0" smtClean="0"/>
              <a:t>Alkylation of the </a:t>
            </a:r>
            <a:r>
              <a:rPr lang="en-US" sz="2800" dirty="0" err="1" smtClean="0"/>
              <a:t>diastereomeric</a:t>
            </a:r>
            <a:r>
              <a:rPr lang="en-US" sz="2800" dirty="0" smtClean="0"/>
              <a:t> lactones were attempted to obtain the  </a:t>
            </a:r>
            <a:r>
              <a:rPr lang="el-GR" sz="2800" dirty="0" smtClean="0"/>
              <a:t>α</a:t>
            </a:r>
            <a:r>
              <a:rPr lang="en-US" sz="2800" dirty="0" smtClean="0"/>
              <a:t>-</a:t>
            </a:r>
            <a:r>
              <a:rPr lang="en-US" sz="2800" dirty="0" err="1" smtClean="0"/>
              <a:t>alkylated</a:t>
            </a:r>
            <a:r>
              <a:rPr lang="en-US" sz="2800" dirty="0" smtClean="0"/>
              <a:t>  </a:t>
            </a:r>
            <a:r>
              <a:rPr lang="en-US" sz="2800" dirty="0" err="1" smtClean="0"/>
              <a:t>lactone</a:t>
            </a:r>
            <a:r>
              <a:rPr lang="en-US" sz="2800" dirty="0" smtClean="0"/>
              <a:t> from the major </a:t>
            </a:r>
            <a:r>
              <a:rPr lang="en-US" sz="2800" dirty="0" err="1" smtClean="0"/>
              <a:t>diastereomer</a:t>
            </a:r>
            <a:r>
              <a:rPr lang="en-US" sz="2800" dirty="0" smtClean="0"/>
              <a:t>. One of the  major </a:t>
            </a:r>
            <a:r>
              <a:rPr lang="en-US" sz="2800" dirty="0" err="1" smtClean="0"/>
              <a:t>diastereomer</a:t>
            </a:r>
            <a:r>
              <a:rPr lang="en-US" sz="2800" dirty="0" smtClean="0"/>
              <a:t> was separated and </a:t>
            </a:r>
            <a:r>
              <a:rPr lang="en-US" sz="2800" dirty="0" err="1" smtClean="0"/>
              <a:t>analysed</a:t>
            </a:r>
            <a:r>
              <a:rPr lang="en-US" sz="2800" dirty="0" smtClean="0"/>
              <a:t> by NMR experiments like DEPT and NOESY.</a:t>
            </a:r>
          </a:p>
          <a:p>
            <a:endParaRPr lang="en-US" sz="2800" dirty="0" smtClean="0"/>
          </a:p>
        </p:txBody>
      </p:sp>
      <p:pic>
        <p:nvPicPr>
          <p:cNvPr id="67" name="Picture 11"/>
          <p:cNvPicPr>
            <a:picLocks noChangeAspect="1" noChangeArrowheads="1"/>
          </p:cNvPicPr>
          <p:nvPr/>
        </p:nvPicPr>
        <p:blipFill>
          <a:blip r:embed="rId13" cstate="print"/>
          <a:srcRect/>
          <a:stretch>
            <a:fillRect/>
          </a:stretch>
        </p:blipFill>
        <p:spPr bwMode="auto">
          <a:xfrm>
            <a:off x="31376350" y="17026686"/>
            <a:ext cx="10364787" cy="7231063"/>
          </a:xfrm>
          <a:prstGeom prst="rect">
            <a:avLst/>
          </a:prstGeom>
          <a:noFill/>
          <a:ln w="9525">
            <a:noFill/>
            <a:miter lim="800000"/>
            <a:headEnd/>
            <a:tailEnd/>
          </a:ln>
        </p:spPr>
      </p:pic>
      <p:graphicFrame>
        <p:nvGraphicFramePr>
          <p:cNvPr id="7178" name="Object 10"/>
          <p:cNvGraphicFramePr>
            <a:graphicFrameLocks noChangeAspect="1"/>
          </p:cNvGraphicFramePr>
          <p:nvPr/>
        </p:nvGraphicFramePr>
        <p:xfrm>
          <a:off x="38571671" y="17494064"/>
          <a:ext cx="1554163" cy="1054100"/>
        </p:xfrm>
        <a:graphic>
          <a:graphicData uri="http://schemas.openxmlformats.org/presentationml/2006/ole">
            <p:oleObj spid="_x0000_s7178" name="CS ChemDraw Drawing" r:id="rId14" imgW="1553759" imgH="1054150" progId="ChemDraw.Document.6.0">
              <p:embed/>
            </p:oleObj>
          </a:graphicData>
        </a:graphic>
      </p:graphicFrame>
      <p:pic>
        <p:nvPicPr>
          <p:cNvPr id="38" name="Picture 5"/>
          <p:cNvPicPr>
            <a:picLocks noChangeAspect="1" noChangeArrowheads="1"/>
          </p:cNvPicPr>
          <p:nvPr/>
        </p:nvPicPr>
        <p:blipFill>
          <a:blip r:embed="rId15" cstate="print"/>
          <a:srcRect/>
          <a:stretch>
            <a:fillRect/>
          </a:stretch>
        </p:blipFill>
        <p:spPr bwMode="auto">
          <a:xfrm>
            <a:off x="16975536" y="23436495"/>
            <a:ext cx="10364787" cy="7231063"/>
          </a:xfrm>
          <a:prstGeom prst="rect">
            <a:avLst/>
          </a:prstGeom>
          <a:noFill/>
          <a:ln w="9525">
            <a:noFill/>
            <a:miter lim="800000"/>
            <a:headEnd/>
            <a:tailEnd/>
          </a:ln>
        </p:spPr>
      </p:pic>
      <p:graphicFrame>
        <p:nvGraphicFramePr>
          <p:cNvPr id="7179" name="Object 11"/>
          <p:cNvGraphicFramePr>
            <a:graphicFrameLocks noChangeAspect="1"/>
          </p:cNvGraphicFramePr>
          <p:nvPr/>
        </p:nvGraphicFramePr>
        <p:xfrm>
          <a:off x="23795038" y="23920450"/>
          <a:ext cx="1398587" cy="1244600"/>
        </p:xfrm>
        <a:graphic>
          <a:graphicData uri="http://schemas.openxmlformats.org/presentationml/2006/ole">
            <p:oleObj spid="_x0000_s7179" name="CS ChemDraw Drawing" r:id="rId16" imgW="1400067" imgH="1246121" progId="ChemDraw.Document.6.0">
              <p:embed/>
            </p:oleObj>
          </a:graphicData>
        </a:graphic>
      </p:graphicFrame>
      <p:sp>
        <p:nvSpPr>
          <p:cNvPr id="40" name="Text Placeholder 461"/>
          <p:cNvSpPr>
            <a:spLocks noGrp="1"/>
          </p:cNvSpPr>
          <p:nvPr>
            <p:ph type="body" sz="quarter" idx="29"/>
          </p:nvPr>
        </p:nvSpPr>
        <p:spPr>
          <a:xfrm>
            <a:off x="31403931" y="28400019"/>
            <a:ext cx="10047018" cy="754045"/>
          </a:xfrm>
        </p:spPr>
        <p:txBody>
          <a:bodyPr/>
          <a:lstStyle/>
          <a:p>
            <a:r>
              <a:rPr lang="en-US" dirty="0" smtClean="0"/>
              <a:t>References </a:t>
            </a:r>
            <a:endParaRPr lang="en-US" dirty="0"/>
          </a:p>
        </p:txBody>
      </p:sp>
      <p:sp>
        <p:nvSpPr>
          <p:cNvPr id="41" name="Text Placeholder 461"/>
          <p:cNvSpPr>
            <a:spLocks noGrp="1"/>
          </p:cNvSpPr>
          <p:nvPr>
            <p:ph type="body" sz="quarter" idx="29"/>
          </p:nvPr>
        </p:nvSpPr>
        <p:spPr>
          <a:xfrm>
            <a:off x="31461738" y="29046781"/>
            <a:ext cx="10047018" cy="3797955"/>
          </a:xfrm>
        </p:spPr>
        <p:txBody>
          <a:bodyPr/>
          <a:lstStyle/>
          <a:p>
            <a:pPr algn="l"/>
            <a:r>
              <a:rPr lang="en-US" sz="2800" b="0" u="none" dirty="0" smtClean="0">
                <a:latin typeface="Times New Roman" pitchFamily="18" charset="0"/>
                <a:cs typeface="Times New Roman" pitchFamily="18" charset="0"/>
              </a:rPr>
              <a:t>1.Brogan, J. B; </a:t>
            </a:r>
            <a:r>
              <a:rPr lang="en-US" sz="2800" b="0" u="none" dirty="0" err="1" smtClean="0">
                <a:latin typeface="Times New Roman" pitchFamily="18" charset="0"/>
                <a:cs typeface="Times New Roman" pitchFamily="18" charset="0"/>
              </a:rPr>
              <a:t>Zercher</a:t>
            </a:r>
            <a:r>
              <a:rPr lang="en-US" sz="2800" b="0" u="none" dirty="0" smtClean="0">
                <a:latin typeface="Times New Roman" pitchFamily="18" charset="0"/>
                <a:cs typeface="Times New Roman" pitchFamily="18" charset="0"/>
              </a:rPr>
              <a:t>, C. K. </a:t>
            </a:r>
            <a:r>
              <a:rPr lang="en-US" sz="2800" b="0" i="1" u="none" dirty="0" smtClean="0">
                <a:latin typeface="Times New Roman" pitchFamily="18" charset="0"/>
                <a:cs typeface="Times New Roman" pitchFamily="18" charset="0"/>
              </a:rPr>
              <a:t>J. Org. Chem. </a:t>
            </a:r>
            <a:r>
              <a:rPr lang="en-US" sz="2800" u="none" dirty="0" smtClean="0">
                <a:latin typeface="Times New Roman" pitchFamily="18" charset="0"/>
                <a:cs typeface="Times New Roman" pitchFamily="18" charset="0"/>
              </a:rPr>
              <a:t>1997</a:t>
            </a:r>
            <a:r>
              <a:rPr lang="en-US" sz="2800" b="0" u="none" dirty="0" smtClean="0">
                <a:latin typeface="Times New Roman" pitchFamily="18" charset="0"/>
                <a:cs typeface="Times New Roman" pitchFamily="18" charset="0"/>
              </a:rPr>
              <a:t>, </a:t>
            </a:r>
            <a:r>
              <a:rPr lang="en-US" sz="2800" b="0" i="1" u="none" dirty="0" smtClean="0">
                <a:latin typeface="Times New Roman" pitchFamily="18" charset="0"/>
                <a:cs typeface="Times New Roman" pitchFamily="18" charset="0"/>
              </a:rPr>
              <a:t>62</a:t>
            </a:r>
            <a:r>
              <a:rPr lang="en-US" sz="2800" b="0" u="none" dirty="0" smtClean="0">
                <a:latin typeface="Times New Roman" pitchFamily="18" charset="0"/>
                <a:cs typeface="Times New Roman" pitchFamily="18" charset="0"/>
              </a:rPr>
              <a:t>, 6444-6446</a:t>
            </a:r>
          </a:p>
          <a:p>
            <a:pPr algn="l"/>
            <a:r>
              <a:rPr lang="en-US" sz="2800" b="0" u="none" dirty="0" smtClean="0">
                <a:latin typeface="Times New Roman" pitchFamily="18" charset="0"/>
                <a:cs typeface="Times New Roman" pitchFamily="18" charset="0"/>
              </a:rPr>
              <a:t>2.Eger, W. A.; </a:t>
            </a:r>
            <a:r>
              <a:rPr lang="en-US" sz="2800" b="0" u="none" dirty="0" err="1" smtClean="0">
                <a:latin typeface="Times New Roman" pitchFamily="18" charset="0"/>
                <a:cs typeface="Times New Roman" pitchFamily="18" charset="0"/>
              </a:rPr>
              <a:t>Zercher</a:t>
            </a:r>
            <a:r>
              <a:rPr lang="en-US" sz="2800" b="0" u="none" dirty="0" smtClean="0">
                <a:latin typeface="Times New Roman" pitchFamily="18" charset="0"/>
                <a:cs typeface="Times New Roman" pitchFamily="18" charset="0"/>
              </a:rPr>
              <a:t>, C. K. Williams, C. M. </a:t>
            </a:r>
            <a:r>
              <a:rPr lang="en-US" sz="2800" b="0" i="1" u="none" dirty="0" smtClean="0">
                <a:latin typeface="Times New Roman" pitchFamily="18" charset="0"/>
                <a:cs typeface="Times New Roman" pitchFamily="18" charset="0"/>
              </a:rPr>
              <a:t>J. Org. Chem</a:t>
            </a:r>
            <a:r>
              <a:rPr lang="en-US" sz="2800" b="0" u="none" dirty="0" smtClean="0">
                <a:latin typeface="Times New Roman" pitchFamily="18" charset="0"/>
                <a:cs typeface="Times New Roman" pitchFamily="18" charset="0"/>
              </a:rPr>
              <a:t>. </a:t>
            </a:r>
            <a:r>
              <a:rPr lang="en-US" sz="2800" u="none" dirty="0" smtClean="0">
                <a:latin typeface="Times New Roman" pitchFamily="18" charset="0"/>
                <a:cs typeface="Times New Roman" pitchFamily="18" charset="0"/>
              </a:rPr>
              <a:t>2010</a:t>
            </a:r>
            <a:r>
              <a:rPr lang="en-US" sz="2800" b="0" u="none" dirty="0" smtClean="0">
                <a:latin typeface="Times New Roman" pitchFamily="18" charset="0"/>
                <a:cs typeface="Times New Roman" pitchFamily="18" charset="0"/>
              </a:rPr>
              <a:t>, </a:t>
            </a:r>
            <a:r>
              <a:rPr lang="en-US" sz="2800" b="0" i="1" u="none" dirty="0" smtClean="0">
                <a:latin typeface="Times New Roman" pitchFamily="18" charset="0"/>
                <a:cs typeface="Times New Roman" pitchFamily="18" charset="0"/>
              </a:rPr>
              <a:t>75</a:t>
            </a:r>
            <a:r>
              <a:rPr lang="en-US" sz="2800" b="0" u="none" dirty="0" smtClean="0">
                <a:latin typeface="Times New Roman" pitchFamily="18" charset="0"/>
                <a:cs typeface="Times New Roman" pitchFamily="18" charset="0"/>
              </a:rPr>
              <a:t>, 7322-7331</a:t>
            </a:r>
          </a:p>
          <a:p>
            <a:pPr algn="l"/>
            <a:r>
              <a:rPr lang="en-US" sz="2800" b="0" u="none" dirty="0" smtClean="0">
                <a:latin typeface="Times New Roman" pitchFamily="18" charset="0"/>
                <a:cs typeface="Times New Roman" pitchFamily="18" charset="0"/>
              </a:rPr>
              <a:t>3.Taschner, I. S. </a:t>
            </a:r>
            <a:r>
              <a:rPr lang="en-US" sz="2800" b="0" u="none" dirty="0" err="1" smtClean="0">
                <a:latin typeface="Times New Roman" pitchFamily="18" charset="0"/>
                <a:cs typeface="Times New Roman" pitchFamily="18" charset="0"/>
              </a:rPr>
              <a:t>Ph.D.Thesis</a:t>
            </a:r>
            <a:r>
              <a:rPr lang="en-US" sz="2800" b="0" u="none" dirty="0" smtClean="0">
                <a:latin typeface="Times New Roman" pitchFamily="18" charset="0"/>
                <a:cs typeface="Times New Roman" pitchFamily="18" charset="0"/>
              </a:rPr>
              <a:t>, University of New Hampshire, </a:t>
            </a:r>
            <a:r>
              <a:rPr lang="en-US" sz="2800" u="none" dirty="0" smtClean="0">
                <a:latin typeface="Times New Roman" pitchFamily="18" charset="0"/>
                <a:cs typeface="Times New Roman" pitchFamily="18" charset="0"/>
              </a:rPr>
              <a:t>2011</a:t>
            </a:r>
          </a:p>
          <a:p>
            <a:pPr algn="l"/>
            <a:endParaRPr lang="en-US" sz="2800" i="1" u="none" dirty="0" smtClean="0">
              <a:latin typeface="Times New Roman" pitchFamily="18" charset="0"/>
              <a:cs typeface="Times New Roman" pitchFamily="18" charset="0"/>
            </a:endParaRPr>
          </a:p>
          <a:p>
            <a:pPr algn="l"/>
            <a:endParaRPr lang="en-US" sz="2800" b="0" u="none" dirty="0" smtClean="0">
              <a:latin typeface="Times New Roman" pitchFamily="18" charset="0"/>
              <a:cs typeface="Times New Roman" pitchFamily="18" charset="0"/>
            </a:endParaRPr>
          </a:p>
          <a:p>
            <a:r>
              <a:rPr lang="en-US" dirty="0" smtClean="0"/>
              <a:t> </a:t>
            </a:r>
            <a:endParaRPr lang="en-US" dirty="0"/>
          </a:p>
        </p:txBody>
      </p:sp>
    </p:spTree>
    <p:extLst>
      <p:ext uri="{BB962C8B-B14F-4D97-AF65-F5344CB8AC3E}">
        <p14:creationId xmlns:p14="http://schemas.microsoft.com/office/powerpoint/2010/main" xmlns="" val="342521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24287</TotalTime>
  <Words>472</Words>
  <Application>Microsoft Office PowerPoint</Application>
  <PresentationFormat>Custom</PresentationFormat>
  <Paragraphs>40</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2</vt:i4>
      </vt:variant>
      <vt:variant>
        <vt:lpstr>Slide Titles</vt:lpstr>
      </vt:variant>
      <vt:variant>
        <vt:i4>1</vt:i4>
      </vt:variant>
    </vt:vector>
  </HeadingPairs>
  <TitlesOfParts>
    <vt:vector size="6" baseType="lpstr">
      <vt:lpstr>36x48-Template-V2b</vt:lpstr>
      <vt:lpstr>1_Classic 3 Columns</vt:lpstr>
      <vt:lpstr>Classic - Wide Center</vt:lpstr>
      <vt:lpstr>Image</vt:lpstr>
      <vt:lpstr>CS ChemDraw Drawing</vt:lpstr>
      <vt:lpstr>Slide 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Raju Mishra</cp:lastModifiedBy>
  <cp:revision>129</cp:revision>
  <dcterms:created xsi:type="dcterms:W3CDTF">2012-02-03T19:11:35Z</dcterms:created>
  <dcterms:modified xsi:type="dcterms:W3CDTF">2015-08-14T12:24:56Z</dcterms:modified>
</cp:coreProperties>
</file>