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0C000"/>
    <a:srgbClr val="11A758"/>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4660"/>
  </p:normalViewPr>
  <p:slideViewPr>
    <p:cSldViewPr snapToGrid="0" snapToObjects="1">
      <p:cViewPr>
        <p:scale>
          <a:sx n="55" d="100"/>
          <a:sy n="55" d="100"/>
        </p:scale>
        <p:origin x="3136" y="376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508062" indent="0" algn="ctr">
              <a:buNone/>
              <a:defRPr>
                <a:solidFill>
                  <a:schemeClr val="tx1">
                    <a:tint val="75000"/>
                  </a:schemeClr>
                </a:solidFill>
              </a:defRPr>
            </a:lvl2pPr>
            <a:lvl3pPr marL="5016124" indent="0" algn="ctr">
              <a:buNone/>
              <a:defRPr>
                <a:solidFill>
                  <a:schemeClr val="tx1">
                    <a:tint val="75000"/>
                  </a:schemeClr>
                </a:solidFill>
              </a:defRPr>
            </a:lvl3pPr>
            <a:lvl4pPr marL="7524186" indent="0" algn="ctr">
              <a:buNone/>
              <a:defRPr>
                <a:solidFill>
                  <a:schemeClr val="tx1">
                    <a:tint val="75000"/>
                  </a:schemeClr>
                </a:solidFill>
              </a:defRPr>
            </a:lvl4pPr>
            <a:lvl5pPr marL="10032248" indent="0" algn="ctr">
              <a:buNone/>
              <a:defRPr>
                <a:solidFill>
                  <a:schemeClr val="tx1">
                    <a:tint val="75000"/>
                  </a:schemeClr>
                </a:solidFill>
              </a:defRPr>
            </a:lvl5pPr>
            <a:lvl6pPr marL="12540310" indent="0" algn="ctr">
              <a:buNone/>
              <a:defRPr>
                <a:solidFill>
                  <a:schemeClr val="tx1">
                    <a:tint val="75000"/>
                  </a:schemeClr>
                </a:solidFill>
              </a:defRPr>
            </a:lvl6pPr>
            <a:lvl7pPr marL="15048372" indent="0" algn="ctr">
              <a:buNone/>
              <a:defRPr>
                <a:solidFill>
                  <a:schemeClr val="tx1">
                    <a:tint val="75000"/>
                  </a:schemeClr>
                </a:solidFill>
              </a:defRPr>
            </a:lvl7pPr>
            <a:lvl8pPr marL="17556434" indent="0" algn="ctr">
              <a:buNone/>
              <a:defRPr>
                <a:solidFill>
                  <a:schemeClr val="tx1">
                    <a:tint val="75000"/>
                  </a:schemeClr>
                </a:solidFill>
              </a:defRPr>
            </a:lvl8pPr>
            <a:lvl9pPr marL="2006449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84DDA2-F663-B345-9986-2C03BE83F944}" type="datetimeFigureOut">
              <a:rPr lang="en-US" smtClean="0"/>
              <a:t>8/24/15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57195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84DDA2-F663-B345-9986-2C03BE83F944}" type="datetimeFigureOut">
              <a:rPr lang="en-US" smtClean="0"/>
              <a:t>8/24/15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539125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219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11000">
                <a:solidFill>
                  <a:schemeClr val="tx1">
                    <a:tint val="75000"/>
                  </a:schemeClr>
                </a:solidFill>
              </a:defRPr>
            </a:lvl1pPr>
            <a:lvl2pPr marL="2508062" indent="0">
              <a:buNone/>
              <a:defRPr sz="9900">
                <a:solidFill>
                  <a:schemeClr val="tx1">
                    <a:tint val="75000"/>
                  </a:schemeClr>
                </a:solidFill>
              </a:defRPr>
            </a:lvl2pPr>
            <a:lvl3pPr marL="5016124" indent="0">
              <a:buNone/>
              <a:defRPr sz="8800">
                <a:solidFill>
                  <a:schemeClr val="tx1">
                    <a:tint val="75000"/>
                  </a:schemeClr>
                </a:solidFill>
              </a:defRPr>
            </a:lvl3pPr>
            <a:lvl4pPr marL="7524186" indent="0">
              <a:buNone/>
              <a:defRPr sz="7700">
                <a:solidFill>
                  <a:schemeClr val="tx1">
                    <a:tint val="75000"/>
                  </a:schemeClr>
                </a:solidFill>
              </a:defRPr>
            </a:lvl4pPr>
            <a:lvl5pPr marL="10032248" indent="0">
              <a:buNone/>
              <a:defRPr sz="7700">
                <a:solidFill>
                  <a:schemeClr val="tx1">
                    <a:tint val="75000"/>
                  </a:schemeClr>
                </a:solidFill>
              </a:defRPr>
            </a:lvl5pPr>
            <a:lvl6pPr marL="12540310" indent="0">
              <a:buNone/>
              <a:defRPr sz="7700">
                <a:solidFill>
                  <a:schemeClr val="tx1">
                    <a:tint val="75000"/>
                  </a:schemeClr>
                </a:solidFill>
              </a:defRPr>
            </a:lvl6pPr>
            <a:lvl7pPr marL="15048372" indent="0">
              <a:buNone/>
              <a:defRPr sz="7700">
                <a:solidFill>
                  <a:schemeClr val="tx1">
                    <a:tint val="75000"/>
                  </a:schemeClr>
                </a:solidFill>
              </a:defRPr>
            </a:lvl7pPr>
            <a:lvl8pPr marL="17556434" indent="0">
              <a:buNone/>
              <a:defRPr sz="7700">
                <a:solidFill>
                  <a:schemeClr val="tx1">
                    <a:tint val="75000"/>
                  </a:schemeClr>
                </a:solidFill>
              </a:defRPr>
            </a:lvl8pPr>
            <a:lvl9pPr marL="20064496" indent="0">
              <a:buNone/>
              <a:defRPr sz="7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84DDA2-F663-B345-9986-2C03BE83F944}" type="datetimeFigureOut">
              <a:rPr lang="en-US" smtClean="0"/>
              <a:t>8/24/15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1995877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5400"/>
            </a:lvl1pPr>
            <a:lvl2pPr>
              <a:defRPr sz="13200"/>
            </a:lvl2pPr>
            <a:lvl3pPr>
              <a:defRPr sz="11000"/>
            </a:lvl3pPr>
            <a:lvl4pPr>
              <a:defRPr sz="9900"/>
            </a:lvl4pPr>
            <a:lvl5pPr>
              <a:defRPr sz="9900"/>
            </a:lvl5pPr>
            <a:lvl6pPr>
              <a:defRPr sz="9900"/>
            </a:lvl6pPr>
            <a:lvl7pPr>
              <a:defRPr sz="9900"/>
            </a:lvl7pPr>
            <a:lvl8pPr>
              <a:defRPr sz="9900"/>
            </a:lvl8pPr>
            <a:lvl9pPr>
              <a:defRPr sz="9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5400"/>
            </a:lvl1pPr>
            <a:lvl2pPr>
              <a:defRPr sz="13200"/>
            </a:lvl2pPr>
            <a:lvl3pPr>
              <a:defRPr sz="11000"/>
            </a:lvl3pPr>
            <a:lvl4pPr>
              <a:defRPr sz="9900"/>
            </a:lvl4pPr>
            <a:lvl5pPr>
              <a:defRPr sz="9900"/>
            </a:lvl5pPr>
            <a:lvl6pPr>
              <a:defRPr sz="9900"/>
            </a:lvl6pPr>
            <a:lvl7pPr>
              <a:defRPr sz="9900"/>
            </a:lvl7pPr>
            <a:lvl8pPr>
              <a:defRPr sz="9900"/>
            </a:lvl8pPr>
            <a:lvl9pPr>
              <a:defRPr sz="9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84DDA2-F663-B345-9986-2C03BE83F944}" type="datetimeFigureOut">
              <a:rPr lang="en-US" smtClean="0"/>
              <a:t>8/24/15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4113004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8"/>
          </a:xfrm>
        </p:spPr>
        <p:txBody>
          <a:bodyPr anchor="b"/>
          <a:lstStyle>
            <a:lvl1pPr marL="0" indent="0">
              <a:buNone/>
              <a:defRPr sz="13200" b="1"/>
            </a:lvl1pPr>
            <a:lvl2pPr marL="2508062" indent="0">
              <a:buNone/>
              <a:defRPr sz="11000" b="1"/>
            </a:lvl2pPr>
            <a:lvl3pPr marL="5016124" indent="0">
              <a:buNone/>
              <a:defRPr sz="9900" b="1"/>
            </a:lvl3pPr>
            <a:lvl4pPr marL="7524186" indent="0">
              <a:buNone/>
              <a:defRPr sz="8800" b="1"/>
            </a:lvl4pPr>
            <a:lvl5pPr marL="10032248" indent="0">
              <a:buNone/>
              <a:defRPr sz="8800" b="1"/>
            </a:lvl5pPr>
            <a:lvl6pPr marL="12540310" indent="0">
              <a:buNone/>
              <a:defRPr sz="8800" b="1"/>
            </a:lvl6pPr>
            <a:lvl7pPr marL="15048372" indent="0">
              <a:buNone/>
              <a:defRPr sz="8800" b="1"/>
            </a:lvl7pPr>
            <a:lvl8pPr marL="17556434" indent="0">
              <a:buNone/>
              <a:defRPr sz="8800" b="1"/>
            </a:lvl8pPr>
            <a:lvl9pPr marL="20064496" indent="0">
              <a:buNone/>
              <a:defRPr sz="88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2" cy="18966182"/>
          </a:xfrm>
        </p:spPr>
        <p:txBody>
          <a:bodyPr/>
          <a:lstStyle>
            <a:lvl1pPr>
              <a:defRPr sz="13200"/>
            </a:lvl1pPr>
            <a:lvl2pPr>
              <a:defRPr sz="110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0" cy="3070858"/>
          </a:xfrm>
        </p:spPr>
        <p:txBody>
          <a:bodyPr anchor="b"/>
          <a:lstStyle>
            <a:lvl1pPr marL="0" indent="0">
              <a:buNone/>
              <a:defRPr sz="13200" b="1"/>
            </a:lvl1pPr>
            <a:lvl2pPr marL="2508062" indent="0">
              <a:buNone/>
              <a:defRPr sz="11000" b="1"/>
            </a:lvl2pPr>
            <a:lvl3pPr marL="5016124" indent="0">
              <a:buNone/>
              <a:defRPr sz="9900" b="1"/>
            </a:lvl3pPr>
            <a:lvl4pPr marL="7524186" indent="0">
              <a:buNone/>
              <a:defRPr sz="8800" b="1"/>
            </a:lvl4pPr>
            <a:lvl5pPr marL="10032248" indent="0">
              <a:buNone/>
              <a:defRPr sz="8800" b="1"/>
            </a:lvl5pPr>
            <a:lvl6pPr marL="12540310" indent="0">
              <a:buNone/>
              <a:defRPr sz="8800" b="1"/>
            </a:lvl6pPr>
            <a:lvl7pPr marL="15048372" indent="0">
              <a:buNone/>
              <a:defRPr sz="8800" b="1"/>
            </a:lvl7pPr>
            <a:lvl8pPr marL="17556434" indent="0">
              <a:buNone/>
              <a:defRPr sz="8800" b="1"/>
            </a:lvl8pPr>
            <a:lvl9pPr marL="20064496" indent="0">
              <a:buNone/>
              <a:defRPr sz="8800" b="1"/>
            </a:lvl9pPr>
          </a:lstStyle>
          <a:p>
            <a:pPr lvl="0"/>
            <a:r>
              <a:rPr lang="en-US" smtClean="0"/>
              <a:t>Click to edit Master text styles</a:t>
            </a:r>
          </a:p>
        </p:txBody>
      </p:sp>
      <p:sp>
        <p:nvSpPr>
          <p:cNvPr id="6" name="Content Placeholder 5"/>
          <p:cNvSpPr>
            <a:spLocks noGrp="1"/>
          </p:cNvSpPr>
          <p:nvPr>
            <p:ph sz="quarter" idx="4"/>
          </p:nvPr>
        </p:nvSpPr>
        <p:spPr>
          <a:xfrm>
            <a:off x="22296122" y="10439401"/>
            <a:ext cx="19400520" cy="18966182"/>
          </a:xfrm>
        </p:spPr>
        <p:txBody>
          <a:bodyPr/>
          <a:lstStyle>
            <a:lvl1pPr>
              <a:defRPr sz="13200"/>
            </a:lvl1pPr>
            <a:lvl2pPr>
              <a:defRPr sz="110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84DDA2-F663-B345-9986-2C03BE83F944}" type="datetimeFigureOut">
              <a:rPr lang="en-US" smtClean="0"/>
              <a:t>8/24/15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1071776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84DDA2-F663-B345-9986-2C03BE83F944}" type="datetimeFigureOut">
              <a:rPr lang="en-US" smtClean="0"/>
              <a:t>8/24/15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129396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84DDA2-F663-B345-9986-2C03BE83F944}" type="datetimeFigureOut">
              <a:rPr lang="en-US" smtClean="0"/>
              <a:t>8/24/15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710531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110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7600"/>
            </a:lvl1pPr>
            <a:lvl2pPr>
              <a:defRPr sz="15400"/>
            </a:lvl2pPr>
            <a:lvl3pPr>
              <a:defRPr sz="13200"/>
            </a:lvl3pPr>
            <a:lvl4pPr>
              <a:defRPr sz="11000"/>
            </a:lvl4pPr>
            <a:lvl5pPr>
              <a:defRPr sz="11000"/>
            </a:lvl5pPr>
            <a:lvl6pPr>
              <a:defRPr sz="11000"/>
            </a:lvl6pPr>
            <a:lvl7pPr>
              <a:defRPr sz="11000"/>
            </a:lvl7pPr>
            <a:lvl8pPr>
              <a:defRPr sz="11000"/>
            </a:lvl8pPr>
            <a:lvl9pPr>
              <a:defRPr sz="11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7700"/>
            </a:lvl1pPr>
            <a:lvl2pPr marL="2508062" indent="0">
              <a:buNone/>
              <a:defRPr sz="6600"/>
            </a:lvl2pPr>
            <a:lvl3pPr marL="5016124" indent="0">
              <a:buNone/>
              <a:defRPr sz="5500"/>
            </a:lvl3pPr>
            <a:lvl4pPr marL="7524186" indent="0">
              <a:buNone/>
              <a:defRPr sz="4900"/>
            </a:lvl4pPr>
            <a:lvl5pPr marL="10032248" indent="0">
              <a:buNone/>
              <a:defRPr sz="4900"/>
            </a:lvl5pPr>
            <a:lvl6pPr marL="12540310" indent="0">
              <a:buNone/>
              <a:defRPr sz="4900"/>
            </a:lvl6pPr>
            <a:lvl7pPr marL="15048372" indent="0">
              <a:buNone/>
              <a:defRPr sz="4900"/>
            </a:lvl7pPr>
            <a:lvl8pPr marL="17556434" indent="0">
              <a:buNone/>
              <a:defRPr sz="4900"/>
            </a:lvl8pPr>
            <a:lvl9pPr marL="2006449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4DDA2-F663-B345-9986-2C03BE83F944}" type="datetimeFigureOut">
              <a:rPr lang="en-US" smtClean="0"/>
              <a:t>8/24/15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780417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1"/>
            <a:ext cx="26334720" cy="2720342"/>
          </a:xfrm>
        </p:spPr>
        <p:txBody>
          <a:bodyPr anchor="b"/>
          <a:lstStyle>
            <a:lvl1pPr algn="l">
              <a:defRPr sz="110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7600"/>
            </a:lvl1pPr>
            <a:lvl2pPr marL="2508062" indent="0">
              <a:buNone/>
              <a:defRPr sz="15400"/>
            </a:lvl2pPr>
            <a:lvl3pPr marL="5016124" indent="0">
              <a:buNone/>
              <a:defRPr sz="13200"/>
            </a:lvl3pPr>
            <a:lvl4pPr marL="7524186" indent="0">
              <a:buNone/>
              <a:defRPr sz="11000"/>
            </a:lvl4pPr>
            <a:lvl5pPr marL="10032248" indent="0">
              <a:buNone/>
              <a:defRPr sz="11000"/>
            </a:lvl5pPr>
            <a:lvl6pPr marL="12540310" indent="0">
              <a:buNone/>
              <a:defRPr sz="11000"/>
            </a:lvl6pPr>
            <a:lvl7pPr marL="15048372" indent="0">
              <a:buNone/>
              <a:defRPr sz="11000"/>
            </a:lvl7pPr>
            <a:lvl8pPr marL="17556434" indent="0">
              <a:buNone/>
              <a:defRPr sz="11000"/>
            </a:lvl8pPr>
            <a:lvl9pPr marL="20064496" indent="0">
              <a:buNone/>
              <a:defRPr sz="11000"/>
            </a:lvl9pPr>
          </a:lstStyle>
          <a:p>
            <a:endParaRPr lang="en-US"/>
          </a:p>
        </p:txBody>
      </p:sp>
      <p:sp>
        <p:nvSpPr>
          <p:cNvPr id="4" name="Text Placeholder 3"/>
          <p:cNvSpPr>
            <a:spLocks noGrp="1"/>
          </p:cNvSpPr>
          <p:nvPr>
            <p:ph type="body" sz="half" idx="2"/>
          </p:nvPr>
        </p:nvSpPr>
        <p:spPr>
          <a:xfrm>
            <a:off x="8602982" y="25763223"/>
            <a:ext cx="26334720" cy="3863338"/>
          </a:xfrm>
        </p:spPr>
        <p:txBody>
          <a:bodyPr/>
          <a:lstStyle>
            <a:lvl1pPr marL="0" indent="0">
              <a:buNone/>
              <a:defRPr sz="7700"/>
            </a:lvl1pPr>
            <a:lvl2pPr marL="2508062" indent="0">
              <a:buNone/>
              <a:defRPr sz="6600"/>
            </a:lvl2pPr>
            <a:lvl3pPr marL="5016124" indent="0">
              <a:buNone/>
              <a:defRPr sz="5500"/>
            </a:lvl3pPr>
            <a:lvl4pPr marL="7524186" indent="0">
              <a:buNone/>
              <a:defRPr sz="4900"/>
            </a:lvl4pPr>
            <a:lvl5pPr marL="10032248" indent="0">
              <a:buNone/>
              <a:defRPr sz="4900"/>
            </a:lvl5pPr>
            <a:lvl6pPr marL="12540310" indent="0">
              <a:buNone/>
              <a:defRPr sz="4900"/>
            </a:lvl6pPr>
            <a:lvl7pPr marL="15048372" indent="0">
              <a:buNone/>
              <a:defRPr sz="4900"/>
            </a:lvl7pPr>
            <a:lvl8pPr marL="17556434" indent="0">
              <a:buNone/>
              <a:defRPr sz="4900"/>
            </a:lvl8pPr>
            <a:lvl9pPr marL="2006449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4DDA2-F663-B345-9986-2C03BE83F944}" type="datetimeFigureOut">
              <a:rPr lang="en-US" smtClean="0"/>
              <a:t>8/24/15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759802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84DDA2-F663-B345-9986-2C03BE83F944}" type="datetimeFigureOut">
              <a:rPr lang="en-US" smtClean="0"/>
              <a:t>8/24/15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878312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84DDA2-F663-B345-9986-2C03BE83F944}" type="datetimeFigureOut">
              <a:rPr lang="en-US" smtClean="0"/>
              <a:t>8/24/15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F5CEE1-6F12-1546-A035-CFFFD9A211F1}" type="slidenum">
              <a:rPr lang="en-US" smtClean="0"/>
              <a:t>‹#›</a:t>
            </a:fld>
            <a:endParaRPr lang="en-US"/>
          </a:p>
        </p:txBody>
      </p:sp>
    </p:spTree>
    <p:extLst>
      <p:ext uri="{BB962C8B-B14F-4D97-AF65-F5344CB8AC3E}">
        <p14:creationId xmlns:p14="http://schemas.microsoft.com/office/powerpoint/2010/main" val="36472298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501612" tIns="250806" rIns="501612" bIns="25080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501612" tIns="250806" rIns="501612" bIns="25080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501612" tIns="250806" rIns="501612" bIns="250806" rtlCol="0" anchor="ctr"/>
          <a:lstStyle>
            <a:lvl1pPr algn="l">
              <a:defRPr sz="6600">
                <a:solidFill>
                  <a:schemeClr val="tx1">
                    <a:tint val="75000"/>
                  </a:schemeClr>
                </a:solidFill>
              </a:defRPr>
            </a:lvl1pPr>
          </a:lstStyle>
          <a:p>
            <a:fld id="{C584DDA2-F663-B345-9986-2C03BE83F944}" type="datetimeFigureOut">
              <a:rPr lang="en-US" smtClean="0"/>
              <a:t>8/24/15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501612" tIns="250806" rIns="501612" bIns="250806" rtlCol="0" anchor="ctr"/>
          <a:lstStyle>
            <a:lvl1pPr algn="ctr">
              <a:defRPr sz="6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501612" tIns="250806" rIns="501612" bIns="250806" rtlCol="0" anchor="ctr"/>
          <a:lstStyle>
            <a:lvl1pPr algn="r">
              <a:defRPr sz="6600">
                <a:solidFill>
                  <a:schemeClr val="tx1">
                    <a:tint val="75000"/>
                  </a:schemeClr>
                </a:solidFill>
              </a:defRPr>
            </a:lvl1pPr>
          </a:lstStyle>
          <a:p>
            <a:fld id="{8CF5CEE1-6F12-1546-A035-CFFFD9A211F1}" type="slidenum">
              <a:rPr lang="en-US" smtClean="0"/>
              <a:t>‹#›</a:t>
            </a:fld>
            <a:endParaRPr lang="en-US"/>
          </a:p>
        </p:txBody>
      </p:sp>
    </p:spTree>
    <p:extLst>
      <p:ext uri="{BB962C8B-B14F-4D97-AF65-F5344CB8AC3E}">
        <p14:creationId xmlns:p14="http://schemas.microsoft.com/office/powerpoint/2010/main" val="3086665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08062" rtl="0" eaLnBrk="1" latinLnBrk="0" hangingPunct="1">
        <a:spcBef>
          <a:spcPct val="0"/>
        </a:spcBef>
        <a:buNone/>
        <a:defRPr sz="24100" kern="1200">
          <a:solidFill>
            <a:schemeClr val="tx1"/>
          </a:solidFill>
          <a:latin typeface="+mj-lt"/>
          <a:ea typeface="+mj-ea"/>
          <a:cs typeface="+mj-cs"/>
        </a:defRPr>
      </a:lvl1pPr>
    </p:titleStyle>
    <p:bodyStyle>
      <a:lvl1pPr marL="1881047" indent="-1881047" algn="l" defTabSz="2508062" rtl="0" eaLnBrk="1" latinLnBrk="0" hangingPunct="1">
        <a:spcBef>
          <a:spcPct val="20000"/>
        </a:spcBef>
        <a:buFont typeface="Arial"/>
        <a:buChar char="•"/>
        <a:defRPr sz="17600" kern="1200">
          <a:solidFill>
            <a:schemeClr val="tx1"/>
          </a:solidFill>
          <a:latin typeface="+mn-lt"/>
          <a:ea typeface="+mn-ea"/>
          <a:cs typeface="+mn-cs"/>
        </a:defRPr>
      </a:lvl1pPr>
      <a:lvl2pPr marL="4075601" indent="-1567539" algn="l" defTabSz="2508062" rtl="0" eaLnBrk="1" latinLnBrk="0" hangingPunct="1">
        <a:spcBef>
          <a:spcPct val="20000"/>
        </a:spcBef>
        <a:buFont typeface="Arial"/>
        <a:buChar char="–"/>
        <a:defRPr sz="15400" kern="1200">
          <a:solidFill>
            <a:schemeClr val="tx1"/>
          </a:solidFill>
          <a:latin typeface="+mn-lt"/>
          <a:ea typeface="+mn-ea"/>
          <a:cs typeface="+mn-cs"/>
        </a:defRPr>
      </a:lvl2pPr>
      <a:lvl3pPr marL="6270155" indent="-1254031" algn="l" defTabSz="2508062" rtl="0" eaLnBrk="1" latinLnBrk="0" hangingPunct="1">
        <a:spcBef>
          <a:spcPct val="20000"/>
        </a:spcBef>
        <a:buFont typeface="Arial"/>
        <a:buChar char="•"/>
        <a:defRPr sz="13200" kern="1200">
          <a:solidFill>
            <a:schemeClr val="tx1"/>
          </a:solidFill>
          <a:latin typeface="+mn-lt"/>
          <a:ea typeface="+mn-ea"/>
          <a:cs typeface="+mn-cs"/>
        </a:defRPr>
      </a:lvl3pPr>
      <a:lvl4pPr marL="8778217" indent="-1254031" algn="l" defTabSz="2508062" rtl="0" eaLnBrk="1" latinLnBrk="0" hangingPunct="1">
        <a:spcBef>
          <a:spcPct val="20000"/>
        </a:spcBef>
        <a:buFont typeface="Arial"/>
        <a:buChar char="–"/>
        <a:defRPr sz="11000" kern="1200">
          <a:solidFill>
            <a:schemeClr val="tx1"/>
          </a:solidFill>
          <a:latin typeface="+mn-lt"/>
          <a:ea typeface="+mn-ea"/>
          <a:cs typeface="+mn-cs"/>
        </a:defRPr>
      </a:lvl4pPr>
      <a:lvl5pPr marL="11286279" indent="-1254031" algn="l" defTabSz="2508062" rtl="0" eaLnBrk="1" latinLnBrk="0" hangingPunct="1">
        <a:spcBef>
          <a:spcPct val="20000"/>
        </a:spcBef>
        <a:buFont typeface="Arial"/>
        <a:buChar char="»"/>
        <a:defRPr sz="11000" kern="1200">
          <a:solidFill>
            <a:schemeClr val="tx1"/>
          </a:solidFill>
          <a:latin typeface="+mn-lt"/>
          <a:ea typeface="+mn-ea"/>
          <a:cs typeface="+mn-cs"/>
        </a:defRPr>
      </a:lvl5pPr>
      <a:lvl6pPr marL="13794341" indent="-1254031" algn="l" defTabSz="2508062" rtl="0" eaLnBrk="1" latinLnBrk="0" hangingPunct="1">
        <a:spcBef>
          <a:spcPct val="20000"/>
        </a:spcBef>
        <a:buFont typeface="Arial"/>
        <a:buChar char="•"/>
        <a:defRPr sz="11000" kern="1200">
          <a:solidFill>
            <a:schemeClr val="tx1"/>
          </a:solidFill>
          <a:latin typeface="+mn-lt"/>
          <a:ea typeface="+mn-ea"/>
          <a:cs typeface="+mn-cs"/>
        </a:defRPr>
      </a:lvl6pPr>
      <a:lvl7pPr marL="16302403" indent="-1254031" algn="l" defTabSz="2508062" rtl="0" eaLnBrk="1" latinLnBrk="0" hangingPunct="1">
        <a:spcBef>
          <a:spcPct val="20000"/>
        </a:spcBef>
        <a:buFont typeface="Arial"/>
        <a:buChar char="•"/>
        <a:defRPr sz="11000" kern="1200">
          <a:solidFill>
            <a:schemeClr val="tx1"/>
          </a:solidFill>
          <a:latin typeface="+mn-lt"/>
          <a:ea typeface="+mn-ea"/>
          <a:cs typeface="+mn-cs"/>
        </a:defRPr>
      </a:lvl7pPr>
      <a:lvl8pPr marL="18810465" indent="-1254031" algn="l" defTabSz="2508062" rtl="0" eaLnBrk="1" latinLnBrk="0" hangingPunct="1">
        <a:spcBef>
          <a:spcPct val="20000"/>
        </a:spcBef>
        <a:buFont typeface="Arial"/>
        <a:buChar char="•"/>
        <a:defRPr sz="11000" kern="1200">
          <a:solidFill>
            <a:schemeClr val="tx1"/>
          </a:solidFill>
          <a:latin typeface="+mn-lt"/>
          <a:ea typeface="+mn-ea"/>
          <a:cs typeface="+mn-cs"/>
        </a:defRPr>
      </a:lvl8pPr>
      <a:lvl9pPr marL="21318527" indent="-1254031" algn="l" defTabSz="2508062" rtl="0" eaLnBrk="1" latinLnBrk="0" hangingPunct="1">
        <a:spcBef>
          <a:spcPct val="20000"/>
        </a:spcBef>
        <a:buFont typeface="Arial"/>
        <a:buChar char="•"/>
        <a:defRPr sz="11000" kern="1200">
          <a:solidFill>
            <a:schemeClr val="tx1"/>
          </a:solidFill>
          <a:latin typeface="+mn-lt"/>
          <a:ea typeface="+mn-ea"/>
          <a:cs typeface="+mn-cs"/>
        </a:defRPr>
      </a:lvl9pPr>
    </p:bodyStyle>
    <p:other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alphaModFix amt="60000"/>
          </a:blip>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0" y="0"/>
            <a:ext cx="43891200" cy="4431983"/>
          </a:xfrm>
          <a:prstGeom prst="rect">
            <a:avLst/>
          </a:prstGeom>
          <a:solidFill>
            <a:srgbClr val="3366FF">
              <a:alpha val="79000"/>
            </a:srgbClr>
          </a:solidFill>
          <a:ln>
            <a:noFill/>
          </a:ln>
        </p:spPr>
        <p:txBody>
          <a:bodyPr wrap="square" rtlCol="0">
            <a:spAutoFit/>
          </a:bodyPr>
          <a:lstStyle/>
          <a:p>
            <a:pPr algn="ctr"/>
            <a:r>
              <a:rPr lang="en-US" sz="8500" dirty="0" smtClean="0"/>
              <a:t>Quantification of fluvial </a:t>
            </a:r>
            <a:r>
              <a:rPr lang="en-US" sz="8500" dirty="0"/>
              <a:t>w</a:t>
            </a:r>
            <a:r>
              <a:rPr lang="en-US" sz="8500" dirty="0" smtClean="0"/>
              <a:t>etland nitrogen </a:t>
            </a:r>
            <a:r>
              <a:rPr lang="en-US" sz="8500" dirty="0"/>
              <a:t>r</a:t>
            </a:r>
            <a:r>
              <a:rPr lang="en-US" sz="8500" dirty="0" smtClean="0"/>
              <a:t>emoval in long residence time systems using whole ecosystem-scale experiments and in situ sensors</a:t>
            </a:r>
          </a:p>
          <a:p>
            <a:pPr algn="ctr"/>
            <a:r>
              <a:rPr lang="en-US" sz="5600" b="1" dirty="0" smtClean="0"/>
              <a:t>Christopher Whitney*</a:t>
            </a:r>
            <a:r>
              <a:rPr lang="en-US" sz="5600" dirty="0" smtClean="0"/>
              <a:t>, Wilfred </a:t>
            </a:r>
            <a:r>
              <a:rPr lang="en-US" sz="5600" dirty="0" err="1" smtClean="0"/>
              <a:t>Wollheim</a:t>
            </a:r>
            <a:r>
              <a:rPr lang="en-US" sz="5600" dirty="0" smtClean="0"/>
              <a:t>, </a:t>
            </a:r>
            <a:r>
              <a:rPr lang="en-US" sz="5600" dirty="0" err="1" smtClean="0"/>
              <a:t>Gopal</a:t>
            </a:r>
            <a:r>
              <a:rPr lang="en-US" sz="5600" dirty="0" smtClean="0"/>
              <a:t> </a:t>
            </a:r>
            <a:r>
              <a:rPr lang="en-US" sz="5600" dirty="0" err="1" smtClean="0"/>
              <a:t>Mulukutla</a:t>
            </a:r>
            <a:r>
              <a:rPr lang="en-US" sz="5600" dirty="0" smtClean="0"/>
              <a:t>, Anne </a:t>
            </a:r>
            <a:r>
              <a:rPr lang="en-US" sz="5600" dirty="0" err="1" smtClean="0"/>
              <a:t>Lightbody</a:t>
            </a:r>
            <a:endParaRPr lang="en-US" sz="5600" dirty="0" smtClean="0"/>
          </a:p>
          <a:p>
            <a:pPr algn="ctr"/>
            <a:r>
              <a:rPr lang="en-US" sz="5600" dirty="0" smtClean="0"/>
              <a:t>*ctw1@wildcats.unh.edu</a:t>
            </a:r>
            <a:endParaRPr lang="en-US" sz="5600" dirty="0"/>
          </a:p>
        </p:txBody>
      </p:sp>
      <p:pic>
        <p:nvPicPr>
          <p:cNvPr id="8" name="Picture 7"/>
          <p:cNvPicPr>
            <a:picLocks noChangeAspect="1"/>
          </p:cNvPicPr>
          <p:nvPr/>
        </p:nvPicPr>
        <p:blipFill>
          <a:blip r:embed="rId3"/>
          <a:stretch>
            <a:fillRect/>
          </a:stretch>
        </p:blipFill>
        <p:spPr>
          <a:xfrm>
            <a:off x="1906309" y="2463118"/>
            <a:ext cx="3886200" cy="1016000"/>
          </a:xfrm>
          <a:prstGeom prst="rect">
            <a:avLst/>
          </a:prstGeom>
        </p:spPr>
      </p:pic>
      <p:pic>
        <p:nvPicPr>
          <p:cNvPr id="9" name="Picture 8"/>
          <p:cNvPicPr>
            <a:picLocks noChangeAspect="1"/>
          </p:cNvPicPr>
          <p:nvPr/>
        </p:nvPicPr>
        <p:blipFill>
          <a:blip r:embed="rId4"/>
          <a:stretch>
            <a:fillRect/>
          </a:stretch>
        </p:blipFill>
        <p:spPr>
          <a:xfrm>
            <a:off x="7551105" y="2280241"/>
            <a:ext cx="2745826" cy="1198877"/>
          </a:xfrm>
          <a:prstGeom prst="rect">
            <a:avLst/>
          </a:prstGeom>
        </p:spPr>
      </p:pic>
      <p:pic>
        <p:nvPicPr>
          <p:cNvPr id="10" name="Picture 9"/>
          <p:cNvPicPr>
            <a:picLocks noChangeAspect="1"/>
          </p:cNvPicPr>
          <p:nvPr/>
        </p:nvPicPr>
        <p:blipFill>
          <a:blip r:embed="rId5"/>
          <a:stretch>
            <a:fillRect/>
          </a:stretch>
        </p:blipFill>
        <p:spPr>
          <a:xfrm>
            <a:off x="38920184" y="1727328"/>
            <a:ext cx="2153316" cy="2737612"/>
          </a:xfrm>
          <a:prstGeom prst="rect">
            <a:avLst/>
          </a:prstGeom>
        </p:spPr>
      </p:pic>
      <p:pic>
        <p:nvPicPr>
          <p:cNvPr id="14" name="Picture 13"/>
          <p:cNvPicPr>
            <a:picLocks noChangeAspect="1"/>
          </p:cNvPicPr>
          <p:nvPr/>
        </p:nvPicPr>
        <p:blipFill>
          <a:blip r:embed="rId6"/>
          <a:stretch>
            <a:fillRect/>
          </a:stretch>
        </p:blipFill>
        <p:spPr>
          <a:xfrm>
            <a:off x="33606428" y="1647959"/>
            <a:ext cx="2857500" cy="2844800"/>
          </a:xfrm>
          <a:prstGeom prst="rect">
            <a:avLst/>
          </a:prstGeom>
        </p:spPr>
      </p:pic>
      <p:cxnSp>
        <p:nvCxnSpPr>
          <p:cNvPr id="19" name="Straight Connector 18"/>
          <p:cNvCxnSpPr/>
          <p:nvPr/>
        </p:nvCxnSpPr>
        <p:spPr>
          <a:xfrm>
            <a:off x="0" y="4457910"/>
            <a:ext cx="43891200" cy="0"/>
          </a:xfrm>
          <a:prstGeom prst="line">
            <a:avLst/>
          </a:prstGeom>
          <a:ln w="38100">
            <a:solidFill>
              <a:schemeClr val="tx1"/>
            </a:solidFill>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206815" y="4616648"/>
            <a:ext cx="14080521" cy="11972511"/>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Background</a:t>
            </a:r>
          </a:p>
          <a:p>
            <a:r>
              <a:rPr lang="en-US" sz="3200" dirty="0"/>
              <a:t>Excess nitrogen (N) in the environment contributes to eutrophication of aquatic ecosystems leading to results such as harmful algal blooms and anoxic and hypoxic ‘dead zones’</a:t>
            </a:r>
            <a:r>
              <a:rPr lang="en-US" sz="3200" baseline="30000" dirty="0"/>
              <a:t>1</a:t>
            </a:r>
            <a:r>
              <a:rPr lang="en-US" sz="3200" dirty="0"/>
              <a:t>. In the northeastern US, typically about 80% of the total anthropogenic N inputs are retained or removed while the remainder is exported from basin mouths</a:t>
            </a:r>
            <a:r>
              <a:rPr lang="en-US" sz="3200" baseline="30000" dirty="0"/>
              <a:t>2</a:t>
            </a:r>
            <a:r>
              <a:rPr lang="en-US" sz="3200" dirty="0"/>
              <a:t>. However, in the coastal New England river networks that drain the shallow-sloped watersheds of the Plum Island Ecosystems (PIE) LTER, watershed removal can be even greater (&gt;90%). Channelized reaches have been studied extensively</a:t>
            </a:r>
            <a:r>
              <a:rPr lang="en-US" sz="3200" baseline="30000" dirty="0"/>
              <a:t>3</a:t>
            </a:r>
            <a:r>
              <a:rPr lang="en-US" sz="3200" dirty="0"/>
              <a:t> but recent investigations in fluvial wetlands have suggested that they play a larger role in the removal of anthropogenic N from aquatic ecosystems compared to their channelized counterparts</a:t>
            </a:r>
            <a:r>
              <a:rPr lang="en-US" sz="3200" baseline="30000" dirty="0"/>
              <a:t>4</a:t>
            </a:r>
            <a:r>
              <a:rPr lang="en-US" sz="3200" dirty="0"/>
              <a:t>. This is important because the shallow-sloped watersheds of the PIE LTER region that drain suburban Boston, MA contain a high abundance of fluvial wetlands. Coupled with high anthropogenic N loads, these are the perfect watersheds in which to study wetland role in N removal. Studies recently performed in fluvial wetlands in the PIE LTER region that have taken place at the smaller patch- or microcosm scale may not accurately represent N processing within the entire wetland. Therefore, we have developed a new approach for performing </a:t>
            </a:r>
            <a:r>
              <a:rPr lang="en-US" sz="3200" i="1" dirty="0"/>
              <a:t>whole ecosystem-scale</a:t>
            </a:r>
            <a:r>
              <a:rPr lang="en-US" sz="3200" dirty="0"/>
              <a:t> nutrient spiraling experiments in fluvial wetlands to account for the N processing taking place throughout these heterogeneous aquatic ecosystems. This new approach combines an existing method for quantifying N uptake in channelized stream reaches with new in situ nitrate analyzer technology to estimate N removal at the whole ecosystem scale. By performing whole ecosystem-scale nutrient spiraling experiments, we can gain more insight into the rates of N removal as well as potential drivers of N removal.</a:t>
            </a:r>
            <a:r>
              <a:rPr lang="en-US" sz="3200" dirty="0" smtClean="0">
                <a:effectLst/>
              </a:rPr>
              <a:t> </a:t>
            </a:r>
            <a:endParaRPr lang="en-US" sz="3200" dirty="0"/>
          </a:p>
        </p:txBody>
      </p:sp>
      <p:sp>
        <p:nvSpPr>
          <p:cNvPr id="28" name="TextBox 27"/>
          <p:cNvSpPr txBox="1"/>
          <p:nvPr/>
        </p:nvSpPr>
        <p:spPr>
          <a:xfrm>
            <a:off x="14463221" y="4616648"/>
            <a:ext cx="15029100" cy="6063198"/>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Methods</a:t>
            </a:r>
          </a:p>
          <a:p>
            <a:pPr marL="457200" indent="-457200">
              <a:buFont typeface="Arial"/>
              <a:buChar char="•"/>
            </a:pPr>
            <a:r>
              <a:rPr lang="en-US" sz="3200" dirty="0" smtClean="0"/>
              <a:t>Experimental nutrient additions performed in three locations within the PIE watersheds during the summer and fall of the 2014 field season (Figure 1)</a:t>
            </a:r>
            <a:endParaRPr lang="en-US" sz="3200" dirty="0"/>
          </a:p>
          <a:p>
            <a:pPr marL="1600200" lvl="1" indent="-457200">
              <a:buFont typeface="Arial"/>
              <a:buChar char="•"/>
            </a:pPr>
            <a:r>
              <a:rPr lang="en-US" sz="3200" dirty="0" smtClean="0"/>
              <a:t>An active beaver pond on Cart Creek in Newbury, MA (CCBP)</a:t>
            </a:r>
          </a:p>
          <a:p>
            <a:pPr marL="1600200" lvl="1" indent="-457200">
              <a:buFont typeface="Arial"/>
              <a:buChar char="•"/>
            </a:pPr>
            <a:r>
              <a:rPr lang="en-US" sz="3200" dirty="0" smtClean="0"/>
              <a:t>A defunct beaver pond on Fish Brook in Boxford, MA</a:t>
            </a:r>
          </a:p>
          <a:p>
            <a:pPr marL="1600200" lvl="1" indent="-457200">
              <a:buFont typeface="Arial"/>
              <a:buChar char="•"/>
            </a:pPr>
            <a:r>
              <a:rPr lang="en-US" sz="3200" dirty="0" smtClean="0"/>
              <a:t>A natural wetland on Saw Mill Brook in Wilmington, MA</a:t>
            </a:r>
          </a:p>
          <a:p>
            <a:pPr marL="1600200" lvl="1" indent="-457200">
              <a:buFont typeface="Arial"/>
              <a:buChar char="•"/>
            </a:pPr>
            <a:r>
              <a:rPr lang="en-US" sz="3200" dirty="0" smtClean="0"/>
              <a:t>College Brook in Durham, NH as an urban, channelized comparison (CLGB)</a:t>
            </a:r>
            <a:endParaRPr lang="en-US" sz="3200" dirty="0"/>
          </a:p>
          <a:p>
            <a:pPr marL="457200" indent="-457200">
              <a:buFont typeface="Arial"/>
              <a:buChar char="•"/>
            </a:pPr>
            <a:r>
              <a:rPr lang="en-US" sz="3200" dirty="0" smtClean="0"/>
              <a:t>TASCC</a:t>
            </a:r>
            <a:r>
              <a:rPr lang="en-US" sz="3200" baseline="30000" dirty="0" smtClean="0"/>
              <a:t>5</a:t>
            </a:r>
            <a:r>
              <a:rPr lang="en-US" sz="3200" dirty="0" smtClean="0"/>
              <a:t> approach using instantaneous slug addition of nitrate and bromide</a:t>
            </a:r>
          </a:p>
          <a:p>
            <a:pPr marL="457200" indent="-457200">
              <a:buFont typeface="Arial"/>
              <a:buChar char="•"/>
            </a:pPr>
            <a:r>
              <a:rPr lang="en-US" sz="3200" dirty="0" smtClean="0"/>
              <a:t>SUNA to measure NO</a:t>
            </a:r>
            <a:r>
              <a:rPr lang="en-US" sz="3200" baseline="-25000" dirty="0" smtClean="0"/>
              <a:t>3</a:t>
            </a:r>
            <a:r>
              <a:rPr lang="en-US" sz="3200" baseline="30000" dirty="0" smtClean="0"/>
              <a:t>-</a:t>
            </a:r>
            <a:r>
              <a:rPr lang="en-US" sz="3200" dirty="0" smtClean="0"/>
              <a:t> and Br</a:t>
            </a:r>
            <a:r>
              <a:rPr lang="en-US" sz="3200" baseline="30000" dirty="0" smtClean="0"/>
              <a:t>-</a:t>
            </a:r>
            <a:r>
              <a:rPr lang="en-US" sz="3200" dirty="0" smtClean="0"/>
              <a:t> continuously to characterize breakthrough curve (BTC)</a:t>
            </a:r>
          </a:p>
          <a:p>
            <a:pPr marL="457200" indent="-457200">
              <a:buFont typeface="Arial"/>
              <a:buChar char="•"/>
            </a:pPr>
            <a:r>
              <a:rPr lang="en-US" sz="3200" dirty="0" smtClean="0"/>
              <a:t>Grab samples collected along BTC to calibrate SUNA data</a:t>
            </a:r>
          </a:p>
          <a:p>
            <a:pPr marL="457200" indent="-457200">
              <a:buFont typeface="Arial"/>
              <a:buChar char="•"/>
            </a:pPr>
            <a:r>
              <a:rPr lang="en-US" sz="3200" dirty="0" smtClean="0"/>
              <a:t>Calculations using both distance and residence time approaches</a:t>
            </a:r>
          </a:p>
          <a:p>
            <a:pPr marL="457200" indent="-457200">
              <a:buFont typeface="Arial"/>
              <a:buChar char="•"/>
            </a:pPr>
            <a:r>
              <a:rPr lang="en-US" sz="3200" dirty="0" smtClean="0"/>
              <a:t>Comparison of wetlands to channelized streams</a:t>
            </a:r>
          </a:p>
        </p:txBody>
      </p:sp>
      <p:sp>
        <p:nvSpPr>
          <p:cNvPr id="29" name="TextBox 28"/>
          <p:cNvSpPr txBox="1"/>
          <p:nvPr/>
        </p:nvSpPr>
        <p:spPr>
          <a:xfrm>
            <a:off x="29634756" y="4616648"/>
            <a:ext cx="14080521" cy="9017854"/>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Results</a:t>
            </a:r>
          </a:p>
          <a:p>
            <a:pPr marL="342900" indent="-342900">
              <a:buFont typeface="Arial"/>
              <a:buChar char="•"/>
            </a:pPr>
            <a:r>
              <a:rPr lang="en-US" sz="3200" dirty="0" smtClean="0"/>
              <a:t>At CCBP, the tracer slug took a total of 24 hours to pass through the entire wetland and grab samples only captured the rising limb of the BTC (Figure 2A)</a:t>
            </a:r>
          </a:p>
          <a:p>
            <a:pPr marL="342900" indent="-342900">
              <a:buFont typeface="Arial"/>
              <a:buChar char="•"/>
            </a:pPr>
            <a:r>
              <a:rPr lang="en-US" sz="3200" dirty="0" smtClean="0"/>
              <a:t>The tracer slug at CLGB took only 3 hours to pass through the entire reach and grab samples reasonably characterize the majority of the BTC (Figure 3A)</a:t>
            </a:r>
          </a:p>
          <a:p>
            <a:pPr marL="342900" indent="-342900">
              <a:buFont typeface="Arial"/>
              <a:buChar char="•"/>
            </a:pPr>
            <a:r>
              <a:rPr lang="en-US" sz="3200" dirty="0" smtClean="0"/>
              <a:t>Power functions describing relationships between uptake velocities and background corrected NO</a:t>
            </a:r>
            <a:r>
              <a:rPr lang="en-US" sz="3200" baseline="-25000" dirty="0" smtClean="0"/>
              <a:t>3</a:t>
            </a:r>
            <a:r>
              <a:rPr lang="en-US" sz="3200" baseline="30000" dirty="0" smtClean="0"/>
              <a:t>-</a:t>
            </a:r>
            <a:r>
              <a:rPr lang="en-US" sz="3200" baseline="-25000" dirty="0" smtClean="0"/>
              <a:t> </a:t>
            </a:r>
            <a:r>
              <a:rPr lang="en-US" sz="3200" dirty="0" smtClean="0"/>
              <a:t>(efficiency loss)</a:t>
            </a:r>
            <a:r>
              <a:rPr lang="en-US" sz="3200" baseline="-25000" dirty="0" smtClean="0"/>
              <a:t> </a:t>
            </a:r>
            <a:r>
              <a:rPr lang="en-US" sz="3200" dirty="0" smtClean="0"/>
              <a:t>calculated using both grab and sensor data have similar slopes for both CCBP and CLGB which suggests that the in situ sensor method agrees with the discrete grab sampling method (Figures 2B &amp; 3B)</a:t>
            </a:r>
          </a:p>
          <a:p>
            <a:pPr marL="342900" indent="-342900">
              <a:buFont typeface="Arial"/>
              <a:buChar char="•"/>
            </a:pPr>
            <a:r>
              <a:rPr lang="en-US" sz="3200" dirty="0" smtClean="0"/>
              <a:t>CCBP has a shorter uptake length than CLGB, suggesting that the beaver pond has a greater capacity for bulk removal of NO</a:t>
            </a:r>
            <a:r>
              <a:rPr lang="en-US" sz="3200" baseline="-25000" dirty="0" smtClean="0"/>
              <a:t>3</a:t>
            </a:r>
            <a:r>
              <a:rPr lang="en-US" sz="3200" baseline="30000" dirty="0" smtClean="0"/>
              <a:t>-</a:t>
            </a:r>
            <a:r>
              <a:rPr lang="en-US" sz="3200" dirty="0" smtClean="0"/>
              <a:t> compared to College Brook (Figure 4)</a:t>
            </a:r>
          </a:p>
          <a:p>
            <a:pPr marL="342900" indent="-342900">
              <a:buFont typeface="Arial"/>
              <a:buChar char="•"/>
            </a:pPr>
            <a:r>
              <a:rPr lang="en-US" sz="3200" dirty="0" smtClean="0"/>
              <a:t>Ambient areal uptake rate and uptake velocity are greater at CLGB but removal is greater at CCBP due to the longer residence time (Figure 4)</a:t>
            </a:r>
          </a:p>
          <a:p>
            <a:pPr marL="342900" indent="-342900">
              <a:buFont typeface="Arial"/>
              <a:buChar char="•"/>
            </a:pPr>
            <a:r>
              <a:rPr lang="en-US" sz="3200" dirty="0" smtClean="0"/>
              <a:t>Efficiency loss slope is shallower at CCBP than CLGB but for a given level of NO</a:t>
            </a:r>
            <a:r>
              <a:rPr lang="en-US" sz="3200" baseline="-25000" dirty="0" smtClean="0"/>
              <a:t>3</a:t>
            </a:r>
            <a:r>
              <a:rPr lang="en-US" sz="3200" baseline="30000" dirty="0" smtClean="0"/>
              <a:t>-</a:t>
            </a:r>
            <a:r>
              <a:rPr lang="en-US" sz="3200" dirty="0" smtClean="0"/>
              <a:t> , uptake velocity is greater in the channelized, urban stream (Figure 5)</a:t>
            </a:r>
            <a:endParaRPr lang="en-US" sz="3200" dirty="0" smtClean="0"/>
          </a:p>
          <a:p>
            <a:pPr marL="342900" indent="-342900">
              <a:buFont typeface="Arial"/>
              <a:buChar char="•"/>
            </a:pPr>
            <a:r>
              <a:rPr lang="en-US" sz="3200" dirty="0" smtClean="0"/>
              <a:t>CCBP has a greater uptake velocity compared to the 9 headwater streams in the PIE LTER region included in the LINX II</a:t>
            </a:r>
            <a:r>
              <a:rPr lang="en-US" sz="3200" baseline="30000" dirty="0" smtClean="0"/>
              <a:t>3</a:t>
            </a:r>
            <a:r>
              <a:rPr lang="en-US" sz="3200" dirty="0" smtClean="0"/>
              <a:t> study and is also within the range of uptake velocities found for 6 STS zones in </a:t>
            </a:r>
            <a:r>
              <a:rPr lang="en-US" sz="3200" dirty="0" err="1" smtClean="0"/>
              <a:t>Wollheim</a:t>
            </a:r>
            <a:r>
              <a:rPr lang="en-US" sz="3200" dirty="0" smtClean="0"/>
              <a:t> et al. (2014)</a:t>
            </a:r>
            <a:r>
              <a:rPr lang="en-US" sz="3200" baseline="30000" dirty="0" smtClean="0"/>
              <a:t>4</a:t>
            </a:r>
            <a:r>
              <a:rPr lang="en-US" sz="3200" dirty="0" smtClean="0"/>
              <a:t> (Figure 5)</a:t>
            </a:r>
          </a:p>
        </p:txBody>
      </p:sp>
      <p:sp>
        <p:nvSpPr>
          <p:cNvPr id="30" name="TextBox 29"/>
          <p:cNvSpPr txBox="1"/>
          <p:nvPr/>
        </p:nvSpPr>
        <p:spPr>
          <a:xfrm>
            <a:off x="209595" y="16820647"/>
            <a:ext cx="14080521" cy="4093428"/>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Research Question</a:t>
            </a:r>
          </a:p>
          <a:p>
            <a:r>
              <a:rPr lang="en-US" sz="3200" dirty="0" smtClean="0"/>
              <a:t>Q: What are the rates of N removal in fluvial wetlands and how do those rates compare to those found for channelized streams?</a:t>
            </a:r>
          </a:p>
          <a:p>
            <a:endParaRPr lang="en-US" sz="3200" dirty="0"/>
          </a:p>
          <a:p>
            <a:r>
              <a:rPr lang="en-US" sz="3200" dirty="0" smtClean="0"/>
              <a:t>H: Whole ecosystem-scale estimates of N removal rates in fluvial wetlands will be greater than those for channelized reaches because of both longer residence times and higher uptake velocities that are due to wetlands being rich in organic matter and low in dissolved oxygen, resulting in higher uptake velocities.</a:t>
            </a:r>
            <a:endParaRPr lang="en-US" sz="3200" dirty="0"/>
          </a:p>
        </p:txBody>
      </p:sp>
      <p:sp>
        <p:nvSpPr>
          <p:cNvPr id="82" name="TextBox 81"/>
          <p:cNvSpPr txBox="1"/>
          <p:nvPr/>
        </p:nvSpPr>
        <p:spPr>
          <a:xfrm>
            <a:off x="205897" y="21078619"/>
            <a:ext cx="14081760" cy="646331"/>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Study Area</a:t>
            </a:r>
            <a:endParaRPr lang="en-US" sz="3600" b="1" u="sng" dirty="0"/>
          </a:p>
        </p:txBody>
      </p:sp>
      <p:grpSp>
        <p:nvGrpSpPr>
          <p:cNvPr id="90" name="Group 89"/>
          <p:cNvGrpSpPr/>
          <p:nvPr/>
        </p:nvGrpSpPr>
        <p:grpSpPr>
          <a:xfrm>
            <a:off x="210312" y="21701859"/>
            <a:ext cx="14073882" cy="10510881"/>
            <a:chOff x="247120" y="16456984"/>
            <a:chExt cx="14073882" cy="10602322"/>
          </a:xfrm>
        </p:grpSpPr>
        <p:pic>
          <p:nvPicPr>
            <p:cNvPr id="72" name="Picture 71"/>
            <p:cNvPicPr>
              <a:picLocks noChangeAspect="1"/>
            </p:cNvPicPr>
            <p:nvPr/>
          </p:nvPicPr>
          <p:blipFill>
            <a:blip r:embed="rId7"/>
            <a:stretch>
              <a:fillRect/>
            </a:stretch>
          </p:blipFill>
          <p:spPr>
            <a:xfrm>
              <a:off x="247120" y="16456984"/>
              <a:ext cx="14073882" cy="10602322"/>
            </a:xfrm>
            <a:prstGeom prst="rect">
              <a:avLst/>
            </a:prstGeom>
            <a:ln w="12700">
              <a:solidFill>
                <a:schemeClr val="tx1"/>
              </a:solidFill>
            </a:ln>
          </p:spPr>
        </p:pic>
        <p:sp>
          <p:nvSpPr>
            <p:cNvPr id="73" name="5-Point Star 72"/>
            <p:cNvSpPr/>
            <p:nvPr/>
          </p:nvSpPr>
          <p:spPr>
            <a:xfrm>
              <a:off x="4980839" y="20661380"/>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solidFill>
                  <a:srgbClr val="FF0000"/>
                </a:solidFill>
              </a:endParaRPr>
            </a:p>
          </p:txBody>
        </p:sp>
        <p:sp>
          <p:nvSpPr>
            <p:cNvPr id="74" name="5-Point Star 73"/>
            <p:cNvSpPr/>
            <p:nvPr/>
          </p:nvSpPr>
          <p:spPr>
            <a:xfrm>
              <a:off x="7625013" y="17948847"/>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solidFill>
                  <a:srgbClr val="FF0000"/>
                </a:solidFill>
              </a:endParaRPr>
            </a:p>
          </p:txBody>
        </p:sp>
        <p:sp>
          <p:nvSpPr>
            <p:cNvPr id="75" name="5-Point Star 74"/>
            <p:cNvSpPr/>
            <p:nvPr/>
          </p:nvSpPr>
          <p:spPr>
            <a:xfrm>
              <a:off x="2126685" y="24985251"/>
              <a:ext cx="402445" cy="402445"/>
            </a:xfrm>
            <a:prstGeom prst="star5">
              <a:avLst/>
            </a:prstGeom>
            <a:solidFill>
              <a:srgbClr val="FF0000"/>
            </a:solidFill>
            <a:ln w="127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solidFill>
                    <a:srgbClr val="FF0000"/>
                  </a:solidFill>
                </a:ln>
                <a:solidFill>
                  <a:srgbClr val="FF0000"/>
                </a:solidFill>
              </a:endParaRPr>
            </a:p>
          </p:txBody>
        </p:sp>
        <p:cxnSp>
          <p:nvCxnSpPr>
            <p:cNvPr id="77" name="Straight Arrow Connector 76"/>
            <p:cNvCxnSpPr>
              <a:stCxn id="86" idx="1"/>
            </p:cNvCxnSpPr>
            <p:nvPr/>
          </p:nvCxnSpPr>
          <p:spPr>
            <a:xfrm flipH="1" flipV="1">
              <a:off x="2642653" y="25283690"/>
              <a:ext cx="3509161" cy="609620"/>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79" name="Straight Arrow Connector 78"/>
            <p:cNvCxnSpPr/>
            <p:nvPr/>
          </p:nvCxnSpPr>
          <p:spPr>
            <a:xfrm>
              <a:off x="2257332" y="18784818"/>
              <a:ext cx="2628217" cy="1876562"/>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80" name="Straight Arrow Connector 79"/>
            <p:cNvCxnSpPr/>
            <p:nvPr/>
          </p:nvCxnSpPr>
          <p:spPr>
            <a:xfrm flipH="1" flipV="1">
              <a:off x="8027458" y="18235821"/>
              <a:ext cx="3228283" cy="243753"/>
            </a:xfrm>
            <a:prstGeom prst="straightConnector1">
              <a:avLst/>
            </a:prstGeom>
            <a:ln w="317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3" name="TextBox 82"/>
            <p:cNvSpPr txBox="1"/>
            <p:nvPr/>
          </p:nvSpPr>
          <p:spPr>
            <a:xfrm>
              <a:off x="11216052" y="18129914"/>
              <a:ext cx="2148320" cy="646331"/>
            </a:xfrm>
            <a:prstGeom prst="rect">
              <a:avLst/>
            </a:prstGeom>
            <a:noFill/>
          </p:spPr>
          <p:txBody>
            <a:bodyPr wrap="none" rtlCol="0">
              <a:spAutoFit/>
            </a:bodyPr>
            <a:lstStyle/>
            <a:p>
              <a:r>
                <a:rPr lang="en-US" sz="3600" dirty="0" smtClean="0">
                  <a:solidFill>
                    <a:srgbClr val="FF0000"/>
                  </a:solidFill>
                </a:rPr>
                <a:t>Cart Creek</a:t>
              </a:r>
              <a:endParaRPr lang="en-US" sz="3600" dirty="0">
                <a:solidFill>
                  <a:srgbClr val="FF0000"/>
                </a:solidFill>
              </a:endParaRPr>
            </a:p>
          </p:txBody>
        </p:sp>
        <p:sp>
          <p:nvSpPr>
            <p:cNvPr id="84" name="TextBox 83"/>
            <p:cNvSpPr txBox="1"/>
            <p:nvPr/>
          </p:nvSpPr>
          <p:spPr>
            <a:xfrm>
              <a:off x="247120" y="18186957"/>
              <a:ext cx="2139077" cy="646331"/>
            </a:xfrm>
            <a:prstGeom prst="rect">
              <a:avLst/>
            </a:prstGeom>
            <a:noFill/>
          </p:spPr>
          <p:txBody>
            <a:bodyPr wrap="none" rtlCol="0">
              <a:spAutoFit/>
            </a:bodyPr>
            <a:lstStyle/>
            <a:p>
              <a:r>
                <a:rPr lang="en-US" sz="3600" dirty="0" smtClean="0">
                  <a:solidFill>
                    <a:srgbClr val="FF0000"/>
                  </a:solidFill>
                </a:rPr>
                <a:t>Fish Brook</a:t>
              </a:r>
              <a:endParaRPr lang="en-US" sz="3600" dirty="0">
                <a:solidFill>
                  <a:srgbClr val="FF0000"/>
                </a:solidFill>
              </a:endParaRPr>
            </a:p>
          </p:txBody>
        </p:sp>
        <p:sp>
          <p:nvSpPr>
            <p:cNvPr id="86" name="TextBox 85"/>
            <p:cNvSpPr txBox="1"/>
            <p:nvPr/>
          </p:nvSpPr>
          <p:spPr>
            <a:xfrm>
              <a:off x="6151814" y="25570144"/>
              <a:ext cx="2978099" cy="646331"/>
            </a:xfrm>
            <a:prstGeom prst="rect">
              <a:avLst/>
            </a:prstGeom>
            <a:noFill/>
          </p:spPr>
          <p:txBody>
            <a:bodyPr wrap="none" rtlCol="0">
              <a:spAutoFit/>
            </a:bodyPr>
            <a:lstStyle/>
            <a:p>
              <a:r>
                <a:rPr lang="en-US" sz="3600" dirty="0" smtClean="0">
                  <a:solidFill>
                    <a:srgbClr val="FF0000"/>
                  </a:solidFill>
                </a:rPr>
                <a:t>Saw Mill Brook</a:t>
              </a:r>
              <a:endParaRPr lang="en-US" sz="3600" dirty="0">
                <a:solidFill>
                  <a:srgbClr val="FF0000"/>
                </a:solidFill>
              </a:endParaRPr>
            </a:p>
          </p:txBody>
        </p:sp>
      </p:grpSp>
      <p:sp>
        <p:nvSpPr>
          <p:cNvPr id="87" name="TextBox 86"/>
          <p:cNvSpPr txBox="1"/>
          <p:nvPr/>
        </p:nvSpPr>
        <p:spPr>
          <a:xfrm>
            <a:off x="209294" y="32218206"/>
            <a:ext cx="14080521" cy="369332"/>
          </a:xfrm>
          <a:prstGeom prst="rect">
            <a:avLst/>
          </a:prstGeom>
          <a:solidFill>
            <a:schemeClr val="bg1">
              <a:alpha val="40000"/>
            </a:schemeClr>
          </a:solidFill>
          <a:ln w="12700">
            <a:solidFill>
              <a:schemeClr val="tx1"/>
            </a:solidFill>
          </a:ln>
        </p:spPr>
        <p:txBody>
          <a:bodyPr wrap="square" rtlCol="0">
            <a:spAutoFit/>
          </a:bodyPr>
          <a:lstStyle/>
          <a:p>
            <a:r>
              <a:rPr lang="en-US" sz="1800" dirty="0" smtClean="0"/>
              <a:t>Figure 1. Locations of the three fluvial wetlands within the PIE LTER watersheds in Northeastern Massachusetts.</a:t>
            </a:r>
            <a:endParaRPr lang="en-US" sz="1800" dirty="0"/>
          </a:p>
        </p:txBody>
      </p:sp>
      <p:sp>
        <p:nvSpPr>
          <p:cNvPr id="103" name="TextBox 102"/>
          <p:cNvSpPr txBox="1"/>
          <p:nvPr/>
        </p:nvSpPr>
        <p:spPr>
          <a:xfrm>
            <a:off x="14463221" y="10842087"/>
            <a:ext cx="15029100" cy="646331"/>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Results</a:t>
            </a:r>
            <a:endParaRPr lang="en-US" sz="3600" b="1" u="sng" dirty="0"/>
          </a:p>
        </p:txBody>
      </p:sp>
      <p:sp>
        <p:nvSpPr>
          <p:cNvPr id="122" name="TextBox 121"/>
          <p:cNvSpPr txBox="1"/>
          <p:nvPr/>
        </p:nvSpPr>
        <p:spPr>
          <a:xfrm>
            <a:off x="29634755" y="29325127"/>
            <a:ext cx="14080521" cy="1261884"/>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Acknowledgements</a:t>
            </a:r>
          </a:p>
          <a:p>
            <a:r>
              <a:rPr lang="en-US" sz="2000" dirty="0" smtClean="0"/>
              <a:t>This work was supported by the National Science Foundation Long-term Ecological Research Program NFS-OCE-1058747 and OCE-1238212 (Plum Island LTER).</a:t>
            </a:r>
          </a:p>
        </p:txBody>
      </p:sp>
      <p:pic>
        <p:nvPicPr>
          <p:cNvPr id="123" name="Picture 122" descr="Vf_comparison.png"/>
          <p:cNvPicPr>
            <a:picLocks/>
          </p:cNvPicPr>
          <p:nvPr/>
        </p:nvPicPr>
        <p:blipFill>
          <a:blip r:embed="rId8">
            <a:extLst>
              <a:ext uri="{28A0092B-C50C-407E-A947-70E740481C1C}">
                <a14:useLocalDpi xmlns:a14="http://schemas.microsoft.com/office/drawing/2010/main" val="0"/>
              </a:ext>
            </a:extLst>
          </a:blip>
          <a:stretch>
            <a:fillRect/>
          </a:stretch>
        </p:blipFill>
        <p:spPr>
          <a:xfrm>
            <a:off x="29634755" y="14237044"/>
            <a:ext cx="14080521" cy="7399394"/>
          </a:xfrm>
          <a:prstGeom prst="rect">
            <a:avLst/>
          </a:prstGeom>
          <a:ln w="12700">
            <a:solidFill>
              <a:schemeClr val="tx1"/>
            </a:solidFill>
          </a:ln>
        </p:spPr>
      </p:pic>
      <p:sp>
        <p:nvSpPr>
          <p:cNvPr id="124" name="TextBox 123"/>
          <p:cNvSpPr txBox="1"/>
          <p:nvPr/>
        </p:nvSpPr>
        <p:spPr>
          <a:xfrm>
            <a:off x="29634755" y="22682789"/>
            <a:ext cx="14080521" cy="6555640"/>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Conclusions &amp; Future Work</a:t>
            </a:r>
          </a:p>
          <a:p>
            <a:pPr marL="342900" indent="-342900">
              <a:buFont typeface="Arial"/>
              <a:buChar char="•"/>
            </a:pPr>
            <a:r>
              <a:rPr lang="en-US" sz="3200" b="1" dirty="0" smtClean="0"/>
              <a:t>Overall, the novel approach we have developed for quantifying N removal in fluvial wetlands is successful</a:t>
            </a:r>
            <a:endParaRPr lang="en-US" sz="3200" dirty="0" smtClean="0"/>
          </a:p>
          <a:p>
            <a:pPr marL="342900" indent="-342900">
              <a:buFont typeface="Arial"/>
              <a:buChar char="•"/>
            </a:pPr>
            <a:r>
              <a:rPr lang="en-US" sz="3200" dirty="0" smtClean="0"/>
              <a:t>Use of Br</a:t>
            </a:r>
            <a:r>
              <a:rPr lang="en-US" sz="3200" baseline="30000" dirty="0" smtClean="0"/>
              <a:t>-</a:t>
            </a:r>
            <a:r>
              <a:rPr lang="en-US" sz="3200" dirty="0" smtClean="0"/>
              <a:t> with SUNA is viable but requires calibration with grab samples</a:t>
            </a:r>
          </a:p>
          <a:p>
            <a:pPr marL="342900" indent="-342900">
              <a:buFont typeface="Arial"/>
              <a:buChar char="•"/>
            </a:pPr>
            <a:r>
              <a:rPr lang="en-US" sz="3200" dirty="0" smtClean="0"/>
              <a:t>TASCC is a realistic approach in long residence time systems using in situ sensors</a:t>
            </a:r>
          </a:p>
          <a:p>
            <a:pPr marL="342900" indent="-342900">
              <a:buFont typeface="Arial"/>
              <a:buChar char="•"/>
            </a:pPr>
            <a:r>
              <a:rPr lang="en-US" sz="3200" dirty="0" smtClean="0"/>
              <a:t>CCBP has greater removal because of longer residence time rather than greater uptake</a:t>
            </a:r>
          </a:p>
          <a:p>
            <a:pPr marL="342900" indent="-342900">
              <a:buFont typeface="Arial"/>
              <a:buChar char="•"/>
            </a:pPr>
            <a:r>
              <a:rPr lang="en-US" sz="3200" dirty="0" smtClean="0"/>
              <a:t>Our new approach for quantifying N removal should be applied to more fluvial wetlands and channelized to further strengthen the conclusion that 1) our approach is successful and 2) fluvial wetlands have a greater capacity for removing N compared to channelized reaches</a:t>
            </a:r>
          </a:p>
          <a:p>
            <a:pPr marL="342900" indent="-342900">
              <a:buFont typeface="Arial"/>
              <a:buChar char="•"/>
            </a:pPr>
            <a:r>
              <a:rPr lang="en-US" sz="3200" dirty="0" smtClean="0"/>
              <a:t>Investigate potential drivers for N removal including hydrological characteristics, transient storage parameters, geomorphology and metabolism</a:t>
            </a:r>
          </a:p>
        </p:txBody>
      </p:sp>
      <p:sp>
        <p:nvSpPr>
          <p:cNvPr id="125" name="TextBox 124"/>
          <p:cNvSpPr txBox="1"/>
          <p:nvPr/>
        </p:nvSpPr>
        <p:spPr>
          <a:xfrm>
            <a:off x="29634756" y="21625007"/>
            <a:ext cx="14080522" cy="923330"/>
          </a:xfrm>
          <a:prstGeom prst="rect">
            <a:avLst/>
          </a:prstGeom>
          <a:solidFill>
            <a:schemeClr val="bg1">
              <a:alpha val="40000"/>
            </a:schemeClr>
          </a:solidFill>
          <a:ln w="12700">
            <a:solidFill>
              <a:schemeClr val="tx1"/>
            </a:solidFill>
          </a:ln>
        </p:spPr>
        <p:txBody>
          <a:bodyPr wrap="square" rtlCol="0">
            <a:spAutoFit/>
          </a:bodyPr>
          <a:lstStyle/>
          <a:p>
            <a:r>
              <a:rPr lang="en-US" sz="1800" dirty="0" smtClean="0"/>
              <a:t>Figure 5. Comparison of N uptake velocities (m/</a:t>
            </a:r>
            <a:r>
              <a:rPr lang="en-US" sz="1800" dirty="0" err="1" smtClean="0"/>
              <a:t>yr</a:t>
            </a:r>
            <a:r>
              <a:rPr lang="en-US" sz="1800" dirty="0" smtClean="0"/>
              <a:t>) plotted against total NO</a:t>
            </a:r>
            <a:r>
              <a:rPr lang="en-US" sz="1800" baseline="-25000" dirty="0" smtClean="0"/>
              <a:t>3</a:t>
            </a:r>
            <a:r>
              <a:rPr lang="en-US" sz="1800" baseline="30000" dirty="0" smtClean="0"/>
              <a:t>-</a:t>
            </a:r>
            <a:r>
              <a:rPr lang="en-US" sz="1800" dirty="0" smtClean="0"/>
              <a:t> concentrations found for the Cart Creek beaver pond, College Brook (red and blue lines, respectively), the nine headwater streams in the PIE LTER region included in the LINX II study (black lines where the solid black line is total uptake velocity and the dashed line is denitrification uptake velocity) and 6 STS zones from </a:t>
            </a:r>
            <a:r>
              <a:rPr lang="en-US" sz="1800" dirty="0" err="1" smtClean="0"/>
              <a:t>Wollheim</a:t>
            </a:r>
            <a:r>
              <a:rPr lang="en-US" sz="1800" dirty="0" smtClean="0"/>
              <a:t> et al. (2014).</a:t>
            </a:r>
            <a:endParaRPr lang="en-US" sz="1800" dirty="0"/>
          </a:p>
        </p:txBody>
      </p:sp>
      <p:sp>
        <p:nvSpPr>
          <p:cNvPr id="126" name="TextBox 125"/>
          <p:cNvSpPr txBox="1"/>
          <p:nvPr/>
        </p:nvSpPr>
        <p:spPr>
          <a:xfrm>
            <a:off x="29634755" y="30667812"/>
            <a:ext cx="14080521" cy="2146742"/>
          </a:xfrm>
          <a:prstGeom prst="rect">
            <a:avLst/>
          </a:prstGeom>
          <a:solidFill>
            <a:schemeClr val="bg1">
              <a:alpha val="40000"/>
            </a:schemeClr>
          </a:solidFill>
          <a:ln w="12700">
            <a:solidFill>
              <a:schemeClr val="tx1"/>
            </a:solidFill>
          </a:ln>
        </p:spPr>
        <p:txBody>
          <a:bodyPr wrap="square" rtlCol="0">
            <a:spAutoFit/>
          </a:bodyPr>
          <a:lstStyle/>
          <a:p>
            <a:pPr algn="ctr"/>
            <a:r>
              <a:rPr lang="en-US" sz="3600" b="1" u="sng" dirty="0" smtClean="0"/>
              <a:t>Works Cited</a:t>
            </a:r>
          </a:p>
          <a:p>
            <a:pPr>
              <a:lnSpc>
                <a:spcPct val="90000"/>
              </a:lnSpc>
            </a:pPr>
            <a:r>
              <a:rPr lang="en-US" sz="1800" b="1" dirty="0" smtClean="0"/>
              <a:t>[1]</a:t>
            </a:r>
            <a:r>
              <a:rPr lang="en-US" sz="1800" dirty="0" smtClean="0"/>
              <a:t> </a:t>
            </a:r>
            <a:r>
              <a:rPr lang="en-US" sz="1800" dirty="0"/>
              <a:t>Davidson, E.A</a:t>
            </a:r>
            <a:r>
              <a:rPr lang="en-US" sz="1800" dirty="0" smtClean="0"/>
              <a:t>., et al. 2012</a:t>
            </a:r>
            <a:r>
              <a:rPr lang="en-US" sz="1800" dirty="0"/>
              <a:t>. Excess nitrogen in the </a:t>
            </a:r>
            <a:r>
              <a:rPr lang="en-US" sz="1800" dirty="0" smtClean="0"/>
              <a:t>U.S. Environment</a:t>
            </a:r>
            <a:r>
              <a:rPr lang="en-US" sz="1800" dirty="0"/>
              <a:t>: Trends, risks, and solutions. </a:t>
            </a:r>
            <a:r>
              <a:rPr lang="en-US" sz="1800" i="1" dirty="0"/>
              <a:t>Issues in Ecology 15</a:t>
            </a:r>
            <a:r>
              <a:rPr lang="en-US" sz="1800" i="1" dirty="0" smtClean="0"/>
              <a:t>. </a:t>
            </a:r>
            <a:r>
              <a:rPr lang="en-US" sz="1800" b="1" dirty="0" smtClean="0"/>
              <a:t>[2]</a:t>
            </a:r>
            <a:r>
              <a:rPr lang="en-US" sz="1800" dirty="0" smtClean="0"/>
              <a:t> </a:t>
            </a:r>
            <a:r>
              <a:rPr lang="en-US" sz="1800" dirty="0" err="1" smtClean="0"/>
              <a:t>Howarth</a:t>
            </a:r>
            <a:r>
              <a:rPr lang="en-US" sz="1800" dirty="0"/>
              <a:t>, R.W., </a:t>
            </a:r>
            <a:r>
              <a:rPr lang="en-US" sz="1800" dirty="0" smtClean="0"/>
              <a:t>et al. </a:t>
            </a:r>
            <a:r>
              <a:rPr lang="en-US" sz="1800" dirty="0"/>
              <a:t>1996. Regional nitrogen budgets and riverine N &amp; P fluxes for the drainages to the North Atlantic Ocean: Natural and human </a:t>
            </a:r>
            <a:r>
              <a:rPr lang="en-US" sz="1800" dirty="0" smtClean="0"/>
              <a:t>influences. </a:t>
            </a:r>
            <a:r>
              <a:rPr lang="en-US" sz="1800" i="1" dirty="0" smtClean="0"/>
              <a:t>Biogeochemistry</a:t>
            </a:r>
            <a:r>
              <a:rPr lang="en-US" sz="1800" dirty="0" smtClean="0"/>
              <a:t> </a:t>
            </a:r>
            <a:r>
              <a:rPr lang="en-US" sz="1800" dirty="0"/>
              <a:t>35: 75-139</a:t>
            </a:r>
            <a:r>
              <a:rPr lang="en-US" sz="1800" dirty="0" smtClean="0"/>
              <a:t>. </a:t>
            </a:r>
            <a:r>
              <a:rPr lang="en-US" sz="1800" b="1" dirty="0" smtClean="0"/>
              <a:t>[3] </a:t>
            </a:r>
            <a:r>
              <a:rPr lang="en-US" sz="1800" dirty="0" smtClean="0"/>
              <a:t>Mulholland</a:t>
            </a:r>
            <a:r>
              <a:rPr lang="en-US" sz="1800" dirty="0"/>
              <a:t>, P.J.</a:t>
            </a:r>
            <a:r>
              <a:rPr lang="en-US" sz="1800" dirty="0" smtClean="0"/>
              <a:t>, et al. </a:t>
            </a:r>
            <a:r>
              <a:rPr lang="en-US" sz="1800" dirty="0"/>
              <a:t>2008. Stream denitrification across biomes and its response to anthropogenic nitrate loading. </a:t>
            </a:r>
            <a:r>
              <a:rPr lang="en-US" sz="1800" i="1" dirty="0"/>
              <a:t>Nature</a:t>
            </a:r>
            <a:r>
              <a:rPr lang="en-US" sz="1800" dirty="0"/>
              <a:t> 452: 202-207</a:t>
            </a:r>
            <a:r>
              <a:rPr lang="en-US" sz="1800" dirty="0" smtClean="0"/>
              <a:t>. </a:t>
            </a:r>
            <a:r>
              <a:rPr lang="en-US" sz="1800" b="1" dirty="0" smtClean="0"/>
              <a:t>[4]</a:t>
            </a:r>
            <a:r>
              <a:rPr lang="en-US" sz="1800" dirty="0" smtClean="0"/>
              <a:t> </a:t>
            </a:r>
            <a:r>
              <a:rPr lang="en-US" sz="1800" dirty="0" err="1"/>
              <a:t>Wollheim</a:t>
            </a:r>
            <a:r>
              <a:rPr lang="en-US" sz="1800" dirty="0"/>
              <a:t>, W.M.</a:t>
            </a:r>
            <a:r>
              <a:rPr lang="en-US" sz="1800" dirty="0" smtClean="0"/>
              <a:t>, et al. </a:t>
            </a:r>
            <a:r>
              <a:rPr lang="en-US" sz="1800" dirty="0"/>
              <a:t>2014. Nitrate uptake dynamics of surface transient storage </a:t>
            </a:r>
            <a:r>
              <a:rPr lang="en-US" sz="1800" dirty="0" smtClean="0"/>
              <a:t>in stream </a:t>
            </a:r>
            <a:r>
              <a:rPr lang="en-US" sz="1800" dirty="0"/>
              <a:t>channels and fluvial wetlands. </a:t>
            </a:r>
            <a:r>
              <a:rPr lang="en-US" sz="1800" i="1" dirty="0"/>
              <a:t>Biogeochemistry</a:t>
            </a:r>
            <a:r>
              <a:rPr lang="en-US" sz="1800" dirty="0"/>
              <a:t> 120: 239-257</a:t>
            </a:r>
            <a:r>
              <a:rPr lang="en-US" sz="1800" dirty="0" smtClean="0"/>
              <a:t>. </a:t>
            </a:r>
            <a:r>
              <a:rPr lang="en-US" sz="1800" b="1" dirty="0" smtClean="0"/>
              <a:t>[5] </a:t>
            </a:r>
            <a:r>
              <a:rPr lang="en-US" sz="1800" dirty="0" err="1" smtClean="0"/>
              <a:t>Covino</a:t>
            </a:r>
            <a:r>
              <a:rPr lang="en-US" sz="1800" dirty="0"/>
              <a:t>, T.P., </a:t>
            </a:r>
            <a:r>
              <a:rPr lang="en-US" sz="1800" dirty="0" smtClean="0"/>
              <a:t>et al. </a:t>
            </a:r>
            <a:r>
              <a:rPr lang="en-US" sz="1800" dirty="0"/>
              <a:t>2010. Tracer additions for spiraling </a:t>
            </a:r>
            <a:r>
              <a:rPr lang="en-US" sz="1800" dirty="0" smtClean="0"/>
              <a:t>curve </a:t>
            </a:r>
            <a:r>
              <a:rPr lang="en-US" sz="1800" dirty="0"/>
              <a:t>characterization (TASCC): Quantifying stream nutrient uptake </a:t>
            </a:r>
            <a:r>
              <a:rPr lang="en-US" sz="1800" dirty="0" smtClean="0"/>
              <a:t>kinetics from </a:t>
            </a:r>
            <a:r>
              <a:rPr lang="en-US" sz="1800" dirty="0"/>
              <a:t>ambient to saturation. </a:t>
            </a:r>
            <a:r>
              <a:rPr lang="en-US" sz="1800" i="1" dirty="0"/>
              <a:t>Limnology and Oceanography: Methods</a:t>
            </a:r>
            <a:r>
              <a:rPr lang="en-US" sz="1800" dirty="0"/>
              <a:t> 8: 484-498</a:t>
            </a:r>
            <a:r>
              <a:rPr lang="en-US" sz="1800" dirty="0" smtClean="0"/>
              <a:t>.</a:t>
            </a:r>
            <a:endParaRPr lang="en-US" sz="1800" dirty="0"/>
          </a:p>
        </p:txBody>
      </p:sp>
      <p:grpSp>
        <p:nvGrpSpPr>
          <p:cNvPr id="140" name="Group 139"/>
          <p:cNvGrpSpPr/>
          <p:nvPr/>
        </p:nvGrpSpPr>
        <p:grpSpPr>
          <a:xfrm>
            <a:off x="14460540" y="17374261"/>
            <a:ext cx="15051024" cy="5755242"/>
            <a:chOff x="14460540" y="26970842"/>
            <a:chExt cx="15051024" cy="5755242"/>
          </a:xfrm>
        </p:grpSpPr>
        <p:grpSp>
          <p:nvGrpSpPr>
            <p:cNvPr id="110" name="Group 109"/>
            <p:cNvGrpSpPr/>
            <p:nvPr/>
          </p:nvGrpSpPr>
          <p:grpSpPr>
            <a:xfrm>
              <a:off x="14460540" y="27524494"/>
              <a:ext cx="15044651" cy="4572351"/>
              <a:chOff x="14448254" y="23451023"/>
              <a:chExt cx="15044651" cy="4689232"/>
            </a:xfrm>
          </p:grpSpPr>
          <p:pic>
            <p:nvPicPr>
              <p:cNvPr id="106" name="Picture 105" descr="Br_and_NO3_BTC.png"/>
              <p:cNvPicPr>
                <a:picLocks/>
              </p:cNvPicPr>
              <p:nvPr/>
            </p:nvPicPr>
            <p:blipFill>
              <a:blip r:embed="rId9">
                <a:extLst>
                  <a:ext uri="{28A0092B-C50C-407E-A947-70E740481C1C}">
                    <a14:useLocalDpi xmlns:a14="http://schemas.microsoft.com/office/drawing/2010/main" val="0"/>
                  </a:ext>
                </a:extLst>
              </a:blip>
              <a:stretch>
                <a:fillRect/>
              </a:stretch>
            </p:blipFill>
            <p:spPr>
              <a:xfrm>
                <a:off x="14448254" y="23451392"/>
                <a:ext cx="7516368" cy="4684749"/>
              </a:xfrm>
              <a:prstGeom prst="rect">
                <a:avLst/>
              </a:prstGeom>
              <a:ln w="12700">
                <a:solidFill>
                  <a:schemeClr val="tx1"/>
                </a:solidFill>
              </a:ln>
            </p:spPr>
          </p:pic>
          <p:pic>
            <p:nvPicPr>
              <p:cNvPr id="107" name="Picture 106" descr="Vf_Br_sensor_grab_log-log.png"/>
              <p:cNvPicPr>
                <a:picLocks/>
              </p:cNvPicPr>
              <p:nvPr/>
            </p:nvPicPr>
            <p:blipFill>
              <a:blip r:embed="rId10">
                <a:extLst>
                  <a:ext uri="{28A0092B-C50C-407E-A947-70E740481C1C}">
                    <a14:useLocalDpi xmlns:a14="http://schemas.microsoft.com/office/drawing/2010/main" val="0"/>
                  </a:ext>
                </a:extLst>
              </a:blip>
              <a:stretch>
                <a:fillRect/>
              </a:stretch>
            </p:blipFill>
            <p:spPr>
              <a:xfrm>
                <a:off x="21982910" y="23451023"/>
                <a:ext cx="7509995" cy="4689232"/>
              </a:xfrm>
              <a:prstGeom prst="rect">
                <a:avLst/>
              </a:prstGeom>
              <a:ln w="12700">
                <a:solidFill>
                  <a:schemeClr val="tx1"/>
                </a:solidFill>
              </a:ln>
            </p:spPr>
          </p:pic>
        </p:grpSp>
        <p:sp>
          <p:nvSpPr>
            <p:cNvPr id="109" name="TextBox 108"/>
            <p:cNvSpPr txBox="1"/>
            <p:nvPr/>
          </p:nvSpPr>
          <p:spPr>
            <a:xfrm>
              <a:off x="14465808" y="32079753"/>
              <a:ext cx="15029100" cy="646331"/>
            </a:xfrm>
            <a:prstGeom prst="rect">
              <a:avLst/>
            </a:prstGeom>
            <a:solidFill>
              <a:schemeClr val="bg1">
                <a:alpha val="40000"/>
              </a:schemeClr>
            </a:solidFill>
            <a:ln w="12700">
              <a:solidFill>
                <a:schemeClr val="tx1"/>
              </a:solidFill>
            </a:ln>
          </p:spPr>
          <p:txBody>
            <a:bodyPr wrap="square" rtlCol="0">
              <a:spAutoFit/>
            </a:bodyPr>
            <a:lstStyle/>
            <a:p>
              <a:r>
                <a:rPr lang="en-US" sz="1800" dirty="0" smtClean="0"/>
                <a:t>Figure 3. Results from TASCC addition performed in College Brook in Durham, NH on October 31, 2014 showing (A) BTC data collected via an in situ nitrate analyzer with discrete grab sample data points and (B) uptake velocity (</a:t>
              </a:r>
              <a:r>
                <a:rPr lang="en-US" sz="1800" dirty="0" err="1" smtClean="0"/>
                <a:t>vf</a:t>
              </a:r>
              <a:r>
                <a:rPr lang="en-US" sz="1800" dirty="0" smtClean="0"/>
                <a:t>) (m/</a:t>
              </a:r>
              <a:r>
                <a:rPr lang="en-US" sz="1800" dirty="0" err="1" smtClean="0"/>
                <a:t>yr</a:t>
              </a:r>
              <a:r>
                <a:rPr lang="en-US" sz="1800" dirty="0" smtClean="0"/>
                <a:t>) plotted against background corrected NO</a:t>
              </a:r>
              <a:r>
                <a:rPr lang="en-US" sz="1800" baseline="-25000" dirty="0" smtClean="0"/>
                <a:t>3</a:t>
              </a:r>
              <a:r>
                <a:rPr lang="en-US" sz="1800" baseline="30000" dirty="0" smtClean="0"/>
                <a:t>-</a:t>
              </a:r>
              <a:r>
                <a:rPr lang="en-US" sz="1800" baseline="-25000" dirty="0" smtClean="0"/>
                <a:t> </a:t>
              </a:r>
              <a:r>
                <a:rPr lang="en-US" sz="1800" dirty="0" smtClean="0"/>
                <a:t>on log-log scale.</a:t>
              </a:r>
              <a:endParaRPr lang="en-US" sz="1800" dirty="0"/>
            </a:p>
          </p:txBody>
        </p:sp>
        <p:sp>
          <p:nvSpPr>
            <p:cNvPr id="133" name="TextBox 132"/>
            <p:cNvSpPr txBox="1"/>
            <p:nvPr/>
          </p:nvSpPr>
          <p:spPr>
            <a:xfrm>
              <a:off x="14460540" y="26970842"/>
              <a:ext cx="7516368" cy="553998"/>
            </a:xfrm>
            <a:prstGeom prst="rect">
              <a:avLst/>
            </a:prstGeom>
            <a:solidFill>
              <a:schemeClr val="bg1"/>
            </a:solidFill>
            <a:ln w="12700">
              <a:solidFill>
                <a:schemeClr val="tx1"/>
              </a:solidFill>
            </a:ln>
          </p:spPr>
          <p:txBody>
            <a:bodyPr wrap="square" rtlCol="0">
              <a:spAutoFit/>
            </a:bodyPr>
            <a:lstStyle/>
            <a:p>
              <a:pPr algn="ctr"/>
              <a:r>
                <a:rPr lang="en-US" sz="3000" dirty="0" smtClean="0"/>
                <a:t>Breakthrough curve in channelized reach</a:t>
              </a:r>
              <a:endParaRPr lang="en-US" sz="3000" dirty="0"/>
            </a:p>
          </p:txBody>
        </p:sp>
        <p:sp>
          <p:nvSpPr>
            <p:cNvPr id="134" name="TextBox 133"/>
            <p:cNvSpPr txBox="1"/>
            <p:nvPr/>
          </p:nvSpPr>
          <p:spPr>
            <a:xfrm>
              <a:off x="21995196" y="26970856"/>
              <a:ext cx="7516368" cy="553998"/>
            </a:xfrm>
            <a:prstGeom prst="rect">
              <a:avLst/>
            </a:prstGeom>
            <a:solidFill>
              <a:schemeClr val="bg1"/>
            </a:solidFill>
            <a:ln w="12700">
              <a:solidFill>
                <a:schemeClr val="tx1"/>
              </a:solidFill>
            </a:ln>
          </p:spPr>
          <p:txBody>
            <a:bodyPr wrap="square" rtlCol="0">
              <a:spAutoFit/>
            </a:bodyPr>
            <a:lstStyle/>
            <a:p>
              <a:pPr algn="ctr"/>
              <a:r>
                <a:rPr lang="en-US" sz="3000" dirty="0" smtClean="0"/>
                <a:t>NO</a:t>
              </a:r>
              <a:r>
                <a:rPr lang="en-US" sz="3000" baseline="-25000" dirty="0" smtClean="0"/>
                <a:t>3</a:t>
              </a:r>
              <a:r>
                <a:rPr lang="en-US" sz="3000" baseline="30000" dirty="0" smtClean="0"/>
                <a:t>-</a:t>
              </a:r>
              <a:r>
                <a:rPr lang="en-US" sz="3000" dirty="0" smtClean="0"/>
                <a:t> uptake velocity vs. NO</a:t>
              </a:r>
              <a:r>
                <a:rPr lang="en-US" sz="3000" baseline="-25000" dirty="0" smtClean="0"/>
                <a:t>3</a:t>
              </a:r>
              <a:r>
                <a:rPr lang="en-US" sz="3000" baseline="30000" dirty="0" smtClean="0"/>
                <a:t>-</a:t>
              </a:r>
              <a:r>
                <a:rPr lang="en-US" sz="3000" dirty="0" smtClean="0"/>
                <a:t> concentration</a:t>
              </a:r>
              <a:endParaRPr lang="en-US" sz="3000" dirty="0"/>
            </a:p>
          </p:txBody>
        </p:sp>
        <p:sp>
          <p:nvSpPr>
            <p:cNvPr id="137" name="Rectangle 136"/>
            <p:cNvSpPr/>
            <p:nvPr/>
          </p:nvSpPr>
          <p:spPr>
            <a:xfrm>
              <a:off x="22307547" y="31456544"/>
              <a:ext cx="7087954" cy="477624"/>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6" name="Picture 135" descr="Cart_Vf_sensor_grab.png"/>
            <p:cNvPicPr>
              <a:picLocks noChangeAspect="1"/>
            </p:cNvPicPr>
            <p:nvPr/>
          </p:nvPicPr>
          <p:blipFill rotWithShape="1">
            <a:blip r:embed="rId11">
              <a:extLst>
                <a:ext uri="{28A0092B-C50C-407E-A947-70E740481C1C}">
                  <a14:useLocalDpi xmlns:a14="http://schemas.microsoft.com/office/drawing/2010/main" val="0"/>
                </a:ext>
              </a:extLst>
            </a:blip>
            <a:srcRect l="14609" t="79723" r="23523" b="12198"/>
            <a:stretch/>
          </p:blipFill>
          <p:spPr>
            <a:xfrm>
              <a:off x="23090240" y="31456544"/>
              <a:ext cx="5746219" cy="449862"/>
            </a:xfrm>
            <a:prstGeom prst="rect">
              <a:avLst/>
            </a:prstGeom>
            <a:ln w="12700">
              <a:noFill/>
            </a:ln>
          </p:spPr>
        </p:pic>
      </p:grpSp>
      <p:grpSp>
        <p:nvGrpSpPr>
          <p:cNvPr id="139" name="Group 138"/>
          <p:cNvGrpSpPr/>
          <p:nvPr/>
        </p:nvGrpSpPr>
        <p:grpSpPr>
          <a:xfrm>
            <a:off x="14463219" y="11488418"/>
            <a:ext cx="15050827" cy="5745382"/>
            <a:chOff x="14532495" y="21084999"/>
            <a:chExt cx="15050827" cy="5745382"/>
          </a:xfrm>
        </p:grpSpPr>
        <p:pic>
          <p:nvPicPr>
            <p:cNvPr id="100" name="Picture 99" descr="Cart_Vf_sensor_grab.png"/>
            <p:cNvPicPr>
              <a:picLocks/>
            </p:cNvPicPr>
            <p:nvPr/>
          </p:nvPicPr>
          <p:blipFill>
            <a:blip r:embed="rId11">
              <a:extLst>
                <a:ext uri="{28A0092B-C50C-407E-A947-70E740481C1C}">
                  <a14:useLocalDpi xmlns:a14="http://schemas.microsoft.com/office/drawing/2010/main" val="0"/>
                </a:ext>
              </a:extLst>
            </a:blip>
            <a:stretch>
              <a:fillRect/>
            </a:stretch>
          </p:blipFill>
          <p:spPr>
            <a:xfrm>
              <a:off x="22066954" y="21607272"/>
              <a:ext cx="7516368" cy="4572724"/>
            </a:xfrm>
            <a:prstGeom prst="rect">
              <a:avLst/>
            </a:prstGeom>
            <a:ln w="12700">
              <a:solidFill>
                <a:schemeClr val="tx1"/>
              </a:solidFill>
            </a:ln>
          </p:spPr>
        </p:pic>
        <p:sp>
          <p:nvSpPr>
            <p:cNvPr id="104" name="TextBox 103"/>
            <p:cNvSpPr txBox="1"/>
            <p:nvPr/>
          </p:nvSpPr>
          <p:spPr>
            <a:xfrm>
              <a:off x="14532497" y="26184050"/>
              <a:ext cx="15029100" cy="646331"/>
            </a:xfrm>
            <a:prstGeom prst="rect">
              <a:avLst/>
            </a:prstGeom>
            <a:solidFill>
              <a:schemeClr val="bg1">
                <a:alpha val="40000"/>
              </a:schemeClr>
            </a:solidFill>
            <a:ln w="12700">
              <a:solidFill>
                <a:schemeClr val="tx1"/>
              </a:solidFill>
            </a:ln>
          </p:spPr>
          <p:txBody>
            <a:bodyPr wrap="square" rtlCol="0">
              <a:spAutoFit/>
            </a:bodyPr>
            <a:lstStyle/>
            <a:p>
              <a:r>
                <a:rPr lang="en-US" sz="1800" dirty="0" smtClean="0"/>
                <a:t>Figure 2. Results from TASCC addition performed at the Cart Creek beaver pond in Newbury, MA on July 2, 2014 showing (A) BTC data collected via an in situ nitrate analyzer with discrete grab sample data points and (B) uptake velocity (</a:t>
              </a:r>
              <a:r>
                <a:rPr lang="en-US" sz="1800" dirty="0" err="1" smtClean="0"/>
                <a:t>vf</a:t>
              </a:r>
              <a:r>
                <a:rPr lang="en-US" sz="1800" dirty="0" smtClean="0"/>
                <a:t>) (m/</a:t>
              </a:r>
              <a:r>
                <a:rPr lang="en-US" sz="1800" dirty="0" err="1" smtClean="0"/>
                <a:t>yr</a:t>
              </a:r>
              <a:r>
                <a:rPr lang="en-US" sz="1800" dirty="0" smtClean="0"/>
                <a:t>) plotted against background corrected NO</a:t>
              </a:r>
              <a:r>
                <a:rPr lang="en-US" sz="1800" baseline="-25000" dirty="0" smtClean="0"/>
                <a:t>3</a:t>
              </a:r>
              <a:r>
                <a:rPr lang="en-US" sz="1800" baseline="30000" dirty="0" smtClean="0"/>
                <a:t>-</a:t>
              </a:r>
              <a:r>
                <a:rPr lang="en-US" sz="1800" dirty="0" smtClean="0"/>
                <a:t> on log-log scale.</a:t>
              </a:r>
              <a:endParaRPr lang="en-US" sz="1800" dirty="0"/>
            </a:p>
          </p:txBody>
        </p:sp>
        <p:sp>
          <p:nvSpPr>
            <p:cNvPr id="113" name="TextBox 112"/>
            <p:cNvSpPr txBox="1"/>
            <p:nvPr/>
          </p:nvSpPr>
          <p:spPr>
            <a:xfrm>
              <a:off x="22297197" y="21921846"/>
              <a:ext cx="352080" cy="461665"/>
            </a:xfrm>
            <a:prstGeom prst="rect">
              <a:avLst/>
            </a:prstGeom>
            <a:noFill/>
          </p:spPr>
          <p:txBody>
            <a:bodyPr wrap="none" rtlCol="0">
              <a:spAutoFit/>
            </a:bodyPr>
            <a:lstStyle/>
            <a:p>
              <a:r>
                <a:rPr lang="en-US" sz="2400" dirty="0" smtClean="0"/>
                <a:t>B</a:t>
              </a:r>
              <a:endParaRPr lang="en-US" sz="2400" dirty="0"/>
            </a:p>
          </p:txBody>
        </p:sp>
        <p:pic>
          <p:nvPicPr>
            <p:cNvPr id="117" name="Picture 116" descr="BTC_grabs_V3.png"/>
            <p:cNvPicPr>
              <a:picLocks/>
            </p:cNvPicPr>
            <p:nvPr/>
          </p:nvPicPr>
          <p:blipFill>
            <a:blip r:embed="rId12">
              <a:extLst>
                <a:ext uri="{28A0092B-C50C-407E-A947-70E740481C1C}">
                  <a14:useLocalDpi xmlns:a14="http://schemas.microsoft.com/office/drawing/2010/main" val="0"/>
                </a:ext>
              </a:extLst>
            </a:blip>
            <a:stretch>
              <a:fillRect/>
            </a:stretch>
          </p:blipFill>
          <p:spPr>
            <a:xfrm>
              <a:off x="14532495" y="21611150"/>
              <a:ext cx="7516368" cy="4571988"/>
            </a:xfrm>
            <a:prstGeom prst="rect">
              <a:avLst/>
            </a:prstGeom>
            <a:ln w="12700">
              <a:solidFill>
                <a:schemeClr val="tx1"/>
              </a:solidFill>
            </a:ln>
          </p:spPr>
        </p:pic>
        <p:pic>
          <p:nvPicPr>
            <p:cNvPr id="118" name="Picture 117" descr="Br_and_NO3_BTC.png"/>
            <p:cNvPicPr>
              <a:picLocks noChangeAspect="1"/>
            </p:cNvPicPr>
            <p:nvPr/>
          </p:nvPicPr>
          <p:blipFill rotWithShape="1">
            <a:blip r:embed="rId9">
              <a:extLst>
                <a:ext uri="{28A0092B-C50C-407E-A947-70E740481C1C}">
                  <a14:useLocalDpi xmlns:a14="http://schemas.microsoft.com/office/drawing/2010/main" val="0"/>
                </a:ext>
              </a:extLst>
            </a:blip>
            <a:srcRect l="4081" t="25905" r="91575" b="45206"/>
            <a:stretch/>
          </p:blipFill>
          <p:spPr>
            <a:xfrm>
              <a:off x="14684836" y="23070874"/>
              <a:ext cx="326564" cy="1306304"/>
            </a:xfrm>
            <a:prstGeom prst="rect">
              <a:avLst/>
            </a:prstGeom>
            <a:ln w="12700">
              <a:noFill/>
            </a:ln>
          </p:spPr>
        </p:pic>
        <p:pic>
          <p:nvPicPr>
            <p:cNvPr id="119" name="Picture 118" descr="Br_and_NO3_BTC.png"/>
            <p:cNvPicPr>
              <a:picLocks noChangeAspect="1"/>
            </p:cNvPicPr>
            <p:nvPr/>
          </p:nvPicPr>
          <p:blipFill rotWithShape="1">
            <a:blip r:embed="rId9">
              <a:extLst>
                <a:ext uri="{28A0092B-C50C-407E-A947-70E740481C1C}">
                  <a14:useLocalDpi xmlns:a14="http://schemas.microsoft.com/office/drawing/2010/main" val="0"/>
                </a:ext>
              </a:extLst>
            </a:blip>
            <a:srcRect l="91361" t="27201" r="2846" b="46317"/>
            <a:stretch/>
          </p:blipFill>
          <p:spPr>
            <a:xfrm>
              <a:off x="21571491" y="23066398"/>
              <a:ext cx="448721" cy="1234020"/>
            </a:xfrm>
            <a:prstGeom prst="rect">
              <a:avLst/>
            </a:prstGeom>
            <a:ln w="12700">
              <a:noFill/>
            </a:ln>
          </p:spPr>
        </p:pic>
        <p:pic>
          <p:nvPicPr>
            <p:cNvPr id="120" name="Picture 119" descr="Br_and_NO3_BTC.png"/>
            <p:cNvPicPr>
              <a:picLocks noChangeAspect="1"/>
            </p:cNvPicPr>
            <p:nvPr/>
          </p:nvPicPr>
          <p:blipFill rotWithShape="1">
            <a:blip r:embed="rId9">
              <a:extLst>
                <a:ext uri="{28A0092B-C50C-407E-A947-70E740481C1C}">
                  <a14:useLocalDpi xmlns:a14="http://schemas.microsoft.com/office/drawing/2010/main" val="0"/>
                </a:ext>
              </a:extLst>
            </a:blip>
            <a:srcRect l="16968" t="86492" r="13517" b="3878"/>
            <a:stretch/>
          </p:blipFill>
          <p:spPr>
            <a:xfrm>
              <a:off x="15683982" y="25657262"/>
              <a:ext cx="5444471" cy="453721"/>
            </a:xfrm>
            <a:prstGeom prst="rect">
              <a:avLst/>
            </a:prstGeom>
            <a:ln w="12700">
              <a:noFill/>
            </a:ln>
          </p:spPr>
        </p:pic>
        <p:sp>
          <p:nvSpPr>
            <p:cNvPr id="111" name="TextBox 110"/>
            <p:cNvSpPr txBox="1"/>
            <p:nvPr/>
          </p:nvSpPr>
          <p:spPr>
            <a:xfrm>
              <a:off x="14732388" y="21893429"/>
              <a:ext cx="364202" cy="461665"/>
            </a:xfrm>
            <a:prstGeom prst="rect">
              <a:avLst/>
            </a:prstGeom>
            <a:noFill/>
          </p:spPr>
          <p:txBody>
            <a:bodyPr wrap="none" rtlCol="0">
              <a:spAutoFit/>
            </a:bodyPr>
            <a:lstStyle/>
            <a:p>
              <a:r>
                <a:rPr lang="en-US" sz="2400" dirty="0" smtClean="0"/>
                <a:t>A</a:t>
              </a:r>
              <a:endParaRPr lang="en-US" sz="2400" dirty="0"/>
            </a:p>
          </p:txBody>
        </p:sp>
        <p:sp>
          <p:nvSpPr>
            <p:cNvPr id="131" name="TextBox 130"/>
            <p:cNvSpPr txBox="1"/>
            <p:nvPr/>
          </p:nvSpPr>
          <p:spPr>
            <a:xfrm>
              <a:off x="14532495" y="21084999"/>
              <a:ext cx="7516368" cy="553998"/>
            </a:xfrm>
            <a:prstGeom prst="rect">
              <a:avLst/>
            </a:prstGeom>
            <a:solidFill>
              <a:schemeClr val="bg1"/>
            </a:solidFill>
            <a:ln w="12700">
              <a:solidFill>
                <a:schemeClr val="tx1"/>
              </a:solidFill>
            </a:ln>
          </p:spPr>
          <p:txBody>
            <a:bodyPr wrap="square" rtlCol="0">
              <a:spAutoFit/>
            </a:bodyPr>
            <a:lstStyle/>
            <a:p>
              <a:pPr algn="ctr"/>
              <a:r>
                <a:rPr lang="en-US" sz="3000" dirty="0" smtClean="0"/>
                <a:t>Breakthrough curve in beaver pond</a:t>
              </a:r>
              <a:endParaRPr lang="en-US" sz="3000" dirty="0"/>
            </a:p>
          </p:txBody>
        </p:sp>
        <p:sp>
          <p:nvSpPr>
            <p:cNvPr id="132" name="TextBox 131"/>
            <p:cNvSpPr txBox="1"/>
            <p:nvPr/>
          </p:nvSpPr>
          <p:spPr>
            <a:xfrm>
              <a:off x="22064472" y="21086064"/>
              <a:ext cx="7516368" cy="553998"/>
            </a:xfrm>
            <a:prstGeom prst="rect">
              <a:avLst/>
            </a:prstGeom>
            <a:solidFill>
              <a:schemeClr val="bg1"/>
            </a:solidFill>
            <a:ln w="12700">
              <a:solidFill>
                <a:schemeClr val="tx1"/>
              </a:solidFill>
            </a:ln>
          </p:spPr>
          <p:txBody>
            <a:bodyPr wrap="square" rtlCol="0">
              <a:spAutoFit/>
            </a:bodyPr>
            <a:lstStyle/>
            <a:p>
              <a:pPr algn="ctr"/>
              <a:r>
                <a:rPr lang="en-US" sz="3000" dirty="0" smtClean="0"/>
                <a:t>NO</a:t>
              </a:r>
              <a:r>
                <a:rPr lang="en-US" sz="3000" baseline="-25000" dirty="0" smtClean="0"/>
                <a:t>3</a:t>
              </a:r>
              <a:r>
                <a:rPr lang="en-US" sz="3000" baseline="30000" dirty="0" smtClean="0"/>
                <a:t>-</a:t>
              </a:r>
              <a:r>
                <a:rPr lang="en-US" sz="3000" dirty="0" smtClean="0"/>
                <a:t> uptake velocity vs. NO</a:t>
              </a:r>
              <a:r>
                <a:rPr lang="en-US" sz="3000" baseline="-25000" dirty="0" smtClean="0"/>
                <a:t>3</a:t>
              </a:r>
              <a:r>
                <a:rPr lang="en-US" sz="3000" baseline="30000" dirty="0" smtClean="0"/>
                <a:t>-</a:t>
              </a:r>
              <a:r>
                <a:rPr lang="en-US" sz="3000" dirty="0" smtClean="0"/>
                <a:t> concentration</a:t>
              </a:r>
              <a:endParaRPr lang="en-US" sz="3000" dirty="0"/>
            </a:p>
          </p:txBody>
        </p:sp>
        <p:sp>
          <p:nvSpPr>
            <p:cNvPr id="138" name="Rectangle 137"/>
            <p:cNvSpPr/>
            <p:nvPr/>
          </p:nvSpPr>
          <p:spPr>
            <a:xfrm>
              <a:off x="23039297" y="25307193"/>
              <a:ext cx="5340177" cy="6412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5" name="Picture 134" descr="Cart_Vf_sensor_grab.png"/>
            <p:cNvPicPr>
              <a:picLocks noChangeAspect="1"/>
            </p:cNvPicPr>
            <p:nvPr/>
          </p:nvPicPr>
          <p:blipFill rotWithShape="1">
            <a:blip r:embed="rId11">
              <a:extLst>
                <a:ext uri="{28A0092B-C50C-407E-A947-70E740481C1C}">
                  <a14:useLocalDpi xmlns:a14="http://schemas.microsoft.com/office/drawing/2010/main" val="0"/>
                </a:ext>
              </a:extLst>
            </a:blip>
            <a:srcRect l="14609" t="79723" r="23523" b="12198"/>
            <a:stretch/>
          </p:blipFill>
          <p:spPr>
            <a:xfrm>
              <a:off x="23090240" y="25519001"/>
              <a:ext cx="5746219" cy="449862"/>
            </a:xfrm>
            <a:prstGeom prst="rect">
              <a:avLst/>
            </a:prstGeom>
            <a:ln w="12700">
              <a:noFill/>
            </a:ln>
          </p:spPr>
        </p:pic>
      </p:grpSp>
      <p:sp>
        <p:nvSpPr>
          <p:cNvPr id="112" name="TextBox 111"/>
          <p:cNvSpPr txBox="1"/>
          <p:nvPr/>
        </p:nvSpPr>
        <p:spPr>
          <a:xfrm>
            <a:off x="14732388" y="18191422"/>
            <a:ext cx="364202" cy="461665"/>
          </a:xfrm>
          <a:prstGeom prst="rect">
            <a:avLst/>
          </a:prstGeom>
          <a:noFill/>
        </p:spPr>
        <p:txBody>
          <a:bodyPr wrap="none" rtlCol="0">
            <a:spAutoFit/>
          </a:bodyPr>
          <a:lstStyle/>
          <a:p>
            <a:r>
              <a:rPr lang="en-US" sz="2400" dirty="0" smtClean="0"/>
              <a:t>A</a:t>
            </a:r>
            <a:endParaRPr lang="en-US" sz="2400" dirty="0"/>
          </a:p>
        </p:txBody>
      </p:sp>
      <p:sp>
        <p:nvSpPr>
          <p:cNvPr id="114" name="TextBox 113"/>
          <p:cNvSpPr txBox="1"/>
          <p:nvPr/>
        </p:nvSpPr>
        <p:spPr>
          <a:xfrm>
            <a:off x="22307547" y="18191422"/>
            <a:ext cx="352080" cy="461665"/>
          </a:xfrm>
          <a:prstGeom prst="rect">
            <a:avLst/>
          </a:prstGeom>
          <a:noFill/>
        </p:spPr>
        <p:txBody>
          <a:bodyPr wrap="none" rtlCol="0">
            <a:spAutoFit/>
          </a:bodyPr>
          <a:lstStyle/>
          <a:p>
            <a:r>
              <a:rPr lang="en-US" sz="2400" dirty="0" smtClean="0"/>
              <a:t>B</a:t>
            </a:r>
            <a:endParaRPr lang="en-US" sz="2400" dirty="0"/>
          </a:p>
        </p:txBody>
      </p:sp>
      <p:sp>
        <p:nvSpPr>
          <p:cNvPr id="144" name="TextBox 143"/>
          <p:cNvSpPr txBox="1"/>
          <p:nvPr/>
        </p:nvSpPr>
        <p:spPr>
          <a:xfrm>
            <a:off x="14465808" y="23247137"/>
            <a:ext cx="15031781" cy="553998"/>
          </a:xfrm>
          <a:prstGeom prst="rect">
            <a:avLst/>
          </a:prstGeom>
          <a:solidFill>
            <a:schemeClr val="bg1"/>
          </a:solidFill>
          <a:ln w="12700">
            <a:solidFill>
              <a:schemeClr val="tx1"/>
            </a:solidFill>
          </a:ln>
        </p:spPr>
        <p:txBody>
          <a:bodyPr wrap="square" rtlCol="0">
            <a:spAutoFit/>
          </a:bodyPr>
          <a:lstStyle/>
          <a:p>
            <a:pPr algn="ctr"/>
            <a:r>
              <a:rPr lang="en-US" sz="3000" dirty="0" smtClean="0"/>
              <a:t>Comparison of uptake parameters for Cart Creek Beaver Pond (CCBP) and College Brook (CLGB)</a:t>
            </a:r>
            <a:endParaRPr lang="en-US" sz="3000" dirty="0"/>
          </a:p>
        </p:txBody>
      </p:sp>
      <p:sp>
        <p:nvSpPr>
          <p:cNvPr id="145" name="TextBox 144"/>
          <p:cNvSpPr txBox="1"/>
          <p:nvPr/>
        </p:nvSpPr>
        <p:spPr>
          <a:xfrm>
            <a:off x="14465808" y="32214312"/>
            <a:ext cx="15029100" cy="369332"/>
          </a:xfrm>
          <a:prstGeom prst="rect">
            <a:avLst/>
          </a:prstGeom>
          <a:solidFill>
            <a:schemeClr val="bg1">
              <a:alpha val="40000"/>
            </a:schemeClr>
          </a:solidFill>
          <a:ln w="12700">
            <a:solidFill>
              <a:schemeClr val="tx1"/>
            </a:solidFill>
          </a:ln>
        </p:spPr>
        <p:txBody>
          <a:bodyPr wrap="square" rtlCol="0">
            <a:spAutoFit/>
          </a:bodyPr>
          <a:lstStyle/>
          <a:p>
            <a:r>
              <a:rPr lang="en-US" sz="1800" dirty="0" smtClean="0"/>
              <a:t>Figure 4. Uptake parameters calculated using the TASCC approach for both the Cart Creek Beaver Pond (CCBP) and the channelized College Brook (CLGB)</a:t>
            </a:r>
            <a:endParaRPr lang="en-US" sz="1800" dirty="0"/>
          </a:p>
        </p:txBody>
      </p:sp>
      <p:pic>
        <p:nvPicPr>
          <p:cNvPr id="146" name="Picture 145" descr="Bar_Plots.png"/>
          <p:cNvPicPr>
            <a:picLocks/>
          </p:cNvPicPr>
          <p:nvPr/>
        </p:nvPicPr>
        <p:blipFill>
          <a:blip r:embed="rId13">
            <a:extLst>
              <a:ext uri="{28A0092B-C50C-407E-A947-70E740481C1C}">
                <a14:useLocalDpi xmlns:a14="http://schemas.microsoft.com/office/drawing/2010/main" val="0"/>
              </a:ext>
            </a:extLst>
          </a:blip>
          <a:stretch>
            <a:fillRect/>
          </a:stretch>
        </p:blipFill>
        <p:spPr>
          <a:xfrm>
            <a:off x="14465808" y="23810976"/>
            <a:ext cx="15032736" cy="8394192"/>
          </a:xfrm>
          <a:prstGeom prst="rect">
            <a:avLst/>
          </a:prstGeom>
        </p:spPr>
      </p:pic>
      <p:sp>
        <p:nvSpPr>
          <p:cNvPr id="147" name="TextBox 146"/>
          <p:cNvSpPr txBox="1"/>
          <p:nvPr/>
        </p:nvSpPr>
        <p:spPr>
          <a:xfrm>
            <a:off x="29634755" y="13725217"/>
            <a:ext cx="14080521" cy="553998"/>
          </a:xfrm>
          <a:prstGeom prst="rect">
            <a:avLst/>
          </a:prstGeom>
          <a:solidFill>
            <a:schemeClr val="bg1"/>
          </a:solidFill>
          <a:ln w="12700">
            <a:solidFill>
              <a:schemeClr val="tx1"/>
            </a:solidFill>
          </a:ln>
        </p:spPr>
        <p:txBody>
          <a:bodyPr wrap="square" rtlCol="0">
            <a:spAutoFit/>
          </a:bodyPr>
          <a:lstStyle/>
          <a:p>
            <a:pPr algn="ctr"/>
            <a:r>
              <a:rPr lang="en-US" sz="3000" dirty="0" smtClean="0"/>
              <a:t>Uptake velocity efficiency loss for CCBP, CLGB, LINX II &amp; STS zones in the PIE LTER region</a:t>
            </a:r>
            <a:endParaRPr lang="en-US" sz="3000" dirty="0"/>
          </a:p>
        </p:txBody>
      </p:sp>
    </p:spTree>
    <p:extLst>
      <p:ext uri="{BB962C8B-B14F-4D97-AF65-F5344CB8AC3E}">
        <p14:creationId xmlns:p14="http://schemas.microsoft.com/office/powerpoint/2010/main" val="357449084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4715</TotalTime>
  <Words>1501</Words>
  <Application>Microsoft Macintosh PowerPoint</Application>
  <PresentationFormat>Custom</PresentationFormat>
  <Paragraphs>59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Whitney</dc:creator>
  <cp:lastModifiedBy>Christopher Whitney</cp:lastModifiedBy>
  <cp:revision>90</cp:revision>
  <cp:lastPrinted>2015-08-27T20:06:42Z</cp:lastPrinted>
  <dcterms:created xsi:type="dcterms:W3CDTF">2015-08-24T14:00:05Z</dcterms:created>
  <dcterms:modified xsi:type="dcterms:W3CDTF">2015-08-27T20:35:25Z</dcterms:modified>
</cp:coreProperties>
</file>