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EDFD"/>
    <a:srgbClr val="996633"/>
    <a:srgbClr val="D7F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9759" autoAdjust="0"/>
  </p:normalViewPr>
  <p:slideViewPr>
    <p:cSldViewPr snapToObjects="1">
      <p:cViewPr>
        <p:scale>
          <a:sx n="25" d="100"/>
          <a:sy n="25" d="100"/>
        </p:scale>
        <p:origin x="307" y="403"/>
      </p:cViewPr>
      <p:guideLst>
        <p:guide orient="horz" pos="9168"/>
        <p:guide pos="11520"/>
        <p:guide pos="5760"/>
        <p:guide pos="16992"/>
        <p:guide pos="8064"/>
        <p:guide pos="1497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34AFF5-8B77-466A-A002-886B44407C01}" type="datetimeFigureOut">
              <a:rPr lang="en-US" smtClean="0"/>
              <a:t>9/11/2015</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B30BEC-F9AF-4A01-9C8E-B5B9187F0AF7}" type="slidenum">
              <a:rPr lang="en-US" smtClean="0"/>
              <a:t>‹#›</a:t>
            </a:fld>
            <a:endParaRPr lang="en-US"/>
          </a:p>
        </p:txBody>
      </p:sp>
    </p:spTree>
    <p:extLst>
      <p:ext uri="{BB962C8B-B14F-4D97-AF65-F5344CB8AC3E}">
        <p14:creationId xmlns:p14="http://schemas.microsoft.com/office/powerpoint/2010/main" val="239103054"/>
      </p:ext>
    </p:extLst>
  </p:cSld>
  <p:clrMap bg1="lt1" tx1="dk1" bg2="lt2" tx2="dk2" accent1="accent1" accent2="accent2" accent3="accent3" accent4="accent4" accent5="accent5" accent6="accent6" hlink="hlink" folHlink="folHlink"/>
  <p:notesStyle>
    <a:lvl1pPr marL="0" algn="l" defTabSz="3761086" rtl="0" eaLnBrk="1" latinLnBrk="0" hangingPunct="1">
      <a:defRPr sz="4900" kern="1200">
        <a:solidFill>
          <a:schemeClr val="tx1"/>
        </a:solidFill>
        <a:latin typeface="+mn-lt"/>
        <a:ea typeface="+mn-ea"/>
        <a:cs typeface="+mn-cs"/>
      </a:defRPr>
    </a:lvl1pPr>
    <a:lvl2pPr marL="1880543" algn="l" defTabSz="3761086" rtl="0" eaLnBrk="1" latinLnBrk="0" hangingPunct="1">
      <a:defRPr sz="4900" kern="1200">
        <a:solidFill>
          <a:schemeClr val="tx1"/>
        </a:solidFill>
        <a:latin typeface="+mn-lt"/>
        <a:ea typeface="+mn-ea"/>
        <a:cs typeface="+mn-cs"/>
      </a:defRPr>
    </a:lvl2pPr>
    <a:lvl3pPr marL="3761086" algn="l" defTabSz="3761086" rtl="0" eaLnBrk="1" latinLnBrk="0" hangingPunct="1">
      <a:defRPr sz="4900" kern="1200">
        <a:solidFill>
          <a:schemeClr val="tx1"/>
        </a:solidFill>
        <a:latin typeface="+mn-lt"/>
        <a:ea typeface="+mn-ea"/>
        <a:cs typeface="+mn-cs"/>
      </a:defRPr>
    </a:lvl3pPr>
    <a:lvl4pPr marL="5641630" algn="l" defTabSz="3761086" rtl="0" eaLnBrk="1" latinLnBrk="0" hangingPunct="1">
      <a:defRPr sz="4900" kern="1200">
        <a:solidFill>
          <a:schemeClr val="tx1"/>
        </a:solidFill>
        <a:latin typeface="+mn-lt"/>
        <a:ea typeface="+mn-ea"/>
        <a:cs typeface="+mn-cs"/>
      </a:defRPr>
    </a:lvl4pPr>
    <a:lvl5pPr marL="7522173" algn="l" defTabSz="3761086" rtl="0" eaLnBrk="1" latinLnBrk="0" hangingPunct="1">
      <a:defRPr sz="4900" kern="1200">
        <a:solidFill>
          <a:schemeClr val="tx1"/>
        </a:solidFill>
        <a:latin typeface="+mn-lt"/>
        <a:ea typeface="+mn-ea"/>
        <a:cs typeface="+mn-cs"/>
      </a:defRPr>
    </a:lvl5pPr>
    <a:lvl6pPr marL="9402716" algn="l" defTabSz="3761086" rtl="0" eaLnBrk="1" latinLnBrk="0" hangingPunct="1">
      <a:defRPr sz="4900" kern="1200">
        <a:solidFill>
          <a:schemeClr val="tx1"/>
        </a:solidFill>
        <a:latin typeface="+mn-lt"/>
        <a:ea typeface="+mn-ea"/>
        <a:cs typeface="+mn-cs"/>
      </a:defRPr>
    </a:lvl6pPr>
    <a:lvl7pPr marL="11283259" algn="l" defTabSz="3761086" rtl="0" eaLnBrk="1" latinLnBrk="0" hangingPunct="1">
      <a:defRPr sz="4900" kern="1200">
        <a:solidFill>
          <a:schemeClr val="tx1"/>
        </a:solidFill>
        <a:latin typeface="+mn-lt"/>
        <a:ea typeface="+mn-ea"/>
        <a:cs typeface="+mn-cs"/>
      </a:defRPr>
    </a:lvl7pPr>
    <a:lvl8pPr marL="13163803" algn="l" defTabSz="3761086" rtl="0" eaLnBrk="1" latinLnBrk="0" hangingPunct="1">
      <a:defRPr sz="4900" kern="1200">
        <a:solidFill>
          <a:schemeClr val="tx1"/>
        </a:solidFill>
        <a:latin typeface="+mn-lt"/>
        <a:ea typeface="+mn-ea"/>
        <a:cs typeface="+mn-cs"/>
      </a:defRPr>
    </a:lvl8pPr>
    <a:lvl9pPr marL="15044346" algn="l" defTabSz="3761086" rtl="0" eaLnBrk="1" latinLnBrk="0" hangingPunct="1">
      <a:defRPr sz="4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FB30BEC-F9AF-4A01-9C8E-B5B9187F0AF7}" type="slidenum">
              <a:rPr lang="en-US" smtClean="0"/>
              <a:t>1</a:t>
            </a:fld>
            <a:endParaRPr lang="en-US"/>
          </a:p>
        </p:txBody>
      </p:sp>
    </p:spTree>
    <p:extLst>
      <p:ext uri="{BB962C8B-B14F-4D97-AF65-F5344CB8AC3E}">
        <p14:creationId xmlns:p14="http://schemas.microsoft.com/office/powerpoint/2010/main" val="3827245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20"/>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0543" indent="0" algn="ctr">
              <a:buNone/>
              <a:defRPr>
                <a:solidFill>
                  <a:schemeClr val="tx1">
                    <a:tint val="75000"/>
                  </a:schemeClr>
                </a:solidFill>
              </a:defRPr>
            </a:lvl2pPr>
            <a:lvl3pPr marL="3761086" indent="0" algn="ctr">
              <a:buNone/>
              <a:defRPr>
                <a:solidFill>
                  <a:schemeClr val="tx1">
                    <a:tint val="75000"/>
                  </a:schemeClr>
                </a:solidFill>
              </a:defRPr>
            </a:lvl3pPr>
            <a:lvl4pPr marL="5641630" indent="0" algn="ctr">
              <a:buNone/>
              <a:defRPr>
                <a:solidFill>
                  <a:schemeClr val="tx1">
                    <a:tint val="75000"/>
                  </a:schemeClr>
                </a:solidFill>
              </a:defRPr>
            </a:lvl4pPr>
            <a:lvl5pPr marL="7522173" indent="0" algn="ctr">
              <a:buNone/>
              <a:defRPr>
                <a:solidFill>
                  <a:schemeClr val="tx1">
                    <a:tint val="75000"/>
                  </a:schemeClr>
                </a:solidFill>
              </a:defRPr>
            </a:lvl5pPr>
            <a:lvl6pPr marL="9402716" indent="0" algn="ctr">
              <a:buNone/>
              <a:defRPr>
                <a:solidFill>
                  <a:schemeClr val="tx1">
                    <a:tint val="75000"/>
                  </a:schemeClr>
                </a:solidFill>
              </a:defRPr>
            </a:lvl6pPr>
            <a:lvl7pPr marL="11283259" indent="0" algn="ctr">
              <a:buNone/>
              <a:defRPr>
                <a:solidFill>
                  <a:schemeClr val="tx1">
                    <a:tint val="75000"/>
                  </a:schemeClr>
                </a:solidFill>
              </a:defRPr>
            </a:lvl7pPr>
            <a:lvl8pPr marL="13163803" indent="0" algn="ctr">
              <a:buNone/>
              <a:defRPr>
                <a:solidFill>
                  <a:schemeClr val="tx1">
                    <a:tint val="75000"/>
                  </a:schemeClr>
                </a:solidFill>
              </a:defRPr>
            </a:lvl8pPr>
            <a:lvl9pPr marL="150443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9/11/2015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49884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9/11/2015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65212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82"/>
            <a:ext cx="31089600" cy="6400798"/>
          </a:xfrm>
        </p:spPr>
        <p:txBody>
          <a:bodyPr anchor="b"/>
          <a:lstStyle>
            <a:lvl1pPr marL="0" indent="0">
              <a:buNone/>
              <a:defRPr sz="8200">
                <a:solidFill>
                  <a:schemeClr val="tx1">
                    <a:tint val="75000"/>
                  </a:schemeClr>
                </a:solidFill>
              </a:defRPr>
            </a:lvl1pPr>
            <a:lvl2pPr marL="1880543" indent="0">
              <a:buNone/>
              <a:defRPr sz="7400">
                <a:solidFill>
                  <a:schemeClr val="tx1">
                    <a:tint val="75000"/>
                  </a:schemeClr>
                </a:solidFill>
              </a:defRPr>
            </a:lvl2pPr>
            <a:lvl3pPr marL="3761086" indent="0">
              <a:buNone/>
              <a:defRPr sz="6600">
                <a:solidFill>
                  <a:schemeClr val="tx1">
                    <a:tint val="75000"/>
                  </a:schemeClr>
                </a:solidFill>
              </a:defRPr>
            </a:lvl3pPr>
            <a:lvl4pPr marL="5641630" indent="0">
              <a:buNone/>
              <a:defRPr sz="5800">
                <a:solidFill>
                  <a:schemeClr val="tx1">
                    <a:tint val="75000"/>
                  </a:schemeClr>
                </a:solidFill>
              </a:defRPr>
            </a:lvl4pPr>
            <a:lvl5pPr marL="7522173" indent="0">
              <a:buNone/>
              <a:defRPr sz="5800">
                <a:solidFill>
                  <a:schemeClr val="tx1">
                    <a:tint val="75000"/>
                  </a:schemeClr>
                </a:solidFill>
              </a:defRPr>
            </a:lvl5pPr>
            <a:lvl6pPr marL="9402716" indent="0">
              <a:buNone/>
              <a:defRPr sz="5800">
                <a:solidFill>
                  <a:schemeClr val="tx1">
                    <a:tint val="75000"/>
                  </a:schemeClr>
                </a:solidFill>
              </a:defRPr>
            </a:lvl6pPr>
            <a:lvl7pPr marL="11283259" indent="0">
              <a:buNone/>
              <a:defRPr sz="5800">
                <a:solidFill>
                  <a:schemeClr val="tx1">
                    <a:tint val="75000"/>
                  </a:schemeClr>
                </a:solidFill>
              </a:defRPr>
            </a:lvl7pPr>
            <a:lvl8pPr marL="13163803" indent="0">
              <a:buNone/>
              <a:defRPr sz="5800">
                <a:solidFill>
                  <a:schemeClr val="tx1">
                    <a:tint val="75000"/>
                  </a:schemeClr>
                </a:solidFill>
              </a:defRPr>
            </a:lvl8pPr>
            <a:lvl9pPr marL="15044346"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97BAAF-1207-4E52-B862-31E67195EA01}" type="datetimeFigureOut">
              <a:rPr lang="en-US" smtClean="0"/>
              <a:t>9/11/2015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95169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97BAAF-1207-4E52-B862-31E67195EA01}" type="datetimeFigureOut">
              <a:rPr lang="en-US" smtClean="0"/>
              <a:t>9/11/2015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323269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6" y="6549816"/>
            <a:ext cx="16167100"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6"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97BAAF-1207-4E52-B862-31E67195EA01}" type="datetimeFigureOut">
              <a:rPr lang="en-US" smtClean="0"/>
              <a:t>9/11/2015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536650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97BAAF-1207-4E52-B862-31E67195EA01}" type="datetimeFigureOut">
              <a:rPr lang="en-US" smtClean="0"/>
              <a:t>9/11/2015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39653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7BAAF-1207-4E52-B862-31E67195EA01}" type="datetimeFigureOut">
              <a:rPr lang="en-US" smtClean="0"/>
              <a:t>9/11/2015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73422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6"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20"/>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6" y="6123100"/>
            <a:ext cx="12033252" cy="20015202"/>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9/11/2015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011014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0543" indent="0">
              <a:buNone/>
              <a:defRPr sz="11500"/>
            </a:lvl2pPr>
            <a:lvl3pPr marL="3761086" indent="0">
              <a:buNone/>
              <a:defRPr sz="9900"/>
            </a:lvl3pPr>
            <a:lvl4pPr marL="5641630" indent="0">
              <a:buNone/>
              <a:defRPr sz="8200"/>
            </a:lvl4pPr>
            <a:lvl5pPr marL="7522173" indent="0">
              <a:buNone/>
              <a:defRPr sz="8200"/>
            </a:lvl5pPr>
            <a:lvl6pPr marL="9402716" indent="0">
              <a:buNone/>
              <a:defRPr sz="8200"/>
            </a:lvl6pPr>
            <a:lvl7pPr marL="11283259" indent="0">
              <a:buNone/>
              <a:defRPr sz="8200"/>
            </a:lvl7pPr>
            <a:lvl8pPr marL="13163803" indent="0">
              <a:buNone/>
              <a:defRPr sz="8200"/>
            </a:lvl8pPr>
            <a:lvl9pPr marL="15044346"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9/11/2015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58354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9/11/2015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78542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5"/>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5"/>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9/11/2015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686283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0">
              <a:srgbClr val="85C2FF"/>
            </a:gs>
            <a:gs pos="50000">
              <a:srgbClr val="C4D6EB"/>
            </a:gs>
            <a:gs pos="100000">
              <a:srgbClr val="996633">
                <a:alpha val="63000"/>
              </a:srgb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108" tIns="188056" rIns="376108" bIns="1880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7"/>
            <a:ext cx="32918400" cy="19310775"/>
          </a:xfrm>
          <a:prstGeom prst="rect">
            <a:avLst/>
          </a:prstGeom>
        </p:spPr>
        <p:txBody>
          <a:bodyPr vert="horz" lIns="376108" tIns="188056" rIns="376108" bIns="1880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33"/>
            <a:ext cx="8534400" cy="1557867"/>
          </a:xfrm>
          <a:prstGeom prst="rect">
            <a:avLst/>
          </a:prstGeom>
        </p:spPr>
        <p:txBody>
          <a:bodyPr vert="horz" lIns="376108" tIns="188056" rIns="376108" bIns="188056" rtlCol="0" anchor="ctr"/>
          <a:lstStyle>
            <a:lvl1pPr algn="l">
              <a:defRPr sz="4900">
                <a:solidFill>
                  <a:schemeClr val="tx1">
                    <a:tint val="75000"/>
                  </a:schemeClr>
                </a:solidFill>
              </a:defRPr>
            </a:lvl1pPr>
          </a:lstStyle>
          <a:p>
            <a:fld id="{9F97BAAF-1207-4E52-B862-31E67195EA01}" type="datetimeFigureOut">
              <a:rPr lang="en-US" smtClean="0"/>
              <a:t>9/11/2015</a:t>
            </a:fld>
            <a:endParaRPr lang="en-US"/>
          </a:p>
        </p:txBody>
      </p:sp>
      <p:sp>
        <p:nvSpPr>
          <p:cNvPr id="5" name="Footer Placeholder 4"/>
          <p:cNvSpPr>
            <a:spLocks noGrp="1"/>
          </p:cNvSpPr>
          <p:nvPr>
            <p:ph type="ftr" sz="quarter" idx="3"/>
          </p:nvPr>
        </p:nvSpPr>
        <p:spPr>
          <a:xfrm>
            <a:off x="12496800" y="27120433"/>
            <a:ext cx="11582400" cy="1557867"/>
          </a:xfrm>
          <a:prstGeom prst="rect">
            <a:avLst/>
          </a:prstGeom>
        </p:spPr>
        <p:txBody>
          <a:bodyPr vert="horz" lIns="376108" tIns="188056" rIns="376108" bIns="188056"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3"/>
            <a:ext cx="8534400" cy="1557867"/>
          </a:xfrm>
          <a:prstGeom prst="rect">
            <a:avLst/>
          </a:prstGeom>
        </p:spPr>
        <p:txBody>
          <a:bodyPr vert="horz" lIns="376108" tIns="188056" rIns="376108" bIns="188056" rtlCol="0" anchor="ctr"/>
          <a:lstStyle>
            <a:lvl1pPr algn="r">
              <a:defRPr sz="4900">
                <a:solidFill>
                  <a:schemeClr val="tx1">
                    <a:tint val="75000"/>
                  </a:schemeClr>
                </a:solidFill>
              </a:defRPr>
            </a:lvl1pPr>
          </a:lstStyle>
          <a:p>
            <a:fld id="{80831BD2-CF31-46E2-969C-F891EEE3643A}" type="slidenum">
              <a:rPr lang="en-US" smtClean="0"/>
              <a:t>‹#›</a:t>
            </a:fld>
            <a:endParaRPr lang="en-US"/>
          </a:p>
        </p:txBody>
      </p:sp>
    </p:spTree>
    <p:extLst>
      <p:ext uri="{BB962C8B-B14F-4D97-AF65-F5344CB8AC3E}">
        <p14:creationId xmlns:p14="http://schemas.microsoft.com/office/powerpoint/2010/main" val="235805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1086" rtl="0" eaLnBrk="1" latinLnBrk="0" hangingPunct="1">
        <a:spcBef>
          <a:spcPct val="0"/>
        </a:spcBef>
        <a:buNone/>
        <a:defRPr sz="18100" kern="1200">
          <a:solidFill>
            <a:schemeClr val="tx1"/>
          </a:solidFill>
          <a:latin typeface="+mj-lt"/>
          <a:ea typeface="+mj-ea"/>
          <a:cs typeface="+mj-cs"/>
        </a:defRPr>
      </a:lvl1pPr>
    </p:titleStyle>
    <p:bodyStyle>
      <a:lvl1pPr marL="1410405" indent="-1410405" algn="l" defTabSz="3761086" rtl="0" eaLnBrk="1" latinLnBrk="0" hangingPunct="1">
        <a:spcBef>
          <a:spcPct val="20000"/>
        </a:spcBef>
        <a:buFont typeface="Arial" panose="020B0604020202020204" pitchFamily="34" charset="0"/>
        <a:buChar char="•"/>
        <a:defRPr sz="13200" kern="1200">
          <a:solidFill>
            <a:schemeClr val="tx1"/>
          </a:solidFill>
          <a:latin typeface="+mn-lt"/>
          <a:ea typeface="+mn-ea"/>
          <a:cs typeface="+mn-cs"/>
        </a:defRPr>
      </a:lvl1pPr>
      <a:lvl2pPr marL="3055884" indent="-1175341" algn="l" defTabSz="3761086"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2pPr>
      <a:lvl3pPr marL="4701358" indent="-940272" algn="l" defTabSz="3761086" rtl="0" eaLnBrk="1" latinLnBrk="0" hangingPunct="1">
        <a:spcBef>
          <a:spcPct val="20000"/>
        </a:spcBef>
        <a:buFont typeface="Arial" panose="020B0604020202020204" pitchFamily="34" charset="0"/>
        <a:buChar char="•"/>
        <a:defRPr sz="9900" kern="1200">
          <a:solidFill>
            <a:schemeClr val="tx1"/>
          </a:solidFill>
          <a:latin typeface="+mn-lt"/>
          <a:ea typeface="+mn-ea"/>
          <a:cs typeface="+mn-cs"/>
        </a:defRPr>
      </a:lvl3pPr>
      <a:lvl4pPr marL="658190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4pPr>
      <a:lvl5pPr marL="846244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9pPr>
    </p:bodyStyle>
    <p:other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JP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74321" y="-1066800"/>
            <a:ext cx="41376600" cy="5251073"/>
          </a:xfrm>
          <a:prstGeom prst="rect">
            <a:avLst/>
          </a:prstGeom>
          <a:blipFill dpi="0" rotWithShape="1">
            <a:blip r:embed="rId3">
              <a:alphaModFix amt="34000"/>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410200" y="152400"/>
            <a:ext cx="25679400" cy="4031873"/>
          </a:xfrm>
          <a:prstGeom prst="rect">
            <a:avLst/>
          </a:prstGeom>
          <a:noFill/>
        </p:spPr>
        <p:txBody>
          <a:bodyPr wrap="square" rtlCol="0">
            <a:spAutoFit/>
          </a:bodyPr>
          <a:lstStyle/>
          <a:p>
            <a:pPr algn="ctr"/>
            <a:r>
              <a:rPr lang="en-US" sz="8800" b="1" dirty="0" smtClean="0">
                <a:ln w="12700">
                  <a:solidFill>
                    <a:schemeClr val="tx2">
                      <a:satMod val="155000"/>
                    </a:schemeClr>
                  </a:solidFill>
                  <a:prstDash val="solid"/>
                </a:ln>
                <a:blipFill dpi="0" rotWithShape="1">
                  <a:blip r:embed="rId4">
                    <a:extLst>
                      <a:ext uri="{28A0092B-C50C-407E-A947-70E740481C1C}">
                        <a14:useLocalDpi xmlns:a14="http://schemas.microsoft.com/office/drawing/2010/main" val="0"/>
                      </a:ext>
                    </a:extLst>
                  </a:blip>
                  <a:srcRect/>
                  <a:stretch>
                    <a:fillRect/>
                  </a:stretch>
                </a:blipFill>
                <a:effectLst>
                  <a:outerShdw blurRad="41275" dist="20320" dir="1800000" algn="tl" rotWithShape="0">
                    <a:srgbClr val="000000">
                      <a:alpha val="40000"/>
                    </a:srgbClr>
                  </a:outerShdw>
                </a:effectLst>
              </a:rPr>
              <a:t>An In-depth Look at New Hampshire’s Snowpack </a:t>
            </a:r>
          </a:p>
          <a:p>
            <a:pPr algn="ctr"/>
            <a:r>
              <a:rPr lang="en-US" sz="5400" dirty="0" smtClean="0"/>
              <a:t>James </a:t>
            </a:r>
            <a:r>
              <a:rPr lang="en-US" sz="5400" dirty="0" err="1" smtClean="0"/>
              <a:t>Lazarcik</a:t>
            </a:r>
            <a:r>
              <a:rPr lang="en-US" sz="5400" baseline="30000" dirty="0" smtClean="0">
                <a:solidFill>
                  <a:schemeClr val="tx1">
                    <a:lumMod val="50000"/>
                    <a:lumOff val="50000"/>
                  </a:schemeClr>
                </a:solidFill>
              </a:rPr>
              <a:t> </a:t>
            </a:r>
            <a:r>
              <a:rPr lang="en-US" sz="4800" baseline="30000" dirty="0" smtClean="0"/>
              <a:t>1, 2</a:t>
            </a:r>
            <a:r>
              <a:rPr lang="en-US" sz="5400" dirty="0" smtClean="0"/>
              <a:t>, Jack </a:t>
            </a:r>
            <a:r>
              <a:rPr lang="en-US" sz="5400" dirty="0" err="1" smtClean="0"/>
              <a:t>Dibb</a:t>
            </a:r>
            <a:r>
              <a:rPr lang="en-US" sz="5400" baseline="30000" dirty="0" smtClean="0">
                <a:solidFill>
                  <a:schemeClr val="tx1">
                    <a:lumMod val="50000"/>
                    <a:lumOff val="50000"/>
                  </a:schemeClr>
                </a:solidFill>
              </a:rPr>
              <a:t> </a:t>
            </a:r>
            <a:r>
              <a:rPr lang="en-US" sz="4800" baseline="30000" dirty="0" smtClean="0"/>
              <a:t>1, 2</a:t>
            </a:r>
            <a:r>
              <a:rPr lang="en-US" sz="5400" dirty="0" smtClean="0"/>
              <a:t>, Cameron Wake</a:t>
            </a:r>
            <a:r>
              <a:rPr lang="en-US" sz="5400" baseline="30000" dirty="0" smtClean="0">
                <a:solidFill>
                  <a:schemeClr val="tx1">
                    <a:lumMod val="50000"/>
                    <a:lumOff val="50000"/>
                  </a:schemeClr>
                </a:solidFill>
              </a:rPr>
              <a:t> </a:t>
            </a:r>
            <a:r>
              <a:rPr lang="en-US" sz="4800" baseline="30000" dirty="0" smtClean="0"/>
              <a:t>1, 2</a:t>
            </a:r>
            <a:r>
              <a:rPr lang="en-US" sz="6000" dirty="0" smtClean="0"/>
              <a:t>, </a:t>
            </a:r>
            <a:r>
              <a:rPr lang="en-US" sz="5400" dirty="0"/>
              <a:t>Alden Adolph</a:t>
            </a:r>
            <a:r>
              <a:rPr lang="en-US" sz="4800" baseline="30000" dirty="0"/>
              <a:t>3</a:t>
            </a:r>
            <a:endParaRPr lang="en-US" sz="5400" dirty="0" smtClean="0"/>
          </a:p>
          <a:p>
            <a:pPr algn="r"/>
            <a:r>
              <a:rPr lang="en-US" sz="3600" baseline="30000" dirty="0" smtClean="0"/>
              <a:t>1 </a:t>
            </a:r>
            <a:r>
              <a:rPr lang="en-US" sz="3600" dirty="0" smtClean="0"/>
              <a:t>Department of Earth Science , University of New Hampshire, Durham, NH, USA</a:t>
            </a:r>
          </a:p>
          <a:p>
            <a:pPr algn="r"/>
            <a:r>
              <a:rPr lang="en-US" sz="3600" baseline="30000" dirty="0" smtClean="0"/>
              <a:t>2</a:t>
            </a:r>
            <a:r>
              <a:rPr lang="en-US" sz="3600" dirty="0" smtClean="0"/>
              <a:t>Institute for the Study of Earth, Oceans and Space, University of New Hampshire, Durham, NH, USA</a:t>
            </a:r>
          </a:p>
          <a:p>
            <a:pPr algn="r"/>
            <a:r>
              <a:rPr lang="en-US" sz="3600" baseline="30000" dirty="0" smtClean="0"/>
              <a:t>3</a:t>
            </a:r>
            <a:r>
              <a:rPr lang="en-US" sz="3600" dirty="0" smtClean="0"/>
              <a:t>Thayer School of Engineering, Dartmouth College, Hanover, NH, USA</a:t>
            </a:r>
          </a:p>
        </p:txBody>
      </p:sp>
      <p:pic>
        <p:nvPicPr>
          <p:cNvPr id="6" name="Picture 5"/>
          <p:cNvPicPr>
            <a:picLocks noChangeAspect="1"/>
          </p:cNvPicPr>
          <p:nvPr/>
        </p:nvPicPr>
        <p:blipFill>
          <a:blip r:embed="rId5" cstate="print"/>
          <a:stretch>
            <a:fillRect/>
          </a:stretch>
        </p:blipFill>
        <p:spPr>
          <a:xfrm>
            <a:off x="762000" y="914401"/>
            <a:ext cx="4648200" cy="2189818"/>
          </a:xfrm>
          <a:prstGeom prst="rect">
            <a:avLst/>
          </a:prstGeom>
          <a:effectLst/>
        </p:spPr>
      </p:pic>
      <p:pic>
        <p:nvPicPr>
          <p:cNvPr id="1027" name="Picture 3" descr="C:\Users\Jacki\Pictures\7_unhlogo_web_h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929846" y="990600"/>
            <a:ext cx="2668635" cy="2590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5067" y="4137243"/>
            <a:ext cx="9098933" cy="12741950"/>
          </a:xfrm>
          <a:prstGeom prst="rect">
            <a:avLst/>
          </a:prstGeom>
          <a:noFill/>
        </p:spPr>
        <p:txBody>
          <a:bodyPr wrap="square" rtlCol="0">
            <a:spAutoFit/>
          </a:bodyPr>
          <a:lstStyle/>
          <a:p>
            <a:r>
              <a:rPr lang="en-US" sz="6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Introduction</a:t>
            </a:r>
          </a:p>
          <a:p>
            <a:r>
              <a:rPr lang="en-US" sz="3600" dirty="0"/>
              <a:t>Seasonal </a:t>
            </a:r>
            <a:r>
              <a:rPr lang="en-US" sz="3600" dirty="0" err="1"/>
              <a:t>snowpacks</a:t>
            </a:r>
            <a:r>
              <a:rPr lang="en-US" sz="3600" dirty="0"/>
              <a:t> accumulate impurities derived from atmospheric aerosols and trace gases throughout the winter and can release them quickly during a melt period, thus having an impact on the surrounding environment. The timing of the melt and the amount of impurities within the snowpack will affect how receiving ecosystems can manage the rapid release of these materials during a melt event. </a:t>
            </a:r>
            <a:endParaRPr lang="en-US" sz="3600" dirty="0" smtClean="0"/>
          </a:p>
          <a:p>
            <a:endParaRPr lang="en-US" sz="3600" dirty="0"/>
          </a:p>
          <a:p>
            <a:r>
              <a:rPr lang="en-US" sz="3600" dirty="0" smtClean="0"/>
              <a:t>Previous </a:t>
            </a:r>
            <a:r>
              <a:rPr lang="en-US" sz="3600" dirty="0"/>
              <a:t>field and laboratory studies have shown that a snowpack can lose up </a:t>
            </a:r>
            <a:r>
              <a:rPr lang="en-US" sz="3600" dirty="0" smtClean="0"/>
              <a:t>a significant portion of </a:t>
            </a:r>
            <a:r>
              <a:rPr lang="en-US" sz="3600" dirty="0"/>
              <a:t>its ions in the </a:t>
            </a:r>
            <a:r>
              <a:rPr lang="en-US" sz="3600" dirty="0" smtClean="0"/>
              <a:t>early stages of </a:t>
            </a:r>
            <a:r>
              <a:rPr lang="en-US" sz="3600" dirty="0"/>
              <a:t>the runoff, an event commonly known as an ionic pulse. On the other hand, some studies have found that particulate impurities (e.g. dust and black carbon (BC)) can be concentrated in surface layers during melt, darkening the snowpack</a:t>
            </a:r>
            <a:r>
              <a:rPr lang="en-US" sz="3600" dirty="0" smtClean="0"/>
              <a:t>. This study focuses on summarizing regional and temporal trends in NH </a:t>
            </a:r>
            <a:r>
              <a:rPr lang="en-US" sz="3600" dirty="0" err="1" smtClean="0"/>
              <a:t>snowpacks</a:t>
            </a:r>
            <a:r>
              <a:rPr lang="en-US" sz="3600" dirty="0" smtClean="0"/>
              <a:t> and identifying/quantifying the ionic pulse.</a:t>
            </a:r>
          </a:p>
        </p:txBody>
      </p:sp>
      <p:sp>
        <p:nvSpPr>
          <p:cNvPr id="11" name="Rectangle 10"/>
          <p:cNvSpPr/>
          <p:nvPr/>
        </p:nvSpPr>
        <p:spPr>
          <a:xfrm>
            <a:off x="0" y="16702329"/>
            <a:ext cx="9144000" cy="3877985"/>
          </a:xfrm>
          <a:prstGeom prst="rect">
            <a:avLst/>
          </a:prstGeom>
        </p:spPr>
        <p:txBody>
          <a:bodyPr wrap="square">
            <a:spAutoFit/>
          </a:bodyPr>
          <a:lstStyle/>
          <a:p>
            <a:r>
              <a:rPr lang="en-US" sz="6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Methods</a:t>
            </a:r>
          </a:p>
          <a:p>
            <a:r>
              <a:rPr lang="en-US" sz="3600" dirty="0"/>
              <a:t>We sampled snow pits daily throughout the winter with respect to layer boundaries at 3 sites across New Hampshire. Snow samples are then thawed and analyzed for ion and BC content.</a:t>
            </a:r>
            <a:endParaRPr lang="en-US"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20" name="Rectangle 19"/>
          <p:cNvSpPr/>
          <p:nvPr/>
        </p:nvSpPr>
        <p:spPr>
          <a:xfrm>
            <a:off x="9144000" y="4133671"/>
            <a:ext cx="2934714" cy="1200329"/>
          </a:xfrm>
          <a:prstGeom prst="rect">
            <a:avLst/>
          </a:prstGeom>
        </p:spPr>
        <p:txBody>
          <a:bodyPr wrap="none">
            <a:spAutoFit/>
          </a:bodyPr>
          <a:lstStyle/>
          <a:p>
            <a:r>
              <a:rPr lang="en-US" sz="72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Results</a:t>
            </a:r>
            <a:endParaRPr lang="en-US" sz="6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03" name="TextBox 102"/>
          <p:cNvSpPr txBox="1"/>
          <p:nvPr/>
        </p:nvSpPr>
        <p:spPr>
          <a:xfrm>
            <a:off x="23888700" y="27266205"/>
            <a:ext cx="9759778" cy="1384995"/>
          </a:xfrm>
          <a:prstGeom prst="rect">
            <a:avLst/>
          </a:prstGeom>
          <a:noFill/>
        </p:spPr>
        <p:txBody>
          <a:bodyPr wrap="square" rtlCol="0">
            <a:spAutoFit/>
          </a:bodyPr>
          <a:lstStyle/>
          <a:p>
            <a:pPr algn="just"/>
            <a:r>
              <a:rPr lang="en-US" sz="2800" dirty="0" smtClean="0"/>
              <a:t>Support for the New Hampshire </a:t>
            </a:r>
            <a:r>
              <a:rPr lang="en-US" sz="2800" dirty="0" err="1" smtClean="0"/>
              <a:t>EPSCoR</a:t>
            </a:r>
            <a:r>
              <a:rPr lang="en-US" sz="2800" dirty="0" smtClean="0"/>
              <a:t> Program is provided by the National Science Foundation’s Research Infrastructure Improvement Award # EPS 1101-245 </a:t>
            </a:r>
            <a:endParaRPr lang="en-US" sz="2800" dirty="0"/>
          </a:p>
        </p:txBody>
      </p:sp>
      <p:pic>
        <p:nvPicPr>
          <p:cNvPr id="104" name="Picture 10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789432" y="26605741"/>
            <a:ext cx="2421626" cy="2426459"/>
          </a:xfrm>
          <a:prstGeom prst="rect">
            <a:avLst/>
          </a:prstGeom>
          <a:ln>
            <a:noFill/>
          </a:ln>
          <a:effectLst/>
        </p:spPr>
      </p:pic>
      <p:sp>
        <p:nvSpPr>
          <p:cNvPr id="71" name="Rectangle 70"/>
          <p:cNvSpPr/>
          <p:nvPr/>
        </p:nvSpPr>
        <p:spPr>
          <a:xfrm>
            <a:off x="23858220" y="21183600"/>
            <a:ext cx="12322358" cy="6093976"/>
          </a:xfrm>
          <a:prstGeom prst="rect">
            <a:avLst/>
          </a:prstGeom>
        </p:spPr>
        <p:txBody>
          <a:bodyPr wrap="square">
            <a:spAutoFit/>
          </a:bodyPr>
          <a:lstStyle/>
          <a:p>
            <a:pPr lvl="0"/>
            <a:r>
              <a:rPr lang="en-US" sz="6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Next Steps</a:t>
            </a:r>
            <a:endParaRPr lang="en-US" sz="6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marL="571500" lvl="0" indent="-571500">
              <a:buFont typeface="Arial" panose="020B0604020202020204" pitchFamily="34" charset="0"/>
              <a:buChar char="•"/>
            </a:pPr>
            <a:r>
              <a:rPr lang="en-US" sz="3600" dirty="0" smtClean="0">
                <a:solidFill>
                  <a:prstClr val="black"/>
                </a:solidFill>
              </a:rPr>
              <a:t>Complete the pulse and summary analyses for the other sites at during the other winters.</a:t>
            </a:r>
          </a:p>
          <a:p>
            <a:pPr marL="571500" indent="-571500">
              <a:buFont typeface="Arial" panose="020B0604020202020204" pitchFamily="34" charset="0"/>
              <a:buChar char="•"/>
            </a:pPr>
            <a:r>
              <a:rPr lang="en-US" sz="3600" dirty="0">
                <a:solidFill>
                  <a:prstClr val="black"/>
                </a:solidFill>
              </a:rPr>
              <a:t>Analyze Cl to Na ratios to determine major sourcing of salt for NH </a:t>
            </a:r>
            <a:r>
              <a:rPr lang="en-US" sz="3600" dirty="0" err="1">
                <a:solidFill>
                  <a:prstClr val="black"/>
                </a:solidFill>
              </a:rPr>
              <a:t>snowpacks</a:t>
            </a:r>
            <a:r>
              <a:rPr lang="en-US" sz="3600" dirty="0" smtClean="0">
                <a:solidFill>
                  <a:prstClr val="black"/>
                </a:solidFill>
              </a:rPr>
              <a:t>. </a:t>
            </a:r>
            <a:endParaRPr lang="en-US" sz="7200" dirty="0" smtClean="0"/>
          </a:p>
          <a:p>
            <a:pPr marL="571500" lvl="0" indent="-571500">
              <a:buFont typeface="Arial" panose="020B0604020202020204" pitchFamily="34" charset="0"/>
              <a:buChar char="•"/>
            </a:pPr>
            <a:r>
              <a:rPr lang="en-US" sz="3600" dirty="0" smtClean="0">
                <a:solidFill>
                  <a:prstClr val="black"/>
                </a:solidFill>
              </a:rPr>
              <a:t>Back-calculate potential conductivity of the melt using anion and cation differences to estimate major EC contributing ions such as hydrogen. </a:t>
            </a:r>
          </a:p>
          <a:p>
            <a:pPr marL="571500" lvl="0" indent="-571500">
              <a:buFont typeface="Arial" panose="020B0604020202020204" pitchFamily="34" charset="0"/>
              <a:buChar char="•"/>
            </a:pPr>
            <a:r>
              <a:rPr lang="en-US" sz="3600" dirty="0" smtClean="0">
                <a:solidFill>
                  <a:prstClr val="black"/>
                </a:solidFill>
              </a:rPr>
              <a:t>Infer as to potential environmental impacts of seasonal </a:t>
            </a:r>
            <a:r>
              <a:rPr lang="en-US" sz="3600" dirty="0" err="1" smtClean="0">
                <a:solidFill>
                  <a:prstClr val="black"/>
                </a:solidFill>
              </a:rPr>
              <a:t>snowpacks</a:t>
            </a:r>
            <a:r>
              <a:rPr lang="en-US" sz="3600" dirty="0" smtClean="0">
                <a:solidFill>
                  <a:prstClr val="black"/>
                </a:solidFill>
              </a:rPr>
              <a:t> with a strong major pulse.</a:t>
            </a:r>
          </a:p>
        </p:txBody>
      </p:sp>
      <p:sp>
        <p:nvSpPr>
          <p:cNvPr id="76" name="TextBox 75"/>
          <p:cNvSpPr txBox="1"/>
          <p:nvPr/>
        </p:nvSpPr>
        <p:spPr>
          <a:xfrm>
            <a:off x="9132760" y="22271534"/>
            <a:ext cx="2983040" cy="5693866"/>
          </a:xfrm>
          <a:prstGeom prst="rect">
            <a:avLst/>
          </a:prstGeom>
          <a:noFill/>
        </p:spPr>
        <p:txBody>
          <a:bodyPr wrap="square" rtlCol="0">
            <a:spAutoFit/>
          </a:bodyPr>
          <a:lstStyle/>
          <a:p>
            <a:r>
              <a:rPr lang="en-US" sz="2800" dirty="0" smtClean="0"/>
              <a:t>Figure </a:t>
            </a:r>
            <a:r>
              <a:rPr lang="en-US" sz="2800" dirty="0"/>
              <a:t>6</a:t>
            </a:r>
            <a:r>
              <a:rPr lang="en-US" sz="2800" dirty="0" smtClean="0"/>
              <a:t> (right): A stratigraphic plot for nitrate during winter 3 at Burley-</a:t>
            </a:r>
            <a:r>
              <a:rPr lang="en-US" sz="2800" dirty="0" err="1" smtClean="0"/>
              <a:t>Demeritt</a:t>
            </a:r>
            <a:r>
              <a:rPr lang="en-US" sz="2800" dirty="0"/>
              <a:t> </a:t>
            </a:r>
            <a:r>
              <a:rPr lang="en-US" sz="2800" dirty="0" smtClean="0"/>
              <a:t>with the same boundary lines as in Figure 4 and 5. The blank days are periods of heavy snow which prevented sampling for that day.</a:t>
            </a:r>
            <a:endParaRPr lang="en-US" sz="2800" dirty="0"/>
          </a:p>
        </p:txBody>
      </p:sp>
      <p:sp>
        <p:nvSpPr>
          <p:cNvPr id="78" name="TextBox 77"/>
          <p:cNvSpPr txBox="1"/>
          <p:nvPr/>
        </p:nvSpPr>
        <p:spPr>
          <a:xfrm>
            <a:off x="24003000" y="11803082"/>
            <a:ext cx="4316118" cy="3970318"/>
          </a:xfrm>
          <a:prstGeom prst="rect">
            <a:avLst/>
          </a:prstGeom>
          <a:noFill/>
        </p:spPr>
        <p:txBody>
          <a:bodyPr wrap="square" rtlCol="0">
            <a:spAutoFit/>
          </a:bodyPr>
          <a:lstStyle/>
          <a:p>
            <a:r>
              <a:rPr lang="en-US" sz="2800" dirty="0" smtClean="0"/>
              <a:t>Figure </a:t>
            </a:r>
            <a:r>
              <a:rPr lang="en-US" sz="2800" dirty="0"/>
              <a:t>7</a:t>
            </a:r>
            <a:r>
              <a:rPr lang="en-US" sz="2800" dirty="0" smtClean="0"/>
              <a:t> (right): </a:t>
            </a:r>
            <a:r>
              <a:rPr lang="en-US" sz="2800" dirty="0"/>
              <a:t>A pulse plot using SWE and nitrate inventory losses to back-calculate eluent concentration factors (</a:t>
            </a:r>
            <a:r>
              <a:rPr lang="en-US" sz="2800" dirty="0" err="1"/>
              <a:t>Cf</a:t>
            </a:r>
            <a:r>
              <a:rPr lang="en-US" sz="2800" dirty="0"/>
              <a:t>). </a:t>
            </a:r>
            <a:r>
              <a:rPr lang="en-US" sz="2800" dirty="0" smtClean="0"/>
              <a:t>The first data point on the </a:t>
            </a:r>
            <a:r>
              <a:rPr lang="en-US" sz="2800" dirty="0" err="1" smtClean="0"/>
              <a:t>Cf</a:t>
            </a:r>
            <a:r>
              <a:rPr lang="en-US" sz="2800" dirty="0" smtClean="0"/>
              <a:t> line corresponds to a water flux of over 3000L/min*km</a:t>
            </a:r>
            <a:r>
              <a:rPr lang="en-US" sz="2800" baseline="30000" dirty="0" smtClean="0"/>
              <a:t>2</a:t>
            </a:r>
            <a:r>
              <a:rPr lang="en-US" sz="2800" dirty="0" smtClean="0"/>
              <a:t>.</a:t>
            </a:r>
            <a:endParaRPr lang="en-US" sz="2800" dirty="0"/>
          </a:p>
        </p:txBody>
      </p:sp>
      <p:sp>
        <p:nvSpPr>
          <p:cNvPr id="80" name="TextBox 79"/>
          <p:cNvSpPr txBox="1"/>
          <p:nvPr/>
        </p:nvSpPr>
        <p:spPr>
          <a:xfrm>
            <a:off x="33448453" y="4463350"/>
            <a:ext cx="2851886" cy="6555641"/>
          </a:xfrm>
          <a:prstGeom prst="rect">
            <a:avLst/>
          </a:prstGeom>
          <a:noFill/>
        </p:spPr>
        <p:txBody>
          <a:bodyPr wrap="square" rtlCol="0">
            <a:spAutoFit/>
          </a:bodyPr>
          <a:lstStyle/>
          <a:p>
            <a:r>
              <a:rPr lang="en-US" sz="2800" dirty="0" smtClean="0"/>
              <a:t>Table 2 (left): Inventory losses over a short melt period indicate rapid loss of all species including BC at the two seacoast sites in winter 3. All of the select impurities lose a disproportionate amount of inventory compared to SWE.</a:t>
            </a:r>
            <a:endParaRPr lang="en-US" sz="2800" dirty="0"/>
          </a:p>
        </p:txBody>
      </p:sp>
      <p:sp>
        <p:nvSpPr>
          <p:cNvPr id="19" name="Rectangle 18"/>
          <p:cNvSpPr/>
          <p:nvPr/>
        </p:nvSpPr>
        <p:spPr>
          <a:xfrm>
            <a:off x="23844204" y="15872222"/>
            <a:ext cx="12456135" cy="5539978"/>
          </a:xfrm>
          <a:prstGeom prst="rect">
            <a:avLst/>
          </a:prstGeom>
        </p:spPr>
        <p:txBody>
          <a:bodyPr wrap="square">
            <a:spAutoFit/>
          </a:bodyPr>
          <a:lstStyle/>
          <a:p>
            <a:pPr lvl="0"/>
            <a:r>
              <a:rPr lang="en-US" sz="6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Conclusions</a:t>
            </a:r>
          </a:p>
          <a:p>
            <a:pPr lvl="0"/>
            <a:r>
              <a:rPr lang="en-US" sz="3600" dirty="0" smtClean="0">
                <a:solidFill>
                  <a:prstClr val="black"/>
                </a:solidFill>
              </a:rPr>
              <a:t>As expected, sites close in proximity have very similar chemical summaries. Although not displayed, winter 2 data shows that site A is more different than either site B or C. Also expected for </a:t>
            </a:r>
            <a:r>
              <a:rPr lang="en-US" sz="3600" dirty="0">
                <a:solidFill>
                  <a:prstClr val="black"/>
                </a:solidFill>
              </a:rPr>
              <a:t>every site </a:t>
            </a:r>
            <a:r>
              <a:rPr lang="en-US" sz="3600" dirty="0" smtClean="0">
                <a:solidFill>
                  <a:prstClr val="black"/>
                </a:solidFill>
              </a:rPr>
              <a:t>to </a:t>
            </a:r>
            <a:r>
              <a:rPr lang="en-US" sz="3600" dirty="0">
                <a:solidFill>
                  <a:prstClr val="black"/>
                </a:solidFill>
              </a:rPr>
              <a:t>some </a:t>
            </a:r>
            <a:r>
              <a:rPr lang="en-US" sz="3600" dirty="0" smtClean="0">
                <a:solidFill>
                  <a:prstClr val="black"/>
                </a:solidFill>
              </a:rPr>
              <a:t>degree is a major impurity pulse, which in </a:t>
            </a:r>
            <a:r>
              <a:rPr lang="en-US" sz="3600" dirty="0">
                <a:solidFill>
                  <a:prstClr val="black"/>
                </a:solidFill>
              </a:rPr>
              <a:t>winter 3 in NH’s seacoast </a:t>
            </a:r>
            <a:r>
              <a:rPr lang="en-US" sz="3600" dirty="0" smtClean="0">
                <a:solidFill>
                  <a:prstClr val="black"/>
                </a:solidFill>
              </a:rPr>
              <a:t>region was </a:t>
            </a:r>
            <a:r>
              <a:rPr lang="en-US" sz="3600" dirty="0">
                <a:solidFill>
                  <a:prstClr val="black"/>
                </a:solidFill>
              </a:rPr>
              <a:t>observed </a:t>
            </a:r>
            <a:r>
              <a:rPr lang="en-US" sz="3600" dirty="0" smtClean="0">
                <a:solidFill>
                  <a:prstClr val="black"/>
                </a:solidFill>
              </a:rPr>
              <a:t>as about </a:t>
            </a:r>
            <a:r>
              <a:rPr lang="en-US" sz="3600" dirty="0">
                <a:solidFill>
                  <a:prstClr val="black"/>
                </a:solidFill>
              </a:rPr>
              <a:t>5</a:t>
            </a:r>
            <a:r>
              <a:rPr lang="en-US" sz="3600" dirty="0" smtClean="0">
                <a:solidFill>
                  <a:prstClr val="black"/>
                </a:solidFill>
              </a:rPr>
              <a:t>0</a:t>
            </a:r>
            <a:r>
              <a:rPr lang="en-US" sz="3600" dirty="0">
                <a:solidFill>
                  <a:prstClr val="black"/>
                </a:solidFill>
              </a:rPr>
              <a:t>% of the </a:t>
            </a:r>
            <a:r>
              <a:rPr lang="en-US" sz="3600" dirty="0" smtClean="0">
                <a:solidFill>
                  <a:prstClr val="black"/>
                </a:solidFill>
              </a:rPr>
              <a:t>inventory </a:t>
            </a:r>
            <a:r>
              <a:rPr lang="en-US" sz="3600" dirty="0">
                <a:solidFill>
                  <a:prstClr val="black"/>
                </a:solidFill>
              </a:rPr>
              <a:t>lost in about the first 20% of the melt fraction. </a:t>
            </a:r>
            <a:r>
              <a:rPr lang="en-US" sz="3600" dirty="0" smtClean="0">
                <a:solidFill>
                  <a:prstClr val="black"/>
                </a:solidFill>
              </a:rPr>
              <a:t>BC also exhibited a pulse like behavior, in one case losing over 50% of its inventory in the first 26% of the melt fraction. </a:t>
            </a:r>
            <a:endParaRPr lang="en-US" sz="7200" dirty="0">
              <a:solidFill>
                <a:prstClr val="black"/>
              </a:solidFill>
            </a:endParaRPr>
          </a:p>
        </p:txBody>
      </p:sp>
      <p:sp>
        <p:nvSpPr>
          <p:cNvPr id="53" name="TextBox 52"/>
          <p:cNvSpPr txBox="1"/>
          <p:nvPr/>
        </p:nvSpPr>
        <p:spPr>
          <a:xfrm>
            <a:off x="165572" y="26614383"/>
            <a:ext cx="4114800" cy="2062103"/>
          </a:xfrm>
          <a:prstGeom prst="rect">
            <a:avLst/>
          </a:prstGeom>
          <a:noFill/>
        </p:spPr>
        <p:txBody>
          <a:bodyPr wrap="square" rtlCol="0">
            <a:spAutoFit/>
          </a:bodyPr>
          <a:lstStyle/>
          <a:p>
            <a:r>
              <a:rPr lang="en-US" sz="2800" dirty="0" smtClean="0"/>
              <a:t>Figure 2: </a:t>
            </a:r>
            <a:r>
              <a:rPr lang="en-US" sz="2800" dirty="0"/>
              <a:t>A</a:t>
            </a:r>
            <a:r>
              <a:rPr lang="en-US" sz="2800" dirty="0" smtClean="0"/>
              <a:t>n example of a fully sampled snow pit during winter 3 (2014-2015).</a:t>
            </a:r>
          </a:p>
          <a:p>
            <a:endParaRPr lang="en-US" sz="1600" dirty="0"/>
          </a:p>
        </p:txBody>
      </p:sp>
      <p:grpSp>
        <p:nvGrpSpPr>
          <p:cNvPr id="14" name="Group 13"/>
          <p:cNvGrpSpPr/>
          <p:nvPr/>
        </p:nvGrpSpPr>
        <p:grpSpPr>
          <a:xfrm>
            <a:off x="4572000" y="26136600"/>
            <a:ext cx="4276852" cy="2895600"/>
            <a:chOff x="214745" y="20197901"/>
            <a:chExt cx="4474666" cy="3355848"/>
          </a:xfrm>
        </p:grpSpPr>
        <p:pic>
          <p:nvPicPr>
            <p:cNvPr id="2" name="Picture 3" descr="C:\Users\Jacki\Desktop\Research pics\IMG_2339.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4745" y="20197901"/>
              <a:ext cx="4474666" cy="3355848"/>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p:cNvSpPr txBox="1"/>
            <p:nvPr/>
          </p:nvSpPr>
          <p:spPr>
            <a:xfrm>
              <a:off x="214745" y="20197901"/>
              <a:ext cx="1184107" cy="461665"/>
            </a:xfrm>
            <a:prstGeom prst="rect">
              <a:avLst/>
            </a:prstGeom>
            <a:noFill/>
          </p:spPr>
          <p:txBody>
            <a:bodyPr wrap="none" rtlCol="0">
              <a:spAutoFit/>
            </a:bodyPr>
            <a:lstStyle/>
            <a:p>
              <a:r>
                <a:rPr lang="en-US" sz="2400" dirty="0" smtClean="0"/>
                <a:t>Figure 2</a:t>
              </a:r>
              <a:endParaRPr lang="en-US" sz="2400" dirty="0"/>
            </a:p>
          </p:txBody>
        </p:sp>
      </p:grpSp>
      <p:grpSp>
        <p:nvGrpSpPr>
          <p:cNvPr id="17" name="Group 16"/>
          <p:cNvGrpSpPr/>
          <p:nvPr/>
        </p:nvGrpSpPr>
        <p:grpSpPr>
          <a:xfrm>
            <a:off x="127472" y="20497800"/>
            <a:ext cx="8702999" cy="4883944"/>
            <a:chOff x="4765268" y="20197901"/>
            <a:chExt cx="4519527" cy="3421890"/>
          </a:xfrm>
        </p:grpSpPr>
        <p:grpSp>
          <p:nvGrpSpPr>
            <p:cNvPr id="40" name="Group 39"/>
            <p:cNvGrpSpPr/>
            <p:nvPr/>
          </p:nvGrpSpPr>
          <p:grpSpPr>
            <a:xfrm>
              <a:off x="4765268" y="20274161"/>
              <a:ext cx="4519527" cy="3345630"/>
              <a:chOff x="61998" y="3472345"/>
              <a:chExt cx="4519527" cy="3345630"/>
            </a:xfrm>
          </p:grpSpPr>
          <p:pic>
            <p:nvPicPr>
              <p:cNvPr id="41" name="Picture 4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1998" y="3472345"/>
                <a:ext cx="4519527" cy="3345630"/>
              </a:xfrm>
              <a:prstGeom prst="rect">
                <a:avLst/>
              </a:prstGeom>
            </p:spPr>
          </p:pic>
          <p:cxnSp>
            <p:nvCxnSpPr>
              <p:cNvPr id="42" name="Straight Connector 41"/>
              <p:cNvCxnSpPr/>
              <p:nvPr/>
            </p:nvCxnSpPr>
            <p:spPr>
              <a:xfrm>
                <a:off x="1896890" y="3472345"/>
                <a:ext cx="0" cy="3336744"/>
              </a:xfrm>
              <a:prstGeom prst="line">
                <a:avLst/>
              </a:prstGeom>
              <a:ln w="57150" cap="flat">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1887365" y="5197392"/>
                <a:ext cx="2684635" cy="0"/>
              </a:xfrm>
              <a:prstGeom prst="line">
                <a:avLst/>
              </a:prstGeom>
              <a:ln w="57150" cap="flat">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382481" y="4593560"/>
                <a:ext cx="333746" cy="400110"/>
              </a:xfrm>
              <a:prstGeom prst="rect">
                <a:avLst/>
              </a:prstGeom>
              <a:noFill/>
            </p:spPr>
            <p:txBody>
              <a:bodyPr wrap="none" rtlCol="0">
                <a:spAutoFit/>
              </a:bodyPr>
              <a:lstStyle/>
              <a:p>
                <a:r>
                  <a:rPr lang="en-US" sz="2000" dirty="0" smtClean="0">
                    <a:solidFill>
                      <a:schemeClr val="bg1"/>
                    </a:solidFill>
                  </a:rPr>
                  <a:t>A</a:t>
                </a:r>
                <a:endParaRPr lang="en-US" sz="2000" dirty="0">
                  <a:solidFill>
                    <a:schemeClr val="bg1"/>
                  </a:solidFill>
                </a:endParaRPr>
              </a:p>
            </p:txBody>
          </p:sp>
          <p:sp>
            <p:nvSpPr>
              <p:cNvPr id="45" name="TextBox 44"/>
              <p:cNvSpPr txBox="1"/>
              <p:nvPr/>
            </p:nvSpPr>
            <p:spPr>
              <a:xfrm>
                <a:off x="1219200" y="5791200"/>
                <a:ext cx="324128" cy="400110"/>
              </a:xfrm>
              <a:prstGeom prst="rect">
                <a:avLst/>
              </a:prstGeom>
              <a:noFill/>
            </p:spPr>
            <p:txBody>
              <a:bodyPr wrap="none" rtlCol="0">
                <a:spAutoFit/>
              </a:bodyPr>
              <a:lstStyle/>
              <a:p>
                <a:r>
                  <a:rPr lang="en-US" sz="2000" dirty="0" smtClean="0">
                    <a:solidFill>
                      <a:schemeClr val="bg1"/>
                    </a:solidFill>
                  </a:rPr>
                  <a:t>B</a:t>
                </a:r>
                <a:endParaRPr lang="en-US" sz="2000" dirty="0">
                  <a:solidFill>
                    <a:schemeClr val="bg1"/>
                  </a:solidFill>
                </a:endParaRPr>
              </a:p>
            </p:txBody>
          </p:sp>
          <p:sp>
            <p:nvSpPr>
              <p:cNvPr id="46" name="TextBox 45"/>
              <p:cNvSpPr txBox="1"/>
              <p:nvPr/>
            </p:nvSpPr>
            <p:spPr>
              <a:xfrm>
                <a:off x="1561098" y="5602694"/>
                <a:ext cx="320922" cy="400110"/>
              </a:xfrm>
              <a:prstGeom prst="rect">
                <a:avLst/>
              </a:prstGeom>
              <a:noFill/>
            </p:spPr>
            <p:txBody>
              <a:bodyPr wrap="none" rtlCol="0">
                <a:spAutoFit/>
              </a:bodyPr>
              <a:lstStyle/>
              <a:p>
                <a:r>
                  <a:rPr lang="en-US" sz="2000" dirty="0">
                    <a:solidFill>
                      <a:schemeClr val="bg1"/>
                    </a:solidFill>
                  </a:rPr>
                  <a:t>C</a:t>
                </a:r>
              </a:p>
            </p:txBody>
          </p:sp>
          <p:sp>
            <p:nvSpPr>
              <p:cNvPr id="47" name="TextBox 46"/>
              <p:cNvSpPr txBox="1"/>
              <p:nvPr/>
            </p:nvSpPr>
            <p:spPr>
              <a:xfrm>
                <a:off x="1921939" y="6189650"/>
                <a:ext cx="324128" cy="400110"/>
              </a:xfrm>
              <a:prstGeom prst="rect">
                <a:avLst/>
              </a:prstGeom>
              <a:noFill/>
            </p:spPr>
            <p:txBody>
              <a:bodyPr wrap="none" rtlCol="0">
                <a:spAutoFit/>
              </a:bodyPr>
              <a:lstStyle/>
              <a:p>
                <a:r>
                  <a:rPr lang="en-US" sz="2000" dirty="0" smtClean="0">
                    <a:solidFill>
                      <a:schemeClr val="bg1"/>
                    </a:solidFill>
                  </a:rPr>
                  <a:t>B</a:t>
                </a:r>
                <a:endParaRPr lang="en-US" sz="2000" dirty="0">
                  <a:solidFill>
                    <a:schemeClr val="bg1"/>
                  </a:solidFill>
                </a:endParaRPr>
              </a:p>
            </p:txBody>
          </p:sp>
          <p:sp>
            <p:nvSpPr>
              <p:cNvPr id="49" name="TextBox 48"/>
              <p:cNvSpPr txBox="1"/>
              <p:nvPr/>
            </p:nvSpPr>
            <p:spPr>
              <a:xfrm>
                <a:off x="4074847" y="5259267"/>
                <a:ext cx="320922" cy="400110"/>
              </a:xfrm>
              <a:prstGeom prst="rect">
                <a:avLst/>
              </a:prstGeom>
              <a:noFill/>
            </p:spPr>
            <p:txBody>
              <a:bodyPr wrap="none" rtlCol="0">
                <a:spAutoFit/>
              </a:bodyPr>
              <a:lstStyle/>
              <a:p>
                <a:r>
                  <a:rPr lang="en-US" sz="2000" dirty="0">
                    <a:solidFill>
                      <a:schemeClr val="bg1"/>
                    </a:solidFill>
                  </a:rPr>
                  <a:t>C</a:t>
                </a:r>
              </a:p>
            </p:txBody>
          </p:sp>
          <p:sp>
            <p:nvSpPr>
              <p:cNvPr id="50" name="TextBox 49"/>
              <p:cNvSpPr txBox="1"/>
              <p:nvPr/>
            </p:nvSpPr>
            <p:spPr>
              <a:xfrm>
                <a:off x="3064793" y="4073623"/>
                <a:ext cx="333746" cy="400110"/>
              </a:xfrm>
              <a:prstGeom prst="rect">
                <a:avLst/>
              </a:prstGeom>
              <a:noFill/>
            </p:spPr>
            <p:txBody>
              <a:bodyPr wrap="none" rtlCol="0">
                <a:spAutoFit/>
              </a:bodyPr>
              <a:lstStyle/>
              <a:p>
                <a:r>
                  <a:rPr lang="en-US" sz="2000" dirty="0" smtClean="0">
                    <a:solidFill>
                      <a:schemeClr val="bg1"/>
                    </a:solidFill>
                  </a:rPr>
                  <a:t>A</a:t>
                </a:r>
                <a:endParaRPr lang="en-US" sz="2000" dirty="0">
                  <a:solidFill>
                    <a:schemeClr val="bg1"/>
                  </a:solidFill>
                </a:endParaRPr>
              </a:p>
            </p:txBody>
          </p:sp>
        </p:grpSp>
        <p:sp>
          <p:nvSpPr>
            <p:cNvPr id="52" name="TextBox 51"/>
            <p:cNvSpPr txBox="1"/>
            <p:nvPr/>
          </p:nvSpPr>
          <p:spPr>
            <a:xfrm>
              <a:off x="4765268" y="20197901"/>
              <a:ext cx="1184107" cy="461665"/>
            </a:xfrm>
            <a:prstGeom prst="rect">
              <a:avLst/>
            </a:prstGeom>
            <a:noFill/>
          </p:spPr>
          <p:txBody>
            <a:bodyPr wrap="none" rtlCol="0">
              <a:spAutoFit/>
            </a:bodyPr>
            <a:lstStyle/>
            <a:p>
              <a:r>
                <a:rPr lang="en-US" sz="2400" dirty="0" smtClean="0">
                  <a:solidFill>
                    <a:schemeClr val="bg1"/>
                  </a:solidFill>
                </a:rPr>
                <a:t>Figure 1</a:t>
              </a:r>
              <a:endParaRPr lang="en-US" sz="2400" dirty="0">
                <a:solidFill>
                  <a:schemeClr val="bg1"/>
                </a:solidFill>
              </a:endParaRPr>
            </a:p>
          </p:txBody>
        </p:sp>
      </p:grpSp>
      <p:grpSp>
        <p:nvGrpSpPr>
          <p:cNvPr id="12" name="Group 11"/>
          <p:cNvGrpSpPr>
            <a:grpSpLocks noChangeAspect="1"/>
          </p:cNvGrpSpPr>
          <p:nvPr/>
        </p:nvGrpSpPr>
        <p:grpSpPr>
          <a:xfrm>
            <a:off x="9220200" y="12795504"/>
            <a:ext cx="7570791" cy="6478806"/>
            <a:chOff x="9601200" y="13843026"/>
            <a:chExt cx="7052229" cy="5941503"/>
          </a:xfrm>
        </p:grpSpPr>
        <p:pic>
          <p:nvPicPr>
            <p:cNvPr id="1029" name="Picture 5" descr="C:\Users\Jacki\Documents\Data files\w3bd.mad.SWE.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01200" y="13843026"/>
              <a:ext cx="7052229" cy="594150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p:cNvSpPr txBox="1"/>
            <p:nvPr/>
          </p:nvSpPr>
          <p:spPr>
            <a:xfrm>
              <a:off x="9678122" y="13866167"/>
              <a:ext cx="1184107" cy="454510"/>
            </a:xfrm>
            <a:prstGeom prst="rect">
              <a:avLst/>
            </a:prstGeom>
            <a:noFill/>
          </p:spPr>
          <p:txBody>
            <a:bodyPr wrap="none" rtlCol="0">
              <a:spAutoFit/>
            </a:bodyPr>
            <a:lstStyle/>
            <a:p>
              <a:r>
                <a:rPr lang="en-US" sz="2400" dirty="0" smtClean="0"/>
                <a:t>Figure </a:t>
              </a:r>
              <a:r>
                <a:rPr lang="en-US" sz="2400" dirty="0"/>
                <a:t>4</a:t>
              </a:r>
            </a:p>
          </p:txBody>
        </p:sp>
      </p:grpSp>
      <p:grpSp>
        <p:nvGrpSpPr>
          <p:cNvPr id="13" name="Group 12"/>
          <p:cNvGrpSpPr>
            <a:grpSpLocks noChangeAspect="1"/>
          </p:cNvGrpSpPr>
          <p:nvPr/>
        </p:nvGrpSpPr>
        <p:grpSpPr>
          <a:xfrm>
            <a:off x="16799432" y="12795504"/>
            <a:ext cx="6867834" cy="6483096"/>
            <a:chOff x="17094489" y="13626366"/>
            <a:chExt cx="6391275" cy="6033234"/>
          </a:xfrm>
        </p:grpSpPr>
        <p:pic>
          <p:nvPicPr>
            <p:cNvPr id="1028" name="Picture 4" descr="C:\Users\Jacki\Desktop\W3BD.mad.INV.2.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094489" y="13626366"/>
              <a:ext cx="6391275" cy="6033234"/>
            </a:xfrm>
            <a:prstGeom prst="rect">
              <a:avLst/>
            </a:prstGeom>
            <a:noFill/>
            <a:extLst>
              <a:ext uri="{909E8E84-426E-40DD-AFC4-6F175D3DCCD1}">
                <a14:hiddenFill xmlns:a14="http://schemas.microsoft.com/office/drawing/2010/main">
                  <a:solidFill>
                    <a:srgbClr val="FFFFFF"/>
                  </a:solidFill>
                </a14:hiddenFill>
              </a:ext>
            </a:extLst>
          </p:spPr>
        </p:pic>
        <p:sp>
          <p:nvSpPr>
            <p:cNvPr id="59" name="TextBox 58"/>
            <p:cNvSpPr txBox="1"/>
            <p:nvPr/>
          </p:nvSpPr>
          <p:spPr>
            <a:xfrm>
              <a:off x="17119133" y="13626366"/>
              <a:ext cx="1184107" cy="461665"/>
            </a:xfrm>
            <a:prstGeom prst="rect">
              <a:avLst/>
            </a:prstGeom>
            <a:noFill/>
          </p:spPr>
          <p:txBody>
            <a:bodyPr wrap="none" rtlCol="0">
              <a:spAutoFit/>
            </a:bodyPr>
            <a:lstStyle/>
            <a:p>
              <a:r>
                <a:rPr lang="en-US" sz="2400" dirty="0" smtClean="0"/>
                <a:t>Figure </a:t>
              </a:r>
              <a:r>
                <a:rPr lang="en-US" sz="2400" dirty="0"/>
                <a:t>5</a:t>
              </a:r>
            </a:p>
          </p:txBody>
        </p:sp>
      </p:grpSp>
      <p:sp>
        <p:nvSpPr>
          <p:cNvPr id="21" name="Rectangle 20"/>
          <p:cNvSpPr/>
          <p:nvPr/>
        </p:nvSpPr>
        <p:spPr>
          <a:xfrm>
            <a:off x="155590" y="25450800"/>
            <a:ext cx="8656539" cy="954107"/>
          </a:xfrm>
          <a:prstGeom prst="rect">
            <a:avLst/>
          </a:prstGeom>
        </p:spPr>
        <p:txBody>
          <a:bodyPr wrap="square">
            <a:spAutoFit/>
          </a:bodyPr>
          <a:lstStyle/>
          <a:p>
            <a:pPr lvl="0"/>
            <a:r>
              <a:rPr lang="en-US" sz="2800" dirty="0">
                <a:solidFill>
                  <a:prstClr val="black"/>
                </a:solidFill>
              </a:rPr>
              <a:t>Figure </a:t>
            </a:r>
            <a:r>
              <a:rPr lang="en-US" sz="2800" dirty="0" smtClean="0">
                <a:solidFill>
                  <a:prstClr val="black"/>
                </a:solidFill>
              </a:rPr>
              <a:t>1: A map </a:t>
            </a:r>
            <a:r>
              <a:rPr lang="en-US" sz="2800" dirty="0">
                <a:solidFill>
                  <a:prstClr val="black"/>
                </a:solidFill>
              </a:rPr>
              <a:t>of the winter 3 sample sites across the state</a:t>
            </a:r>
            <a:r>
              <a:rPr lang="en-US" sz="2800" dirty="0" smtClean="0">
                <a:solidFill>
                  <a:prstClr val="black"/>
                </a:solidFill>
              </a:rPr>
              <a:t>. </a:t>
            </a:r>
            <a:endParaRPr lang="en-US" sz="2800" dirty="0">
              <a:solidFill>
                <a:prstClr val="black"/>
              </a:solidFill>
            </a:endParaRPr>
          </a:p>
        </p:txBody>
      </p:sp>
      <p:grpSp>
        <p:nvGrpSpPr>
          <p:cNvPr id="28" name="Group 27"/>
          <p:cNvGrpSpPr/>
          <p:nvPr/>
        </p:nvGrpSpPr>
        <p:grpSpPr>
          <a:xfrm>
            <a:off x="12101514" y="20606643"/>
            <a:ext cx="11444286" cy="8425557"/>
            <a:chOff x="13944600" y="20798135"/>
            <a:chExt cx="9448800" cy="8234065"/>
          </a:xfrm>
        </p:grpSpPr>
        <p:pic>
          <p:nvPicPr>
            <p:cNvPr id="3" name="Picture 3" descr="C:\Users\Jacki\Desktop\NO3.mad.INV.2.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055406" y="20843936"/>
              <a:ext cx="9337994" cy="8188264"/>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13944600" y="20798135"/>
              <a:ext cx="1184107" cy="461665"/>
            </a:xfrm>
            <a:prstGeom prst="rect">
              <a:avLst/>
            </a:prstGeom>
            <a:noFill/>
          </p:spPr>
          <p:txBody>
            <a:bodyPr wrap="none" rtlCol="0">
              <a:spAutoFit/>
            </a:bodyPr>
            <a:lstStyle/>
            <a:p>
              <a:r>
                <a:rPr lang="en-US" sz="2400" dirty="0" smtClean="0"/>
                <a:t>Figure 6</a:t>
              </a:r>
              <a:endParaRPr lang="en-US" sz="2400" dirty="0"/>
            </a:p>
          </p:txBody>
        </p:sp>
      </p:grpSp>
      <p:sp>
        <p:nvSpPr>
          <p:cNvPr id="74" name="TextBox 73"/>
          <p:cNvSpPr txBox="1"/>
          <p:nvPr/>
        </p:nvSpPr>
        <p:spPr>
          <a:xfrm>
            <a:off x="9220198" y="19278600"/>
            <a:ext cx="14447068" cy="1384995"/>
          </a:xfrm>
          <a:prstGeom prst="rect">
            <a:avLst/>
          </a:prstGeom>
          <a:noFill/>
        </p:spPr>
        <p:txBody>
          <a:bodyPr wrap="square" rtlCol="0">
            <a:spAutoFit/>
          </a:bodyPr>
          <a:lstStyle/>
          <a:p>
            <a:r>
              <a:rPr lang="en-US" sz="2800" dirty="0" smtClean="0"/>
              <a:t>Figure </a:t>
            </a:r>
            <a:r>
              <a:rPr lang="en-US" sz="2800" dirty="0"/>
              <a:t>4</a:t>
            </a:r>
            <a:r>
              <a:rPr lang="en-US" sz="2800" dirty="0" smtClean="0"/>
              <a:t> and </a:t>
            </a:r>
            <a:r>
              <a:rPr lang="en-US" sz="2800" dirty="0"/>
              <a:t>5</a:t>
            </a:r>
            <a:r>
              <a:rPr lang="en-US" sz="2800" dirty="0" smtClean="0"/>
              <a:t> (above): Figure 3 is a time series SWE plot for winter 3 and Figure 4 is a time series for the same winter of select impurities. The red boundary lines bound the beginning </a:t>
            </a:r>
            <a:r>
              <a:rPr lang="en-US" sz="2800" dirty="0"/>
              <a:t>of the pulse period (day before multiple SWE and inventory losses) and the end of a ~20% melt period. </a:t>
            </a:r>
          </a:p>
        </p:txBody>
      </p:sp>
      <p:grpSp>
        <p:nvGrpSpPr>
          <p:cNvPr id="27" name="Group 26"/>
          <p:cNvGrpSpPr/>
          <p:nvPr/>
        </p:nvGrpSpPr>
        <p:grpSpPr>
          <a:xfrm>
            <a:off x="9220200" y="5181600"/>
            <a:ext cx="14447066" cy="7068312"/>
            <a:chOff x="9343470" y="5181600"/>
            <a:chExt cx="13730843" cy="7068312"/>
          </a:xfrm>
        </p:grpSpPr>
        <p:pic>
          <p:nvPicPr>
            <p:cNvPr id="1033" name="Picture 9" descr="C:\Users\Jacki\Desktop\James_Major_ions.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343470" y="5181600"/>
              <a:ext cx="11368087" cy="7065115"/>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0" descr="C:\Users\Jacki\Desktop\James_BC.pn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468670" y="5181600"/>
              <a:ext cx="2605643" cy="7068312"/>
            </a:xfrm>
            <a:prstGeom prst="rect">
              <a:avLst/>
            </a:prstGeom>
            <a:noFill/>
            <a:extLst>
              <a:ext uri="{909E8E84-426E-40DD-AFC4-6F175D3DCCD1}">
                <a14:hiddenFill xmlns:a14="http://schemas.microsoft.com/office/drawing/2010/main">
                  <a:solidFill>
                    <a:srgbClr val="FFFFFF"/>
                  </a:solidFill>
                </a14:hiddenFill>
              </a:ext>
            </a:extLst>
          </p:spPr>
        </p:pic>
      </p:grpSp>
      <p:sp>
        <p:nvSpPr>
          <p:cNvPr id="79" name="TextBox 78"/>
          <p:cNvSpPr txBox="1"/>
          <p:nvPr/>
        </p:nvSpPr>
        <p:spPr>
          <a:xfrm>
            <a:off x="9506362" y="5181600"/>
            <a:ext cx="1184107" cy="461665"/>
          </a:xfrm>
          <a:prstGeom prst="rect">
            <a:avLst/>
          </a:prstGeom>
          <a:noFill/>
        </p:spPr>
        <p:txBody>
          <a:bodyPr wrap="none" rtlCol="0">
            <a:spAutoFit/>
          </a:bodyPr>
          <a:lstStyle/>
          <a:p>
            <a:r>
              <a:rPr lang="en-US" sz="2400" dirty="0" smtClean="0"/>
              <a:t>Figure 3</a:t>
            </a:r>
          </a:p>
        </p:txBody>
      </p:sp>
      <p:sp>
        <p:nvSpPr>
          <p:cNvPr id="16" name="TextBox 15"/>
          <p:cNvSpPr txBox="1"/>
          <p:nvPr/>
        </p:nvSpPr>
        <p:spPr>
          <a:xfrm>
            <a:off x="9144000" y="12243168"/>
            <a:ext cx="14112240" cy="523220"/>
          </a:xfrm>
          <a:prstGeom prst="rect">
            <a:avLst/>
          </a:prstGeom>
          <a:noFill/>
        </p:spPr>
        <p:txBody>
          <a:bodyPr wrap="square" rtlCol="0">
            <a:spAutoFit/>
          </a:bodyPr>
          <a:lstStyle/>
          <a:p>
            <a:r>
              <a:rPr lang="en-US" sz="2800" dirty="0" smtClean="0"/>
              <a:t>Figure 3 (above): </a:t>
            </a:r>
            <a:r>
              <a:rPr lang="en-US" sz="2800" dirty="0" smtClean="0"/>
              <a:t>Median seasonal summaries for </a:t>
            </a:r>
            <a:r>
              <a:rPr lang="en-US" sz="2800" dirty="0"/>
              <a:t> </a:t>
            </a:r>
            <a:r>
              <a:rPr lang="en-US" sz="2800" dirty="0" smtClean="0"/>
              <a:t>select impurities</a:t>
            </a:r>
            <a:r>
              <a:rPr lang="en-US" sz="2800" dirty="0"/>
              <a:t> for </a:t>
            </a:r>
            <a:r>
              <a:rPr lang="en-US" sz="2800" dirty="0" smtClean="0"/>
              <a:t>winter 3 </a:t>
            </a:r>
            <a:r>
              <a:rPr lang="en-US" sz="2800" dirty="0"/>
              <a:t>at sites B and </a:t>
            </a:r>
            <a:r>
              <a:rPr lang="en-US" sz="2800" dirty="0" smtClean="0"/>
              <a:t>C. </a:t>
            </a:r>
            <a:endParaRPr lang="en-US" sz="2800" dirty="0"/>
          </a:p>
        </p:txBody>
      </p:sp>
      <p:grpSp>
        <p:nvGrpSpPr>
          <p:cNvPr id="29" name="Group 28"/>
          <p:cNvGrpSpPr/>
          <p:nvPr/>
        </p:nvGrpSpPr>
        <p:grpSpPr>
          <a:xfrm>
            <a:off x="28523401" y="11803082"/>
            <a:ext cx="7776938" cy="4951142"/>
            <a:chOff x="28523401" y="11803082"/>
            <a:chExt cx="7776938" cy="4951142"/>
          </a:xfrm>
        </p:grpSpPr>
        <p:pic>
          <p:nvPicPr>
            <p:cNvPr id="1036" name="Picture 12" descr="C:\Users\Jacki\Desktop\NO3pulse.new.p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8523401" y="11803082"/>
              <a:ext cx="7776938" cy="4951142"/>
            </a:xfrm>
            <a:prstGeom prst="rect">
              <a:avLst/>
            </a:prstGeom>
            <a:noFill/>
            <a:extLst>
              <a:ext uri="{909E8E84-426E-40DD-AFC4-6F175D3DCCD1}">
                <a14:hiddenFill xmlns:a14="http://schemas.microsoft.com/office/drawing/2010/main">
                  <a:solidFill>
                    <a:srgbClr val="FFFFFF"/>
                  </a:solidFill>
                </a14:hiddenFill>
              </a:ext>
            </a:extLst>
          </p:spPr>
        </p:pic>
        <p:sp>
          <p:nvSpPr>
            <p:cNvPr id="81" name="TextBox 80"/>
            <p:cNvSpPr txBox="1"/>
            <p:nvPr/>
          </p:nvSpPr>
          <p:spPr>
            <a:xfrm>
              <a:off x="28609457" y="11842766"/>
              <a:ext cx="1184107" cy="461665"/>
            </a:xfrm>
            <a:prstGeom prst="rect">
              <a:avLst/>
            </a:prstGeom>
            <a:noFill/>
          </p:spPr>
          <p:txBody>
            <a:bodyPr wrap="none" rtlCol="0">
              <a:spAutoFit/>
            </a:bodyPr>
            <a:lstStyle/>
            <a:p>
              <a:r>
                <a:rPr lang="en-US" sz="2400" dirty="0" smtClean="0"/>
                <a:t>Figure 7</a:t>
              </a:r>
            </a:p>
          </p:txBody>
        </p:sp>
      </p:grpSp>
      <p:pic>
        <p:nvPicPr>
          <p:cNvPr id="1026"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3972453" y="4501896"/>
            <a:ext cx="9445520" cy="7004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832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4115</TotalTime>
  <Words>713</Words>
  <Application>Microsoft Office PowerPoint</Application>
  <PresentationFormat>Custom</PresentationFormat>
  <Paragraphs>41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dc:creator>
  <cp:lastModifiedBy>Jacki</cp:lastModifiedBy>
  <cp:revision>97</cp:revision>
  <dcterms:created xsi:type="dcterms:W3CDTF">2014-11-12T15:02:40Z</dcterms:created>
  <dcterms:modified xsi:type="dcterms:W3CDTF">2015-09-11T18:35:02Z</dcterms:modified>
</cp:coreProperties>
</file>