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7004050" cy="9290050"/>
  <p:defaultTextStyle>
    <a:defPPr>
      <a:defRPr lang="en-US"/>
    </a:defPPr>
    <a:lvl1pPr marL="0" algn="l" defTabSz="3291279" rtl="0" eaLnBrk="1" latinLnBrk="0" hangingPunct="1">
      <a:defRPr sz="6400" kern="1200">
        <a:solidFill>
          <a:schemeClr val="tx1"/>
        </a:solidFill>
        <a:latin typeface="+mn-lt"/>
        <a:ea typeface="+mn-ea"/>
        <a:cs typeface="+mn-cs"/>
      </a:defRPr>
    </a:lvl1pPr>
    <a:lvl2pPr marL="1645640" algn="l" defTabSz="3291279" rtl="0" eaLnBrk="1" latinLnBrk="0" hangingPunct="1">
      <a:defRPr sz="6400" kern="1200">
        <a:solidFill>
          <a:schemeClr val="tx1"/>
        </a:solidFill>
        <a:latin typeface="+mn-lt"/>
        <a:ea typeface="+mn-ea"/>
        <a:cs typeface="+mn-cs"/>
      </a:defRPr>
    </a:lvl2pPr>
    <a:lvl3pPr marL="3291279" algn="l" defTabSz="3291279" rtl="0" eaLnBrk="1" latinLnBrk="0" hangingPunct="1">
      <a:defRPr sz="6400" kern="1200">
        <a:solidFill>
          <a:schemeClr val="tx1"/>
        </a:solidFill>
        <a:latin typeface="+mn-lt"/>
        <a:ea typeface="+mn-ea"/>
        <a:cs typeface="+mn-cs"/>
      </a:defRPr>
    </a:lvl3pPr>
    <a:lvl4pPr marL="4936919" algn="l" defTabSz="3291279" rtl="0" eaLnBrk="1" latinLnBrk="0" hangingPunct="1">
      <a:defRPr sz="6400" kern="1200">
        <a:solidFill>
          <a:schemeClr val="tx1"/>
        </a:solidFill>
        <a:latin typeface="+mn-lt"/>
        <a:ea typeface="+mn-ea"/>
        <a:cs typeface="+mn-cs"/>
      </a:defRPr>
    </a:lvl4pPr>
    <a:lvl5pPr marL="6582559" algn="l" defTabSz="3291279" rtl="0" eaLnBrk="1" latinLnBrk="0" hangingPunct="1">
      <a:defRPr sz="6400" kern="1200">
        <a:solidFill>
          <a:schemeClr val="tx1"/>
        </a:solidFill>
        <a:latin typeface="+mn-lt"/>
        <a:ea typeface="+mn-ea"/>
        <a:cs typeface="+mn-cs"/>
      </a:defRPr>
    </a:lvl5pPr>
    <a:lvl6pPr marL="8228198" algn="l" defTabSz="3291279" rtl="0" eaLnBrk="1" latinLnBrk="0" hangingPunct="1">
      <a:defRPr sz="6400" kern="1200">
        <a:solidFill>
          <a:schemeClr val="tx1"/>
        </a:solidFill>
        <a:latin typeface="+mn-lt"/>
        <a:ea typeface="+mn-ea"/>
        <a:cs typeface="+mn-cs"/>
      </a:defRPr>
    </a:lvl6pPr>
    <a:lvl7pPr marL="9873837" algn="l" defTabSz="3291279" rtl="0" eaLnBrk="1" latinLnBrk="0" hangingPunct="1">
      <a:defRPr sz="6400" kern="1200">
        <a:solidFill>
          <a:schemeClr val="tx1"/>
        </a:solidFill>
        <a:latin typeface="+mn-lt"/>
        <a:ea typeface="+mn-ea"/>
        <a:cs typeface="+mn-cs"/>
      </a:defRPr>
    </a:lvl7pPr>
    <a:lvl8pPr marL="11519478" algn="l" defTabSz="3291279" rtl="0" eaLnBrk="1" latinLnBrk="0" hangingPunct="1">
      <a:defRPr sz="6400" kern="1200">
        <a:solidFill>
          <a:schemeClr val="tx1"/>
        </a:solidFill>
        <a:latin typeface="+mn-lt"/>
        <a:ea typeface="+mn-ea"/>
        <a:cs typeface="+mn-cs"/>
      </a:defRPr>
    </a:lvl8pPr>
    <a:lvl9pPr marL="13165118" algn="l" defTabSz="3291279" rtl="0" eaLnBrk="1" latinLnBrk="0" hangingPunct="1">
      <a:defRPr sz="6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2B0694"/>
    <a:srgbClr val="FF3300"/>
    <a:srgbClr val="7F7F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60" autoAdjust="0"/>
    <p:restoredTop sz="94434" autoAdjust="0"/>
  </p:normalViewPr>
  <p:slideViewPr>
    <p:cSldViewPr>
      <p:cViewPr>
        <p:scale>
          <a:sx n="16" d="100"/>
          <a:sy n="16" d="100"/>
        </p:scale>
        <p:origin x="1548" y="54"/>
      </p:cViewPr>
      <p:guideLst>
        <p:guide orient="horz" pos="10368"/>
        <p:guide pos="13824"/>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Erin\Documents\Lab%20Files\Microplate%20Data\BS.CAMM.gfpx.kinetic.9.15.15.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Erin\Documents\Lab%20Files\Microplate%20Data\BS.CAMM.gfpx.kinetic.9.15.15.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Erin\Documents\Lab%20Files\Microplate%20Data\BS.CAMM.gfpx.kinetic.9.15.15.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71438376138774"/>
          <c:y val="5.59116055264713E-2"/>
          <c:w val="0.61062419617420305"/>
          <c:h val="0.76046027335370103"/>
        </c:manualLayout>
      </c:layout>
      <c:scatterChart>
        <c:scatterStyle val="smoothMarker"/>
        <c:varyColors val="0"/>
        <c:ser>
          <c:idx val="0"/>
          <c:order val="0"/>
          <c:tx>
            <c:v>sfGFP</c:v>
          </c:tx>
          <c:spPr>
            <a:ln w="25400" cap="rnd">
              <a:solidFill>
                <a:schemeClr val="accent1"/>
              </a:solidFill>
              <a:round/>
            </a:ln>
            <a:effectLst/>
          </c:spPr>
          <c:marker>
            <c:symbol val="circle"/>
            <c:size val="5"/>
            <c:spPr>
              <a:solidFill>
                <a:schemeClr val="accent1"/>
              </a:solidFill>
              <a:ln w="9525">
                <a:solidFill>
                  <a:schemeClr val="accent1"/>
                </a:solidFill>
              </a:ln>
              <a:effectLst/>
            </c:spPr>
          </c:marker>
          <c:xVal>
            <c:numRef>
              <c:f>Sheet1!$ES$2:$ES$92</c:f>
              <c:numCache>
                <c:formatCode>General</c:formatCode>
                <c:ptCount val="91"/>
                <c:pt idx="0">
                  <c:v>0</c:v>
                </c:pt>
                <c:pt idx="1">
                  <c:v>10</c:v>
                </c:pt>
                <c:pt idx="2">
                  <c:v>20</c:v>
                </c:pt>
                <c:pt idx="3">
                  <c:v>30</c:v>
                </c:pt>
                <c:pt idx="4">
                  <c:v>40</c:v>
                </c:pt>
                <c:pt idx="5">
                  <c:v>50</c:v>
                </c:pt>
                <c:pt idx="6">
                  <c:v>60</c:v>
                </c:pt>
                <c:pt idx="7">
                  <c:v>70</c:v>
                </c:pt>
                <c:pt idx="8">
                  <c:v>80</c:v>
                </c:pt>
                <c:pt idx="9">
                  <c:v>90</c:v>
                </c:pt>
                <c:pt idx="10">
                  <c:v>100</c:v>
                </c:pt>
                <c:pt idx="11">
                  <c:v>110</c:v>
                </c:pt>
                <c:pt idx="12">
                  <c:v>120</c:v>
                </c:pt>
                <c:pt idx="13">
                  <c:v>130</c:v>
                </c:pt>
                <c:pt idx="14">
                  <c:v>140</c:v>
                </c:pt>
                <c:pt idx="15">
                  <c:v>150</c:v>
                </c:pt>
                <c:pt idx="16">
                  <c:v>160</c:v>
                </c:pt>
                <c:pt idx="17">
                  <c:v>170</c:v>
                </c:pt>
                <c:pt idx="18">
                  <c:v>180</c:v>
                </c:pt>
                <c:pt idx="19">
                  <c:v>190</c:v>
                </c:pt>
                <c:pt idx="20">
                  <c:v>200</c:v>
                </c:pt>
                <c:pt idx="21">
                  <c:v>210</c:v>
                </c:pt>
                <c:pt idx="22">
                  <c:v>220</c:v>
                </c:pt>
                <c:pt idx="23">
                  <c:v>230</c:v>
                </c:pt>
                <c:pt idx="24">
                  <c:v>240</c:v>
                </c:pt>
                <c:pt idx="25">
                  <c:v>250</c:v>
                </c:pt>
                <c:pt idx="26">
                  <c:v>260</c:v>
                </c:pt>
                <c:pt idx="27">
                  <c:v>270</c:v>
                </c:pt>
                <c:pt idx="28">
                  <c:v>280</c:v>
                </c:pt>
                <c:pt idx="29">
                  <c:v>290</c:v>
                </c:pt>
                <c:pt idx="30">
                  <c:v>300</c:v>
                </c:pt>
                <c:pt idx="31">
                  <c:v>310</c:v>
                </c:pt>
                <c:pt idx="32">
                  <c:v>320</c:v>
                </c:pt>
                <c:pt idx="33">
                  <c:v>330</c:v>
                </c:pt>
                <c:pt idx="34">
                  <c:v>340</c:v>
                </c:pt>
                <c:pt idx="35">
                  <c:v>350</c:v>
                </c:pt>
                <c:pt idx="36">
                  <c:v>360</c:v>
                </c:pt>
                <c:pt idx="37">
                  <c:v>370</c:v>
                </c:pt>
                <c:pt idx="38">
                  <c:v>380</c:v>
                </c:pt>
                <c:pt idx="39">
                  <c:v>390</c:v>
                </c:pt>
                <c:pt idx="40">
                  <c:v>400</c:v>
                </c:pt>
                <c:pt idx="41">
                  <c:v>410</c:v>
                </c:pt>
                <c:pt idx="42">
                  <c:v>420</c:v>
                </c:pt>
                <c:pt idx="43">
                  <c:v>430</c:v>
                </c:pt>
                <c:pt idx="44">
                  <c:v>440</c:v>
                </c:pt>
                <c:pt idx="45">
                  <c:v>450</c:v>
                </c:pt>
                <c:pt idx="46">
                  <c:v>460</c:v>
                </c:pt>
                <c:pt idx="47">
                  <c:v>470</c:v>
                </c:pt>
                <c:pt idx="48">
                  <c:v>480</c:v>
                </c:pt>
                <c:pt idx="49">
                  <c:v>490</c:v>
                </c:pt>
                <c:pt idx="50">
                  <c:v>500</c:v>
                </c:pt>
                <c:pt idx="51">
                  <c:v>510</c:v>
                </c:pt>
                <c:pt idx="52">
                  <c:v>520</c:v>
                </c:pt>
                <c:pt idx="53">
                  <c:v>530</c:v>
                </c:pt>
                <c:pt idx="54">
                  <c:v>540</c:v>
                </c:pt>
                <c:pt idx="55">
                  <c:v>550</c:v>
                </c:pt>
                <c:pt idx="56">
                  <c:v>560</c:v>
                </c:pt>
                <c:pt idx="57">
                  <c:v>570</c:v>
                </c:pt>
                <c:pt idx="58">
                  <c:v>580</c:v>
                </c:pt>
                <c:pt idx="59">
                  <c:v>590</c:v>
                </c:pt>
                <c:pt idx="60">
                  <c:v>600</c:v>
                </c:pt>
                <c:pt idx="61">
                  <c:v>610</c:v>
                </c:pt>
                <c:pt idx="62">
                  <c:v>620</c:v>
                </c:pt>
                <c:pt idx="63">
                  <c:v>630</c:v>
                </c:pt>
                <c:pt idx="64">
                  <c:v>640</c:v>
                </c:pt>
                <c:pt idx="65">
                  <c:v>650</c:v>
                </c:pt>
                <c:pt idx="66">
                  <c:v>660</c:v>
                </c:pt>
                <c:pt idx="67">
                  <c:v>670</c:v>
                </c:pt>
                <c:pt idx="68">
                  <c:v>680</c:v>
                </c:pt>
                <c:pt idx="69">
                  <c:v>690</c:v>
                </c:pt>
                <c:pt idx="70">
                  <c:v>700</c:v>
                </c:pt>
                <c:pt idx="71">
                  <c:v>710</c:v>
                </c:pt>
                <c:pt idx="72">
                  <c:v>720</c:v>
                </c:pt>
                <c:pt idx="73">
                  <c:v>730</c:v>
                </c:pt>
                <c:pt idx="74">
                  <c:v>740</c:v>
                </c:pt>
                <c:pt idx="75">
                  <c:v>750</c:v>
                </c:pt>
                <c:pt idx="76">
                  <c:v>760</c:v>
                </c:pt>
                <c:pt idx="77">
                  <c:v>770</c:v>
                </c:pt>
                <c:pt idx="78">
                  <c:v>780</c:v>
                </c:pt>
                <c:pt idx="79">
                  <c:v>790</c:v>
                </c:pt>
                <c:pt idx="80">
                  <c:v>800</c:v>
                </c:pt>
                <c:pt idx="81">
                  <c:v>810</c:v>
                </c:pt>
                <c:pt idx="82">
                  <c:v>820</c:v>
                </c:pt>
                <c:pt idx="83">
                  <c:v>830</c:v>
                </c:pt>
                <c:pt idx="84">
                  <c:v>840</c:v>
                </c:pt>
                <c:pt idx="85">
                  <c:v>850</c:v>
                </c:pt>
                <c:pt idx="86">
                  <c:v>860</c:v>
                </c:pt>
                <c:pt idx="87">
                  <c:v>870</c:v>
                </c:pt>
                <c:pt idx="88">
                  <c:v>880</c:v>
                </c:pt>
                <c:pt idx="89">
                  <c:v>890</c:v>
                </c:pt>
                <c:pt idx="90">
                  <c:v>900</c:v>
                </c:pt>
              </c:numCache>
            </c:numRef>
          </c:xVal>
          <c:yVal>
            <c:numRef>
              <c:f>Sheet1!$EV$2:$EV$92</c:f>
              <c:numCache>
                <c:formatCode>General</c:formatCode>
                <c:ptCount val="91"/>
                <c:pt idx="0">
                  <c:v>-4.8374193083569896E-10</c:v>
                </c:pt>
                <c:pt idx="1">
                  <c:v>3.1867478398100002E-2</c:v>
                </c:pt>
                <c:pt idx="2">
                  <c:v>5.3625198660401698E-2</c:v>
                </c:pt>
                <c:pt idx="3">
                  <c:v>6.7259870138290795E-2</c:v>
                </c:pt>
                <c:pt idx="4">
                  <c:v>9.1372128311768802E-2</c:v>
                </c:pt>
                <c:pt idx="5">
                  <c:v>0.103422312713008</c:v>
                </c:pt>
                <c:pt idx="6">
                  <c:v>0.10951016500543199</c:v>
                </c:pt>
                <c:pt idx="7">
                  <c:v>9.4810863988192898E-2</c:v>
                </c:pt>
                <c:pt idx="8">
                  <c:v>0.102826270680141</c:v>
                </c:pt>
                <c:pt idx="9">
                  <c:v>0.11387537427111399</c:v>
                </c:pt>
                <c:pt idx="10">
                  <c:v>0.11778608134545999</c:v>
                </c:pt>
                <c:pt idx="11">
                  <c:v>0.13730629722850601</c:v>
                </c:pt>
                <c:pt idx="12">
                  <c:v>0.15016017806177401</c:v>
                </c:pt>
                <c:pt idx="13">
                  <c:v>0.15597009093596201</c:v>
                </c:pt>
                <c:pt idx="14">
                  <c:v>0.15362863421331799</c:v>
                </c:pt>
                <c:pt idx="15">
                  <c:v>0.20072419562604099</c:v>
                </c:pt>
                <c:pt idx="16">
                  <c:v>0.24118522165189199</c:v>
                </c:pt>
                <c:pt idx="17">
                  <c:v>0.25390321250481002</c:v>
                </c:pt>
                <c:pt idx="18">
                  <c:v>0.29147062596105899</c:v>
                </c:pt>
                <c:pt idx="19">
                  <c:v>0.30247016198820398</c:v>
                </c:pt>
                <c:pt idx="20">
                  <c:v>0.294437574873192</c:v>
                </c:pt>
                <c:pt idx="21">
                  <c:v>0.29763617605826198</c:v>
                </c:pt>
                <c:pt idx="22">
                  <c:v>0.32345522105003399</c:v>
                </c:pt>
                <c:pt idx="23">
                  <c:v>0.325816080950734</c:v>
                </c:pt>
                <c:pt idx="24">
                  <c:v>0.34016357507989298</c:v>
                </c:pt>
                <c:pt idx="25">
                  <c:v>0.36054451351967998</c:v>
                </c:pt>
                <c:pt idx="26">
                  <c:v>0.36323551194769699</c:v>
                </c:pt>
                <c:pt idx="27">
                  <c:v>0.356437342786113</c:v>
                </c:pt>
                <c:pt idx="28">
                  <c:v>0.41271025078504597</c:v>
                </c:pt>
                <c:pt idx="29">
                  <c:v>0.42160986862885302</c:v>
                </c:pt>
                <c:pt idx="30">
                  <c:v>0.462208970936962</c:v>
                </c:pt>
                <c:pt idx="31">
                  <c:v>0.48056779075758099</c:v>
                </c:pt>
                <c:pt idx="32">
                  <c:v>0.52632222473856805</c:v>
                </c:pt>
                <c:pt idx="33">
                  <c:v>0.53670433594692801</c:v>
                </c:pt>
                <c:pt idx="34">
                  <c:v>0.51536895580239095</c:v>
                </c:pt>
                <c:pt idx="35">
                  <c:v>0.58642861853541295</c:v>
                </c:pt>
                <c:pt idx="36">
                  <c:v>0.62706697188171301</c:v>
                </c:pt>
                <c:pt idx="37">
                  <c:v>0.65357517736111104</c:v>
                </c:pt>
                <c:pt idx="38">
                  <c:v>0.65949031773069899</c:v>
                </c:pt>
                <c:pt idx="39">
                  <c:v>0.7569389995061</c:v>
                </c:pt>
                <c:pt idx="40">
                  <c:v>0.76047451724607795</c:v>
                </c:pt>
                <c:pt idx="41">
                  <c:v>0.79708611659209905</c:v>
                </c:pt>
                <c:pt idx="42">
                  <c:v>0.77071881959200705</c:v>
                </c:pt>
                <c:pt idx="43">
                  <c:v>0.80104058033106695</c:v>
                </c:pt>
                <c:pt idx="44">
                  <c:v>0.80496588595044205</c:v>
                </c:pt>
                <c:pt idx="45">
                  <c:v>0.90309623106299397</c:v>
                </c:pt>
                <c:pt idx="46">
                  <c:v>0.85227462565580103</c:v>
                </c:pt>
                <c:pt idx="47">
                  <c:v>0.92130384489582695</c:v>
                </c:pt>
                <c:pt idx="48">
                  <c:v>0.88814823243048902</c:v>
                </c:pt>
                <c:pt idx="49">
                  <c:v>0.85366463877573695</c:v>
                </c:pt>
                <c:pt idx="50">
                  <c:v>0.88409519299041295</c:v>
                </c:pt>
                <c:pt idx="51">
                  <c:v>0.90009047842442502</c:v>
                </c:pt>
                <c:pt idx="52">
                  <c:v>0.87117165632201499</c:v>
                </c:pt>
                <c:pt idx="53">
                  <c:v>0.90725843951054796</c:v>
                </c:pt>
                <c:pt idx="54">
                  <c:v>0.87603991397367897</c:v>
                </c:pt>
                <c:pt idx="55">
                  <c:v>0.90004612165821996</c:v>
                </c:pt>
                <c:pt idx="56">
                  <c:v>0.935361892446127</c:v>
                </c:pt>
                <c:pt idx="57">
                  <c:v>0.96695994099427995</c:v>
                </c:pt>
                <c:pt idx="58">
                  <c:v>0.89757373267885199</c:v>
                </c:pt>
                <c:pt idx="59">
                  <c:v>0.93637628275972495</c:v>
                </c:pt>
                <c:pt idx="60">
                  <c:v>0.94998479086200105</c:v>
                </c:pt>
                <c:pt idx="61">
                  <c:v>0.94001649191894399</c:v>
                </c:pt>
                <c:pt idx="62">
                  <c:v>0.93267609703698395</c:v>
                </c:pt>
                <c:pt idx="63">
                  <c:v>0.98559673548226001</c:v>
                </c:pt>
                <c:pt idx="64">
                  <c:v>0.95981358057109301</c:v>
                </c:pt>
                <c:pt idx="65">
                  <c:v>0.93982213190764996</c:v>
                </c:pt>
                <c:pt idx="66">
                  <c:v>0.96215203406754801</c:v>
                </c:pt>
                <c:pt idx="67">
                  <c:v>0.97113096514952701</c:v>
                </c:pt>
                <c:pt idx="68">
                  <c:v>0.94056267904137303</c:v>
                </c:pt>
                <c:pt idx="69">
                  <c:v>0.95742094628701202</c:v>
                </c:pt>
                <c:pt idx="70">
                  <c:v>0.96737270356132199</c:v>
                </c:pt>
                <c:pt idx="71">
                  <c:v>0.93171663678766803</c:v>
                </c:pt>
                <c:pt idx="72">
                  <c:v>0.98202052699504105</c:v>
                </c:pt>
                <c:pt idx="73">
                  <c:v>1.000000000040657</c:v>
                </c:pt>
                <c:pt idx="74">
                  <c:v>0.96183297400324597</c:v>
                </c:pt>
                <c:pt idx="75">
                  <c:v>0.99311234637264301</c:v>
                </c:pt>
                <c:pt idx="76">
                  <c:v>0.94733149167693098</c:v>
                </c:pt>
                <c:pt idx="77">
                  <c:v>0.94017422652413396</c:v>
                </c:pt>
                <c:pt idx="78">
                  <c:v>0.99191216683290695</c:v>
                </c:pt>
                <c:pt idx="79">
                  <c:v>0.93308461192397096</c:v>
                </c:pt>
                <c:pt idx="80">
                  <c:v>0.93037932519329103</c:v>
                </c:pt>
                <c:pt idx="81">
                  <c:v>0.93158241345369697</c:v>
                </c:pt>
                <c:pt idx="82">
                  <c:v>0.95247476774699802</c:v>
                </c:pt>
                <c:pt idx="83">
                  <c:v>0.92495042765575297</c:v>
                </c:pt>
                <c:pt idx="84">
                  <c:v>0.90990600400381605</c:v>
                </c:pt>
                <c:pt idx="85">
                  <c:v>0.88236430198214599</c:v>
                </c:pt>
                <c:pt idx="86">
                  <c:v>0.90618707860848702</c:v>
                </c:pt>
                <c:pt idx="87">
                  <c:v>0.94341336648171503</c:v>
                </c:pt>
                <c:pt idx="88">
                  <c:v>0.92590805491863104</c:v>
                </c:pt>
                <c:pt idx="89">
                  <c:v>0.90577619476125504</c:v>
                </c:pt>
                <c:pt idx="90">
                  <c:v>0.89035388428898599</c:v>
                </c:pt>
              </c:numCache>
            </c:numRef>
          </c:yVal>
          <c:smooth val="1"/>
        </c:ser>
        <c:ser>
          <c:idx val="1"/>
          <c:order val="1"/>
          <c:tx>
            <c:v>GFPmut3*</c:v>
          </c:tx>
          <c:spPr>
            <a:ln w="25400" cap="rnd">
              <a:solidFill>
                <a:srgbClr val="00B050"/>
              </a:solidFill>
              <a:round/>
            </a:ln>
            <a:effectLst/>
          </c:spPr>
          <c:marker>
            <c:symbol val="circle"/>
            <c:size val="5"/>
            <c:spPr>
              <a:solidFill>
                <a:srgbClr val="00B050"/>
              </a:solidFill>
              <a:ln w="9525">
                <a:solidFill>
                  <a:srgbClr val="00B050"/>
                </a:solidFill>
              </a:ln>
              <a:effectLst/>
            </c:spPr>
          </c:marker>
          <c:xVal>
            <c:numRef>
              <c:f>Sheet1!$ES$2:$ES$92</c:f>
              <c:numCache>
                <c:formatCode>General</c:formatCode>
                <c:ptCount val="91"/>
                <c:pt idx="0">
                  <c:v>0</c:v>
                </c:pt>
                <c:pt idx="1">
                  <c:v>10</c:v>
                </c:pt>
                <c:pt idx="2">
                  <c:v>20</c:v>
                </c:pt>
                <c:pt idx="3">
                  <c:v>30</c:v>
                </c:pt>
                <c:pt idx="4">
                  <c:v>40</c:v>
                </c:pt>
                <c:pt idx="5">
                  <c:v>50</c:v>
                </c:pt>
                <c:pt idx="6">
                  <c:v>60</c:v>
                </c:pt>
                <c:pt idx="7">
                  <c:v>70</c:v>
                </c:pt>
                <c:pt idx="8">
                  <c:v>80</c:v>
                </c:pt>
                <c:pt idx="9">
                  <c:v>90</c:v>
                </c:pt>
                <c:pt idx="10">
                  <c:v>100</c:v>
                </c:pt>
                <c:pt idx="11">
                  <c:v>110</c:v>
                </c:pt>
                <c:pt idx="12">
                  <c:v>120</c:v>
                </c:pt>
                <c:pt idx="13">
                  <c:v>130</c:v>
                </c:pt>
                <c:pt idx="14">
                  <c:v>140</c:v>
                </c:pt>
                <c:pt idx="15">
                  <c:v>150</c:v>
                </c:pt>
                <c:pt idx="16">
                  <c:v>160</c:v>
                </c:pt>
                <c:pt idx="17">
                  <c:v>170</c:v>
                </c:pt>
                <c:pt idx="18">
                  <c:v>180</c:v>
                </c:pt>
                <c:pt idx="19">
                  <c:v>190</c:v>
                </c:pt>
                <c:pt idx="20">
                  <c:v>200</c:v>
                </c:pt>
                <c:pt idx="21">
                  <c:v>210</c:v>
                </c:pt>
                <c:pt idx="22">
                  <c:v>220</c:v>
                </c:pt>
                <c:pt idx="23">
                  <c:v>230</c:v>
                </c:pt>
                <c:pt idx="24">
                  <c:v>240</c:v>
                </c:pt>
                <c:pt idx="25">
                  <c:v>250</c:v>
                </c:pt>
                <c:pt idx="26">
                  <c:v>260</c:v>
                </c:pt>
                <c:pt idx="27">
                  <c:v>270</c:v>
                </c:pt>
                <c:pt idx="28">
                  <c:v>280</c:v>
                </c:pt>
                <c:pt idx="29">
                  <c:v>290</c:v>
                </c:pt>
                <c:pt idx="30">
                  <c:v>300</c:v>
                </c:pt>
                <c:pt idx="31">
                  <c:v>310</c:v>
                </c:pt>
                <c:pt idx="32">
                  <c:v>320</c:v>
                </c:pt>
                <c:pt idx="33">
                  <c:v>330</c:v>
                </c:pt>
                <c:pt idx="34">
                  <c:v>340</c:v>
                </c:pt>
                <c:pt idx="35">
                  <c:v>350</c:v>
                </c:pt>
                <c:pt idx="36">
                  <c:v>360</c:v>
                </c:pt>
                <c:pt idx="37">
                  <c:v>370</c:v>
                </c:pt>
                <c:pt idx="38">
                  <c:v>380</c:v>
                </c:pt>
                <c:pt idx="39">
                  <c:v>390</c:v>
                </c:pt>
                <c:pt idx="40">
                  <c:v>400</c:v>
                </c:pt>
                <c:pt idx="41">
                  <c:v>410</c:v>
                </c:pt>
                <c:pt idx="42">
                  <c:v>420</c:v>
                </c:pt>
                <c:pt idx="43">
                  <c:v>430</c:v>
                </c:pt>
                <c:pt idx="44">
                  <c:v>440</c:v>
                </c:pt>
                <c:pt idx="45">
                  <c:v>450</c:v>
                </c:pt>
                <c:pt idx="46">
                  <c:v>460</c:v>
                </c:pt>
                <c:pt idx="47">
                  <c:v>470</c:v>
                </c:pt>
                <c:pt idx="48">
                  <c:v>480</c:v>
                </c:pt>
                <c:pt idx="49">
                  <c:v>490</c:v>
                </c:pt>
                <c:pt idx="50">
                  <c:v>500</c:v>
                </c:pt>
                <c:pt idx="51">
                  <c:v>510</c:v>
                </c:pt>
                <c:pt idx="52">
                  <c:v>520</c:v>
                </c:pt>
                <c:pt idx="53">
                  <c:v>530</c:v>
                </c:pt>
                <c:pt idx="54">
                  <c:v>540</c:v>
                </c:pt>
                <c:pt idx="55">
                  <c:v>550</c:v>
                </c:pt>
                <c:pt idx="56">
                  <c:v>560</c:v>
                </c:pt>
                <c:pt idx="57">
                  <c:v>570</c:v>
                </c:pt>
                <c:pt idx="58">
                  <c:v>580</c:v>
                </c:pt>
                <c:pt idx="59">
                  <c:v>590</c:v>
                </c:pt>
                <c:pt idx="60">
                  <c:v>600</c:v>
                </c:pt>
                <c:pt idx="61">
                  <c:v>610</c:v>
                </c:pt>
                <c:pt idx="62">
                  <c:v>620</c:v>
                </c:pt>
                <c:pt idx="63">
                  <c:v>630</c:v>
                </c:pt>
                <c:pt idx="64">
                  <c:v>640</c:v>
                </c:pt>
                <c:pt idx="65">
                  <c:v>650</c:v>
                </c:pt>
                <c:pt idx="66">
                  <c:v>660</c:v>
                </c:pt>
                <c:pt idx="67">
                  <c:v>670</c:v>
                </c:pt>
                <c:pt idx="68">
                  <c:v>680</c:v>
                </c:pt>
                <c:pt idx="69">
                  <c:v>690</c:v>
                </c:pt>
                <c:pt idx="70">
                  <c:v>700</c:v>
                </c:pt>
                <c:pt idx="71">
                  <c:v>710</c:v>
                </c:pt>
                <c:pt idx="72">
                  <c:v>720</c:v>
                </c:pt>
                <c:pt idx="73">
                  <c:v>730</c:v>
                </c:pt>
                <c:pt idx="74">
                  <c:v>740</c:v>
                </c:pt>
                <c:pt idx="75">
                  <c:v>750</c:v>
                </c:pt>
                <c:pt idx="76">
                  <c:v>760</c:v>
                </c:pt>
                <c:pt idx="77">
                  <c:v>770</c:v>
                </c:pt>
                <c:pt idx="78">
                  <c:v>780</c:v>
                </c:pt>
                <c:pt idx="79">
                  <c:v>790</c:v>
                </c:pt>
                <c:pt idx="80">
                  <c:v>800</c:v>
                </c:pt>
                <c:pt idx="81">
                  <c:v>810</c:v>
                </c:pt>
                <c:pt idx="82">
                  <c:v>820</c:v>
                </c:pt>
                <c:pt idx="83">
                  <c:v>830</c:v>
                </c:pt>
                <c:pt idx="84">
                  <c:v>840</c:v>
                </c:pt>
                <c:pt idx="85">
                  <c:v>850</c:v>
                </c:pt>
                <c:pt idx="86">
                  <c:v>860</c:v>
                </c:pt>
                <c:pt idx="87">
                  <c:v>870</c:v>
                </c:pt>
                <c:pt idx="88">
                  <c:v>880</c:v>
                </c:pt>
                <c:pt idx="89">
                  <c:v>890</c:v>
                </c:pt>
                <c:pt idx="90">
                  <c:v>900</c:v>
                </c:pt>
              </c:numCache>
            </c:numRef>
          </c:xVal>
          <c:yVal>
            <c:numRef>
              <c:f>Sheet1!$EX$2:$EX$92</c:f>
              <c:numCache>
                <c:formatCode>General</c:formatCode>
                <c:ptCount val="91"/>
                <c:pt idx="0">
                  <c:v>-7.7310016486781302E-9</c:v>
                </c:pt>
                <c:pt idx="1">
                  <c:v>3.7048130228740303E-2</c:v>
                </c:pt>
                <c:pt idx="2">
                  <c:v>5.2746161618437197E-2</c:v>
                </c:pt>
                <c:pt idx="3">
                  <c:v>7.3764007908182203E-2</c:v>
                </c:pt>
                <c:pt idx="4">
                  <c:v>0.11432186918138</c:v>
                </c:pt>
                <c:pt idx="5">
                  <c:v>0.14078269104100699</c:v>
                </c:pt>
                <c:pt idx="6">
                  <c:v>0.18133787999564999</c:v>
                </c:pt>
                <c:pt idx="7">
                  <c:v>0.18092842623272001</c:v>
                </c:pt>
                <c:pt idx="8">
                  <c:v>0.20021998005625499</c:v>
                </c:pt>
                <c:pt idx="9">
                  <c:v>0.235521374663162</c:v>
                </c:pt>
                <c:pt idx="10">
                  <c:v>0.26179416736557298</c:v>
                </c:pt>
                <c:pt idx="11">
                  <c:v>0.31545878532758698</c:v>
                </c:pt>
                <c:pt idx="12">
                  <c:v>0.357941003510718</c:v>
                </c:pt>
                <c:pt idx="13">
                  <c:v>0.38546676515791101</c:v>
                </c:pt>
                <c:pt idx="14">
                  <c:v>0.39718917794612402</c:v>
                </c:pt>
                <c:pt idx="15">
                  <c:v>0.471957264593305</c:v>
                </c:pt>
                <c:pt idx="16">
                  <c:v>0.54348281143307497</c:v>
                </c:pt>
                <c:pt idx="17">
                  <c:v>0.56333650182018702</c:v>
                </c:pt>
                <c:pt idx="18">
                  <c:v>0.56621532330130497</c:v>
                </c:pt>
                <c:pt idx="19">
                  <c:v>0.57930405750071201</c:v>
                </c:pt>
                <c:pt idx="20">
                  <c:v>0.55733620320411603</c:v>
                </c:pt>
                <c:pt idx="21">
                  <c:v>0.56684969160155796</c:v>
                </c:pt>
                <c:pt idx="22">
                  <c:v>0.601796204900933</c:v>
                </c:pt>
                <c:pt idx="23">
                  <c:v>0.63368944638096403</c:v>
                </c:pt>
                <c:pt idx="24">
                  <c:v>0.69020727228582801</c:v>
                </c:pt>
                <c:pt idx="25">
                  <c:v>0.717144518484233</c:v>
                </c:pt>
                <c:pt idx="26">
                  <c:v>0.71259299217343897</c:v>
                </c:pt>
                <c:pt idx="27">
                  <c:v>0.69644529582381198</c:v>
                </c:pt>
                <c:pt idx="28">
                  <c:v>0.75422487652882997</c:v>
                </c:pt>
                <c:pt idx="29">
                  <c:v>0.76953372588730395</c:v>
                </c:pt>
                <c:pt idx="30">
                  <c:v>0.79550249783591198</c:v>
                </c:pt>
                <c:pt idx="31">
                  <c:v>0.80888469745865199</c:v>
                </c:pt>
                <c:pt idx="32">
                  <c:v>0.85481958659980395</c:v>
                </c:pt>
                <c:pt idx="33">
                  <c:v>0.82862718642152799</c:v>
                </c:pt>
                <c:pt idx="34">
                  <c:v>0.788835391142095</c:v>
                </c:pt>
                <c:pt idx="35">
                  <c:v>0.85389253057793901</c:v>
                </c:pt>
                <c:pt idx="36">
                  <c:v>0.86947844960018295</c:v>
                </c:pt>
                <c:pt idx="37">
                  <c:v>0.85158466937840105</c:v>
                </c:pt>
                <c:pt idx="38">
                  <c:v>0.83676652843455801</c:v>
                </c:pt>
                <c:pt idx="39">
                  <c:v>0.92166718693086802</c:v>
                </c:pt>
                <c:pt idx="40">
                  <c:v>0.90338560950637903</c:v>
                </c:pt>
                <c:pt idx="41">
                  <c:v>0.91029950657359104</c:v>
                </c:pt>
                <c:pt idx="42">
                  <c:v>0.85289893709687603</c:v>
                </c:pt>
                <c:pt idx="43">
                  <c:v>0.84572604337288504</c:v>
                </c:pt>
                <c:pt idx="44">
                  <c:v>0.844114006533215</c:v>
                </c:pt>
                <c:pt idx="45">
                  <c:v>1.000000000343094</c:v>
                </c:pt>
                <c:pt idx="46">
                  <c:v>0.90127384813417</c:v>
                </c:pt>
                <c:pt idx="47">
                  <c:v>0.90483467172674004</c:v>
                </c:pt>
                <c:pt idx="48">
                  <c:v>0.89810119268724198</c:v>
                </c:pt>
                <c:pt idx="49">
                  <c:v>0.84547301535728103</c:v>
                </c:pt>
                <c:pt idx="50">
                  <c:v>0.86582804592275497</c:v>
                </c:pt>
                <c:pt idx="51">
                  <c:v>0.85171394319885896</c:v>
                </c:pt>
                <c:pt idx="52">
                  <c:v>0.80361026144205305</c:v>
                </c:pt>
                <c:pt idx="53">
                  <c:v>0.82340141593993399</c:v>
                </c:pt>
                <c:pt idx="54">
                  <c:v>0.77088878341591005</c:v>
                </c:pt>
                <c:pt idx="55">
                  <c:v>0.78550716576353496</c:v>
                </c:pt>
                <c:pt idx="56">
                  <c:v>0.81144476650133701</c:v>
                </c:pt>
                <c:pt idx="57">
                  <c:v>0.80103511738446498</c:v>
                </c:pt>
                <c:pt idx="58">
                  <c:v>0.74023701818818199</c:v>
                </c:pt>
                <c:pt idx="59">
                  <c:v>0.75614390241812102</c:v>
                </c:pt>
                <c:pt idx="60">
                  <c:v>0.74704403269886799</c:v>
                </c:pt>
                <c:pt idx="61">
                  <c:v>0.74254367154008305</c:v>
                </c:pt>
                <c:pt idx="62">
                  <c:v>0.72558457455693703</c:v>
                </c:pt>
                <c:pt idx="63">
                  <c:v>0.75091442535171904</c:v>
                </c:pt>
                <c:pt idx="64">
                  <c:v>0.70245240485208804</c:v>
                </c:pt>
                <c:pt idx="65">
                  <c:v>0.69521191699540497</c:v>
                </c:pt>
                <c:pt idx="66">
                  <c:v>0.68977397666360996</c:v>
                </c:pt>
                <c:pt idx="67">
                  <c:v>0.68800184849568502</c:v>
                </c:pt>
                <c:pt idx="68">
                  <c:v>0.63846155237671998</c:v>
                </c:pt>
                <c:pt idx="69">
                  <c:v>0.64782905682417302</c:v>
                </c:pt>
                <c:pt idx="70">
                  <c:v>0.64036643235331703</c:v>
                </c:pt>
                <c:pt idx="71">
                  <c:v>0.60646261412279001</c:v>
                </c:pt>
                <c:pt idx="72">
                  <c:v>0.631934319024405</c:v>
                </c:pt>
                <c:pt idx="73">
                  <c:v>0.62763656795463796</c:v>
                </c:pt>
                <c:pt idx="74">
                  <c:v>0.59134126265564801</c:v>
                </c:pt>
                <c:pt idx="75">
                  <c:v>0.60193783712219395</c:v>
                </c:pt>
                <c:pt idx="76">
                  <c:v>0.55918521665999699</c:v>
                </c:pt>
                <c:pt idx="77">
                  <c:v>0.54234058128436702</c:v>
                </c:pt>
                <c:pt idx="78">
                  <c:v>0.54052994465862803</c:v>
                </c:pt>
                <c:pt idx="79">
                  <c:v>0.51243977349536995</c:v>
                </c:pt>
                <c:pt idx="80">
                  <c:v>0.508395437772454</c:v>
                </c:pt>
                <c:pt idx="81">
                  <c:v>0.51149795623315697</c:v>
                </c:pt>
                <c:pt idx="82">
                  <c:v>0.52512498496563098</c:v>
                </c:pt>
                <c:pt idx="83">
                  <c:v>0.47255599571239199</c:v>
                </c:pt>
                <c:pt idx="84">
                  <c:v>0.45327447740562199</c:v>
                </c:pt>
                <c:pt idx="85">
                  <c:v>0.425992283787958</c:v>
                </c:pt>
                <c:pt idx="86">
                  <c:v>0.42931347978615197</c:v>
                </c:pt>
                <c:pt idx="87">
                  <c:v>0.45531415158607302</c:v>
                </c:pt>
                <c:pt idx="88">
                  <c:v>0.44100711444402402</c:v>
                </c:pt>
                <c:pt idx="89">
                  <c:v>0.40073153916211901</c:v>
                </c:pt>
                <c:pt idx="90">
                  <c:v>0.39261277308384102</c:v>
                </c:pt>
              </c:numCache>
            </c:numRef>
          </c:yVal>
          <c:smooth val="1"/>
        </c:ser>
        <c:ser>
          <c:idx val="2"/>
          <c:order val="2"/>
          <c:tx>
            <c:v>GFPmut3</c:v>
          </c:tx>
          <c:spPr>
            <a:ln w="25400" cap="rnd">
              <a:solidFill>
                <a:srgbClr val="0070C0"/>
              </a:solidFill>
              <a:round/>
            </a:ln>
            <a:effectLst/>
          </c:spPr>
          <c:marker>
            <c:symbol val="circle"/>
            <c:size val="5"/>
            <c:spPr>
              <a:solidFill>
                <a:srgbClr val="0070C0"/>
              </a:solidFill>
              <a:ln w="9525">
                <a:solidFill>
                  <a:srgbClr val="0070C0"/>
                </a:solidFill>
              </a:ln>
              <a:effectLst/>
            </c:spPr>
          </c:marker>
          <c:xVal>
            <c:numRef>
              <c:f>Sheet1!$ES$2:$ES$92</c:f>
              <c:numCache>
                <c:formatCode>General</c:formatCode>
                <c:ptCount val="91"/>
                <c:pt idx="0">
                  <c:v>0</c:v>
                </c:pt>
                <c:pt idx="1">
                  <c:v>10</c:v>
                </c:pt>
                <c:pt idx="2">
                  <c:v>20</c:v>
                </c:pt>
                <c:pt idx="3">
                  <c:v>30</c:v>
                </c:pt>
                <c:pt idx="4">
                  <c:v>40</c:v>
                </c:pt>
                <c:pt idx="5">
                  <c:v>50</c:v>
                </c:pt>
                <c:pt idx="6">
                  <c:v>60</c:v>
                </c:pt>
                <c:pt idx="7">
                  <c:v>70</c:v>
                </c:pt>
                <c:pt idx="8">
                  <c:v>80</c:v>
                </c:pt>
                <c:pt idx="9">
                  <c:v>90</c:v>
                </c:pt>
                <c:pt idx="10">
                  <c:v>100</c:v>
                </c:pt>
                <c:pt idx="11">
                  <c:v>110</c:v>
                </c:pt>
                <c:pt idx="12">
                  <c:v>120</c:v>
                </c:pt>
                <c:pt idx="13">
                  <c:v>130</c:v>
                </c:pt>
                <c:pt idx="14">
                  <c:v>140</c:v>
                </c:pt>
                <c:pt idx="15">
                  <c:v>150</c:v>
                </c:pt>
                <c:pt idx="16">
                  <c:v>160</c:v>
                </c:pt>
                <c:pt idx="17">
                  <c:v>170</c:v>
                </c:pt>
                <c:pt idx="18">
                  <c:v>180</c:v>
                </c:pt>
                <c:pt idx="19">
                  <c:v>190</c:v>
                </c:pt>
                <c:pt idx="20">
                  <c:v>200</c:v>
                </c:pt>
                <c:pt idx="21">
                  <c:v>210</c:v>
                </c:pt>
                <c:pt idx="22">
                  <c:v>220</c:v>
                </c:pt>
                <c:pt idx="23">
                  <c:v>230</c:v>
                </c:pt>
                <c:pt idx="24">
                  <c:v>240</c:v>
                </c:pt>
                <c:pt idx="25">
                  <c:v>250</c:v>
                </c:pt>
                <c:pt idx="26">
                  <c:v>260</c:v>
                </c:pt>
                <c:pt idx="27">
                  <c:v>270</c:v>
                </c:pt>
                <c:pt idx="28">
                  <c:v>280</c:v>
                </c:pt>
                <c:pt idx="29">
                  <c:v>290</c:v>
                </c:pt>
                <c:pt idx="30">
                  <c:v>300</c:v>
                </c:pt>
                <c:pt idx="31">
                  <c:v>310</c:v>
                </c:pt>
                <c:pt idx="32">
                  <c:v>320</c:v>
                </c:pt>
                <c:pt idx="33">
                  <c:v>330</c:v>
                </c:pt>
                <c:pt idx="34">
                  <c:v>340</c:v>
                </c:pt>
                <c:pt idx="35">
                  <c:v>350</c:v>
                </c:pt>
                <c:pt idx="36">
                  <c:v>360</c:v>
                </c:pt>
                <c:pt idx="37">
                  <c:v>370</c:v>
                </c:pt>
                <c:pt idx="38">
                  <c:v>380</c:v>
                </c:pt>
                <c:pt idx="39">
                  <c:v>390</c:v>
                </c:pt>
                <c:pt idx="40">
                  <c:v>400</c:v>
                </c:pt>
                <c:pt idx="41">
                  <c:v>410</c:v>
                </c:pt>
                <c:pt idx="42">
                  <c:v>420</c:v>
                </c:pt>
                <c:pt idx="43">
                  <c:v>430</c:v>
                </c:pt>
                <c:pt idx="44">
                  <c:v>440</c:v>
                </c:pt>
                <c:pt idx="45">
                  <c:v>450</c:v>
                </c:pt>
                <c:pt idx="46">
                  <c:v>460</c:v>
                </c:pt>
                <c:pt idx="47">
                  <c:v>470</c:v>
                </c:pt>
                <c:pt idx="48">
                  <c:v>480</c:v>
                </c:pt>
                <c:pt idx="49">
                  <c:v>490</c:v>
                </c:pt>
                <c:pt idx="50">
                  <c:v>500</c:v>
                </c:pt>
                <c:pt idx="51">
                  <c:v>510</c:v>
                </c:pt>
                <c:pt idx="52">
                  <c:v>520</c:v>
                </c:pt>
                <c:pt idx="53">
                  <c:v>530</c:v>
                </c:pt>
                <c:pt idx="54">
                  <c:v>540</c:v>
                </c:pt>
                <c:pt idx="55">
                  <c:v>550</c:v>
                </c:pt>
                <c:pt idx="56">
                  <c:v>560</c:v>
                </c:pt>
                <c:pt idx="57">
                  <c:v>570</c:v>
                </c:pt>
                <c:pt idx="58">
                  <c:v>580</c:v>
                </c:pt>
                <c:pt idx="59">
                  <c:v>590</c:v>
                </c:pt>
                <c:pt idx="60">
                  <c:v>600</c:v>
                </c:pt>
                <c:pt idx="61">
                  <c:v>610</c:v>
                </c:pt>
                <c:pt idx="62">
                  <c:v>620</c:v>
                </c:pt>
                <c:pt idx="63">
                  <c:v>630</c:v>
                </c:pt>
                <c:pt idx="64">
                  <c:v>640</c:v>
                </c:pt>
                <c:pt idx="65">
                  <c:v>650</c:v>
                </c:pt>
                <c:pt idx="66">
                  <c:v>660</c:v>
                </c:pt>
                <c:pt idx="67">
                  <c:v>670</c:v>
                </c:pt>
                <c:pt idx="68">
                  <c:v>680</c:v>
                </c:pt>
                <c:pt idx="69">
                  <c:v>690</c:v>
                </c:pt>
                <c:pt idx="70">
                  <c:v>700</c:v>
                </c:pt>
                <c:pt idx="71">
                  <c:v>710</c:v>
                </c:pt>
                <c:pt idx="72">
                  <c:v>720</c:v>
                </c:pt>
                <c:pt idx="73">
                  <c:v>730</c:v>
                </c:pt>
                <c:pt idx="74">
                  <c:v>740</c:v>
                </c:pt>
                <c:pt idx="75">
                  <c:v>750</c:v>
                </c:pt>
                <c:pt idx="76">
                  <c:v>760</c:v>
                </c:pt>
                <c:pt idx="77">
                  <c:v>770</c:v>
                </c:pt>
                <c:pt idx="78">
                  <c:v>780</c:v>
                </c:pt>
                <c:pt idx="79">
                  <c:v>790</c:v>
                </c:pt>
                <c:pt idx="80">
                  <c:v>800</c:v>
                </c:pt>
                <c:pt idx="81">
                  <c:v>810</c:v>
                </c:pt>
                <c:pt idx="82">
                  <c:v>820</c:v>
                </c:pt>
                <c:pt idx="83">
                  <c:v>830</c:v>
                </c:pt>
                <c:pt idx="84">
                  <c:v>840</c:v>
                </c:pt>
                <c:pt idx="85">
                  <c:v>850</c:v>
                </c:pt>
                <c:pt idx="86">
                  <c:v>860</c:v>
                </c:pt>
                <c:pt idx="87">
                  <c:v>870</c:v>
                </c:pt>
                <c:pt idx="88">
                  <c:v>880</c:v>
                </c:pt>
                <c:pt idx="89">
                  <c:v>890</c:v>
                </c:pt>
                <c:pt idx="90">
                  <c:v>900</c:v>
                </c:pt>
              </c:numCache>
            </c:numRef>
          </c:xVal>
          <c:yVal>
            <c:numRef>
              <c:f>Sheet1!$EZ$2:$EZ$92</c:f>
              <c:numCache>
                <c:formatCode>General</c:formatCode>
                <c:ptCount val="91"/>
                <c:pt idx="0">
                  <c:v>4.32739261667828E-7</c:v>
                </c:pt>
                <c:pt idx="1">
                  <c:v>2.9823347736774E-2</c:v>
                </c:pt>
                <c:pt idx="2">
                  <c:v>8.2750254566510306E-2</c:v>
                </c:pt>
                <c:pt idx="3">
                  <c:v>0.11269314230826501</c:v>
                </c:pt>
                <c:pt idx="4">
                  <c:v>0.133567031375906</c:v>
                </c:pt>
                <c:pt idx="5">
                  <c:v>0.117532008769753</c:v>
                </c:pt>
                <c:pt idx="6">
                  <c:v>0.123216927911457</c:v>
                </c:pt>
                <c:pt idx="7">
                  <c:v>8.78818998299669E-2</c:v>
                </c:pt>
                <c:pt idx="8">
                  <c:v>9.2632723881521897E-2</c:v>
                </c:pt>
                <c:pt idx="9">
                  <c:v>0.117828003528179</c:v>
                </c:pt>
                <c:pt idx="10">
                  <c:v>0.137649034382681</c:v>
                </c:pt>
                <c:pt idx="11">
                  <c:v>0.17872745944947899</c:v>
                </c:pt>
                <c:pt idx="12">
                  <c:v>0.19742217110295701</c:v>
                </c:pt>
                <c:pt idx="13">
                  <c:v>0.217403678059124</c:v>
                </c:pt>
                <c:pt idx="14">
                  <c:v>0.216695561153676</c:v>
                </c:pt>
                <c:pt idx="15">
                  <c:v>0.28218370441962398</c:v>
                </c:pt>
                <c:pt idx="16">
                  <c:v>0.33470568989317301</c:v>
                </c:pt>
                <c:pt idx="17">
                  <c:v>0.34742243614794899</c:v>
                </c:pt>
                <c:pt idx="18">
                  <c:v>0.32700527985299999</c:v>
                </c:pt>
                <c:pt idx="19">
                  <c:v>0.33842950210446998</c:v>
                </c:pt>
                <c:pt idx="20">
                  <c:v>0.31464667218081099</c:v>
                </c:pt>
                <c:pt idx="21">
                  <c:v>0.33379308843546002</c:v>
                </c:pt>
                <c:pt idx="22">
                  <c:v>0.37809074810188198</c:v>
                </c:pt>
                <c:pt idx="23">
                  <c:v>0.43328224683222399</c:v>
                </c:pt>
                <c:pt idx="24">
                  <c:v>0.48612286334209398</c:v>
                </c:pt>
                <c:pt idx="25">
                  <c:v>0.50923959605789004</c:v>
                </c:pt>
                <c:pt idx="26">
                  <c:v>0.49781542760620601</c:v>
                </c:pt>
                <c:pt idx="27">
                  <c:v>0.52273514607452498</c:v>
                </c:pt>
                <c:pt idx="28">
                  <c:v>0.57955102014854498</c:v>
                </c:pt>
                <c:pt idx="29">
                  <c:v>0.57185340015986297</c:v>
                </c:pt>
                <c:pt idx="30">
                  <c:v>0.64656465249306405</c:v>
                </c:pt>
                <c:pt idx="31">
                  <c:v>0.67223752030870498</c:v>
                </c:pt>
                <c:pt idx="32">
                  <c:v>0.70080897777124296</c:v>
                </c:pt>
                <c:pt idx="33">
                  <c:v>0.707418426844447</c:v>
                </c:pt>
                <c:pt idx="34">
                  <c:v>0.66299868398320105</c:v>
                </c:pt>
                <c:pt idx="35">
                  <c:v>0.73822175549671698</c:v>
                </c:pt>
                <c:pt idx="36">
                  <c:v>0.79038605114470895</c:v>
                </c:pt>
                <c:pt idx="37">
                  <c:v>0.76200664352179004</c:v>
                </c:pt>
                <c:pt idx="38">
                  <c:v>0.74761155710002503</c:v>
                </c:pt>
                <c:pt idx="39">
                  <c:v>0.88815100386133194</c:v>
                </c:pt>
                <c:pt idx="40">
                  <c:v>0.86750129623933803</c:v>
                </c:pt>
                <c:pt idx="41">
                  <c:v>0.89891948436286395</c:v>
                </c:pt>
                <c:pt idx="42">
                  <c:v>0.81978127650360699</c:v>
                </c:pt>
                <c:pt idx="43">
                  <c:v>0.83042388560643499</c:v>
                </c:pt>
                <c:pt idx="44">
                  <c:v>0.82671465355690299</c:v>
                </c:pt>
                <c:pt idx="45">
                  <c:v>0.99999999558310504</c:v>
                </c:pt>
                <c:pt idx="46">
                  <c:v>0.90929849387940198</c:v>
                </c:pt>
                <c:pt idx="47">
                  <c:v>0.95429086833858501</c:v>
                </c:pt>
                <c:pt idx="48">
                  <c:v>0.92584999755108599</c:v>
                </c:pt>
                <c:pt idx="49">
                  <c:v>0.85418269864384599</c:v>
                </c:pt>
                <c:pt idx="50">
                  <c:v>0.89312309003614099</c:v>
                </c:pt>
                <c:pt idx="51">
                  <c:v>0.86055512679391299</c:v>
                </c:pt>
                <c:pt idx="52">
                  <c:v>0.81518976788420305</c:v>
                </c:pt>
                <c:pt idx="53">
                  <c:v>0.85363230958390302</c:v>
                </c:pt>
                <c:pt idx="54">
                  <c:v>0.76085929985481804</c:v>
                </c:pt>
                <c:pt idx="55">
                  <c:v>0.80710906999982301</c:v>
                </c:pt>
                <c:pt idx="56">
                  <c:v>0.82799861460712998</c:v>
                </c:pt>
                <c:pt idx="57">
                  <c:v>0.82418570658007295</c:v>
                </c:pt>
                <c:pt idx="58">
                  <c:v>0.74430019691899796</c:v>
                </c:pt>
                <c:pt idx="59">
                  <c:v>0.745253471706804</c:v>
                </c:pt>
                <c:pt idx="60">
                  <c:v>0.76643807302918099</c:v>
                </c:pt>
                <c:pt idx="61">
                  <c:v>0.744446934172172</c:v>
                </c:pt>
                <c:pt idx="62">
                  <c:v>0.69758751034086497</c:v>
                </c:pt>
                <c:pt idx="63">
                  <c:v>0.73395490943457398</c:v>
                </c:pt>
                <c:pt idx="64">
                  <c:v>0.68151521724715003</c:v>
                </c:pt>
                <c:pt idx="65">
                  <c:v>0.67382885965223804</c:v>
                </c:pt>
                <c:pt idx="66">
                  <c:v>0.63414782933033698</c:v>
                </c:pt>
                <c:pt idx="67">
                  <c:v>0.65185490434691795</c:v>
                </c:pt>
                <c:pt idx="68">
                  <c:v>0.58287385666950897</c:v>
                </c:pt>
                <c:pt idx="69">
                  <c:v>0.58175504143696799</c:v>
                </c:pt>
                <c:pt idx="70">
                  <c:v>0.604097059803824</c:v>
                </c:pt>
                <c:pt idx="71">
                  <c:v>0.54775833108587302</c:v>
                </c:pt>
                <c:pt idx="72">
                  <c:v>0.586151003134596</c:v>
                </c:pt>
                <c:pt idx="73">
                  <c:v>0.60445349604071397</c:v>
                </c:pt>
                <c:pt idx="74">
                  <c:v>0.56150846596372395</c:v>
                </c:pt>
                <c:pt idx="75">
                  <c:v>0.58190119523041395</c:v>
                </c:pt>
                <c:pt idx="76">
                  <c:v>0.52184116939856395</c:v>
                </c:pt>
                <c:pt idx="77">
                  <c:v>0.51998917089447305</c:v>
                </c:pt>
                <c:pt idx="78">
                  <c:v>0.54089668265885305</c:v>
                </c:pt>
                <c:pt idx="79">
                  <c:v>0.51603302252519301</c:v>
                </c:pt>
                <c:pt idx="80">
                  <c:v>0.52891143297629295</c:v>
                </c:pt>
                <c:pt idx="81">
                  <c:v>0.52652126645463004</c:v>
                </c:pt>
                <c:pt idx="82">
                  <c:v>0.57458739434172601</c:v>
                </c:pt>
                <c:pt idx="83">
                  <c:v>0.51100501177488999</c:v>
                </c:pt>
                <c:pt idx="84">
                  <c:v>0.48078952538182601</c:v>
                </c:pt>
                <c:pt idx="85">
                  <c:v>0.468665833746718</c:v>
                </c:pt>
                <c:pt idx="86">
                  <c:v>0.49035382972720798</c:v>
                </c:pt>
                <c:pt idx="87">
                  <c:v>0.53810651841727997</c:v>
                </c:pt>
                <c:pt idx="88">
                  <c:v>0.53400572825889803</c:v>
                </c:pt>
                <c:pt idx="89">
                  <c:v>0.49274388499438199</c:v>
                </c:pt>
                <c:pt idx="90">
                  <c:v>0.47357428657720402</c:v>
                </c:pt>
              </c:numCache>
            </c:numRef>
          </c:yVal>
          <c:smooth val="1"/>
        </c:ser>
        <c:ser>
          <c:idx val="3"/>
          <c:order val="3"/>
          <c:tx>
            <c:v>eGFP</c:v>
          </c:tx>
          <c:spPr>
            <a:ln w="25400" cap="rnd">
              <a:solidFill>
                <a:srgbClr val="FF0066"/>
              </a:solidFill>
              <a:round/>
            </a:ln>
            <a:effectLst/>
          </c:spPr>
          <c:marker>
            <c:symbol val="circle"/>
            <c:size val="5"/>
            <c:spPr>
              <a:solidFill>
                <a:srgbClr val="FF0066"/>
              </a:solidFill>
              <a:ln w="9525">
                <a:solidFill>
                  <a:srgbClr val="FF0066"/>
                </a:solidFill>
              </a:ln>
              <a:effectLst/>
            </c:spPr>
          </c:marker>
          <c:xVal>
            <c:numRef>
              <c:f>Sheet1!$ES$2:$ES$92</c:f>
              <c:numCache>
                <c:formatCode>General</c:formatCode>
                <c:ptCount val="91"/>
                <c:pt idx="0">
                  <c:v>0</c:v>
                </c:pt>
                <c:pt idx="1">
                  <c:v>10</c:v>
                </c:pt>
                <c:pt idx="2">
                  <c:v>20</c:v>
                </c:pt>
                <c:pt idx="3">
                  <c:v>30</c:v>
                </c:pt>
                <c:pt idx="4">
                  <c:v>40</c:v>
                </c:pt>
                <c:pt idx="5">
                  <c:v>50</c:v>
                </c:pt>
                <c:pt idx="6">
                  <c:v>60</c:v>
                </c:pt>
                <c:pt idx="7">
                  <c:v>70</c:v>
                </c:pt>
                <c:pt idx="8">
                  <c:v>80</c:v>
                </c:pt>
                <c:pt idx="9">
                  <c:v>90</c:v>
                </c:pt>
                <c:pt idx="10">
                  <c:v>100</c:v>
                </c:pt>
                <c:pt idx="11">
                  <c:v>110</c:v>
                </c:pt>
                <c:pt idx="12">
                  <c:v>120</c:v>
                </c:pt>
                <c:pt idx="13">
                  <c:v>130</c:v>
                </c:pt>
                <c:pt idx="14">
                  <c:v>140</c:v>
                </c:pt>
                <c:pt idx="15">
                  <c:v>150</c:v>
                </c:pt>
                <c:pt idx="16">
                  <c:v>160</c:v>
                </c:pt>
                <c:pt idx="17">
                  <c:v>170</c:v>
                </c:pt>
                <c:pt idx="18">
                  <c:v>180</c:v>
                </c:pt>
                <c:pt idx="19">
                  <c:v>190</c:v>
                </c:pt>
                <c:pt idx="20">
                  <c:v>200</c:v>
                </c:pt>
                <c:pt idx="21">
                  <c:v>210</c:v>
                </c:pt>
                <c:pt idx="22">
                  <c:v>220</c:v>
                </c:pt>
                <c:pt idx="23">
                  <c:v>230</c:v>
                </c:pt>
                <c:pt idx="24">
                  <c:v>240</c:v>
                </c:pt>
                <c:pt idx="25">
                  <c:v>250</c:v>
                </c:pt>
                <c:pt idx="26">
                  <c:v>260</c:v>
                </c:pt>
                <c:pt idx="27">
                  <c:v>270</c:v>
                </c:pt>
                <c:pt idx="28">
                  <c:v>280</c:v>
                </c:pt>
                <c:pt idx="29">
                  <c:v>290</c:v>
                </c:pt>
                <c:pt idx="30">
                  <c:v>300</c:v>
                </c:pt>
                <c:pt idx="31">
                  <c:v>310</c:v>
                </c:pt>
                <c:pt idx="32">
                  <c:v>320</c:v>
                </c:pt>
                <c:pt idx="33">
                  <c:v>330</c:v>
                </c:pt>
                <c:pt idx="34">
                  <c:v>340</c:v>
                </c:pt>
                <c:pt idx="35">
                  <c:v>350</c:v>
                </c:pt>
                <c:pt idx="36">
                  <c:v>360</c:v>
                </c:pt>
                <c:pt idx="37">
                  <c:v>370</c:v>
                </c:pt>
                <c:pt idx="38">
                  <c:v>380</c:v>
                </c:pt>
                <c:pt idx="39">
                  <c:v>390</c:v>
                </c:pt>
                <c:pt idx="40">
                  <c:v>400</c:v>
                </c:pt>
                <c:pt idx="41">
                  <c:v>410</c:v>
                </c:pt>
                <c:pt idx="42">
                  <c:v>420</c:v>
                </c:pt>
                <c:pt idx="43">
                  <c:v>430</c:v>
                </c:pt>
                <c:pt idx="44">
                  <c:v>440</c:v>
                </c:pt>
                <c:pt idx="45">
                  <c:v>450</c:v>
                </c:pt>
                <c:pt idx="46">
                  <c:v>460</c:v>
                </c:pt>
                <c:pt idx="47">
                  <c:v>470</c:v>
                </c:pt>
                <c:pt idx="48">
                  <c:v>480</c:v>
                </c:pt>
                <c:pt idx="49">
                  <c:v>490</c:v>
                </c:pt>
                <c:pt idx="50">
                  <c:v>500</c:v>
                </c:pt>
                <c:pt idx="51">
                  <c:v>510</c:v>
                </c:pt>
                <c:pt idx="52">
                  <c:v>520</c:v>
                </c:pt>
                <c:pt idx="53">
                  <c:v>530</c:v>
                </c:pt>
                <c:pt idx="54">
                  <c:v>540</c:v>
                </c:pt>
                <c:pt idx="55">
                  <c:v>550</c:v>
                </c:pt>
                <c:pt idx="56">
                  <c:v>560</c:v>
                </c:pt>
                <c:pt idx="57">
                  <c:v>570</c:v>
                </c:pt>
                <c:pt idx="58">
                  <c:v>580</c:v>
                </c:pt>
                <c:pt idx="59">
                  <c:v>590</c:v>
                </c:pt>
                <c:pt idx="60">
                  <c:v>600</c:v>
                </c:pt>
                <c:pt idx="61">
                  <c:v>610</c:v>
                </c:pt>
                <c:pt idx="62">
                  <c:v>620</c:v>
                </c:pt>
                <c:pt idx="63">
                  <c:v>630</c:v>
                </c:pt>
                <c:pt idx="64">
                  <c:v>640</c:v>
                </c:pt>
                <c:pt idx="65">
                  <c:v>650</c:v>
                </c:pt>
                <c:pt idx="66">
                  <c:v>660</c:v>
                </c:pt>
                <c:pt idx="67">
                  <c:v>670</c:v>
                </c:pt>
                <c:pt idx="68">
                  <c:v>680</c:v>
                </c:pt>
                <c:pt idx="69">
                  <c:v>690</c:v>
                </c:pt>
                <c:pt idx="70">
                  <c:v>700</c:v>
                </c:pt>
                <c:pt idx="71">
                  <c:v>710</c:v>
                </c:pt>
                <c:pt idx="72">
                  <c:v>720</c:v>
                </c:pt>
                <c:pt idx="73">
                  <c:v>730</c:v>
                </c:pt>
                <c:pt idx="74">
                  <c:v>740</c:v>
                </c:pt>
                <c:pt idx="75">
                  <c:v>750</c:v>
                </c:pt>
                <c:pt idx="76">
                  <c:v>760</c:v>
                </c:pt>
                <c:pt idx="77">
                  <c:v>770</c:v>
                </c:pt>
                <c:pt idx="78">
                  <c:v>780</c:v>
                </c:pt>
                <c:pt idx="79">
                  <c:v>790</c:v>
                </c:pt>
                <c:pt idx="80">
                  <c:v>800</c:v>
                </c:pt>
                <c:pt idx="81">
                  <c:v>810</c:v>
                </c:pt>
                <c:pt idx="82">
                  <c:v>820</c:v>
                </c:pt>
                <c:pt idx="83">
                  <c:v>830</c:v>
                </c:pt>
                <c:pt idx="84">
                  <c:v>840</c:v>
                </c:pt>
                <c:pt idx="85">
                  <c:v>850</c:v>
                </c:pt>
                <c:pt idx="86">
                  <c:v>860</c:v>
                </c:pt>
                <c:pt idx="87">
                  <c:v>870</c:v>
                </c:pt>
                <c:pt idx="88">
                  <c:v>880</c:v>
                </c:pt>
                <c:pt idx="89">
                  <c:v>890</c:v>
                </c:pt>
                <c:pt idx="90">
                  <c:v>900</c:v>
                </c:pt>
              </c:numCache>
            </c:numRef>
          </c:xVal>
          <c:yVal>
            <c:numRef>
              <c:f>Sheet1!$FB$2:$FB$92</c:f>
              <c:numCache>
                <c:formatCode>General</c:formatCode>
                <c:ptCount val="91"/>
                <c:pt idx="0">
                  <c:v>-1.16130161997788E-8</c:v>
                </c:pt>
                <c:pt idx="1">
                  <c:v>1.8462355440608699E-2</c:v>
                </c:pt>
                <c:pt idx="2">
                  <c:v>3.42233400584811E-2</c:v>
                </c:pt>
                <c:pt idx="3">
                  <c:v>5.1047455355067398E-2</c:v>
                </c:pt>
                <c:pt idx="4">
                  <c:v>6.9811850058181205E-2</c:v>
                </c:pt>
                <c:pt idx="5">
                  <c:v>7.3812435746771904E-2</c:v>
                </c:pt>
                <c:pt idx="6">
                  <c:v>8.6047764156428799E-2</c:v>
                </c:pt>
                <c:pt idx="7">
                  <c:v>7.7678299664286701E-2</c:v>
                </c:pt>
                <c:pt idx="8">
                  <c:v>8.0395587201992302E-2</c:v>
                </c:pt>
                <c:pt idx="9">
                  <c:v>7.9646782833872401E-2</c:v>
                </c:pt>
                <c:pt idx="10">
                  <c:v>8.0913445197176498E-2</c:v>
                </c:pt>
                <c:pt idx="11">
                  <c:v>9.3062386387790005E-2</c:v>
                </c:pt>
                <c:pt idx="12">
                  <c:v>9.8662320531729505E-2</c:v>
                </c:pt>
                <c:pt idx="13">
                  <c:v>0.10296896455691799</c:v>
                </c:pt>
                <c:pt idx="14">
                  <c:v>0.10419263675080601</c:v>
                </c:pt>
                <c:pt idx="15">
                  <c:v>0.13124488803919701</c:v>
                </c:pt>
                <c:pt idx="16">
                  <c:v>0.16798669856944301</c:v>
                </c:pt>
                <c:pt idx="17">
                  <c:v>0.19676317967652601</c:v>
                </c:pt>
                <c:pt idx="18">
                  <c:v>0.18843723704635901</c:v>
                </c:pt>
                <c:pt idx="19">
                  <c:v>0.18282318938071701</c:v>
                </c:pt>
                <c:pt idx="20">
                  <c:v>0.17734395561185101</c:v>
                </c:pt>
                <c:pt idx="21">
                  <c:v>0.167865972730912</c:v>
                </c:pt>
                <c:pt idx="22">
                  <c:v>0.20730036798158799</c:v>
                </c:pt>
                <c:pt idx="23">
                  <c:v>0.22621343701704999</c:v>
                </c:pt>
                <c:pt idx="24">
                  <c:v>0.23075471385208701</c:v>
                </c:pt>
                <c:pt idx="25">
                  <c:v>0.254522386419054</c:v>
                </c:pt>
                <c:pt idx="26">
                  <c:v>0.249946798420349</c:v>
                </c:pt>
                <c:pt idx="27">
                  <c:v>0.24745768046320299</c:v>
                </c:pt>
                <c:pt idx="28">
                  <c:v>0.24627617319645601</c:v>
                </c:pt>
                <c:pt idx="29">
                  <c:v>0.27201572775661498</c:v>
                </c:pt>
                <c:pt idx="30">
                  <c:v>0.29010814638163401</c:v>
                </c:pt>
                <c:pt idx="31">
                  <c:v>0.30311893314444499</c:v>
                </c:pt>
                <c:pt idx="32">
                  <c:v>0.355350444948348</c:v>
                </c:pt>
                <c:pt idx="33">
                  <c:v>0.39234197494162398</c:v>
                </c:pt>
                <c:pt idx="34">
                  <c:v>0.39894892094502998</c:v>
                </c:pt>
                <c:pt idx="35">
                  <c:v>0.41199377336751503</c:v>
                </c:pt>
                <c:pt idx="36">
                  <c:v>0.450024213637779</c:v>
                </c:pt>
                <c:pt idx="37">
                  <c:v>0.47086720320890002</c:v>
                </c:pt>
                <c:pt idx="38">
                  <c:v>0.471615569865736</c:v>
                </c:pt>
                <c:pt idx="39">
                  <c:v>0.54341395464581999</c:v>
                </c:pt>
                <c:pt idx="40">
                  <c:v>0.55708471834369699</c:v>
                </c:pt>
                <c:pt idx="41">
                  <c:v>0.57537907482725204</c:v>
                </c:pt>
                <c:pt idx="42">
                  <c:v>0.55485196194082398</c:v>
                </c:pt>
                <c:pt idx="43">
                  <c:v>0.60032636505784198</c:v>
                </c:pt>
                <c:pt idx="44">
                  <c:v>0.62850584674614296</c:v>
                </c:pt>
                <c:pt idx="45">
                  <c:v>0.66998280014911205</c:v>
                </c:pt>
                <c:pt idx="46">
                  <c:v>0.69214892419956398</c:v>
                </c:pt>
                <c:pt idx="47">
                  <c:v>0.72717867471784403</c:v>
                </c:pt>
                <c:pt idx="48">
                  <c:v>0.73686998620975497</c:v>
                </c:pt>
                <c:pt idx="49">
                  <c:v>0.733528404130112</c:v>
                </c:pt>
                <c:pt idx="50">
                  <c:v>0.78234706179254998</c:v>
                </c:pt>
                <c:pt idx="51">
                  <c:v>0.77643112282485005</c:v>
                </c:pt>
                <c:pt idx="52">
                  <c:v>0.76548939534750504</c:v>
                </c:pt>
                <c:pt idx="53">
                  <c:v>0.76148140802946496</c:v>
                </c:pt>
                <c:pt idx="54">
                  <c:v>0.75203831541798305</c:v>
                </c:pt>
                <c:pt idx="55">
                  <c:v>0.77061636312614701</c:v>
                </c:pt>
                <c:pt idx="56">
                  <c:v>0.79307955242028405</c:v>
                </c:pt>
                <c:pt idx="57">
                  <c:v>0.83651765678517698</c:v>
                </c:pt>
                <c:pt idx="58">
                  <c:v>0.79075891294670797</c:v>
                </c:pt>
                <c:pt idx="59">
                  <c:v>0.83681227528153701</c:v>
                </c:pt>
                <c:pt idx="60">
                  <c:v>0.808885540414222</c:v>
                </c:pt>
                <c:pt idx="61">
                  <c:v>0.81673125880435404</c:v>
                </c:pt>
                <c:pt idx="62">
                  <c:v>0.83948718386570398</c:v>
                </c:pt>
                <c:pt idx="63">
                  <c:v>0.87058131695664298</c:v>
                </c:pt>
                <c:pt idx="64">
                  <c:v>0.83603652347636803</c:v>
                </c:pt>
                <c:pt idx="65">
                  <c:v>0.83768757254308002</c:v>
                </c:pt>
                <c:pt idx="66">
                  <c:v>0.87864367002538701</c:v>
                </c:pt>
                <c:pt idx="67">
                  <c:v>0.86634341359467104</c:v>
                </c:pt>
                <c:pt idx="68">
                  <c:v>0.85618045382281305</c:v>
                </c:pt>
                <c:pt idx="69">
                  <c:v>0.88779476674607305</c:v>
                </c:pt>
                <c:pt idx="70">
                  <c:v>0.85271879784476001</c:v>
                </c:pt>
                <c:pt idx="71">
                  <c:v>0.87879220550980297</c:v>
                </c:pt>
                <c:pt idx="72">
                  <c:v>0.90703054452617204</c:v>
                </c:pt>
                <c:pt idx="73">
                  <c:v>0.92699780912106799</c:v>
                </c:pt>
                <c:pt idx="74">
                  <c:v>0.91264939900893804</c:v>
                </c:pt>
                <c:pt idx="75">
                  <c:v>0.933573143740978</c:v>
                </c:pt>
                <c:pt idx="76">
                  <c:v>0.92434860602314906</c:v>
                </c:pt>
                <c:pt idx="77">
                  <c:v>0.92725308952381602</c:v>
                </c:pt>
                <c:pt idx="78">
                  <c:v>0.95697109015264004</c:v>
                </c:pt>
                <c:pt idx="79">
                  <c:v>0.91598486449296901</c:v>
                </c:pt>
                <c:pt idx="80">
                  <c:v>0.98090137222977303</c:v>
                </c:pt>
                <c:pt idx="81">
                  <c:v>0.97295137670673704</c:v>
                </c:pt>
                <c:pt idx="82">
                  <c:v>0.96934283749979799</c:v>
                </c:pt>
                <c:pt idx="83">
                  <c:v>0.975560759178426</c:v>
                </c:pt>
                <c:pt idx="84">
                  <c:v>0.955355419112775</c:v>
                </c:pt>
                <c:pt idx="85">
                  <c:v>0.95126905979793297</c:v>
                </c:pt>
                <c:pt idx="86">
                  <c:v>0.94994071201354302</c:v>
                </c:pt>
                <c:pt idx="87">
                  <c:v>0.99999999986253296</c:v>
                </c:pt>
                <c:pt idx="88">
                  <c:v>0.96196619095070601</c:v>
                </c:pt>
                <c:pt idx="89">
                  <c:v>0.94452352116014404</c:v>
                </c:pt>
                <c:pt idx="90">
                  <c:v>0.92688054970742095</c:v>
                </c:pt>
              </c:numCache>
            </c:numRef>
          </c:yVal>
          <c:smooth val="1"/>
        </c:ser>
        <c:dLbls>
          <c:showLegendKey val="0"/>
          <c:showVal val="0"/>
          <c:showCatName val="0"/>
          <c:showSerName val="0"/>
          <c:showPercent val="0"/>
          <c:showBubbleSize val="0"/>
        </c:dLbls>
        <c:axId val="308518064"/>
        <c:axId val="308518456"/>
      </c:scatterChart>
      <c:valAx>
        <c:axId val="308518064"/>
        <c:scaling>
          <c:orientation val="minMax"/>
          <c:max val="900"/>
          <c:min val="0"/>
        </c:scaling>
        <c:delete val="0"/>
        <c:axPos val="b"/>
        <c:majorGridlines>
          <c:spPr>
            <a:ln w="9525" cap="flat" cmpd="sng" algn="ctr">
              <a:noFill/>
              <a:round/>
            </a:ln>
            <a:effectLst/>
          </c:spPr>
        </c:majorGridlines>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sz="2000">
                    <a:latin typeface="Arial" panose="020B0604020202020204" pitchFamily="34" charset="0"/>
                    <a:cs typeface="Arial" panose="020B0604020202020204" pitchFamily="34" charset="0"/>
                  </a:rPr>
                  <a:t>Time (min)</a:t>
                </a:r>
              </a:p>
            </c:rich>
          </c:tx>
          <c:layout>
            <c:manualLayout>
              <c:xMode val="edge"/>
              <c:yMode val="edge"/>
              <c:x val="0.41745802125978898"/>
              <c:y val="0.93109392053054796"/>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308518456"/>
        <c:crosses val="autoZero"/>
        <c:crossBetween val="midCat"/>
        <c:majorUnit val="200"/>
      </c:valAx>
      <c:valAx>
        <c:axId val="308518456"/>
        <c:scaling>
          <c:orientation val="minMax"/>
          <c:max val="1.1000000000000001"/>
          <c:min val="0"/>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sz="1800" dirty="0">
                    <a:latin typeface="Arial" panose="020B0604020202020204" pitchFamily="34" charset="0"/>
                    <a:cs typeface="Arial" panose="020B0604020202020204" pitchFamily="34" charset="0"/>
                  </a:rPr>
                  <a:t>Normalized </a:t>
                </a:r>
                <a:r>
                  <a:rPr lang="en-US" sz="1800" dirty="0" err="1">
                    <a:latin typeface="Arial" panose="020B0604020202020204" pitchFamily="34" charset="0"/>
                    <a:cs typeface="Arial" panose="020B0604020202020204" pitchFamily="34" charset="0"/>
                  </a:rPr>
                  <a:t>Foldage</a:t>
                </a:r>
                <a:r>
                  <a:rPr lang="en-US" sz="1800" baseline="0" dirty="0">
                    <a:latin typeface="Arial" panose="020B0604020202020204" pitchFamily="34" charset="0"/>
                    <a:cs typeface="Arial" panose="020B0604020202020204" pitchFamily="34" charset="0"/>
                  </a:rPr>
                  <a:t> Compared to NC </a:t>
                </a:r>
                <a:endParaRPr lang="en-US" sz="1800" dirty="0">
                  <a:latin typeface="Arial" panose="020B0604020202020204" pitchFamily="34" charset="0"/>
                  <a:cs typeface="Arial" panose="020B0604020202020204" pitchFamily="34" charset="0"/>
                </a:endParaRPr>
              </a:p>
            </c:rich>
          </c:tx>
          <c:layout>
            <c:manualLayout>
              <c:xMode val="edge"/>
              <c:yMode val="edge"/>
              <c:x val="3.5234152927534498E-2"/>
              <c:y val="5.6799997156514903E-2"/>
            </c:manualLayout>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308518064"/>
        <c:crosses val="autoZero"/>
        <c:crossBetween val="midCat"/>
      </c:valAx>
      <c:spPr>
        <a:noFill/>
        <a:ln>
          <a:solidFill>
            <a:schemeClr val="tx1"/>
          </a:solidFill>
        </a:ln>
        <a:effectLst/>
      </c:spPr>
    </c:plotArea>
    <c:legend>
      <c:legendPos val="r"/>
      <c:layout>
        <c:manualLayout>
          <c:xMode val="edge"/>
          <c:yMode val="edge"/>
          <c:x val="0.76627972689485402"/>
          <c:y val="0.26209051598927702"/>
          <c:w val="0.23372026036542801"/>
          <c:h val="0.410568103178094"/>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5845567254481299"/>
          <c:y val="5.0925925925925902E-2"/>
          <c:w val="0.64076630886195396"/>
          <c:h val="0.74350320793234204"/>
        </c:manualLayout>
      </c:layout>
      <c:scatterChart>
        <c:scatterStyle val="smoothMarker"/>
        <c:varyColors val="0"/>
        <c:ser>
          <c:idx val="1"/>
          <c:order val="0"/>
          <c:tx>
            <c:v>GFPmut3*</c:v>
          </c:tx>
          <c:spPr>
            <a:ln w="25400" cap="rnd">
              <a:solidFill>
                <a:srgbClr val="00B050"/>
              </a:solidFill>
              <a:round/>
            </a:ln>
            <a:effectLst/>
          </c:spPr>
          <c:marker>
            <c:symbol val="circle"/>
            <c:size val="5"/>
            <c:spPr>
              <a:solidFill>
                <a:srgbClr val="00B050"/>
              </a:solidFill>
              <a:ln w="9525">
                <a:solidFill>
                  <a:srgbClr val="00B050"/>
                </a:solidFill>
              </a:ln>
              <a:effectLst/>
            </c:spPr>
          </c:marker>
          <c:xVal>
            <c:numRef>
              <c:f>Sheet1!$ES$2:$ES$92</c:f>
              <c:numCache>
                <c:formatCode>General</c:formatCode>
                <c:ptCount val="91"/>
                <c:pt idx="0">
                  <c:v>0</c:v>
                </c:pt>
                <c:pt idx="1">
                  <c:v>10</c:v>
                </c:pt>
                <c:pt idx="2">
                  <c:v>20</c:v>
                </c:pt>
                <c:pt idx="3">
                  <c:v>30</c:v>
                </c:pt>
                <c:pt idx="4">
                  <c:v>40</c:v>
                </c:pt>
                <c:pt idx="5">
                  <c:v>50</c:v>
                </c:pt>
                <c:pt idx="6">
                  <c:v>60</c:v>
                </c:pt>
                <c:pt idx="7">
                  <c:v>70</c:v>
                </c:pt>
                <c:pt idx="8">
                  <c:v>80</c:v>
                </c:pt>
                <c:pt idx="9">
                  <c:v>90</c:v>
                </c:pt>
                <c:pt idx="10">
                  <c:v>100</c:v>
                </c:pt>
                <c:pt idx="11">
                  <c:v>110</c:v>
                </c:pt>
                <c:pt idx="12">
                  <c:v>120</c:v>
                </c:pt>
                <c:pt idx="13">
                  <c:v>130</c:v>
                </c:pt>
                <c:pt idx="14">
                  <c:v>140</c:v>
                </c:pt>
                <c:pt idx="15">
                  <c:v>150</c:v>
                </c:pt>
                <c:pt idx="16">
                  <c:v>160</c:v>
                </c:pt>
                <c:pt idx="17">
                  <c:v>170</c:v>
                </c:pt>
                <c:pt idx="18">
                  <c:v>180</c:v>
                </c:pt>
                <c:pt idx="19">
                  <c:v>190</c:v>
                </c:pt>
                <c:pt idx="20">
                  <c:v>200</c:v>
                </c:pt>
                <c:pt idx="21">
                  <c:v>210</c:v>
                </c:pt>
                <c:pt idx="22">
                  <c:v>220</c:v>
                </c:pt>
                <c:pt idx="23">
                  <c:v>230</c:v>
                </c:pt>
                <c:pt idx="24">
                  <c:v>240</c:v>
                </c:pt>
                <c:pt idx="25">
                  <c:v>250</c:v>
                </c:pt>
                <c:pt idx="26">
                  <c:v>260</c:v>
                </c:pt>
                <c:pt idx="27">
                  <c:v>270</c:v>
                </c:pt>
                <c:pt idx="28">
                  <c:v>280</c:v>
                </c:pt>
                <c:pt idx="29">
                  <c:v>290</c:v>
                </c:pt>
                <c:pt idx="30">
                  <c:v>300</c:v>
                </c:pt>
                <c:pt idx="31">
                  <c:v>310</c:v>
                </c:pt>
                <c:pt idx="32">
                  <c:v>320</c:v>
                </c:pt>
                <c:pt idx="33">
                  <c:v>330</c:v>
                </c:pt>
                <c:pt idx="34">
                  <c:v>340</c:v>
                </c:pt>
                <c:pt idx="35">
                  <c:v>350</c:v>
                </c:pt>
                <c:pt idx="36">
                  <c:v>360</c:v>
                </c:pt>
                <c:pt idx="37">
                  <c:v>370</c:v>
                </c:pt>
                <c:pt idx="38">
                  <c:v>380</c:v>
                </c:pt>
                <c:pt idx="39">
                  <c:v>390</c:v>
                </c:pt>
                <c:pt idx="40">
                  <c:v>400</c:v>
                </c:pt>
                <c:pt idx="41">
                  <c:v>410</c:v>
                </c:pt>
                <c:pt idx="42">
                  <c:v>420</c:v>
                </c:pt>
                <c:pt idx="43">
                  <c:v>430</c:v>
                </c:pt>
                <c:pt idx="44">
                  <c:v>440</c:v>
                </c:pt>
                <c:pt idx="45">
                  <c:v>450</c:v>
                </c:pt>
                <c:pt idx="46">
                  <c:v>460</c:v>
                </c:pt>
                <c:pt idx="47">
                  <c:v>470</c:v>
                </c:pt>
                <c:pt idx="48">
                  <c:v>480</c:v>
                </c:pt>
                <c:pt idx="49">
                  <c:v>490</c:v>
                </c:pt>
                <c:pt idx="50">
                  <c:v>500</c:v>
                </c:pt>
                <c:pt idx="51">
                  <c:v>510</c:v>
                </c:pt>
                <c:pt idx="52">
                  <c:v>520</c:v>
                </c:pt>
                <c:pt idx="53">
                  <c:v>530</c:v>
                </c:pt>
                <c:pt idx="54">
                  <c:v>540</c:v>
                </c:pt>
                <c:pt idx="55">
                  <c:v>550</c:v>
                </c:pt>
                <c:pt idx="56">
                  <c:v>560</c:v>
                </c:pt>
                <c:pt idx="57">
                  <c:v>570</c:v>
                </c:pt>
                <c:pt idx="58">
                  <c:v>580</c:v>
                </c:pt>
                <c:pt idx="59">
                  <c:v>590</c:v>
                </c:pt>
                <c:pt idx="60">
                  <c:v>600</c:v>
                </c:pt>
                <c:pt idx="61">
                  <c:v>610</c:v>
                </c:pt>
                <c:pt idx="62">
                  <c:v>620</c:v>
                </c:pt>
                <c:pt idx="63">
                  <c:v>630</c:v>
                </c:pt>
                <c:pt idx="64">
                  <c:v>640</c:v>
                </c:pt>
                <c:pt idx="65">
                  <c:v>650</c:v>
                </c:pt>
                <c:pt idx="66">
                  <c:v>660</c:v>
                </c:pt>
                <c:pt idx="67">
                  <c:v>670</c:v>
                </c:pt>
                <c:pt idx="68">
                  <c:v>680</c:v>
                </c:pt>
                <c:pt idx="69">
                  <c:v>690</c:v>
                </c:pt>
                <c:pt idx="70">
                  <c:v>700</c:v>
                </c:pt>
                <c:pt idx="71">
                  <c:v>710</c:v>
                </c:pt>
                <c:pt idx="72">
                  <c:v>720</c:v>
                </c:pt>
                <c:pt idx="73">
                  <c:v>730</c:v>
                </c:pt>
                <c:pt idx="74">
                  <c:v>740</c:v>
                </c:pt>
                <c:pt idx="75">
                  <c:v>750</c:v>
                </c:pt>
                <c:pt idx="76">
                  <c:v>760</c:v>
                </c:pt>
                <c:pt idx="77">
                  <c:v>770</c:v>
                </c:pt>
                <c:pt idx="78">
                  <c:v>780</c:v>
                </c:pt>
                <c:pt idx="79">
                  <c:v>790</c:v>
                </c:pt>
                <c:pt idx="80">
                  <c:v>800</c:v>
                </c:pt>
                <c:pt idx="81">
                  <c:v>810</c:v>
                </c:pt>
                <c:pt idx="82">
                  <c:v>820</c:v>
                </c:pt>
                <c:pt idx="83">
                  <c:v>830</c:v>
                </c:pt>
                <c:pt idx="84">
                  <c:v>840</c:v>
                </c:pt>
                <c:pt idx="85">
                  <c:v>850</c:v>
                </c:pt>
                <c:pt idx="86">
                  <c:v>860</c:v>
                </c:pt>
                <c:pt idx="87">
                  <c:v>870</c:v>
                </c:pt>
                <c:pt idx="88">
                  <c:v>880</c:v>
                </c:pt>
                <c:pt idx="89">
                  <c:v>890</c:v>
                </c:pt>
                <c:pt idx="90">
                  <c:v>900</c:v>
                </c:pt>
              </c:numCache>
            </c:numRef>
          </c:xVal>
          <c:yVal>
            <c:numRef>
              <c:f>Sheet1!$EX$2:$EX$92</c:f>
              <c:numCache>
                <c:formatCode>General</c:formatCode>
                <c:ptCount val="91"/>
                <c:pt idx="0">
                  <c:v>-7.7310016486781302E-9</c:v>
                </c:pt>
                <c:pt idx="1">
                  <c:v>3.7048130228740303E-2</c:v>
                </c:pt>
                <c:pt idx="2">
                  <c:v>5.2746161618437197E-2</c:v>
                </c:pt>
                <c:pt idx="3">
                  <c:v>7.3764007908182203E-2</c:v>
                </c:pt>
                <c:pt idx="4">
                  <c:v>0.11432186918138</c:v>
                </c:pt>
                <c:pt idx="5">
                  <c:v>0.14078269104100699</c:v>
                </c:pt>
                <c:pt idx="6">
                  <c:v>0.18133787999564999</c:v>
                </c:pt>
                <c:pt idx="7">
                  <c:v>0.18092842623272001</c:v>
                </c:pt>
                <c:pt idx="8">
                  <c:v>0.20021998005625499</c:v>
                </c:pt>
                <c:pt idx="9">
                  <c:v>0.235521374663162</c:v>
                </c:pt>
                <c:pt idx="10">
                  <c:v>0.26179416736557298</c:v>
                </c:pt>
                <c:pt idx="11">
                  <c:v>0.31545878532758698</c:v>
                </c:pt>
                <c:pt idx="12">
                  <c:v>0.357941003510718</c:v>
                </c:pt>
                <c:pt idx="13">
                  <c:v>0.38546676515791101</c:v>
                </c:pt>
                <c:pt idx="14">
                  <c:v>0.39718917794612402</c:v>
                </c:pt>
                <c:pt idx="15">
                  <c:v>0.471957264593305</c:v>
                </c:pt>
                <c:pt idx="16">
                  <c:v>0.54348281143307497</c:v>
                </c:pt>
                <c:pt idx="17">
                  <c:v>0.56333650182018702</c:v>
                </c:pt>
                <c:pt idx="18">
                  <c:v>0.56621532330130497</c:v>
                </c:pt>
                <c:pt idx="19">
                  <c:v>0.57930405750071201</c:v>
                </c:pt>
                <c:pt idx="20">
                  <c:v>0.55733620320411603</c:v>
                </c:pt>
                <c:pt idx="21">
                  <c:v>0.56684969160155796</c:v>
                </c:pt>
                <c:pt idx="22">
                  <c:v>0.601796204900933</c:v>
                </c:pt>
                <c:pt idx="23">
                  <c:v>0.63368944638096403</c:v>
                </c:pt>
                <c:pt idx="24">
                  <c:v>0.69020727228582801</c:v>
                </c:pt>
                <c:pt idx="25">
                  <c:v>0.717144518484233</c:v>
                </c:pt>
                <c:pt idx="26">
                  <c:v>0.71259299217343897</c:v>
                </c:pt>
                <c:pt idx="27">
                  <c:v>0.69644529582381198</c:v>
                </c:pt>
                <c:pt idx="28">
                  <c:v>0.75422487652882997</c:v>
                </c:pt>
                <c:pt idx="29">
                  <c:v>0.76953372588730395</c:v>
                </c:pt>
                <c:pt idx="30">
                  <c:v>0.79550249783591198</c:v>
                </c:pt>
                <c:pt idx="31">
                  <c:v>0.80888469745865199</c:v>
                </c:pt>
                <c:pt idx="32">
                  <c:v>0.85481958659980395</c:v>
                </c:pt>
                <c:pt idx="33">
                  <c:v>0.82862718642152799</c:v>
                </c:pt>
                <c:pt idx="34">
                  <c:v>0.788835391142095</c:v>
                </c:pt>
                <c:pt idx="35">
                  <c:v>0.85389253057793901</c:v>
                </c:pt>
                <c:pt idx="36">
                  <c:v>0.86947844960018295</c:v>
                </c:pt>
                <c:pt idx="37">
                  <c:v>0.85158466937840105</c:v>
                </c:pt>
                <c:pt idx="38">
                  <c:v>0.83676652843455801</c:v>
                </c:pt>
                <c:pt idx="39">
                  <c:v>0.92166718693086802</c:v>
                </c:pt>
                <c:pt idx="40">
                  <c:v>0.90338560950637903</c:v>
                </c:pt>
                <c:pt idx="41">
                  <c:v>0.91029950657359104</c:v>
                </c:pt>
                <c:pt idx="42">
                  <c:v>0.85289893709687603</c:v>
                </c:pt>
                <c:pt idx="43">
                  <c:v>0.84572604337288504</c:v>
                </c:pt>
                <c:pt idx="44">
                  <c:v>0.844114006533215</c:v>
                </c:pt>
                <c:pt idx="45">
                  <c:v>1.000000000343094</c:v>
                </c:pt>
                <c:pt idx="46">
                  <c:v>0.90127384813417</c:v>
                </c:pt>
                <c:pt idx="47">
                  <c:v>0.90483467172674004</c:v>
                </c:pt>
                <c:pt idx="48">
                  <c:v>0.89810119268724198</c:v>
                </c:pt>
                <c:pt idx="49">
                  <c:v>0.84547301535728103</c:v>
                </c:pt>
                <c:pt idx="50">
                  <c:v>0.86582804592275497</c:v>
                </c:pt>
                <c:pt idx="51">
                  <c:v>0.85171394319885896</c:v>
                </c:pt>
                <c:pt idx="52">
                  <c:v>0.80361026144205305</c:v>
                </c:pt>
                <c:pt idx="53">
                  <c:v>0.82340141593993399</c:v>
                </c:pt>
                <c:pt idx="54">
                  <c:v>0.77088878341591005</c:v>
                </c:pt>
                <c:pt idx="55">
                  <c:v>0.78550716576353496</c:v>
                </c:pt>
                <c:pt idx="56">
                  <c:v>0.81144476650133701</c:v>
                </c:pt>
                <c:pt idx="57">
                  <c:v>0.80103511738446498</c:v>
                </c:pt>
                <c:pt idx="58">
                  <c:v>0.74023701818818199</c:v>
                </c:pt>
                <c:pt idx="59">
                  <c:v>0.75614390241812102</c:v>
                </c:pt>
                <c:pt idx="60">
                  <c:v>0.74704403269886799</c:v>
                </c:pt>
                <c:pt idx="61">
                  <c:v>0.74254367154008305</c:v>
                </c:pt>
                <c:pt idx="62">
                  <c:v>0.72558457455693703</c:v>
                </c:pt>
                <c:pt idx="63">
                  <c:v>0.75091442535171904</c:v>
                </c:pt>
                <c:pt idx="64">
                  <c:v>0.70245240485208804</c:v>
                </c:pt>
                <c:pt idx="65">
                  <c:v>0.69521191699540497</c:v>
                </c:pt>
                <c:pt idx="66">
                  <c:v>0.68977397666360996</c:v>
                </c:pt>
                <c:pt idx="67">
                  <c:v>0.68800184849568502</c:v>
                </c:pt>
                <c:pt idx="68">
                  <c:v>0.63846155237671998</c:v>
                </c:pt>
                <c:pt idx="69">
                  <c:v>0.64782905682417302</c:v>
                </c:pt>
                <c:pt idx="70">
                  <c:v>0.64036643235331703</c:v>
                </c:pt>
                <c:pt idx="71">
                  <c:v>0.60646261412279001</c:v>
                </c:pt>
                <c:pt idx="72">
                  <c:v>0.631934319024405</c:v>
                </c:pt>
                <c:pt idx="73">
                  <c:v>0.62763656795463796</c:v>
                </c:pt>
                <c:pt idx="74">
                  <c:v>0.59134126265564801</c:v>
                </c:pt>
                <c:pt idx="75">
                  <c:v>0.60193783712219395</c:v>
                </c:pt>
                <c:pt idx="76">
                  <c:v>0.55918521665999699</c:v>
                </c:pt>
                <c:pt idx="77">
                  <c:v>0.54234058128436702</c:v>
                </c:pt>
                <c:pt idx="78">
                  <c:v>0.54052994465862803</c:v>
                </c:pt>
                <c:pt idx="79">
                  <c:v>0.51243977349536995</c:v>
                </c:pt>
                <c:pt idx="80">
                  <c:v>0.508395437772454</c:v>
                </c:pt>
                <c:pt idx="81">
                  <c:v>0.51149795623315697</c:v>
                </c:pt>
                <c:pt idx="82">
                  <c:v>0.52512498496563098</c:v>
                </c:pt>
                <c:pt idx="83">
                  <c:v>0.47255599571239199</c:v>
                </c:pt>
                <c:pt idx="84">
                  <c:v>0.45327447740562199</c:v>
                </c:pt>
                <c:pt idx="85">
                  <c:v>0.425992283787958</c:v>
                </c:pt>
                <c:pt idx="86">
                  <c:v>0.42931347978615197</c:v>
                </c:pt>
                <c:pt idx="87">
                  <c:v>0.45531415158607302</c:v>
                </c:pt>
                <c:pt idx="88">
                  <c:v>0.44100711444402402</c:v>
                </c:pt>
                <c:pt idx="89">
                  <c:v>0.40073153916211901</c:v>
                </c:pt>
                <c:pt idx="90">
                  <c:v>0.39261277308384102</c:v>
                </c:pt>
              </c:numCache>
            </c:numRef>
          </c:yVal>
          <c:smooth val="1"/>
        </c:ser>
        <c:ser>
          <c:idx val="2"/>
          <c:order val="1"/>
          <c:tx>
            <c:v>GFPmut3</c:v>
          </c:tx>
          <c:spPr>
            <a:ln w="25400" cap="rnd">
              <a:solidFill>
                <a:srgbClr val="0070C0"/>
              </a:solidFill>
              <a:round/>
            </a:ln>
            <a:effectLst/>
          </c:spPr>
          <c:marker>
            <c:symbol val="circle"/>
            <c:size val="5"/>
            <c:spPr>
              <a:solidFill>
                <a:srgbClr val="0070C0"/>
              </a:solidFill>
              <a:ln w="9525">
                <a:solidFill>
                  <a:srgbClr val="0070C0"/>
                </a:solidFill>
              </a:ln>
              <a:effectLst/>
            </c:spPr>
          </c:marker>
          <c:xVal>
            <c:numRef>
              <c:f>Sheet1!$ES$2:$ES$92</c:f>
              <c:numCache>
                <c:formatCode>General</c:formatCode>
                <c:ptCount val="91"/>
                <c:pt idx="0">
                  <c:v>0</c:v>
                </c:pt>
                <c:pt idx="1">
                  <c:v>10</c:v>
                </c:pt>
                <c:pt idx="2">
                  <c:v>20</c:v>
                </c:pt>
                <c:pt idx="3">
                  <c:v>30</c:v>
                </c:pt>
                <c:pt idx="4">
                  <c:v>40</c:v>
                </c:pt>
                <c:pt idx="5">
                  <c:v>50</c:v>
                </c:pt>
                <c:pt idx="6">
                  <c:v>60</c:v>
                </c:pt>
                <c:pt idx="7">
                  <c:v>70</c:v>
                </c:pt>
                <c:pt idx="8">
                  <c:v>80</c:v>
                </c:pt>
                <c:pt idx="9">
                  <c:v>90</c:v>
                </c:pt>
                <c:pt idx="10">
                  <c:v>100</c:v>
                </c:pt>
                <c:pt idx="11">
                  <c:v>110</c:v>
                </c:pt>
                <c:pt idx="12">
                  <c:v>120</c:v>
                </c:pt>
                <c:pt idx="13">
                  <c:v>130</c:v>
                </c:pt>
                <c:pt idx="14">
                  <c:v>140</c:v>
                </c:pt>
                <c:pt idx="15">
                  <c:v>150</c:v>
                </c:pt>
                <c:pt idx="16">
                  <c:v>160</c:v>
                </c:pt>
                <c:pt idx="17">
                  <c:v>170</c:v>
                </c:pt>
                <c:pt idx="18">
                  <c:v>180</c:v>
                </c:pt>
                <c:pt idx="19">
                  <c:v>190</c:v>
                </c:pt>
                <c:pt idx="20">
                  <c:v>200</c:v>
                </c:pt>
                <c:pt idx="21">
                  <c:v>210</c:v>
                </c:pt>
                <c:pt idx="22">
                  <c:v>220</c:v>
                </c:pt>
                <c:pt idx="23">
                  <c:v>230</c:v>
                </c:pt>
                <c:pt idx="24">
                  <c:v>240</c:v>
                </c:pt>
                <c:pt idx="25">
                  <c:v>250</c:v>
                </c:pt>
                <c:pt idx="26">
                  <c:v>260</c:v>
                </c:pt>
                <c:pt idx="27">
                  <c:v>270</c:v>
                </c:pt>
                <c:pt idx="28">
                  <c:v>280</c:v>
                </c:pt>
                <c:pt idx="29">
                  <c:v>290</c:v>
                </c:pt>
                <c:pt idx="30">
                  <c:v>300</c:v>
                </c:pt>
                <c:pt idx="31">
                  <c:v>310</c:v>
                </c:pt>
                <c:pt idx="32">
                  <c:v>320</c:v>
                </c:pt>
                <c:pt idx="33">
                  <c:v>330</c:v>
                </c:pt>
                <c:pt idx="34">
                  <c:v>340</c:v>
                </c:pt>
                <c:pt idx="35">
                  <c:v>350</c:v>
                </c:pt>
                <c:pt idx="36">
                  <c:v>360</c:v>
                </c:pt>
                <c:pt idx="37">
                  <c:v>370</c:v>
                </c:pt>
                <c:pt idx="38">
                  <c:v>380</c:v>
                </c:pt>
                <c:pt idx="39">
                  <c:v>390</c:v>
                </c:pt>
                <c:pt idx="40">
                  <c:v>400</c:v>
                </c:pt>
                <c:pt idx="41">
                  <c:v>410</c:v>
                </c:pt>
                <c:pt idx="42">
                  <c:v>420</c:v>
                </c:pt>
                <c:pt idx="43">
                  <c:v>430</c:v>
                </c:pt>
                <c:pt idx="44">
                  <c:v>440</c:v>
                </c:pt>
                <c:pt idx="45">
                  <c:v>450</c:v>
                </c:pt>
                <c:pt idx="46">
                  <c:v>460</c:v>
                </c:pt>
                <c:pt idx="47">
                  <c:v>470</c:v>
                </c:pt>
                <c:pt idx="48">
                  <c:v>480</c:v>
                </c:pt>
                <c:pt idx="49">
                  <c:v>490</c:v>
                </c:pt>
                <c:pt idx="50">
                  <c:v>500</c:v>
                </c:pt>
                <c:pt idx="51">
                  <c:v>510</c:v>
                </c:pt>
                <c:pt idx="52">
                  <c:v>520</c:v>
                </c:pt>
                <c:pt idx="53">
                  <c:v>530</c:v>
                </c:pt>
                <c:pt idx="54">
                  <c:v>540</c:v>
                </c:pt>
                <c:pt idx="55">
                  <c:v>550</c:v>
                </c:pt>
                <c:pt idx="56">
                  <c:v>560</c:v>
                </c:pt>
                <c:pt idx="57">
                  <c:v>570</c:v>
                </c:pt>
                <c:pt idx="58">
                  <c:v>580</c:v>
                </c:pt>
                <c:pt idx="59">
                  <c:v>590</c:v>
                </c:pt>
                <c:pt idx="60">
                  <c:v>600</c:v>
                </c:pt>
                <c:pt idx="61">
                  <c:v>610</c:v>
                </c:pt>
                <c:pt idx="62">
                  <c:v>620</c:v>
                </c:pt>
                <c:pt idx="63">
                  <c:v>630</c:v>
                </c:pt>
                <c:pt idx="64">
                  <c:v>640</c:v>
                </c:pt>
                <c:pt idx="65">
                  <c:v>650</c:v>
                </c:pt>
                <c:pt idx="66">
                  <c:v>660</c:v>
                </c:pt>
                <c:pt idx="67">
                  <c:v>670</c:v>
                </c:pt>
                <c:pt idx="68">
                  <c:v>680</c:v>
                </c:pt>
                <c:pt idx="69">
                  <c:v>690</c:v>
                </c:pt>
                <c:pt idx="70">
                  <c:v>700</c:v>
                </c:pt>
                <c:pt idx="71">
                  <c:v>710</c:v>
                </c:pt>
                <c:pt idx="72">
                  <c:v>720</c:v>
                </c:pt>
                <c:pt idx="73">
                  <c:v>730</c:v>
                </c:pt>
                <c:pt idx="74">
                  <c:v>740</c:v>
                </c:pt>
                <c:pt idx="75">
                  <c:v>750</c:v>
                </c:pt>
                <c:pt idx="76">
                  <c:v>760</c:v>
                </c:pt>
                <c:pt idx="77">
                  <c:v>770</c:v>
                </c:pt>
                <c:pt idx="78">
                  <c:v>780</c:v>
                </c:pt>
                <c:pt idx="79">
                  <c:v>790</c:v>
                </c:pt>
                <c:pt idx="80">
                  <c:v>800</c:v>
                </c:pt>
                <c:pt idx="81">
                  <c:v>810</c:v>
                </c:pt>
                <c:pt idx="82">
                  <c:v>820</c:v>
                </c:pt>
                <c:pt idx="83">
                  <c:v>830</c:v>
                </c:pt>
                <c:pt idx="84">
                  <c:v>840</c:v>
                </c:pt>
                <c:pt idx="85">
                  <c:v>850</c:v>
                </c:pt>
                <c:pt idx="86">
                  <c:v>860</c:v>
                </c:pt>
                <c:pt idx="87">
                  <c:v>870</c:v>
                </c:pt>
                <c:pt idx="88">
                  <c:v>880</c:v>
                </c:pt>
                <c:pt idx="89">
                  <c:v>890</c:v>
                </c:pt>
                <c:pt idx="90">
                  <c:v>900</c:v>
                </c:pt>
              </c:numCache>
            </c:numRef>
          </c:xVal>
          <c:yVal>
            <c:numRef>
              <c:f>Sheet1!$EZ$2:$EZ$92</c:f>
              <c:numCache>
                <c:formatCode>General</c:formatCode>
                <c:ptCount val="91"/>
                <c:pt idx="0">
                  <c:v>4.32739261667828E-7</c:v>
                </c:pt>
                <c:pt idx="1">
                  <c:v>2.9823347736774E-2</c:v>
                </c:pt>
                <c:pt idx="2">
                  <c:v>8.2750254566510306E-2</c:v>
                </c:pt>
                <c:pt idx="3">
                  <c:v>0.11269314230826501</c:v>
                </c:pt>
                <c:pt idx="4">
                  <c:v>0.133567031375906</c:v>
                </c:pt>
                <c:pt idx="5">
                  <c:v>0.117532008769753</c:v>
                </c:pt>
                <c:pt idx="6">
                  <c:v>0.123216927911457</c:v>
                </c:pt>
                <c:pt idx="7">
                  <c:v>8.78818998299669E-2</c:v>
                </c:pt>
                <c:pt idx="8">
                  <c:v>9.2632723881521897E-2</c:v>
                </c:pt>
                <c:pt idx="9">
                  <c:v>0.117828003528179</c:v>
                </c:pt>
                <c:pt idx="10">
                  <c:v>0.137649034382681</c:v>
                </c:pt>
                <c:pt idx="11">
                  <c:v>0.17872745944947899</c:v>
                </c:pt>
                <c:pt idx="12">
                  <c:v>0.19742217110295701</c:v>
                </c:pt>
                <c:pt idx="13">
                  <c:v>0.217403678059124</c:v>
                </c:pt>
                <c:pt idx="14">
                  <c:v>0.216695561153676</c:v>
                </c:pt>
                <c:pt idx="15">
                  <c:v>0.28218370441962398</c:v>
                </c:pt>
                <c:pt idx="16">
                  <c:v>0.33470568989317301</c:v>
                </c:pt>
                <c:pt idx="17">
                  <c:v>0.34742243614794899</c:v>
                </c:pt>
                <c:pt idx="18">
                  <c:v>0.32700527985299999</c:v>
                </c:pt>
                <c:pt idx="19">
                  <c:v>0.33842950210446998</c:v>
                </c:pt>
                <c:pt idx="20">
                  <c:v>0.31464667218081099</c:v>
                </c:pt>
                <c:pt idx="21">
                  <c:v>0.33379308843546002</c:v>
                </c:pt>
                <c:pt idx="22">
                  <c:v>0.37809074810188198</c:v>
                </c:pt>
                <c:pt idx="23">
                  <c:v>0.43328224683222399</c:v>
                </c:pt>
                <c:pt idx="24">
                  <c:v>0.48612286334209398</c:v>
                </c:pt>
                <c:pt idx="25">
                  <c:v>0.50923959605789004</c:v>
                </c:pt>
                <c:pt idx="26">
                  <c:v>0.49781542760620601</c:v>
                </c:pt>
                <c:pt idx="27">
                  <c:v>0.52273514607452498</c:v>
                </c:pt>
                <c:pt idx="28">
                  <c:v>0.57955102014854498</c:v>
                </c:pt>
                <c:pt idx="29">
                  <c:v>0.57185340015986297</c:v>
                </c:pt>
                <c:pt idx="30">
                  <c:v>0.64656465249306405</c:v>
                </c:pt>
                <c:pt idx="31">
                  <c:v>0.67223752030870498</c:v>
                </c:pt>
                <c:pt idx="32">
                  <c:v>0.70080897777124296</c:v>
                </c:pt>
                <c:pt idx="33">
                  <c:v>0.707418426844447</c:v>
                </c:pt>
                <c:pt idx="34">
                  <c:v>0.66299868398320105</c:v>
                </c:pt>
                <c:pt idx="35">
                  <c:v>0.73822175549671698</c:v>
                </c:pt>
                <c:pt idx="36">
                  <c:v>0.79038605114470895</c:v>
                </c:pt>
                <c:pt idx="37">
                  <c:v>0.76200664352179004</c:v>
                </c:pt>
                <c:pt idx="38">
                  <c:v>0.74761155710002503</c:v>
                </c:pt>
                <c:pt idx="39">
                  <c:v>0.88815100386133194</c:v>
                </c:pt>
                <c:pt idx="40">
                  <c:v>0.86750129623933803</c:v>
                </c:pt>
                <c:pt idx="41">
                  <c:v>0.89891948436286395</c:v>
                </c:pt>
                <c:pt idx="42">
                  <c:v>0.81978127650360699</c:v>
                </c:pt>
                <c:pt idx="43">
                  <c:v>0.83042388560643499</c:v>
                </c:pt>
                <c:pt idx="44">
                  <c:v>0.82671465355690299</c:v>
                </c:pt>
                <c:pt idx="45">
                  <c:v>0.99999999558310504</c:v>
                </c:pt>
                <c:pt idx="46">
                  <c:v>0.90929849387940198</c:v>
                </c:pt>
                <c:pt idx="47">
                  <c:v>0.95429086833858501</c:v>
                </c:pt>
                <c:pt idx="48">
                  <c:v>0.92584999755108599</c:v>
                </c:pt>
                <c:pt idx="49">
                  <c:v>0.85418269864384599</c:v>
                </c:pt>
                <c:pt idx="50">
                  <c:v>0.89312309003614099</c:v>
                </c:pt>
                <c:pt idx="51">
                  <c:v>0.86055512679391299</c:v>
                </c:pt>
                <c:pt idx="52">
                  <c:v>0.81518976788420305</c:v>
                </c:pt>
                <c:pt idx="53">
                  <c:v>0.85363230958390302</c:v>
                </c:pt>
                <c:pt idx="54">
                  <c:v>0.76085929985481804</c:v>
                </c:pt>
                <c:pt idx="55">
                  <c:v>0.80710906999982301</c:v>
                </c:pt>
                <c:pt idx="56">
                  <c:v>0.82799861460712998</c:v>
                </c:pt>
                <c:pt idx="57">
                  <c:v>0.82418570658007295</c:v>
                </c:pt>
                <c:pt idx="58">
                  <c:v>0.74430019691899796</c:v>
                </c:pt>
                <c:pt idx="59">
                  <c:v>0.745253471706804</c:v>
                </c:pt>
                <c:pt idx="60">
                  <c:v>0.76643807302918099</c:v>
                </c:pt>
                <c:pt idx="61">
                  <c:v>0.744446934172172</c:v>
                </c:pt>
                <c:pt idx="62">
                  <c:v>0.69758751034086497</c:v>
                </c:pt>
                <c:pt idx="63">
                  <c:v>0.73395490943457398</c:v>
                </c:pt>
                <c:pt idx="64">
                  <c:v>0.68151521724715003</c:v>
                </c:pt>
                <c:pt idx="65">
                  <c:v>0.67382885965223804</c:v>
                </c:pt>
                <c:pt idx="66">
                  <c:v>0.63414782933033698</c:v>
                </c:pt>
                <c:pt idx="67">
                  <c:v>0.65185490434691795</c:v>
                </c:pt>
                <c:pt idx="68">
                  <c:v>0.58287385666950897</c:v>
                </c:pt>
                <c:pt idx="69">
                  <c:v>0.58175504143696799</c:v>
                </c:pt>
                <c:pt idx="70">
                  <c:v>0.604097059803824</c:v>
                </c:pt>
                <c:pt idx="71">
                  <c:v>0.54775833108587302</c:v>
                </c:pt>
                <c:pt idx="72">
                  <c:v>0.586151003134596</c:v>
                </c:pt>
                <c:pt idx="73">
                  <c:v>0.60445349604071397</c:v>
                </c:pt>
                <c:pt idx="74">
                  <c:v>0.56150846596372395</c:v>
                </c:pt>
                <c:pt idx="75">
                  <c:v>0.58190119523041395</c:v>
                </c:pt>
                <c:pt idx="76">
                  <c:v>0.52184116939856395</c:v>
                </c:pt>
                <c:pt idx="77">
                  <c:v>0.51998917089447305</c:v>
                </c:pt>
                <c:pt idx="78">
                  <c:v>0.54089668265885305</c:v>
                </c:pt>
                <c:pt idx="79">
                  <c:v>0.51603302252519301</c:v>
                </c:pt>
                <c:pt idx="80">
                  <c:v>0.52891143297629295</c:v>
                </c:pt>
                <c:pt idx="81">
                  <c:v>0.52652126645463004</c:v>
                </c:pt>
                <c:pt idx="82">
                  <c:v>0.57458739434172601</c:v>
                </c:pt>
                <c:pt idx="83">
                  <c:v>0.51100501177488999</c:v>
                </c:pt>
                <c:pt idx="84">
                  <c:v>0.48078952538182601</c:v>
                </c:pt>
                <c:pt idx="85">
                  <c:v>0.468665833746718</c:v>
                </c:pt>
                <c:pt idx="86">
                  <c:v>0.49035382972720798</c:v>
                </c:pt>
                <c:pt idx="87">
                  <c:v>0.53810651841727997</c:v>
                </c:pt>
                <c:pt idx="88">
                  <c:v>0.53400572825889803</c:v>
                </c:pt>
                <c:pt idx="89">
                  <c:v>0.49274388499438199</c:v>
                </c:pt>
                <c:pt idx="90">
                  <c:v>0.47357428657720402</c:v>
                </c:pt>
              </c:numCache>
            </c:numRef>
          </c:yVal>
          <c:smooth val="1"/>
        </c:ser>
        <c:dLbls>
          <c:showLegendKey val="0"/>
          <c:showVal val="0"/>
          <c:showCatName val="0"/>
          <c:showSerName val="0"/>
          <c:showPercent val="0"/>
          <c:showBubbleSize val="0"/>
        </c:dLbls>
        <c:axId val="255570496"/>
        <c:axId val="253183840"/>
      </c:scatterChart>
      <c:valAx>
        <c:axId val="255570496"/>
        <c:scaling>
          <c:orientation val="minMax"/>
          <c:max val="500"/>
        </c:scaling>
        <c:delete val="0"/>
        <c:axPos val="b"/>
        <c:majorGridlines>
          <c:spPr>
            <a:ln w="9525" cap="flat" cmpd="sng" algn="ctr">
              <a:noFill/>
              <a:round/>
            </a:ln>
            <a:effectLst/>
          </c:spPr>
        </c:majorGridlines>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sz="2000">
                    <a:latin typeface="Arial" panose="020B0604020202020204" pitchFamily="34" charset="0"/>
                    <a:cs typeface="Arial" panose="020B0604020202020204" pitchFamily="34" charset="0"/>
                  </a:rPr>
                  <a:t>Time (min)</a:t>
                </a:r>
              </a:p>
            </c:rich>
          </c:tx>
          <c:layout>
            <c:manualLayout>
              <c:xMode val="edge"/>
              <c:yMode val="edge"/>
              <c:x val="0.39932415975273899"/>
              <c:y val="0.929708304718321"/>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253183840"/>
        <c:crosses val="autoZero"/>
        <c:crossBetween val="midCat"/>
      </c:valAx>
      <c:valAx>
        <c:axId val="253183840"/>
        <c:scaling>
          <c:orientation val="minMax"/>
          <c:max val="1.1000000000000001"/>
          <c:min val="0"/>
        </c:scaling>
        <c:delete val="0"/>
        <c:axPos val="l"/>
        <c:majorGridlines>
          <c:spPr>
            <a:ln w="9525" cap="flat" cmpd="sng" algn="ctr">
              <a:noFill/>
              <a:round/>
            </a:ln>
            <a:effectLst/>
          </c:spPr>
        </c:majorGridlines>
        <c:title>
          <c:tx>
            <c:rich>
              <a:bodyPr rot="-540000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2000" b="0" i="0" u="none" strike="noStrike" kern="1200" baseline="0">
                    <a:solidFill>
                      <a:prstClr val="black">
                        <a:lumMod val="65000"/>
                        <a:lumOff val="35000"/>
                      </a:prstClr>
                    </a:solidFill>
                    <a:latin typeface="+mn-lt"/>
                    <a:ea typeface="+mn-ea"/>
                    <a:cs typeface="+mn-cs"/>
                  </a:defRPr>
                </a:pPr>
                <a:r>
                  <a:rPr lang="en-US" sz="2000" dirty="0" smtClean="0"/>
                  <a:t> </a:t>
                </a:r>
                <a:r>
                  <a:rPr lang="en-US" sz="2000" b="0" i="0" baseline="0" dirty="0" smtClean="0">
                    <a:effectLst/>
                  </a:rPr>
                  <a:t>Normalized </a:t>
                </a:r>
                <a:r>
                  <a:rPr lang="en-US" sz="2000" b="0" i="0" baseline="0" dirty="0" err="1" smtClean="0">
                    <a:effectLst/>
                  </a:rPr>
                  <a:t>Foldage</a:t>
                </a:r>
                <a:r>
                  <a:rPr lang="en-US" sz="2000" b="0" i="0" baseline="0" dirty="0" smtClean="0">
                    <a:effectLst/>
                  </a:rPr>
                  <a:t> Compared to NC </a:t>
                </a:r>
                <a:endParaRPr lang="en-US" sz="2000" dirty="0" smtClean="0">
                  <a:effectLst/>
                </a:endParaRPr>
              </a:p>
              <a:p>
                <a:pPr marL="0" marR="0" indent="0" algn="ctr" defTabSz="914400" rtl="0" eaLnBrk="1" fontAlgn="auto" latinLnBrk="0" hangingPunct="1">
                  <a:lnSpc>
                    <a:spcPct val="100000"/>
                  </a:lnSpc>
                  <a:spcBef>
                    <a:spcPts val="0"/>
                  </a:spcBef>
                  <a:spcAft>
                    <a:spcPts val="0"/>
                  </a:spcAft>
                  <a:buClrTx/>
                  <a:buSzTx/>
                  <a:buFontTx/>
                  <a:buNone/>
                  <a:tabLst/>
                  <a:defRPr sz="2000">
                    <a:solidFill>
                      <a:prstClr val="black">
                        <a:lumMod val="65000"/>
                        <a:lumOff val="35000"/>
                      </a:prstClr>
                    </a:solidFill>
                  </a:defRPr>
                </a:pPr>
                <a:endParaRPr lang="en-US" sz="2000" dirty="0"/>
              </a:p>
            </c:rich>
          </c:tx>
          <c:layout>
            <c:manualLayout>
              <c:xMode val="edge"/>
              <c:yMode val="edge"/>
              <c:x val="1.12279039050561E-2"/>
              <c:y val="6.7921258260569398E-2"/>
            </c:manualLayout>
          </c:layout>
          <c:overlay val="0"/>
          <c:spPr>
            <a:noFill/>
            <a:ln>
              <a:noFill/>
            </a:ln>
            <a:effectLst/>
          </c:spPr>
          <c:txPr>
            <a:bodyPr rot="-540000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2000" b="0" i="0" u="none" strike="noStrike" kern="1200" baseline="0">
                  <a:solidFill>
                    <a:prstClr val="black">
                      <a:lumMod val="65000"/>
                      <a:lumOff val="35000"/>
                    </a:prst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255570496"/>
        <c:crosses val="autoZero"/>
        <c:crossBetween val="midCat"/>
      </c:valAx>
      <c:spPr>
        <a:noFill/>
        <a:ln>
          <a:solidFill>
            <a:schemeClr val="tx1"/>
          </a:solidFill>
        </a:ln>
        <a:effectLst/>
      </c:spPr>
    </c:plotArea>
    <c:legend>
      <c:legendPos val="r"/>
      <c:layout>
        <c:manualLayout>
          <c:xMode val="edge"/>
          <c:yMode val="edge"/>
          <c:x val="0.80988867016622901"/>
          <c:y val="0.39409667541557297"/>
          <c:w val="0.19011132983377099"/>
          <c:h val="0.156251093613298"/>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5982345406908199"/>
          <c:y val="8.4672378175834603E-2"/>
          <c:w val="0.67885147261574896"/>
          <c:h val="0.71890826606317904"/>
        </c:manualLayout>
      </c:layout>
      <c:scatterChart>
        <c:scatterStyle val="smoothMarker"/>
        <c:varyColors val="0"/>
        <c:ser>
          <c:idx val="4"/>
          <c:order val="0"/>
          <c:tx>
            <c:v>sfGFP</c:v>
          </c:tx>
          <c:spPr>
            <a:ln w="19050" cap="rnd">
              <a:solidFill>
                <a:schemeClr val="accent5"/>
              </a:solidFill>
              <a:round/>
            </a:ln>
            <a:effectLst/>
          </c:spPr>
          <c:marker>
            <c:symbol val="circle"/>
            <c:size val="5"/>
            <c:spPr>
              <a:solidFill>
                <a:schemeClr val="accent5"/>
              </a:solidFill>
              <a:ln w="9525">
                <a:solidFill>
                  <a:schemeClr val="accent5"/>
                </a:solidFill>
              </a:ln>
              <a:effectLst/>
            </c:spPr>
          </c:marker>
          <c:xVal>
            <c:numRef>
              <c:f>Sheet1!$ES$2:$ES$92</c:f>
              <c:numCache>
                <c:formatCode>General</c:formatCode>
                <c:ptCount val="91"/>
                <c:pt idx="0">
                  <c:v>0</c:v>
                </c:pt>
                <c:pt idx="1">
                  <c:v>10</c:v>
                </c:pt>
                <c:pt idx="2">
                  <c:v>20</c:v>
                </c:pt>
                <c:pt idx="3">
                  <c:v>30</c:v>
                </c:pt>
                <c:pt idx="4">
                  <c:v>40</c:v>
                </c:pt>
                <c:pt idx="5">
                  <c:v>50</c:v>
                </c:pt>
                <c:pt idx="6">
                  <c:v>60</c:v>
                </c:pt>
                <c:pt idx="7">
                  <c:v>70</c:v>
                </c:pt>
                <c:pt idx="8">
                  <c:v>80</c:v>
                </c:pt>
                <c:pt idx="9">
                  <c:v>90</c:v>
                </c:pt>
                <c:pt idx="10">
                  <c:v>100</c:v>
                </c:pt>
                <c:pt idx="11">
                  <c:v>110</c:v>
                </c:pt>
                <c:pt idx="12">
                  <c:v>120</c:v>
                </c:pt>
                <c:pt idx="13">
                  <c:v>130</c:v>
                </c:pt>
                <c:pt idx="14">
                  <c:v>140</c:v>
                </c:pt>
                <c:pt idx="15">
                  <c:v>150</c:v>
                </c:pt>
                <c:pt idx="16">
                  <c:v>160</c:v>
                </c:pt>
                <c:pt idx="17">
                  <c:v>170</c:v>
                </c:pt>
                <c:pt idx="18">
                  <c:v>180</c:v>
                </c:pt>
                <c:pt idx="19">
                  <c:v>190</c:v>
                </c:pt>
                <c:pt idx="20">
                  <c:v>200</c:v>
                </c:pt>
                <c:pt idx="21">
                  <c:v>210</c:v>
                </c:pt>
                <c:pt idx="22">
                  <c:v>220</c:v>
                </c:pt>
                <c:pt idx="23">
                  <c:v>230</c:v>
                </c:pt>
                <c:pt idx="24">
                  <c:v>240</c:v>
                </c:pt>
                <c:pt idx="25">
                  <c:v>250</c:v>
                </c:pt>
                <c:pt idx="26">
                  <c:v>260</c:v>
                </c:pt>
                <c:pt idx="27">
                  <c:v>270</c:v>
                </c:pt>
                <c:pt idx="28">
                  <c:v>280</c:v>
                </c:pt>
                <c:pt idx="29">
                  <c:v>290</c:v>
                </c:pt>
                <c:pt idx="30">
                  <c:v>300</c:v>
                </c:pt>
                <c:pt idx="31">
                  <c:v>310</c:v>
                </c:pt>
                <c:pt idx="32">
                  <c:v>320</c:v>
                </c:pt>
                <c:pt idx="33">
                  <c:v>330</c:v>
                </c:pt>
                <c:pt idx="34">
                  <c:v>340</c:v>
                </c:pt>
                <c:pt idx="35">
                  <c:v>350</c:v>
                </c:pt>
                <c:pt idx="36">
                  <c:v>360</c:v>
                </c:pt>
                <c:pt idx="37">
                  <c:v>370</c:v>
                </c:pt>
                <c:pt idx="38">
                  <c:v>380</c:v>
                </c:pt>
                <c:pt idx="39">
                  <c:v>390</c:v>
                </c:pt>
                <c:pt idx="40">
                  <c:v>400</c:v>
                </c:pt>
                <c:pt idx="41">
                  <c:v>410</c:v>
                </c:pt>
                <c:pt idx="42">
                  <c:v>420</c:v>
                </c:pt>
                <c:pt idx="43">
                  <c:v>430</c:v>
                </c:pt>
                <c:pt idx="44">
                  <c:v>440</c:v>
                </c:pt>
                <c:pt idx="45">
                  <c:v>450</c:v>
                </c:pt>
                <c:pt idx="46">
                  <c:v>460</c:v>
                </c:pt>
                <c:pt idx="47">
                  <c:v>470</c:v>
                </c:pt>
                <c:pt idx="48">
                  <c:v>480</c:v>
                </c:pt>
                <c:pt idx="49">
                  <c:v>490</c:v>
                </c:pt>
                <c:pt idx="50">
                  <c:v>500</c:v>
                </c:pt>
                <c:pt idx="51">
                  <c:v>510</c:v>
                </c:pt>
                <c:pt idx="52">
                  <c:v>520</c:v>
                </c:pt>
                <c:pt idx="53">
                  <c:v>530</c:v>
                </c:pt>
                <c:pt idx="54">
                  <c:v>540</c:v>
                </c:pt>
                <c:pt idx="55">
                  <c:v>550</c:v>
                </c:pt>
                <c:pt idx="56">
                  <c:v>560</c:v>
                </c:pt>
                <c:pt idx="57">
                  <c:v>570</c:v>
                </c:pt>
                <c:pt idx="58">
                  <c:v>580</c:v>
                </c:pt>
                <c:pt idx="59">
                  <c:v>590</c:v>
                </c:pt>
                <c:pt idx="60">
                  <c:v>600</c:v>
                </c:pt>
                <c:pt idx="61">
                  <c:v>610</c:v>
                </c:pt>
                <c:pt idx="62">
                  <c:v>620</c:v>
                </c:pt>
                <c:pt idx="63">
                  <c:v>630</c:v>
                </c:pt>
                <c:pt idx="64">
                  <c:v>640</c:v>
                </c:pt>
                <c:pt idx="65">
                  <c:v>650</c:v>
                </c:pt>
                <c:pt idx="66">
                  <c:v>660</c:v>
                </c:pt>
                <c:pt idx="67">
                  <c:v>670</c:v>
                </c:pt>
                <c:pt idx="68">
                  <c:v>680</c:v>
                </c:pt>
                <c:pt idx="69">
                  <c:v>690</c:v>
                </c:pt>
                <c:pt idx="70">
                  <c:v>700</c:v>
                </c:pt>
                <c:pt idx="71">
                  <c:v>710</c:v>
                </c:pt>
                <c:pt idx="72">
                  <c:v>720</c:v>
                </c:pt>
                <c:pt idx="73">
                  <c:v>730</c:v>
                </c:pt>
                <c:pt idx="74">
                  <c:v>740</c:v>
                </c:pt>
                <c:pt idx="75">
                  <c:v>750</c:v>
                </c:pt>
                <c:pt idx="76">
                  <c:v>760</c:v>
                </c:pt>
                <c:pt idx="77">
                  <c:v>770</c:v>
                </c:pt>
                <c:pt idx="78">
                  <c:v>780</c:v>
                </c:pt>
                <c:pt idx="79">
                  <c:v>790</c:v>
                </c:pt>
                <c:pt idx="80">
                  <c:v>800</c:v>
                </c:pt>
                <c:pt idx="81">
                  <c:v>810</c:v>
                </c:pt>
                <c:pt idx="82">
                  <c:v>820</c:v>
                </c:pt>
                <c:pt idx="83">
                  <c:v>830</c:v>
                </c:pt>
                <c:pt idx="84">
                  <c:v>840</c:v>
                </c:pt>
                <c:pt idx="85">
                  <c:v>850</c:v>
                </c:pt>
                <c:pt idx="86">
                  <c:v>860</c:v>
                </c:pt>
                <c:pt idx="87">
                  <c:v>870</c:v>
                </c:pt>
                <c:pt idx="88">
                  <c:v>880</c:v>
                </c:pt>
                <c:pt idx="89">
                  <c:v>890</c:v>
                </c:pt>
                <c:pt idx="90">
                  <c:v>900</c:v>
                </c:pt>
              </c:numCache>
            </c:numRef>
          </c:xVal>
          <c:yVal>
            <c:numRef>
              <c:f>Sheet1!$EV$2:$EV$92</c:f>
              <c:numCache>
                <c:formatCode>General</c:formatCode>
                <c:ptCount val="91"/>
                <c:pt idx="0">
                  <c:v>-4.8374193083569896E-10</c:v>
                </c:pt>
                <c:pt idx="1">
                  <c:v>3.1867478398100002E-2</c:v>
                </c:pt>
                <c:pt idx="2">
                  <c:v>5.3625198660401698E-2</c:v>
                </c:pt>
                <c:pt idx="3">
                  <c:v>6.7259870138290795E-2</c:v>
                </c:pt>
                <c:pt idx="4">
                  <c:v>9.1372128311768802E-2</c:v>
                </c:pt>
                <c:pt idx="5">
                  <c:v>0.103422312713008</c:v>
                </c:pt>
                <c:pt idx="6">
                  <c:v>0.10951016500543199</c:v>
                </c:pt>
                <c:pt idx="7">
                  <c:v>9.4810863988192898E-2</c:v>
                </c:pt>
                <c:pt idx="8">
                  <c:v>0.102826270680141</c:v>
                </c:pt>
                <c:pt idx="9">
                  <c:v>0.11387537427111399</c:v>
                </c:pt>
                <c:pt idx="10">
                  <c:v>0.11778608134545999</c:v>
                </c:pt>
                <c:pt idx="11">
                  <c:v>0.13730629722850601</c:v>
                </c:pt>
                <c:pt idx="12">
                  <c:v>0.15016017806177401</c:v>
                </c:pt>
                <c:pt idx="13">
                  <c:v>0.15597009093596201</c:v>
                </c:pt>
                <c:pt idx="14">
                  <c:v>0.15362863421331799</c:v>
                </c:pt>
                <c:pt idx="15">
                  <c:v>0.20072419562604099</c:v>
                </c:pt>
                <c:pt idx="16">
                  <c:v>0.24118522165189199</c:v>
                </c:pt>
                <c:pt idx="17">
                  <c:v>0.25390321250481002</c:v>
                </c:pt>
                <c:pt idx="18">
                  <c:v>0.29147062596105899</c:v>
                </c:pt>
                <c:pt idx="19">
                  <c:v>0.30247016198820398</c:v>
                </c:pt>
                <c:pt idx="20">
                  <c:v>0.294437574873192</c:v>
                </c:pt>
                <c:pt idx="21">
                  <c:v>0.29763617605826198</c:v>
                </c:pt>
                <c:pt idx="22">
                  <c:v>0.32345522105003399</c:v>
                </c:pt>
                <c:pt idx="23">
                  <c:v>0.325816080950734</c:v>
                </c:pt>
                <c:pt idx="24">
                  <c:v>0.34016357507989298</c:v>
                </c:pt>
                <c:pt idx="25">
                  <c:v>0.36054451351967998</c:v>
                </c:pt>
                <c:pt idx="26">
                  <c:v>0.36323551194769699</c:v>
                </c:pt>
                <c:pt idx="27">
                  <c:v>0.356437342786113</c:v>
                </c:pt>
                <c:pt idx="28">
                  <c:v>0.41271025078504597</c:v>
                </c:pt>
                <c:pt idx="29">
                  <c:v>0.42160986862885302</c:v>
                </c:pt>
                <c:pt idx="30">
                  <c:v>0.462208970936962</c:v>
                </c:pt>
                <c:pt idx="31">
                  <c:v>0.48056779075758099</c:v>
                </c:pt>
                <c:pt idx="32">
                  <c:v>0.52632222473856805</c:v>
                </c:pt>
                <c:pt idx="33">
                  <c:v>0.53670433594692801</c:v>
                </c:pt>
                <c:pt idx="34">
                  <c:v>0.51536895580239095</c:v>
                </c:pt>
                <c:pt idx="35">
                  <c:v>0.58642861853541295</c:v>
                </c:pt>
                <c:pt idx="36">
                  <c:v>0.62706697188171301</c:v>
                </c:pt>
                <c:pt idx="37">
                  <c:v>0.65357517736111104</c:v>
                </c:pt>
                <c:pt idx="38">
                  <c:v>0.65949031773069899</c:v>
                </c:pt>
                <c:pt idx="39">
                  <c:v>0.7569389995061</c:v>
                </c:pt>
                <c:pt idx="40">
                  <c:v>0.76047451724607795</c:v>
                </c:pt>
                <c:pt idx="41">
                  <c:v>0.79708611659209905</c:v>
                </c:pt>
                <c:pt idx="42">
                  <c:v>0.77071881959200705</c:v>
                </c:pt>
                <c:pt idx="43">
                  <c:v>0.80104058033106695</c:v>
                </c:pt>
                <c:pt idx="44">
                  <c:v>0.80496588595044205</c:v>
                </c:pt>
                <c:pt idx="45">
                  <c:v>0.90309623106299397</c:v>
                </c:pt>
                <c:pt idx="46">
                  <c:v>0.85227462565580103</c:v>
                </c:pt>
                <c:pt idx="47">
                  <c:v>0.92130384489582695</c:v>
                </c:pt>
                <c:pt idx="48">
                  <c:v>0.88814823243048902</c:v>
                </c:pt>
                <c:pt idx="49">
                  <c:v>0.85366463877573695</c:v>
                </c:pt>
                <c:pt idx="50">
                  <c:v>0.88409519299041295</c:v>
                </c:pt>
                <c:pt idx="51">
                  <c:v>0.90009047842442502</c:v>
                </c:pt>
                <c:pt idx="52">
                  <c:v>0.87117165632201499</c:v>
                </c:pt>
                <c:pt idx="53">
                  <c:v>0.90725843951054796</c:v>
                </c:pt>
                <c:pt idx="54">
                  <c:v>0.87603991397367897</c:v>
                </c:pt>
                <c:pt idx="55">
                  <c:v>0.90004612165821996</c:v>
                </c:pt>
                <c:pt idx="56">
                  <c:v>0.935361892446127</c:v>
                </c:pt>
                <c:pt idx="57">
                  <c:v>0.96695994099427995</c:v>
                </c:pt>
                <c:pt idx="58">
                  <c:v>0.89757373267885199</c:v>
                </c:pt>
                <c:pt idx="59">
                  <c:v>0.93637628275972495</c:v>
                </c:pt>
                <c:pt idx="60">
                  <c:v>0.94998479086200105</c:v>
                </c:pt>
                <c:pt idx="61">
                  <c:v>0.94001649191894399</c:v>
                </c:pt>
                <c:pt idx="62">
                  <c:v>0.93267609703698395</c:v>
                </c:pt>
                <c:pt idx="63">
                  <c:v>0.98559673548226001</c:v>
                </c:pt>
                <c:pt idx="64">
                  <c:v>0.95981358057109301</c:v>
                </c:pt>
                <c:pt idx="65">
                  <c:v>0.93982213190764996</c:v>
                </c:pt>
                <c:pt idx="66">
                  <c:v>0.96215203406754801</c:v>
                </c:pt>
                <c:pt idx="67">
                  <c:v>0.97113096514952701</c:v>
                </c:pt>
                <c:pt idx="68">
                  <c:v>0.94056267904137303</c:v>
                </c:pt>
                <c:pt idx="69">
                  <c:v>0.95742094628701202</c:v>
                </c:pt>
                <c:pt idx="70">
                  <c:v>0.96737270356132199</c:v>
                </c:pt>
                <c:pt idx="71">
                  <c:v>0.93171663678766803</c:v>
                </c:pt>
                <c:pt idx="72">
                  <c:v>0.98202052699504105</c:v>
                </c:pt>
                <c:pt idx="73">
                  <c:v>1.000000000040657</c:v>
                </c:pt>
                <c:pt idx="74">
                  <c:v>0.96183297400324597</c:v>
                </c:pt>
                <c:pt idx="75">
                  <c:v>0.99311234637264301</c:v>
                </c:pt>
                <c:pt idx="76">
                  <c:v>0.94733149167693098</c:v>
                </c:pt>
                <c:pt idx="77">
                  <c:v>0.94017422652413396</c:v>
                </c:pt>
                <c:pt idx="78">
                  <c:v>0.99191216683290695</c:v>
                </c:pt>
                <c:pt idx="79">
                  <c:v>0.93308461192397096</c:v>
                </c:pt>
                <c:pt idx="80">
                  <c:v>0.93037932519329103</c:v>
                </c:pt>
                <c:pt idx="81">
                  <c:v>0.93158241345369697</c:v>
                </c:pt>
                <c:pt idx="82">
                  <c:v>0.95247476774699802</c:v>
                </c:pt>
                <c:pt idx="83">
                  <c:v>0.92495042765575297</c:v>
                </c:pt>
                <c:pt idx="84">
                  <c:v>0.90990600400381605</c:v>
                </c:pt>
                <c:pt idx="85">
                  <c:v>0.88236430198214599</c:v>
                </c:pt>
                <c:pt idx="86">
                  <c:v>0.90618707860848702</c:v>
                </c:pt>
                <c:pt idx="87">
                  <c:v>0.94341336648171503</c:v>
                </c:pt>
                <c:pt idx="88">
                  <c:v>0.92590805491863104</c:v>
                </c:pt>
                <c:pt idx="89">
                  <c:v>0.90577619476125504</c:v>
                </c:pt>
                <c:pt idx="90">
                  <c:v>0.89035388428898599</c:v>
                </c:pt>
              </c:numCache>
            </c:numRef>
          </c:yVal>
          <c:smooth val="1"/>
        </c:ser>
        <c:ser>
          <c:idx val="7"/>
          <c:order val="1"/>
          <c:tx>
            <c:v>eGFP</c:v>
          </c:tx>
          <c:spPr>
            <a:ln w="19050" cap="rnd">
              <a:solidFill>
                <a:schemeClr val="accent2">
                  <a:lumMod val="60000"/>
                </a:schemeClr>
              </a:solidFill>
              <a:round/>
            </a:ln>
            <a:effectLst/>
          </c:spPr>
          <c:marker>
            <c:symbol val="circle"/>
            <c:size val="5"/>
            <c:spPr>
              <a:solidFill>
                <a:schemeClr val="accent2">
                  <a:lumMod val="60000"/>
                </a:schemeClr>
              </a:solidFill>
              <a:ln w="9525">
                <a:solidFill>
                  <a:schemeClr val="accent2">
                    <a:lumMod val="60000"/>
                  </a:schemeClr>
                </a:solidFill>
              </a:ln>
              <a:effectLst/>
            </c:spPr>
          </c:marker>
          <c:xVal>
            <c:numRef>
              <c:f>Sheet1!$ES$2:$ES$92</c:f>
              <c:numCache>
                <c:formatCode>General</c:formatCode>
                <c:ptCount val="91"/>
                <c:pt idx="0">
                  <c:v>0</c:v>
                </c:pt>
                <c:pt idx="1">
                  <c:v>10</c:v>
                </c:pt>
                <c:pt idx="2">
                  <c:v>20</c:v>
                </c:pt>
                <c:pt idx="3">
                  <c:v>30</c:v>
                </c:pt>
                <c:pt idx="4">
                  <c:v>40</c:v>
                </c:pt>
                <c:pt idx="5">
                  <c:v>50</c:v>
                </c:pt>
                <c:pt idx="6">
                  <c:v>60</c:v>
                </c:pt>
                <c:pt idx="7">
                  <c:v>70</c:v>
                </c:pt>
                <c:pt idx="8">
                  <c:v>80</c:v>
                </c:pt>
                <c:pt idx="9">
                  <c:v>90</c:v>
                </c:pt>
                <c:pt idx="10">
                  <c:v>100</c:v>
                </c:pt>
                <c:pt idx="11">
                  <c:v>110</c:v>
                </c:pt>
                <c:pt idx="12">
                  <c:v>120</c:v>
                </c:pt>
                <c:pt idx="13">
                  <c:v>130</c:v>
                </c:pt>
                <c:pt idx="14">
                  <c:v>140</c:v>
                </c:pt>
                <c:pt idx="15">
                  <c:v>150</c:v>
                </c:pt>
                <c:pt idx="16">
                  <c:v>160</c:v>
                </c:pt>
                <c:pt idx="17">
                  <c:v>170</c:v>
                </c:pt>
                <c:pt idx="18">
                  <c:v>180</c:v>
                </c:pt>
                <c:pt idx="19">
                  <c:v>190</c:v>
                </c:pt>
                <c:pt idx="20">
                  <c:v>200</c:v>
                </c:pt>
                <c:pt idx="21">
                  <c:v>210</c:v>
                </c:pt>
                <c:pt idx="22">
                  <c:v>220</c:v>
                </c:pt>
                <c:pt idx="23">
                  <c:v>230</c:v>
                </c:pt>
                <c:pt idx="24">
                  <c:v>240</c:v>
                </c:pt>
                <c:pt idx="25">
                  <c:v>250</c:v>
                </c:pt>
                <c:pt idx="26">
                  <c:v>260</c:v>
                </c:pt>
                <c:pt idx="27">
                  <c:v>270</c:v>
                </c:pt>
                <c:pt idx="28">
                  <c:v>280</c:v>
                </c:pt>
                <c:pt idx="29">
                  <c:v>290</c:v>
                </c:pt>
                <c:pt idx="30">
                  <c:v>300</c:v>
                </c:pt>
                <c:pt idx="31">
                  <c:v>310</c:v>
                </c:pt>
                <c:pt idx="32">
                  <c:v>320</c:v>
                </c:pt>
                <c:pt idx="33">
                  <c:v>330</c:v>
                </c:pt>
                <c:pt idx="34">
                  <c:v>340</c:v>
                </c:pt>
                <c:pt idx="35">
                  <c:v>350</c:v>
                </c:pt>
                <c:pt idx="36">
                  <c:v>360</c:v>
                </c:pt>
                <c:pt idx="37">
                  <c:v>370</c:v>
                </c:pt>
                <c:pt idx="38">
                  <c:v>380</c:v>
                </c:pt>
                <c:pt idx="39">
                  <c:v>390</c:v>
                </c:pt>
                <c:pt idx="40">
                  <c:v>400</c:v>
                </c:pt>
                <c:pt idx="41">
                  <c:v>410</c:v>
                </c:pt>
                <c:pt idx="42">
                  <c:v>420</c:v>
                </c:pt>
                <c:pt idx="43">
                  <c:v>430</c:v>
                </c:pt>
                <c:pt idx="44">
                  <c:v>440</c:v>
                </c:pt>
                <c:pt idx="45">
                  <c:v>450</c:v>
                </c:pt>
                <c:pt idx="46">
                  <c:v>460</c:v>
                </c:pt>
                <c:pt idx="47">
                  <c:v>470</c:v>
                </c:pt>
                <c:pt idx="48">
                  <c:v>480</c:v>
                </c:pt>
                <c:pt idx="49">
                  <c:v>490</c:v>
                </c:pt>
                <c:pt idx="50">
                  <c:v>500</c:v>
                </c:pt>
                <c:pt idx="51">
                  <c:v>510</c:v>
                </c:pt>
                <c:pt idx="52">
                  <c:v>520</c:v>
                </c:pt>
                <c:pt idx="53">
                  <c:v>530</c:v>
                </c:pt>
                <c:pt idx="54">
                  <c:v>540</c:v>
                </c:pt>
                <c:pt idx="55">
                  <c:v>550</c:v>
                </c:pt>
                <c:pt idx="56">
                  <c:v>560</c:v>
                </c:pt>
                <c:pt idx="57">
                  <c:v>570</c:v>
                </c:pt>
                <c:pt idx="58">
                  <c:v>580</c:v>
                </c:pt>
                <c:pt idx="59">
                  <c:v>590</c:v>
                </c:pt>
                <c:pt idx="60">
                  <c:v>600</c:v>
                </c:pt>
                <c:pt idx="61">
                  <c:v>610</c:v>
                </c:pt>
                <c:pt idx="62">
                  <c:v>620</c:v>
                </c:pt>
                <c:pt idx="63">
                  <c:v>630</c:v>
                </c:pt>
                <c:pt idx="64">
                  <c:v>640</c:v>
                </c:pt>
                <c:pt idx="65">
                  <c:v>650</c:v>
                </c:pt>
                <c:pt idx="66">
                  <c:v>660</c:v>
                </c:pt>
                <c:pt idx="67">
                  <c:v>670</c:v>
                </c:pt>
                <c:pt idx="68">
                  <c:v>680</c:v>
                </c:pt>
                <c:pt idx="69">
                  <c:v>690</c:v>
                </c:pt>
                <c:pt idx="70">
                  <c:v>700</c:v>
                </c:pt>
                <c:pt idx="71">
                  <c:v>710</c:v>
                </c:pt>
                <c:pt idx="72">
                  <c:v>720</c:v>
                </c:pt>
                <c:pt idx="73">
                  <c:v>730</c:v>
                </c:pt>
                <c:pt idx="74">
                  <c:v>740</c:v>
                </c:pt>
                <c:pt idx="75">
                  <c:v>750</c:v>
                </c:pt>
                <c:pt idx="76">
                  <c:v>760</c:v>
                </c:pt>
                <c:pt idx="77">
                  <c:v>770</c:v>
                </c:pt>
                <c:pt idx="78">
                  <c:v>780</c:v>
                </c:pt>
                <c:pt idx="79">
                  <c:v>790</c:v>
                </c:pt>
                <c:pt idx="80">
                  <c:v>800</c:v>
                </c:pt>
                <c:pt idx="81">
                  <c:v>810</c:v>
                </c:pt>
                <c:pt idx="82">
                  <c:v>820</c:v>
                </c:pt>
                <c:pt idx="83">
                  <c:v>830</c:v>
                </c:pt>
                <c:pt idx="84">
                  <c:v>840</c:v>
                </c:pt>
                <c:pt idx="85">
                  <c:v>850</c:v>
                </c:pt>
                <c:pt idx="86">
                  <c:v>860</c:v>
                </c:pt>
                <c:pt idx="87">
                  <c:v>870</c:v>
                </c:pt>
                <c:pt idx="88">
                  <c:v>880</c:v>
                </c:pt>
                <c:pt idx="89">
                  <c:v>890</c:v>
                </c:pt>
                <c:pt idx="90">
                  <c:v>900</c:v>
                </c:pt>
              </c:numCache>
            </c:numRef>
          </c:xVal>
          <c:yVal>
            <c:numRef>
              <c:f>Sheet1!$FB$2:$FB$92</c:f>
              <c:numCache>
                <c:formatCode>General</c:formatCode>
                <c:ptCount val="91"/>
                <c:pt idx="0">
                  <c:v>-1.16130161997788E-8</c:v>
                </c:pt>
                <c:pt idx="1">
                  <c:v>1.8462355440608699E-2</c:v>
                </c:pt>
                <c:pt idx="2">
                  <c:v>3.42233400584811E-2</c:v>
                </c:pt>
                <c:pt idx="3">
                  <c:v>5.1047455355067398E-2</c:v>
                </c:pt>
                <c:pt idx="4">
                  <c:v>6.9811850058181205E-2</c:v>
                </c:pt>
                <c:pt idx="5">
                  <c:v>7.3812435746771904E-2</c:v>
                </c:pt>
                <c:pt idx="6">
                  <c:v>8.6047764156428799E-2</c:v>
                </c:pt>
                <c:pt idx="7">
                  <c:v>7.7678299664286701E-2</c:v>
                </c:pt>
                <c:pt idx="8">
                  <c:v>8.0395587201992302E-2</c:v>
                </c:pt>
                <c:pt idx="9">
                  <c:v>7.9646782833872401E-2</c:v>
                </c:pt>
                <c:pt idx="10">
                  <c:v>8.0913445197176498E-2</c:v>
                </c:pt>
                <c:pt idx="11">
                  <c:v>9.3062386387790005E-2</c:v>
                </c:pt>
                <c:pt idx="12">
                  <c:v>9.8662320531729505E-2</c:v>
                </c:pt>
                <c:pt idx="13">
                  <c:v>0.10296896455691799</c:v>
                </c:pt>
                <c:pt idx="14">
                  <c:v>0.10419263675080601</c:v>
                </c:pt>
                <c:pt idx="15">
                  <c:v>0.13124488803919701</c:v>
                </c:pt>
                <c:pt idx="16">
                  <c:v>0.16798669856944301</c:v>
                </c:pt>
                <c:pt idx="17">
                  <c:v>0.19676317967652601</c:v>
                </c:pt>
                <c:pt idx="18">
                  <c:v>0.18843723704635901</c:v>
                </c:pt>
                <c:pt idx="19">
                  <c:v>0.18282318938071701</c:v>
                </c:pt>
                <c:pt idx="20">
                  <c:v>0.17734395561185101</c:v>
                </c:pt>
                <c:pt idx="21">
                  <c:v>0.167865972730912</c:v>
                </c:pt>
                <c:pt idx="22">
                  <c:v>0.20730036798158799</c:v>
                </c:pt>
                <c:pt idx="23">
                  <c:v>0.22621343701704999</c:v>
                </c:pt>
                <c:pt idx="24">
                  <c:v>0.23075471385208701</c:v>
                </c:pt>
                <c:pt idx="25">
                  <c:v>0.254522386419054</c:v>
                </c:pt>
                <c:pt idx="26">
                  <c:v>0.249946798420349</c:v>
                </c:pt>
                <c:pt idx="27">
                  <c:v>0.24745768046320299</c:v>
                </c:pt>
                <c:pt idx="28">
                  <c:v>0.24627617319645601</c:v>
                </c:pt>
                <c:pt idx="29">
                  <c:v>0.27201572775661498</c:v>
                </c:pt>
                <c:pt idx="30">
                  <c:v>0.29010814638163401</c:v>
                </c:pt>
                <c:pt idx="31">
                  <c:v>0.30311893314444499</c:v>
                </c:pt>
                <c:pt idx="32">
                  <c:v>0.355350444948348</c:v>
                </c:pt>
                <c:pt idx="33">
                  <c:v>0.39234197494162398</c:v>
                </c:pt>
                <c:pt idx="34">
                  <c:v>0.39894892094502998</c:v>
                </c:pt>
                <c:pt idx="35">
                  <c:v>0.41199377336751503</c:v>
                </c:pt>
                <c:pt idx="36">
                  <c:v>0.450024213637779</c:v>
                </c:pt>
                <c:pt idx="37">
                  <c:v>0.47086720320890002</c:v>
                </c:pt>
                <c:pt idx="38">
                  <c:v>0.471615569865736</c:v>
                </c:pt>
                <c:pt idx="39">
                  <c:v>0.54341395464581999</c:v>
                </c:pt>
                <c:pt idx="40">
                  <c:v>0.55708471834369699</c:v>
                </c:pt>
                <c:pt idx="41">
                  <c:v>0.57537907482725204</c:v>
                </c:pt>
                <c:pt idx="42">
                  <c:v>0.55485196194082398</c:v>
                </c:pt>
                <c:pt idx="43">
                  <c:v>0.60032636505784198</c:v>
                </c:pt>
                <c:pt idx="44">
                  <c:v>0.62850584674614296</c:v>
                </c:pt>
                <c:pt idx="45">
                  <c:v>0.66998280014911205</c:v>
                </c:pt>
                <c:pt idx="46">
                  <c:v>0.69214892419956398</c:v>
                </c:pt>
                <c:pt idx="47">
                  <c:v>0.72717867471784403</c:v>
                </c:pt>
                <c:pt idx="48">
                  <c:v>0.73686998620975497</c:v>
                </c:pt>
                <c:pt idx="49">
                  <c:v>0.733528404130112</c:v>
                </c:pt>
                <c:pt idx="50">
                  <c:v>0.78234706179254998</c:v>
                </c:pt>
                <c:pt idx="51">
                  <c:v>0.77643112282485005</c:v>
                </c:pt>
                <c:pt idx="52">
                  <c:v>0.76548939534750504</c:v>
                </c:pt>
                <c:pt idx="53">
                  <c:v>0.76148140802946496</c:v>
                </c:pt>
                <c:pt idx="54">
                  <c:v>0.75203831541798305</c:v>
                </c:pt>
                <c:pt idx="55">
                  <c:v>0.77061636312614701</c:v>
                </c:pt>
                <c:pt idx="56">
                  <c:v>0.79307955242028405</c:v>
                </c:pt>
                <c:pt idx="57">
                  <c:v>0.83651765678517698</c:v>
                </c:pt>
                <c:pt idx="58">
                  <c:v>0.79075891294670797</c:v>
                </c:pt>
                <c:pt idx="59">
                  <c:v>0.83681227528153701</c:v>
                </c:pt>
                <c:pt idx="60">
                  <c:v>0.808885540414222</c:v>
                </c:pt>
                <c:pt idx="61">
                  <c:v>0.81673125880435404</c:v>
                </c:pt>
                <c:pt idx="62">
                  <c:v>0.83948718386570398</c:v>
                </c:pt>
                <c:pt idx="63">
                  <c:v>0.87058131695664298</c:v>
                </c:pt>
                <c:pt idx="64">
                  <c:v>0.83603652347636803</c:v>
                </c:pt>
                <c:pt idx="65">
                  <c:v>0.83768757254308002</c:v>
                </c:pt>
                <c:pt idx="66">
                  <c:v>0.87864367002538701</c:v>
                </c:pt>
                <c:pt idx="67">
                  <c:v>0.86634341359467104</c:v>
                </c:pt>
                <c:pt idx="68">
                  <c:v>0.85618045382281305</c:v>
                </c:pt>
                <c:pt idx="69">
                  <c:v>0.88779476674607305</c:v>
                </c:pt>
                <c:pt idx="70">
                  <c:v>0.85271879784476001</c:v>
                </c:pt>
                <c:pt idx="71">
                  <c:v>0.87879220550980297</c:v>
                </c:pt>
                <c:pt idx="72">
                  <c:v>0.90703054452617204</c:v>
                </c:pt>
                <c:pt idx="73">
                  <c:v>0.92699780912106799</c:v>
                </c:pt>
                <c:pt idx="74">
                  <c:v>0.91264939900893804</c:v>
                </c:pt>
                <c:pt idx="75">
                  <c:v>0.933573143740978</c:v>
                </c:pt>
                <c:pt idx="76">
                  <c:v>0.92434860602314906</c:v>
                </c:pt>
                <c:pt idx="77">
                  <c:v>0.92725308952381602</c:v>
                </c:pt>
                <c:pt idx="78">
                  <c:v>0.95697109015264004</c:v>
                </c:pt>
                <c:pt idx="79">
                  <c:v>0.91598486449296901</c:v>
                </c:pt>
                <c:pt idx="80">
                  <c:v>0.98090137222977303</c:v>
                </c:pt>
                <c:pt idx="81">
                  <c:v>0.97295137670673704</c:v>
                </c:pt>
                <c:pt idx="82">
                  <c:v>0.96934283749979799</c:v>
                </c:pt>
                <c:pt idx="83">
                  <c:v>0.975560759178426</c:v>
                </c:pt>
                <c:pt idx="84">
                  <c:v>0.955355419112775</c:v>
                </c:pt>
                <c:pt idx="85">
                  <c:v>0.95126905979793297</c:v>
                </c:pt>
                <c:pt idx="86">
                  <c:v>0.94994071201354302</c:v>
                </c:pt>
                <c:pt idx="87">
                  <c:v>0.99999999986253296</c:v>
                </c:pt>
                <c:pt idx="88">
                  <c:v>0.96196619095070601</c:v>
                </c:pt>
                <c:pt idx="89">
                  <c:v>0.94452352116014404</c:v>
                </c:pt>
                <c:pt idx="90">
                  <c:v>0.92688054970742095</c:v>
                </c:pt>
              </c:numCache>
            </c:numRef>
          </c:yVal>
          <c:smooth val="1"/>
        </c:ser>
        <c:ser>
          <c:idx val="0"/>
          <c:order val="2"/>
          <c:tx>
            <c:v>sfGFP</c:v>
          </c:tx>
          <c:spPr>
            <a:ln w="25400" cap="rnd">
              <a:solidFill>
                <a:schemeClr val="accent1"/>
              </a:solidFill>
              <a:round/>
            </a:ln>
            <a:effectLst/>
          </c:spPr>
          <c:marker>
            <c:symbol val="circle"/>
            <c:size val="5"/>
            <c:spPr>
              <a:solidFill>
                <a:schemeClr val="accent1"/>
              </a:solidFill>
              <a:ln w="9525">
                <a:solidFill>
                  <a:schemeClr val="accent1"/>
                </a:solidFill>
              </a:ln>
              <a:effectLst/>
            </c:spPr>
          </c:marker>
          <c:xVal>
            <c:numRef>
              <c:f>Sheet1!$ES$2:$ES$92</c:f>
              <c:numCache>
                <c:formatCode>General</c:formatCode>
                <c:ptCount val="91"/>
                <c:pt idx="0">
                  <c:v>0</c:v>
                </c:pt>
                <c:pt idx="1">
                  <c:v>10</c:v>
                </c:pt>
                <c:pt idx="2">
                  <c:v>20</c:v>
                </c:pt>
                <c:pt idx="3">
                  <c:v>30</c:v>
                </c:pt>
                <c:pt idx="4">
                  <c:v>40</c:v>
                </c:pt>
                <c:pt idx="5">
                  <c:v>50</c:v>
                </c:pt>
                <c:pt idx="6">
                  <c:v>60</c:v>
                </c:pt>
                <c:pt idx="7">
                  <c:v>70</c:v>
                </c:pt>
                <c:pt idx="8">
                  <c:v>80</c:v>
                </c:pt>
                <c:pt idx="9">
                  <c:v>90</c:v>
                </c:pt>
                <c:pt idx="10">
                  <c:v>100</c:v>
                </c:pt>
                <c:pt idx="11">
                  <c:v>110</c:v>
                </c:pt>
                <c:pt idx="12">
                  <c:v>120</c:v>
                </c:pt>
                <c:pt idx="13">
                  <c:v>130</c:v>
                </c:pt>
                <c:pt idx="14">
                  <c:v>140</c:v>
                </c:pt>
                <c:pt idx="15">
                  <c:v>150</c:v>
                </c:pt>
                <c:pt idx="16">
                  <c:v>160</c:v>
                </c:pt>
                <c:pt idx="17">
                  <c:v>170</c:v>
                </c:pt>
                <c:pt idx="18">
                  <c:v>180</c:v>
                </c:pt>
                <c:pt idx="19">
                  <c:v>190</c:v>
                </c:pt>
                <c:pt idx="20">
                  <c:v>200</c:v>
                </c:pt>
                <c:pt idx="21">
                  <c:v>210</c:v>
                </c:pt>
                <c:pt idx="22">
                  <c:v>220</c:v>
                </c:pt>
                <c:pt idx="23">
                  <c:v>230</c:v>
                </c:pt>
                <c:pt idx="24">
                  <c:v>240</c:v>
                </c:pt>
                <c:pt idx="25">
                  <c:v>250</c:v>
                </c:pt>
                <c:pt idx="26">
                  <c:v>260</c:v>
                </c:pt>
                <c:pt idx="27">
                  <c:v>270</c:v>
                </c:pt>
                <c:pt idx="28">
                  <c:v>280</c:v>
                </c:pt>
                <c:pt idx="29">
                  <c:v>290</c:v>
                </c:pt>
                <c:pt idx="30">
                  <c:v>300</c:v>
                </c:pt>
                <c:pt idx="31">
                  <c:v>310</c:v>
                </c:pt>
                <c:pt idx="32">
                  <c:v>320</c:v>
                </c:pt>
                <c:pt idx="33">
                  <c:v>330</c:v>
                </c:pt>
                <c:pt idx="34">
                  <c:v>340</c:v>
                </c:pt>
                <c:pt idx="35">
                  <c:v>350</c:v>
                </c:pt>
                <c:pt idx="36">
                  <c:v>360</c:v>
                </c:pt>
                <c:pt idx="37">
                  <c:v>370</c:v>
                </c:pt>
                <c:pt idx="38">
                  <c:v>380</c:v>
                </c:pt>
                <c:pt idx="39">
                  <c:v>390</c:v>
                </c:pt>
                <c:pt idx="40">
                  <c:v>400</c:v>
                </c:pt>
                <c:pt idx="41">
                  <c:v>410</c:v>
                </c:pt>
                <c:pt idx="42">
                  <c:v>420</c:v>
                </c:pt>
                <c:pt idx="43">
                  <c:v>430</c:v>
                </c:pt>
                <c:pt idx="44">
                  <c:v>440</c:v>
                </c:pt>
                <c:pt idx="45">
                  <c:v>450</c:v>
                </c:pt>
                <c:pt idx="46">
                  <c:v>460</c:v>
                </c:pt>
                <c:pt idx="47">
                  <c:v>470</c:v>
                </c:pt>
                <c:pt idx="48">
                  <c:v>480</c:v>
                </c:pt>
                <c:pt idx="49">
                  <c:v>490</c:v>
                </c:pt>
                <c:pt idx="50">
                  <c:v>500</c:v>
                </c:pt>
                <c:pt idx="51">
                  <c:v>510</c:v>
                </c:pt>
                <c:pt idx="52">
                  <c:v>520</c:v>
                </c:pt>
                <c:pt idx="53">
                  <c:v>530</c:v>
                </c:pt>
                <c:pt idx="54">
                  <c:v>540</c:v>
                </c:pt>
                <c:pt idx="55">
                  <c:v>550</c:v>
                </c:pt>
                <c:pt idx="56">
                  <c:v>560</c:v>
                </c:pt>
                <c:pt idx="57">
                  <c:v>570</c:v>
                </c:pt>
                <c:pt idx="58">
                  <c:v>580</c:v>
                </c:pt>
                <c:pt idx="59">
                  <c:v>590</c:v>
                </c:pt>
                <c:pt idx="60">
                  <c:v>600</c:v>
                </c:pt>
                <c:pt idx="61">
                  <c:v>610</c:v>
                </c:pt>
                <c:pt idx="62">
                  <c:v>620</c:v>
                </c:pt>
                <c:pt idx="63">
                  <c:v>630</c:v>
                </c:pt>
                <c:pt idx="64">
                  <c:v>640</c:v>
                </c:pt>
                <c:pt idx="65">
                  <c:v>650</c:v>
                </c:pt>
                <c:pt idx="66">
                  <c:v>660</c:v>
                </c:pt>
                <c:pt idx="67">
                  <c:v>670</c:v>
                </c:pt>
                <c:pt idx="68">
                  <c:v>680</c:v>
                </c:pt>
                <c:pt idx="69">
                  <c:v>690</c:v>
                </c:pt>
                <c:pt idx="70">
                  <c:v>700</c:v>
                </c:pt>
                <c:pt idx="71">
                  <c:v>710</c:v>
                </c:pt>
                <c:pt idx="72">
                  <c:v>720</c:v>
                </c:pt>
                <c:pt idx="73">
                  <c:v>730</c:v>
                </c:pt>
                <c:pt idx="74">
                  <c:v>740</c:v>
                </c:pt>
                <c:pt idx="75">
                  <c:v>750</c:v>
                </c:pt>
                <c:pt idx="76">
                  <c:v>760</c:v>
                </c:pt>
                <c:pt idx="77">
                  <c:v>770</c:v>
                </c:pt>
                <c:pt idx="78">
                  <c:v>780</c:v>
                </c:pt>
                <c:pt idx="79">
                  <c:v>790</c:v>
                </c:pt>
                <c:pt idx="80">
                  <c:v>800</c:v>
                </c:pt>
                <c:pt idx="81">
                  <c:v>810</c:v>
                </c:pt>
                <c:pt idx="82">
                  <c:v>820</c:v>
                </c:pt>
                <c:pt idx="83">
                  <c:v>830</c:v>
                </c:pt>
                <c:pt idx="84">
                  <c:v>840</c:v>
                </c:pt>
                <c:pt idx="85">
                  <c:v>850</c:v>
                </c:pt>
                <c:pt idx="86">
                  <c:v>860</c:v>
                </c:pt>
                <c:pt idx="87">
                  <c:v>870</c:v>
                </c:pt>
                <c:pt idx="88">
                  <c:v>880</c:v>
                </c:pt>
                <c:pt idx="89">
                  <c:v>890</c:v>
                </c:pt>
                <c:pt idx="90">
                  <c:v>900</c:v>
                </c:pt>
              </c:numCache>
            </c:numRef>
          </c:xVal>
          <c:yVal>
            <c:numRef>
              <c:f>Sheet1!$EV$2:$EV$92</c:f>
              <c:numCache>
                <c:formatCode>General</c:formatCode>
                <c:ptCount val="91"/>
                <c:pt idx="0">
                  <c:v>-4.8374193083569896E-10</c:v>
                </c:pt>
                <c:pt idx="1">
                  <c:v>3.1867478398100002E-2</c:v>
                </c:pt>
                <c:pt idx="2">
                  <c:v>5.3625198660401698E-2</c:v>
                </c:pt>
                <c:pt idx="3">
                  <c:v>6.7259870138290795E-2</c:v>
                </c:pt>
                <c:pt idx="4">
                  <c:v>9.1372128311768802E-2</c:v>
                </c:pt>
                <c:pt idx="5">
                  <c:v>0.103422312713008</c:v>
                </c:pt>
                <c:pt idx="6">
                  <c:v>0.10951016500543199</c:v>
                </c:pt>
                <c:pt idx="7">
                  <c:v>9.4810863988192898E-2</c:v>
                </c:pt>
                <c:pt idx="8">
                  <c:v>0.102826270680141</c:v>
                </c:pt>
                <c:pt idx="9">
                  <c:v>0.11387537427111399</c:v>
                </c:pt>
                <c:pt idx="10">
                  <c:v>0.11778608134545999</c:v>
                </c:pt>
                <c:pt idx="11">
                  <c:v>0.13730629722850601</c:v>
                </c:pt>
                <c:pt idx="12">
                  <c:v>0.15016017806177401</c:v>
                </c:pt>
                <c:pt idx="13">
                  <c:v>0.15597009093596201</c:v>
                </c:pt>
                <c:pt idx="14">
                  <c:v>0.15362863421331799</c:v>
                </c:pt>
                <c:pt idx="15">
                  <c:v>0.20072419562604099</c:v>
                </c:pt>
                <c:pt idx="16">
                  <c:v>0.24118522165189199</c:v>
                </c:pt>
                <c:pt idx="17">
                  <c:v>0.25390321250481002</c:v>
                </c:pt>
                <c:pt idx="18">
                  <c:v>0.29147062596105899</c:v>
                </c:pt>
                <c:pt idx="19">
                  <c:v>0.30247016198820398</c:v>
                </c:pt>
                <c:pt idx="20">
                  <c:v>0.294437574873192</c:v>
                </c:pt>
                <c:pt idx="21">
                  <c:v>0.29763617605826198</c:v>
                </c:pt>
                <c:pt idx="22">
                  <c:v>0.32345522105003399</c:v>
                </c:pt>
                <c:pt idx="23">
                  <c:v>0.325816080950734</c:v>
                </c:pt>
                <c:pt idx="24">
                  <c:v>0.34016357507989298</c:v>
                </c:pt>
                <c:pt idx="25">
                  <c:v>0.36054451351967998</c:v>
                </c:pt>
                <c:pt idx="26">
                  <c:v>0.36323551194769699</c:v>
                </c:pt>
                <c:pt idx="27">
                  <c:v>0.356437342786113</c:v>
                </c:pt>
                <c:pt idx="28">
                  <c:v>0.41271025078504597</c:v>
                </c:pt>
                <c:pt idx="29">
                  <c:v>0.42160986862885302</c:v>
                </c:pt>
                <c:pt idx="30">
                  <c:v>0.462208970936962</c:v>
                </c:pt>
                <c:pt idx="31">
                  <c:v>0.48056779075758099</c:v>
                </c:pt>
                <c:pt idx="32">
                  <c:v>0.52632222473856805</c:v>
                </c:pt>
                <c:pt idx="33">
                  <c:v>0.53670433594692801</c:v>
                </c:pt>
                <c:pt idx="34">
                  <c:v>0.51536895580239095</c:v>
                </c:pt>
                <c:pt idx="35">
                  <c:v>0.58642861853541295</c:v>
                </c:pt>
                <c:pt idx="36">
                  <c:v>0.62706697188171301</c:v>
                </c:pt>
                <c:pt idx="37">
                  <c:v>0.65357517736111104</c:v>
                </c:pt>
                <c:pt idx="38">
                  <c:v>0.65949031773069899</c:v>
                </c:pt>
                <c:pt idx="39">
                  <c:v>0.7569389995061</c:v>
                </c:pt>
                <c:pt idx="40">
                  <c:v>0.76047451724607795</c:v>
                </c:pt>
                <c:pt idx="41">
                  <c:v>0.79708611659209905</c:v>
                </c:pt>
                <c:pt idx="42">
                  <c:v>0.77071881959200705</c:v>
                </c:pt>
                <c:pt idx="43">
                  <c:v>0.80104058033106695</c:v>
                </c:pt>
                <c:pt idx="44">
                  <c:v>0.80496588595044205</c:v>
                </c:pt>
                <c:pt idx="45">
                  <c:v>0.90309623106299397</c:v>
                </c:pt>
                <c:pt idx="46">
                  <c:v>0.85227462565580103</c:v>
                </c:pt>
                <c:pt idx="47">
                  <c:v>0.92130384489582695</c:v>
                </c:pt>
                <c:pt idx="48">
                  <c:v>0.88814823243048902</c:v>
                </c:pt>
                <c:pt idx="49">
                  <c:v>0.85366463877573695</c:v>
                </c:pt>
                <c:pt idx="50">
                  <c:v>0.88409519299041295</c:v>
                </c:pt>
                <c:pt idx="51">
                  <c:v>0.90009047842442502</c:v>
                </c:pt>
                <c:pt idx="52">
                  <c:v>0.87117165632201499</c:v>
                </c:pt>
                <c:pt idx="53">
                  <c:v>0.90725843951054796</c:v>
                </c:pt>
                <c:pt idx="54">
                  <c:v>0.87603991397367897</c:v>
                </c:pt>
                <c:pt idx="55">
                  <c:v>0.90004612165821996</c:v>
                </c:pt>
                <c:pt idx="56">
                  <c:v>0.935361892446127</c:v>
                </c:pt>
                <c:pt idx="57">
                  <c:v>0.96695994099427995</c:v>
                </c:pt>
                <c:pt idx="58">
                  <c:v>0.89757373267885199</c:v>
                </c:pt>
                <c:pt idx="59">
                  <c:v>0.93637628275972495</c:v>
                </c:pt>
                <c:pt idx="60">
                  <c:v>0.94998479086200105</c:v>
                </c:pt>
                <c:pt idx="61">
                  <c:v>0.94001649191894399</c:v>
                </c:pt>
                <c:pt idx="62">
                  <c:v>0.93267609703698395</c:v>
                </c:pt>
                <c:pt idx="63">
                  <c:v>0.98559673548226001</c:v>
                </c:pt>
                <c:pt idx="64">
                  <c:v>0.95981358057109301</c:v>
                </c:pt>
                <c:pt idx="65">
                  <c:v>0.93982213190764996</c:v>
                </c:pt>
                <c:pt idx="66">
                  <c:v>0.96215203406754801</c:v>
                </c:pt>
                <c:pt idx="67">
                  <c:v>0.97113096514952701</c:v>
                </c:pt>
                <c:pt idx="68">
                  <c:v>0.94056267904137303</c:v>
                </c:pt>
                <c:pt idx="69">
                  <c:v>0.95742094628701202</c:v>
                </c:pt>
                <c:pt idx="70">
                  <c:v>0.96737270356132199</c:v>
                </c:pt>
                <c:pt idx="71">
                  <c:v>0.93171663678766803</c:v>
                </c:pt>
                <c:pt idx="72">
                  <c:v>0.98202052699504105</c:v>
                </c:pt>
                <c:pt idx="73">
                  <c:v>1.000000000040657</c:v>
                </c:pt>
                <c:pt idx="74">
                  <c:v>0.96183297400324597</c:v>
                </c:pt>
                <c:pt idx="75">
                  <c:v>0.99311234637264301</c:v>
                </c:pt>
                <c:pt idx="76">
                  <c:v>0.94733149167693098</c:v>
                </c:pt>
                <c:pt idx="77">
                  <c:v>0.94017422652413396</c:v>
                </c:pt>
                <c:pt idx="78">
                  <c:v>0.99191216683290695</c:v>
                </c:pt>
                <c:pt idx="79">
                  <c:v>0.93308461192397096</c:v>
                </c:pt>
                <c:pt idx="80">
                  <c:v>0.93037932519329103</c:v>
                </c:pt>
                <c:pt idx="81">
                  <c:v>0.93158241345369697</c:v>
                </c:pt>
                <c:pt idx="82">
                  <c:v>0.95247476774699802</c:v>
                </c:pt>
                <c:pt idx="83">
                  <c:v>0.92495042765575297</c:v>
                </c:pt>
                <c:pt idx="84">
                  <c:v>0.90990600400381605</c:v>
                </c:pt>
                <c:pt idx="85">
                  <c:v>0.88236430198214599</c:v>
                </c:pt>
                <c:pt idx="86">
                  <c:v>0.90618707860848702</c:v>
                </c:pt>
                <c:pt idx="87">
                  <c:v>0.94341336648171503</c:v>
                </c:pt>
                <c:pt idx="88">
                  <c:v>0.92590805491863104</c:v>
                </c:pt>
                <c:pt idx="89">
                  <c:v>0.90577619476125504</c:v>
                </c:pt>
                <c:pt idx="90">
                  <c:v>0.89035388428898599</c:v>
                </c:pt>
              </c:numCache>
            </c:numRef>
          </c:yVal>
          <c:smooth val="1"/>
        </c:ser>
        <c:ser>
          <c:idx val="3"/>
          <c:order val="3"/>
          <c:tx>
            <c:v>eGFP</c:v>
          </c:tx>
          <c:spPr>
            <a:ln w="25400" cap="rnd">
              <a:solidFill>
                <a:srgbClr val="FF0066"/>
              </a:solidFill>
              <a:round/>
            </a:ln>
            <a:effectLst/>
          </c:spPr>
          <c:marker>
            <c:symbol val="circle"/>
            <c:size val="5"/>
            <c:spPr>
              <a:solidFill>
                <a:srgbClr val="FF0066"/>
              </a:solidFill>
              <a:ln w="9525">
                <a:solidFill>
                  <a:srgbClr val="FF0066"/>
                </a:solidFill>
              </a:ln>
              <a:effectLst/>
            </c:spPr>
          </c:marker>
          <c:xVal>
            <c:numRef>
              <c:f>Sheet1!$ES$2:$ES$92</c:f>
              <c:numCache>
                <c:formatCode>General</c:formatCode>
                <c:ptCount val="91"/>
                <c:pt idx="0">
                  <c:v>0</c:v>
                </c:pt>
                <c:pt idx="1">
                  <c:v>10</c:v>
                </c:pt>
                <c:pt idx="2">
                  <c:v>20</c:v>
                </c:pt>
                <c:pt idx="3">
                  <c:v>30</c:v>
                </c:pt>
                <c:pt idx="4">
                  <c:v>40</c:v>
                </c:pt>
                <c:pt idx="5">
                  <c:v>50</c:v>
                </c:pt>
                <c:pt idx="6">
                  <c:v>60</c:v>
                </c:pt>
                <c:pt idx="7">
                  <c:v>70</c:v>
                </c:pt>
                <c:pt idx="8">
                  <c:v>80</c:v>
                </c:pt>
                <c:pt idx="9">
                  <c:v>90</c:v>
                </c:pt>
                <c:pt idx="10">
                  <c:v>100</c:v>
                </c:pt>
                <c:pt idx="11">
                  <c:v>110</c:v>
                </c:pt>
                <c:pt idx="12">
                  <c:v>120</c:v>
                </c:pt>
                <c:pt idx="13">
                  <c:v>130</c:v>
                </c:pt>
                <c:pt idx="14">
                  <c:v>140</c:v>
                </c:pt>
                <c:pt idx="15">
                  <c:v>150</c:v>
                </c:pt>
                <c:pt idx="16">
                  <c:v>160</c:v>
                </c:pt>
                <c:pt idx="17">
                  <c:v>170</c:v>
                </c:pt>
                <c:pt idx="18">
                  <c:v>180</c:v>
                </c:pt>
                <c:pt idx="19">
                  <c:v>190</c:v>
                </c:pt>
                <c:pt idx="20">
                  <c:v>200</c:v>
                </c:pt>
                <c:pt idx="21">
                  <c:v>210</c:v>
                </c:pt>
                <c:pt idx="22">
                  <c:v>220</c:v>
                </c:pt>
                <c:pt idx="23">
                  <c:v>230</c:v>
                </c:pt>
                <c:pt idx="24">
                  <c:v>240</c:v>
                </c:pt>
                <c:pt idx="25">
                  <c:v>250</c:v>
                </c:pt>
                <c:pt idx="26">
                  <c:v>260</c:v>
                </c:pt>
                <c:pt idx="27">
                  <c:v>270</c:v>
                </c:pt>
                <c:pt idx="28">
                  <c:v>280</c:v>
                </c:pt>
                <c:pt idx="29">
                  <c:v>290</c:v>
                </c:pt>
                <c:pt idx="30">
                  <c:v>300</c:v>
                </c:pt>
                <c:pt idx="31">
                  <c:v>310</c:v>
                </c:pt>
                <c:pt idx="32">
                  <c:v>320</c:v>
                </c:pt>
                <c:pt idx="33">
                  <c:v>330</c:v>
                </c:pt>
                <c:pt idx="34">
                  <c:v>340</c:v>
                </c:pt>
                <c:pt idx="35">
                  <c:v>350</c:v>
                </c:pt>
                <c:pt idx="36">
                  <c:v>360</c:v>
                </c:pt>
                <c:pt idx="37">
                  <c:v>370</c:v>
                </c:pt>
                <c:pt idx="38">
                  <c:v>380</c:v>
                </c:pt>
                <c:pt idx="39">
                  <c:v>390</c:v>
                </c:pt>
                <c:pt idx="40">
                  <c:v>400</c:v>
                </c:pt>
                <c:pt idx="41">
                  <c:v>410</c:v>
                </c:pt>
                <c:pt idx="42">
                  <c:v>420</c:v>
                </c:pt>
                <c:pt idx="43">
                  <c:v>430</c:v>
                </c:pt>
                <c:pt idx="44">
                  <c:v>440</c:v>
                </c:pt>
                <c:pt idx="45">
                  <c:v>450</c:v>
                </c:pt>
                <c:pt idx="46">
                  <c:v>460</c:v>
                </c:pt>
                <c:pt idx="47">
                  <c:v>470</c:v>
                </c:pt>
                <c:pt idx="48">
                  <c:v>480</c:v>
                </c:pt>
                <c:pt idx="49">
                  <c:v>490</c:v>
                </c:pt>
                <c:pt idx="50">
                  <c:v>500</c:v>
                </c:pt>
                <c:pt idx="51">
                  <c:v>510</c:v>
                </c:pt>
                <c:pt idx="52">
                  <c:v>520</c:v>
                </c:pt>
                <c:pt idx="53">
                  <c:v>530</c:v>
                </c:pt>
                <c:pt idx="54">
                  <c:v>540</c:v>
                </c:pt>
                <c:pt idx="55">
                  <c:v>550</c:v>
                </c:pt>
                <c:pt idx="56">
                  <c:v>560</c:v>
                </c:pt>
                <c:pt idx="57">
                  <c:v>570</c:v>
                </c:pt>
                <c:pt idx="58">
                  <c:v>580</c:v>
                </c:pt>
                <c:pt idx="59">
                  <c:v>590</c:v>
                </c:pt>
                <c:pt idx="60">
                  <c:v>600</c:v>
                </c:pt>
                <c:pt idx="61">
                  <c:v>610</c:v>
                </c:pt>
                <c:pt idx="62">
                  <c:v>620</c:v>
                </c:pt>
                <c:pt idx="63">
                  <c:v>630</c:v>
                </c:pt>
                <c:pt idx="64">
                  <c:v>640</c:v>
                </c:pt>
                <c:pt idx="65">
                  <c:v>650</c:v>
                </c:pt>
                <c:pt idx="66">
                  <c:v>660</c:v>
                </c:pt>
                <c:pt idx="67">
                  <c:v>670</c:v>
                </c:pt>
                <c:pt idx="68">
                  <c:v>680</c:v>
                </c:pt>
                <c:pt idx="69">
                  <c:v>690</c:v>
                </c:pt>
                <c:pt idx="70">
                  <c:v>700</c:v>
                </c:pt>
                <c:pt idx="71">
                  <c:v>710</c:v>
                </c:pt>
                <c:pt idx="72">
                  <c:v>720</c:v>
                </c:pt>
                <c:pt idx="73">
                  <c:v>730</c:v>
                </c:pt>
                <c:pt idx="74">
                  <c:v>740</c:v>
                </c:pt>
                <c:pt idx="75">
                  <c:v>750</c:v>
                </c:pt>
                <c:pt idx="76">
                  <c:v>760</c:v>
                </c:pt>
                <c:pt idx="77">
                  <c:v>770</c:v>
                </c:pt>
                <c:pt idx="78">
                  <c:v>780</c:v>
                </c:pt>
                <c:pt idx="79">
                  <c:v>790</c:v>
                </c:pt>
                <c:pt idx="80">
                  <c:v>800</c:v>
                </c:pt>
                <c:pt idx="81">
                  <c:v>810</c:v>
                </c:pt>
                <c:pt idx="82">
                  <c:v>820</c:v>
                </c:pt>
                <c:pt idx="83">
                  <c:v>830</c:v>
                </c:pt>
                <c:pt idx="84">
                  <c:v>840</c:v>
                </c:pt>
                <c:pt idx="85">
                  <c:v>850</c:v>
                </c:pt>
                <c:pt idx="86">
                  <c:v>860</c:v>
                </c:pt>
                <c:pt idx="87">
                  <c:v>870</c:v>
                </c:pt>
                <c:pt idx="88">
                  <c:v>880</c:v>
                </c:pt>
                <c:pt idx="89">
                  <c:v>890</c:v>
                </c:pt>
                <c:pt idx="90">
                  <c:v>900</c:v>
                </c:pt>
              </c:numCache>
            </c:numRef>
          </c:xVal>
          <c:yVal>
            <c:numRef>
              <c:f>Sheet1!$FB$2:$FB$92</c:f>
              <c:numCache>
                <c:formatCode>General</c:formatCode>
                <c:ptCount val="91"/>
                <c:pt idx="0">
                  <c:v>-1.16130161997788E-8</c:v>
                </c:pt>
                <c:pt idx="1">
                  <c:v>1.8462355440608699E-2</c:v>
                </c:pt>
                <c:pt idx="2">
                  <c:v>3.42233400584811E-2</c:v>
                </c:pt>
                <c:pt idx="3">
                  <c:v>5.1047455355067398E-2</c:v>
                </c:pt>
                <c:pt idx="4">
                  <c:v>6.9811850058181205E-2</c:v>
                </c:pt>
                <c:pt idx="5">
                  <c:v>7.3812435746771904E-2</c:v>
                </c:pt>
                <c:pt idx="6">
                  <c:v>8.6047764156428799E-2</c:v>
                </c:pt>
                <c:pt idx="7">
                  <c:v>7.7678299664286701E-2</c:v>
                </c:pt>
                <c:pt idx="8">
                  <c:v>8.0395587201992302E-2</c:v>
                </c:pt>
                <c:pt idx="9">
                  <c:v>7.9646782833872401E-2</c:v>
                </c:pt>
                <c:pt idx="10">
                  <c:v>8.0913445197176498E-2</c:v>
                </c:pt>
                <c:pt idx="11">
                  <c:v>9.3062386387790005E-2</c:v>
                </c:pt>
                <c:pt idx="12">
                  <c:v>9.8662320531729505E-2</c:v>
                </c:pt>
                <c:pt idx="13">
                  <c:v>0.10296896455691799</c:v>
                </c:pt>
                <c:pt idx="14">
                  <c:v>0.10419263675080601</c:v>
                </c:pt>
                <c:pt idx="15">
                  <c:v>0.13124488803919701</c:v>
                </c:pt>
                <c:pt idx="16">
                  <c:v>0.16798669856944301</c:v>
                </c:pt>
                <c:pt idx="17">
                  <c:v>0.19676317967652601</c:v>
                </c:pt>
                <c:pt idx="18">
                  <c:v>0.18843723704635901</c:v>
                </c:pt>
                <c:pt idx="19">
                  <c:v>0.18282318938071701</c:v>
                </c:pt>
                <c:pt idx="20">
                  <c:v>0.17734395561185101</c:v>
                </c:pt>
                <c:pt idx="21">
                  <c:v>0.167865972730912</c:v>
                </c:pt>
                <c:pt idx="22">
                  <c:v>0.20730036798158799</c:v>
                </c:pt>
                <c:pt idx="23">
                  <c:v>0.22621343701704999</c:v>
                </c:pt>
                <c:pt idx="24">
                  <c:v>0.23075471385208701</c:v>
                </c:pt>
                <c:pt idx="25">
                  <c:v>0.254522386419054</c:v>
                </c:pt>
                <c:pt idx="26">
                  <c:v>0.249946798420349</c:v>
                </c:pt>
                <c:pt idx="27">
                  <c:v>0.24745768046320299</c:v>
                </c:pt>
                <c:pt idx="28">
                  <c:v>0.24627617319645601</c:v>
                </c:pt>
                <c:pt idx="29">
                  <c:v>0.27201572775661498</c:v>
                </c:pt>
                <c:pt idx="30">
                  <c:v>0.29010814638163401</c:v>
                </c:pt>
                <c:pt idx="31">
                  <c:v>0.30311893314444499</c:v>
                </c:pt>
                <c:pt idx="32">
                  <c:v>0.355350444948348</c:v>
                </c:pt>
                <c:pt idx="33">
                  <c:v>0.39234197494162398</c:v>
                </c:pt>
                <c:pt idx="34">
                  <c:v>0.39894892094502998</c:v>
                </c:pt>
                <c:pt idx="35">
                  <c:v>0.41199377336751503</c:v>
                </c:pt>
                <c:pt idx="36">
                  <c:v>0.450024213637779</c:v>
                </c:pt>
                <c:pt idx="37">
                  <c:v>0.47086720320890002</c:v>
                </c:pt>
                <c:pt idx="38">
                  <c:v>0.471615569865736</c:v>
                </c:pt>
                <c:pt idx="39">
                  <c:v>0.54341395464581999</c:v>
                </c:pt>
                <c:pt idx="40">
                  <c:v>0.55708471834369699</c:v>
                </c:pt>
                <c:pt idx="41">
                  <c:v>0.57537907482725204</c:v>
                </c:pt>
                <c:pt idx="42">
                  <c:v>0.55485196194082398</c:v>
                </c:pt>
                <c:pt idx="43">
                  <c:v>0.60032636505784198</c:v>
                </c:pt>
                <c:pt idx="44">
                  <c:v>0.62850584674614296</c:v>
                </c:pt>
                <c:pt idx="45">
                  <c:v>0.66998280014911205</c:v>
                </c:pt>
                <c:pt idx="46">
                  <c:v>0.69214892419956398</c:v>
                </c:pt>
                <c:pt idx="47">
                  <c:v>0.72717867471784403</c:v>
                </c:pt>
                <c:pt idx="48">
                  <c:v>0.73686998620975497</c:v>
                </c:pt>
                <c:pt idx="49">
                  <c:v>0.733528404130112</c:v>
                </c:pt>
                <c:pt idx="50">
                  <c:v>0.78234706179254998</c:v>
                </c:pt>
                <c:pt idx="51">
                  <c:v>0.77643112282485005</c:v>
                </c:pt>
                <c:pt idx="52">
                  <c:v>0.76548939534750504</c:v>
                </c:pt>
                <c:pt idx="53">
                  <c:v>0.76148140802946496</c:v>
                </c:pt>
                <c:pt idx="54">
                  <c:v>0.75203831541798305</c:v>
                </c:pt>
                <c:pt idx="55">
                  <c:v>0.77061636312614701</c:v>
                </c:pt>
                <c:pt idx="56">
                  <c:v>0.79307955242028405</c:v>
                </c:pt>
                <c:pt idx="57">
                  <c:v>0.83651765678517698</c:v>
                </c:pt>
                <c:pt idx="58">
                  <c:v>0.79075891294670797</c:v>
                </c:pt>
                <c:pt idx="59">
                  <c:v>0.83681227528153701</c:v>
                </c:pt>
                <c:pt idx="60">
                  <c:v>0.808885540414222</c:v>
                </c:pt>
                <c:pt idx="61">
                  <c:v>0.81673125880435404</c:v>
                </c:pt>
                <c:pt idx="62">
                  <c:v>0.83948718386570398</c:v>
                </c:pt>
                <c:pt idx="63">
                  <c:v>0.87058131695664298</c:v>
                </c:pt>
                <c:pt idx="64">
                  <c:v>0.83603652347636803</c:v>
                </c:pt>
                <c:pt idx="65">
                  <c:v>0.83768757254308002</c:v>
                </c:pt>
                <c:pt idx="66">
                  <c:v>0.87864367002538701</c:v>
                </c:pt>
                <c:pt idx="67">
                  <c:v>0.86634341359467104</c:v>
                </c:pt>
                <c:pt idx="68">
                  <c:v>0.85618045382281305</c:v>
                </c:pt>
                <c:pt idx="69">
                  <c:v>0.88779476674607305</c:v>
                </c:pt>
                <c:pt idx="70">
                  <c:v>0.85271879784476001</c:v>
                </c:pt>
                <c:pt idx="71">
                  <c:v>0.87879220550980297</c:v>
                </c:pt>
                <c:pt idx="72">
                  <c:v>0.90703054452617204</c:v>
                </c:pt>
                <c:pt idx="73">
                  <c:v>0.92699780912106799</c:v>
                </c:pt>
                <c:pt idx="74">
                  <c:v>0.91264939900893804</c:v>
                </c:pt>
                <c:pt idx="75">
                  <c:v>0.933573143740978</c:v>
                </c:pt>
                <c:pt idx="76">
                  <c:v>0.92434860602314906</c:v>
                </c:pt>
                <c:pt idx="77">
                  <c:v>0.92725308952381602</c:v>
                </c:pt>
                <c:pt idx="78">
                  <c:v>0.95697109015264004</c:v>
                </c:pt>
                <c:pt idx="79">
                  <c:v>0.91598486449296901</c:v>
                </c:pt>
                <c:pt idx="80">
                  <c:v>0.98090137222977303</c:v>
                </c:pt>
                <c:pt idx="81">
                  <c:v>0.97295137670673704</c:v>
                </c:pt>
                <c:pt idx="82">
                  <c:v>0.96934283749979799</c:v>
                </c:pt>
                <c:pt idx="83">
                  <c:v>0.975560759178426</c:v>
                </c:pt>
                <c:pt idx="84">
                  <c:v>0.955355419112775</c:v>
                </c:pt>
                <c:pt idx="85">
                  <c:v>0.95126905979793297</c:v>
                </c:pt>
                <c:pt idx="86">
                  <c:v>0.94994071201354302</c:v>
                </c:pt>
                <c:pt idx="87">
                  <c:v>0.99999999986253296</c:v>
                </c:pt>
                <c:pt idx="88">
                  <c:v>0.96196619095070601</c:v>
                </c:pt>
                <c:pt idx="89">
                  <c:v>0.94452352116014404</c:v>
                </c:pt>
                <c:pt idx="90">
                  <c:v>0.92688054970742095</c:v>
                </c:pt>
              </c:numCache>
            </c:numRef>
          </c:yVal>
          <c:smooth val="1"/>
        </c:ser>
        <c:dLbls>
          <c:showLegendKey val="0"/>
          <c:showVal val="0"/>
          <c:showCatName val="0"/>
          <c:showSerName val="0"/>
          <c:showPercent val="0"/>
          <c:showBubbleSize val="0"/>
        </c:dLbls>
        <c:axId val="253188152"/>
        <c:axId val="253184624"/>
      </c:scatterChart>
      <c:valAx>
        <c:axId val="253188152"/>
        <c:scaling>
          <c:orientation val="minMax"/>
          <c:max val="900"/>
          <c:min val="0"/>
        </c:scaling>
        <c:delete val="0"/>
        <c:axPos val="b"/>
        <c:majorGridlines>
          <c:spPr>
            <a:ln w="9525" cap="flat" cmpd="sng" algn="ctr">
              <a:noFill/>
              <a:round/>
            </a:ln>
            <a:effectLst/>
          </c:spPr>
        </c:majorGridlines>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sz="2000">
                    <a:latin typeface="Arial" panose="020B0604020202020204" pitchFamily="34" charset="0"/>
                    <a:cs typeface="Arial" panose="020B0604020202020204" pitchFamily="34" charset="0"/>
                  </a:rPr>
                  <a:t>Time (min)</a:t>
                </a:r>
              </a:p>
            </c:rich>
          </c:tx>
          <c:layout>
            <c:manualLayout>
              <c:xMode val="edge"/>
              <c:yMode val="edge"/>
              <c:x val="0.40996092393151601"/>
              <c:y val="0.93403552931892997"/>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253184624"/>
        <c:crosses val="autoZero"/>
        <c:crossBetween val="midCat"/>
      </c:valAx>
      <c:valAx>
        <c:axId val="253184624"/>
        <c:scaling>
          <c:orientation val="minMax"/>
          <c:max val="1.1000000000000001"/>
          <c:min val="0"/>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b="0" i="0" baseline="0" dirty="0" smtClean="0">
                    <a:effectLst/>
                  </a:rPr>
                  <a:t>Normalized </a:t>
                </a:r>
                <a:r>
                  <a:rPr lang="en-US" sz="2000" b="0" i="0" baseline="0" dirty="0" err="1" smtClean="0">
                    <a:effectLst/>
                  </a:rPr>
                  <a:t>Foldage</a:t>
                </a:r>
                <a:r>
                  <a:rPr lang="en-US" sz="2000" b="0" i="0" baseline="0" dirty="0" smtClean="0">
                    <a:effectLst/>
                  </a:rPr>
                  <a:t> Compared to NC </a:t>
                </a:r>
                <a:endParaRPr lang="en-US" sz="2000" dirty="0">
                  <a:effectLst/>
                </a:endParaRPr>
              </a:p>
            </c:rich>
          </c:tx>
          <c:layout>
            <c:manualLayout>
              <c:xMode val="edge"/>
              <c:yMode val="edge"/>
              <c:x val="1.1842645740307601E-2"/>
              <c:y val="6.1544531511419399E-2"/>
            </c:manualLayout>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253188152"/>
        <c:crosses val="autoZero"/>
        <c:crossBetween val="midCat"/>
      </c:valAx>
      <c:spPr>
        <a:noFill/>
        <a:ln>
          <a:solidFill>
            <a:schemeClr val="tx1"/>
          </a:solidFill>
        </a:ln>
        <a:effectLst/>
      </c:spPr>
    </c:plotArea>
    <c:legend>
      <c:legendPos val="r"/>
      <c:legendEntry>
        <c:idx val="0"/>
        <c:delete val="1"/>
      </c:legendEntry>
      <c:legendEntry>
        <c:idx val="1"/>
        <c:delete val="1"/>
      </c:legendEntry>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5" name="Rectangle 14"/>
          <p:cNvSpPr/>
          <p:nvPr userDrawn="1"/>
        </p:nvSpPr>
        <p:spPr>
          <a:xfrm>
            <a:off x="43159680" y="0"/>
            <a:ext cx="731520" cy="32918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dirty="0"/>
          </a:p>
        </p:txBody>
      </p:sp>
      <p:sp>
        <p:nvSpPr>
          <p:cNvPr id="16" name="Rectangle 15"/>
          <p:cNvSpPr/>
          <p:nvPr userDrawn="1"/>
        </p:nvSpPr>
        <p:spPr>
          <a:xfrm>
            <a:off x="-3" y="0"/>
            <a:ext cx="731520" cy="329184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dirty="0"/>
          </a:p>
        </p:txBody>
      </p:sp>
      <p:sp>
        <p:nvSpPr>
          <p:cNvPr id="17" name="Rectangle 16"/>
          <p:cNvSpPr/>
          <p:nvPr userDrawn="1"/>
        </p:nvSpPr>
        <p:spPr>
          <a:xfrm>
            <a:off x="0" y="0"/>
            <a:ext cx="43891200" cy="41148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dirty="0"/>
          </a:p>
        </p:txBody>
      </p:sp>
      <p:sp>
        <p:nvSpPr>
          <p:cNvPr id="18" name="Rectangle 17"/>
          <p:cNvSpPr/>
          <p:nvPr userDrawn="1"/>
        </p:nvSpPr>
        <p:spPr>
          <a:xfrm>
            <a:off x="0" y="28803600"/>
            <a:ext cx="43891200" cy="41148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dirty="0"/>
          </a:p>
        </p:txBody>
      </p:sp>
      <p:sp>
        <p:nvSpPr>
          <p:cNvPr id="11" name="Instructions"/>
          <p:cNvSpPr/>
          <p:nvPr userDrawn="1"/>
        </p:nvSpPr>
        <p:spPr>
          <a:xfrm>
            <a:off x="-10515600" y="0"/>
            <a:ext cx="960120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71421" tIns="171421" rIns="171421" bIns="171421" rtlCol="0" anchor="t"/>
          <a:lstStyle>
            <a:defPPr>
              <a:defRPr lang="en-US"/>
            </a:defPPr>
            <a:lvl1pPr marL="0" algn="l" defTabSz="3686861" rtl="0" eaLnBrk="1" latinLnBrk="0" hangingPunct="1">
              <a:defRPr sz="7258" kern="1200">
                <a:solidFill>
                  <a:schemeClr val="lt1"/>
                </a:solidFill>
                <a:latin typeface="+mn-lt"/>
                <a:ea typeface="+mn-ea"/>
                <a:cs typeface="+mn-cs"/>
              </a:defRPr>
            </a:lvl1pPr>
            <a:lvl2pPr marL="1843430" algn="l" defTabSz="3686861" rtl="0" eaLnBrk="1" latinLnBrk="0" hangingPunct="1">
              <a:defRPr sz="7258" kern="1200">
                <a:solidFill>
                  <a:schemeClr val="lt1"/>
                </a:solidFill>
                <a:latin typeface="+mn-lt"/>
                <a:ea typeface="+mn-ea"/>
                <a:cs typeface="+mn-cs"/>
              </a:defRPr>
            </a:lvl2pPr>
            <a:lvl3pPr marL="3686861" algn="l" defTabSz="3686861" rtl="0" eaLnBrk="1" latinLnBrk="0" hangingPunct="1">
              <a:defRPr sz="7258" kern="1200">
                <a:solidFill>
                  <a:schemeClr val="lt1"/>
                </a:solidFill>
                <a:latin typeface="+mn-lt"/>
                <a:ea typeface="+mn-ea"/>
                <a:cs typeface="+mn-cs"/>
              </a:defRPr>
            </a:lvl3pPr>
            <a:lvl4pPr marL="5530291" algn="l" defTabSz="3686861" rtl="0" eaLnBrk="1" latinLnBrk="0" hangingPunct="1">
              <a:defRPr sz="7258" kern="1200">
                <a:solidFill>
                  <a:schemeClr val="lt1"/>
                </a:solidFill>
                <a:latin typeface="+mn-lt"/>
                <a:ea typeface="+mn-ea"/>
                <a:cs typeface="+mn-cs"/>
              </a:defRPr>
            </a:lvl4pPr>
            <a:lvl5pPr marL="7373722" algn="l" defTabSz="3686861" rtl="0" eaLnBrk="1" latinLnBrk="0" hangingPunct="1">
              <a:defRPr sz="7258" kern="1200">
                <a:solidFill>
                  <a:schemeClr val="lt1"/>
                </a:solidFill>
                <a:latin typeface="+mn-lt"/>
                <a:ea typeface="+mn-ea"/>
                <a:cs typeface="+mn-cs"/>
              </a:defRPr>
            </a:lvl5pPr>
            <a:lvl6pPr marL="9217152" algn="l" defTabSz="3686861" rtl="0" eaLnBrk="1" latinLnBrk="0" hangingPunct="1">
              <a:defRPr sz="7258" kern="1200">
                <a:solidFill>
                  <a:schemeClr val="lt1"/>
                </a:solidFill>
                <a:latin typeface="+mn-lt"/>
                <a:ea typeface="+mn-ea"/>
                <a:cs typeface="+mn-cs"/>
              </a:defRPr>
            </a:lvl6pPr>
            <a:lvl7pPr marL="11060582" algn="l" defTabSz="3686861" rtl="0" eaLnBrk="1" latinLnBrk="0" hangingPunct="1">
              <a:defRPr sz="7258" kern="1200">
                <a:solidFill>
                  <a:schemeClr val="lt1"/>
                </a:solidFill>
                <a:latin typeface="+mn-lt"/>
                <a:ea typeface="+mn-ea"/>
                <a:cs typeface="+mn-cs"/>
              </a:defRPr>
            </a:lvl7pPr>
            <a:lvl8pPr marL="12904013" algn="l" defTabSz="3686861" rtl="0" eaLnBrk="1" latinLnBrk="0" hangingPunct="1">
              <a:defRPr sz="7258" kern="1200">
                <a:solidFill>
                  <a:schemeClr val="lt1"/>
                </a:solidFill>
                <a:latin typeface="+mn-lt"/>
                <a:ea typeface="+mn-ea"/>
                <a:cs typeface="+mn-cs"/>
              </a:defRPr>
            </a:lvl8pPr>
            <a:lvl9pPr marL="14747443" algn="l" defTabSz="3686861" rtl="0" eaLnBrk="1" latinLnBrk="0" hangingPunct="1">
              <a:defRPr sz="7258" kern="1200">
                <a:solidFill>
                  <a:schemeClr val="lt1"/>
                </a:solidFill>
                <a:latin typeface="+mn-lt"/>
                <a:ea typeface="+mn-ea"/>
                <a:cs typeface="+mn-cs"/>
              </a:defRPr>
            </a:lvl9pPr>
          </a:lstStyle>
          <a:p>
            <a:pPr lvl="0">
              <a:spcBef>
                <a:spcPts val="0"/>
              </a:spcBef>
              <a:spcAft>
                <a:spcPts val="1800"/>
              </a:spcAft>
            </a:pPr>
            <a:r>
              <a:rPr lang="en-US" sz="7200" dirty="0" smtClean="0">
                <a:solidFill>
                  <a:srgbClr val="7F7F7F"/>
                </a:solidFill>
                <a:latin typeface="Calibri" pitchFamily="34" charset="0"/>
                <a:cs typeface="Calibri" panose="020F0502020204030204" pitchFamily="34" charset="0"/>
              </a:rPr>
              <a:t>Poster Print Size:</a:t>
            </a:r>
            <a:endParaRPr sz="7200" dirty="0">
              <a:solidFill>
                <a:srgbClr val="7F7F7F"/>
              </a:solidFill>
              <a:latin typeface="Calibri" pitchFamily="34" charset="0"/>
              <a:cs typeface="Calibri" panose="020F0502020204030204" pitchFamily="34" charset="0"/>
            </a:endParaRPr>
          </a:p>
          <a:p>
            <a:pPr lvl="0">
              <a:spcBef>
                <a:spcPts val="0"/>
              </a:spcBef>
              <a:spcAft>
                <a:spcPts val="1800"/>
              </a:spcAft>
            </a:pPr>
            <a:r>
              <a:rPr lang="en-US" sz="4900" dirty="0" smtClean="0">
                <a:solidFill>
                  <a:srgbClr val="7F7F7F"/>
                </a:solidFill>
                <a:latin typeface="Calibri" pitchFamily="34" charset="0"/>
                <a:cs typeface="Calibri" panose="020F0502020204030204" pitchFamily="34" charset="0"/>
              </a:rPr>
              <a:t>This poster template is 36” high by 48” wide. It can be used to print any poster with a 3:4 aspect ratio.</a:t>
            </a:r>
          </a:p>
          <a:p>
            <a:pPr lvl="0">
              <a:spcBef>
                <a:spcPts val="0"/>
              </a:spcBef>
              <a:spcAft>
                <a:spcPts val="1800"/>
              </a:spcAft>
            </a:pPr>
            <a:r>
              <a:rPr lang="en-US" sz="7200" dirty="0" smtClean="0">
                <a:solidFill>
                  <a:srgbClr val="7F7F7F"/>
                </a:solidFill>
                <a:latin typeface="Calibri" pitchFamily="34" charset="0"/>
                <a:cs typeface="Calibri" panose="020F0502020204030204" pitchFamily="34" charset="0"/>
              </a:rPr>
              <a:t>Placeholders</a:t>
            </a:r>
            <a:r>
              <a:rPr sz="7200" dirty="0" smtClean="0">
                <a:solidFill>
                  <a:srgbClr val="7F7F7F"/>
                </a:solidFill>
                <a:latin typeface="Calibri" pitchFamily="34" charset="0"/>
                <a:cs typeface="Calibri" panose="020F0502020204030204" pitchFamily="34" charset="0"/>
              </a:rPr>
              <a:t>:</a:t>
            </a:r>
            <a:endParaRPr sz="7200" dirty="0">
              <a:solidFill>
                <a:srgbClr val="7F7F7F"/>
              </a:solidFill>
              <a:latin typeface="Calibri" pitchFamily="34" charset="0"/>
              <a:cs typeface="Calibri" panose="020F0502020204030204" pitchFamily="34" charset="0"/>
            </a:endParaRPr>
          </a:p>
          <a:p>
            <a:pPr lvl="0">
              <a:spcBef>
                <a:spcPts val="0"/>
              </a:spcBef>
              <a:spcAft>
                <a:spcPts val="1800"/>
              </a:spcAft>
            </a:pPr>
            <a:r>
              <a:rPr sz="4900" dirty="0">
                <a:solidFill>
                  <a:srgbClr val="7F7F7F"/>
                </a:solidFill>
                <a:latin typeface="Calibri" pitchFamily="34" charset="0"/>
                <a:cs typeface="Calibri" panose="020F0502020204030204" pitchFamily="34" charset="0"/>
              </a:rPr>
              <a:t>The </a:t>
            </a:r>
            <a:r>
              <a:rPr lang="en-US" sz="4900" dirty="0" smtClean="0">
                <a:solidFill>
                  <a:srgbClr val="7F7F7F"/>
                </a:solidFill>
                <a:latin typeface="Calibri" pitchFamily="34" charset="0"/>
                <a:cs typeface="Calibri" panose="020F0502020204030204" pitchFamily="34" charset="0"/>
              </a:rPr>
              <a:t>various elements included</a:t>
            </a:r>
            <a:r>
              <a:rPr sz="4900" dirty="0" smtClean="0">
                <a:solidFill>
                  <a:srgbClr val="7F7F7F"/>
                </a:solidFill>
                <a:latin typeface="Calibri" pitchFamily="34" charset="0"/>
                <a:cs typeface="Calibri" panose="020F0502020204030204" pitchFamily="34" charset="0"/>
              </a:rPr>
              <a:t> </a:t>
            </a:r>
            <a:r>
              <a:rPr sz="4900" dirty="0">
                <a:solidFill>
                  <a:srgbClr val="7F7F7F"/>
                </a:solidFill>
                <a:latin typeface="Calibri" pitchFamily="34" charset="0"/>
                <a:cs typeface="Calibri" panose="020F0502020204030204" pitchFamily="34" charset="0"/>
              </a:rPr>
              <a:t>in this </a:t>
            </a:r>
            <a:r>
              <a:rPr lang="en-US" sz="4900" dirty="0" smtClean="0">
                <a:solidFill>
                  <a:srgbClr val="7F7F7F"/>
                </a:solidFill>
                <a:latin typeface="Calibri" pitchFamily="34" charset="0"/>
                <a:cs typeface="Calibri" panose="020F0502020204030204" pitchFamily="34" charset="0"/>
              </a:rPr>
              <a:t>poster are ones</a:t>
            </a:r>
            <a:r>
              <a:rPr lang="en-US" sz="4900" baseline="0" dirty="0" smtClean="0">
                <a:solidFill>
                  <a:srgbClr val="7F7F7F"/>
                </a:solidFill>
                <a:latin typeface="Calibri" pitchFamily="34" charset="0"/>
                <a:cs typeface="Calibri" panose="020F0502020204030204" pitchFamily="34" charset="0"/>
              </a:rPr>
              <a:t> we often see in medical, research, and scientific posters.</a:t>
            </a:r>
            <a:r>
              <a:rPr sz="4900" dirty="0" smtClean="0">
                <a:solidFill>
                  <a:srgbClr val="7F7F7F"/>
                </a:solidFill>
                <a:latin typeface="Calibri" pitchFamily="34" charset="0"/>
                <a:cs typeface="Calibri" panose="020F0502020204030204" pitchFamily="34" charset="0"/>
              </a:rPr>
              <a:t> </a:t>
            </a:r>
            <a:r>
              <a:rPr lang="en-US" sz="4900" dirty="0" smtClean="0">
                <a:solidFill>
                  <a:srgbClr val="7F7F7F"/>
                </a:solidFill>
                <a:latin typeface="Calibri" pitchFamily="34" charset="0"/>
                <a:cs typeface="Calibri" panose="020F0502020204030204" pitchFamily="34" charset="0"/>
              </a:rPr>
              <a:t>Feel</a:t>
            </a:r>
            <a:r>
              <a:rPr lang="en-US" sz="4900" baseline="0" dirty="0" smtClean="0">
                <a:solidFill>
                  <a:srgbClr val="7F7F7F"/>
                </a:solidFill>
                <a:latin typeface="Calibri" pitchFamily="34" charset="0"/>
                <a:cs typeface="Calibri" panose="020F0502020204030204" pitchFamily="34" charset="0"/>
              </a:rPr>
              <a:t> free to edit, move,  add, and delete items, or change the layout to suit your needs. Always check with your conference organizer for specific requirements.</a:t>
            </a:r>
          </a:p>
          <a:p>
            <a:pPr lvl="0">
              <a:spcBef>
                <a:spcPts val="0"/>
              </a:spcBef>
              <a:spcAft>
                <a:spcPts val="1800"/>
              </a:spcAft>
            </a:pPr>
            <a:r>
              <a:rPr lang="en-US" sz="7200" dirty="0" smtClean="0">
                <a:solidFill>
                  <a:srgbClr val="7F7F7F"/>
                </a:solidFill>
                <a:latin typeface="Calibri" pitchFamily="34" charset="0"/>
                <a:cs typeface="Calibri" panose="020F0502020204030204" pitchFamily="34" charset="0"/>
              </a:rPr>
              <a:t>Image</a:t>
            </a:r>
            <a:r>
              <a:rPr lang="en-US" sz="7200" baseline="0" dirty="0" smtClean="0">
                <a:solidFill>
                  <a:srgbClr val="7F7F7F"/>
                </a:solidFill>
                <a:latin typeface="Calibri" pitchFamily="34" charset="0"/>
                <a:cs typeface="Calibri" panose="020F0502020204030204" pitchFamily="34" charset="0"/>
              </a:rPr>
              <a:t> Quality</a:t>
            </a:r>
            <a:r>
              <a:rPr lang="en-US" sz="7200" dirty="0" smtClean="0">
                <a:solidFill>
                  <a:srgbClr val="7F7F7F"/>
                </a:solidFill>
                <a:latin typeface="Calibri" pitchFamily="34" charset="0"/>
                <a:cs typeface="Calibri" panose="020F0502020204030204" pitchFamily="34" charset="0"/>
              </a:rPr>
              <a:t>:</a:t>
            </a:r>
          </a:p>
          <a:p>
            <a:pPr lvl="0">
              <a:spcBef>
                <a:spcPts val="0"/>
              </a:spcBef>
              <a:spcAft>
                <a:spcPts val="1800"/>
              </a:spcAft>
            </a:pPr>
            <a:r>
              <a:rPr lang="en-US" sz="4900" dirty="0" smtClean="0">
                <a:solidFill>
                  <a:srgbClr val="7F7F7F"/>
                </a:solidFill>
                <a:latin typeface="Calibri" pitchFamily="34" charset="0"/>
                <a:cs typeface="Calibri" panose="020F0502020204030204" pitchFamily="34" charset="0"/>
              </a:rPr>
              <a:t>You can place digital photos or logo art in your poster file by selecting the </a:t>
            </a:r>
            <a:r>
              <a:rPr lang="en-US" sz="4900" b="1" dirty="0" smtClean="0">
                <a:solidFill>
                  <a:srgbClr val="7F7F7F"/>
                </a:solidFill>
                <a:latin typeface="Calibri" pitchFamily="34" charset="0"/>
                <a:cs typeface="Calibri" panose="020F0502020204030204" pitchFamily="34" charset="0"/>
              </a:rPr>
              <a:t>Insert, Picture</a:t>
            </a:r>
            <a:r>
              <a:rPr lang="en-US" sz="4900" dirty="0" smtClean="0">
                <a:solidFill>
                  <a:srgbClr val="7F7F7F"/>
                </a:solidFill>
                <a:latin typeface="Calibri" pitchFamily="34" charset="0"/>
                <a:cs typeface="Calibri" panose="020F0502020204030204" pitchFamily="34" charset="0"/>
              </a:rPr>
              <a:t> command, or by using standard copy &amp; paste. For best results, all graphic elements should be at least </a:t>
            </a:r>
            <a:r>
              <a:rPr lang="en-US" sz="4900" b="1" dirty="0" smtClean="0">
                <a:solidFill>
                  <a:srgbClr val="7F7F7F"/>
                </a:solidFill>
                <a:latin typeface="Calibri" pitchFamily="34" charset="0"/>
                <a:cs typeface="Calibri" panose="020F0502020204030204" pitchFamily="34" charset="0"/>
              </a:rPr>
              <a:t>150-200 pixels per inch in their final printed size</a:t>
            </a:r>
            <a:r>
              <a:rPr lang="en-US" sz="4900" dirty="0" smtClean="0">
                <a:solidFill>
                  <a:srgbClr val="7F7F7F"/>
                </a:solidFill>
                <a:latin typeface="Calibri" pitchFamily="34" charset="0"/>
                <a:cs typeface="Calibri" panose="020F0502020204030204" pitchFamily="34" charset="0"/>
              </a:rPr>
              <a:t>. For instance, a 1600 x 1200 pixel</a:t>
            </a:r>
            <a:r>
              <a:rPr lang="en-US" sz="4900" baseline="0" dirty="0" smtClean="0">
                <a:solidFill>
                  <a:srgbClr val="7F7F7F"/>
                </a:solidFill>
                <a:latin typeface="Calibri" pitchFamily="34" charset="0"/>
                <a:cs typeface="Calibri" panose="020F0502020204030204" pitchFamily="34" charset="0"/>
              </a:rPr>
              <a:t> photo will usually look fine up to </a:t>
            </a:r>
            <a:r>
              <a:rPr lang="en-US" sz="4900" dirty="0" smtClean="0">
                <a:solidFill>
                  <a:srgbClr val="7F7F7F"/>
                </a:solidFill>
                <a:latin typeface="Calibri" pitchFamily="34" charset="0"/>
                <a:cs typeface="Calibri" panose="020F0502020204030204" pitchFamily="34" charset="0"/>
              </a:rPr>
              <a:t>8“-10” wide on your printed poster.</a:t>
            </a:r>
          </a:p>
          <a:p>
            <a:pPr lvl="0">
              <a:spcBef>
                <a:spcPts val="0"/>
              </a:spcBef>
              <a:spcAft>
                <a:spcPts val="1800"/>
              </a:spcAft>
            </a:pPr>
            <a:r>
              <a:rPr lang="en-US" sz="4900" dirty="0" smtClean="0">
                <a:solidFill>
                  <a:srgbClr val="7F7F7F"/>
                </a:solidFill>
                <a:latin typeface="Calibri" pitchFamily="34" charset="0"/>
                <a:cs typeface="Calibri" panose="020F0502020204030204" pitchFamily="34" charset="0"/>
              </a:rPr>
              <a:t>To preview the print quality of images, select a magnification of 100% when previewing your poster. This will give you a good idea of what it will look like in print. If you are laying out a large poster and using half-scale dimensions, be sure to preview your graphics at 200% to see them at their final printed size.</a:t>
            </a:r>
          </a:p>
          <a:p>
            <a:pPr lvl="0">
              <a:spcBef>
                <a:spcPts val="0"/>
              </a:spcBef>
              <a:spcAft>
                <a:spcPts val="1800"/>
              </a:spcAft>
            </a:pPr>
            <a:r>
              <a:rPr lang="en-US" sz="4900" dirty="0" smtClean="0">
                <a:solidFill>
                  <a:srgbClr val="7F7F7F"/>
                </a:solidFill>
                <a:latin typeface="Calibri" pitchFamily="34" charset="0"/>
                <a:cs typeface="Calibri" panose="020F0502020204030204" pitchFamily="34" charset="0"/>
              </a:rPr>
              <a:t>Please note that graphics from websites (such as the logo on your hospital's or university's home page) will only be 72dpi and not suitable for printing.</a:t>
            </a:r>
          </a:p>
          <a:p>
            <a:pPr lvl="0" algn="ctr">
              <a:spcBef>
                <a:spcPts val="0"/>
              </a:spcBef>
              <a:spcAft>
                <a:spcPts val="1800"/>
              </a:spcAft>
            </a:pPr>
            <a:r>
              <a:rPr lang="en-US" sz="3600" dirty="0" smtClean="0">
                <a:solidFill>
                  <a:srgbClr val="7F7F7F"/>
                </a:solidFill>
                <a:latin typeface="Calibri" pitchFamily="34" charset="0"/>
                <a:cs typeface="Calibri" panose="020F0502020204030204" pitchFamily="34" charset="0"/>
              </a:rPr>
              <a:t/>
            </a:r>
            <a:br>
              <a:rPr lang="en-US" sz="3600" dirty="0" smtClean="0">
                <a:solidFill>
                  <a:srgbClr val="7F7F7F"/>
                </a:solidFill>
                <a:latin typeface="Calibri" pitchFamily="34" charset="0"/>
                <a:cs typeface="Calibri" panose="020F0502020204030204" pitchFamily="34" charset="0"/>
              </a:rPr>
            </a:br>
            <a:r>
              <a:rPr lang="en-US" sz="3600" dirty="0" smtClean="0">
                <a:solidFill>
                  <a:srgbClr val="7F7F7F"/>
                </a:solidFill>
                <a:latin typeface="Calibri" pitchFamily="34" charset="0"/>
                <a:cs typeface="Calibri" panose="020F0502020204030204" pitchFamily="34" charset="0"/>
              </a:rPr>
              <a:t>[This sidebar area does not print.]</a:t>
            </a:r>
          </a:p>
        </p:txBody>
      </p:sp>
      <p:grpSp>
        <p:nvGrpSpPr>
          <p:cNvPr id="12" name="Group 11"/>
          <p:cNvGrpSpPr/>
          <p:nvPr userDrawn="1"/>
        </p:nvGrpSpPr>
        <p:grpSpPr>
          <a:xfrm>
            <a:off x="44805600" y="0"/>
            <a:ext cx="9601200" cy="32918400"/>
            <a:chOff x="33832800" y="0"/>
            <a:chExt cx="12801600" cy="43891200"/>
          </a:xfrm>
        </p:grpSpPr>
        <p:sp>
          <p:nvSpPr>
            <p:cNvPr id="13" name="Instructions"/>
            <p:cNvSpPr/>
            <p:nvPr userDrawn="1"/>
          </p:nvSpPr>
          <p:spPr>
            <a:xfrm>
              <a:off x="33832800" y="0"/>
              <a:ext cx="12801600" cy="43891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t"/>
            <a:lstStyle>
              <a:defPPr>
                <a:defRPr lang="en-US"/>
              </a:defPPr>
              <a:lvl1pPr marL="0" algn="l" defTabSz="3686861" rtl="0" eaLnBrk="1" latinLnBrk="0" hangingPunct="1">
                <a:defRPr sz="7258" kern="1200">
                  <a:solidFill>
                    <a:schemeClr val="lt1"/>
                  </a:solidFill>
                  <a:latin typeface="+mn-lt"/>
                  <a:ea typeface="+mn-ea"/>
                  <a:cs typeface="+mn-cs"/>
                </a:defRPr>
              </a:lvl1pPr>
              <a:lvl2pPr marL="1843430" algn="l" defTabSz="3686861" rtl="0" eaLnBrk="1" latinLnBrk="0" hangingPunct="1">
                <a:defRPr sz="7258" kern="1200">
                  <a:solidFill>
                    <a:schemeClr val="lt1"/>
                  </a:solidFill>
                  <a:latin typeface="+mn-lt"/>
                  <a:ea typeface="+mn-ea"/>
                  <a:cs typeface="+mn-cs"/>
                </a:defRPr>
              </a:lvl2pPr>
              <a:lvl3pPr marL="3686861" algn="l" defTabSz="3686861" rtl="0" eaLnBrk="1" latinLnBrk="0" hangingPunct="1">
                <a:defRPr sz="7258" kern="1200">
                  <a:solidFill>
                    <a:schemeClr val="lt1"/>
                  </a:solidFill>
                  <a:latin typeface="+mn-lt"/>
                  <a:ea typeface="+mn-ea"/>
                  <a:cs typeface="+mn-cs"/>
                </a:defRPr>
              </a:lvl3pPr>
              <a:lvl4pPr marL="5530291" algn="l" defTabSz="3686861" rtl="0" eaLnBrk="1" latinLnBrk="0" hangingPunct="1">
                <a:defRPr sz="7258" kern="1200">
                  <a:solidFill>
                    <a:schemeClr val="lt1"/>
                  </a:solidFill>
                  <a:latin typeface="+mn-lt"/>
                  <a:ea typeface="+mn-ea"/>
                  <a:cs typeface="+mn-cs"/>
                </a:defRPr>
              </a:lvl4pPr>
              <a:lvl5pPr marL="7373722" algn="l" defTabSz="3686861" rtl="0" eaLnBrk="1" latinLnBrk="0" hangingPunct="1">
                <a:defRPr sz="7258" kern="1200">
                  <a:solidFill>
                    <a:schemeClr val="lt1"/>
                  </a:solidFill>
                  <a:latin typeface="+mn-lt"/>
                  <a:ea typeface="+mn-ea"/>
                  <a:cs typeface="+mn-cs"/>
                </a:defRPr>
              </a:lvl5pPr>
              <a:lvl6pPr marL="9217152" algn="l" defTabSz="3686861" rtl="0" eaLnBrk="1" latinLnBrk="0" hangingPunct="1">
                <a:defRPr sz="7258" kern="1200">
                  <a:solidFill>
                    <a:schemeClr val="lt1"/>
                  </a:solidFill>
                  <a:latin typeface="+mn-lt"/>
                  <a:ea typeface="+mn-ea"/>
                  <a:cs typeface="+mn-cs"/>
                </a:defRPr>
              </a:lvl6pPr>
              <a:lvl7pPr marL="11060582" algn="l" defTabSz="3686861" rtl="0" eaLnBrk="1" latinLnBrk="0" hangingPunct="1">
                <a:defRPr sz="7258" kern="1200">
                  <a:solidFill>
                    <a:schemeClr val="lt1"/>
                  </a:solidFill>
                  <a:latin typeface="+mn-lt"/>
                  <a:ea typeface="+mn-ea"/>
                  <a:cs typeface="+mn-cs"/>
                </a:defRPr>
              </a:lvl7pPr>
              <a:lvl8pPr marL="12904013" algn="l" defTabSz="3686861" rtl="0" eaLnBrk="1" latinLnBrk="0" hangingPunct="1">
                <a:defRPr sz="7258" kern="1200">
                  <a:solidFill>
                    <a:schemeClr val="lt1"/>
                  </a:solidFill>
                  <a:latin typeface="+mn-lt"/>
                  <a:ea typeface="+mn-ea"/>
                  <a:cs typeface="+mn-cs"/>
                </a:defRPr>
              </a:lvl8pPr>
              <a:lvl9pPr marL="14747443" algn="l" defTabSz="3686861" rtl="0" eaLnBrk="1" latinLnBrk="0" hangingPunct="1">
                <a:defRPr sz="7258" kern="1200">
                  <a:solidFill>
                    <a:schemeClr val="lt1"/>
                  </a:solidFill>
                  <a:latin typeface="+mn-lt"/>
                  <a:ea typeface="+mn-ea"/>
                  <a:cs typeface="+mn-cs"/>
                </a:defRPr>
              </a:lvl9pPr>
            </a:lstStyle>
            <a:p>
              <a:pPr lvl="0">
                <a:spcBef>
                  <a:spcPts val="0"/>
                </a:spcBef>
                <a:spcAft>
                  <a:spcPts val="1800"/>
                </a:spcAft>
              </a:pPr>
              <a:r>
                <a:rPr lang="en-US" sz="7200" dirty="0" smtClean="0">
                  <a:solidFill>
                    <a:schemeClr val="bg1">
                      <a:lumMod val="50000"/>
                    </a:schemeClr>
                  </a:solidFill>
                  <a:latin typeface="Calibri" pitchFamily="34" charset="0"/>
                  <a:cs typeface="Calibri" panose="020F0502020204030204" pitchFamily="34" charset="0"/>
                </a:rPr>
                <a:t>Change</a:t>
              </a:r>
              <a:r>
                <a:rPr lang="en-US" sz="7200" baseline="0" dirty="0" smtClean="0">
                  <a:solidFill>
                    <a:schemeClr val="bg1">
                      <a:lumMod val="50000"/>
                    </a:schemeClr>
                  </a:solidFill>
                  <a:latin typeface="Calibri" pitchFamily="34" charset="0"/>
                  <a:cs typeface="Calibri" panose="020F0502020204030204" pitchFamily="34" charset="0"/>
                </a:rPr>
                <a:t> Color Theme</a:t>
              </a:r>
              <a:r>
                <a:rPr lang="en-US" sz="7200" dirty="0" smtClean="0">
                  <a:solidFill>
                    <a:schemeClr val="bg1">
                      <a:lumMod val="50000"/>
                    </a:schemeClr>
                  </a:solidFill>
                  <a:latin typeface="Calibri" pitchFamily="34" charset="0"/>
                  <a:cs typeface="Calibri" panose="020F0502020204030204" pitchFamily="34" charset="0"/>
                </a:rPr>
                <a:t>:</a:t>
              </a:r>
              <a:endParaRPr sz="7200" dirty="0">
                <a:solidFill>
                  <a:schemeClr val="bg1">
                    <a:lumMod val="50000"/>
                  </a:schemeClr>
                </a:solidFill>
                <a:latin typeface="Calibri" pitchFamily="34" charset="0"/>
                <a:cs typeface="Calibri" panose="020F0502020204030204" pitchFamily="34" charset="0"/>
              </a:endParaRPr>
            </a:p>
            <a:p>
              <a:pPr lvl="0">
                <a:spcBef>
                  <a:spcPts val="0"/>
                </a:spcBef>
                <a:spcAft>
                  <a:spcPts val="1800"/>
                </a:spcAft>
              </a:pPr>
              <a:r>
                <a:rPr lang="en-US" sz="4900" dirty="0" smtClean="0">
                  <a:solidFill>
                    <a:schemeClr val="bg1">
                      <a:lumMod val="50000"/>
                    </a:schemeClr>
                  </a:solidFill>
                  <a:latin typeface="Calibri" pitchFamily="34" charset="0"/>
                  <a:cs typeface="Calibri" panose="020F0502020204030204" pitchFamily="34" charset="0"/>
                </a:rPr>
                <a:t>This template is designed to use the built-in color themes in</a:t>
              </a:r>
              <a:r>
                <a:rPr lang="en-US" sz="4900" baseline="0" dirty="0" smtClean="0">
                  <a:solidFill>
                    <a:schemeClr val="bg1">
                      <a:lumMod val="50000"/>
                    </a:schemeClr>
                  </a:solidFill>
                  <a:latin typeface="Calibri" pitchFamily="34" charset="0"/>
                  <a:cs typeface="Calibri" panose="020F0502020204030204" pitchFamily="34" charset="0"/>
                </a:rPr>
                <a:t> the newer versions of PowerPoint.</a:t>
              </a:r>
            </a:p>
            <a:p>
              <a:pPr lvl="0">
                <a:spcBef>
                  <a:spcPts val="0"/>
                </a:spcBef>
                <a:spcAft>
                  <a:spcPts val="1800"/>
                </a:spcAft>
              </a:pPr>
              <a:r>
                <a:rPr lang="en-US" sz="4900" baseline="0" dirty="0" smtClean="0">
                  <a:solidFill>
                    <a:schemeClr val="bg1">
                      <a:lumMod val="50000"/>
                    </a:schemeClr>
                  </a:solidFill>
                  <a:latin typeface="Calibri" pitchFamily="34" charset="0"/>
                  <a:cs typeface="Calibri" panose="020F0502020204030204" pitchFamily="34" charset="0"/>
                </a:rPr>
                <a:t>To change the color theme, select the </a:t>
              </a:r>
              <a:r>
                <a:rPr lang="en-US" sz="4900" b="1" baseline="0" dirty="0" smtClean="0">
                  <a:solidFill>
                    <a:schemeClr val="bg1">
                      <a:lumMod val="50000"/>
                    </a:schemeClr>
                  </a:solidFill>
                  <a:latin typeface="Calibri" pitchFamily="34" charset="0"/>
                  <a:cs typeface="Calibri" panose="020F0502020204030204" pitchFamily="34" charset="0"/>
                </a:rPr>
                <a:t>Design</a:t>
              </a:r>
              <a:r>
                <a:rPr lang="en-US" sz="4900" baseline="0" dirty="0" smtClean="0">
                  <a:solidFill>
                    <a:schemeClr val="bg1">
                      <a:lumMod val="50000"/>
                    </a:schemeClr>
                  </a:solidFill>
                  <a:latin typeface="Calibri" pitchFamily="34" charset="0"/>
                  <a:cs typeface="Calibri" panose="020F0502020204030204" pitchFamily="34" charset="0"/>
                </a:rPr>
                <a:t> tab, then select the </a:t>
              </a:r>
              <a:r>
                <a:rPr lang="en-US" sz="4900" b="1" baseline="0" dirty="0" smtClean="0">
                  <a:solidFill>
                    <a:schemeClr val="bg1">
                      <a:lumMod val="50000"/>
                    </a:schemeClr>
                  </a:solidFill>
                  <a:latin typeface="Calibri" pitchFamily="34" charset="0"/>
                  <a:cs typeface="Calibri" panose="020F0502020204030204" pitchFamily="34" charset="0"/>
                </a:rPr>
                <a:t>Colors</a:t>
              </a:r>
              <a:r>
                <a:rPr lang="en-US" sz="4900" baseline="0" dirty="0" smtClean="0">
                  <a:solidFill>
                    <a:schemeClr val="bg1">
                      <a:lumMod val="50000"/>
                    </a:schemeClr>
                  </a:solidFill>
                  <a:latin typeface="Calibri" pitchFamily="34" charset="0"/>
                  <a:cs typeface="Calibri" panose="020F0502020204030204" pitchFamily="34" charset="0"/>
                </a:rPr>
                <a:t> drop-down list.</a:t>
              </a:r>
            </a:p>
            <a:p>
              <a:pPr lvl="0">
                <a:spcBef>
                  <a:spcPts val="0"/>
                </a:spcBef>
                <a:spcAft>
                  <a:spcPts val="1800"/>
                </a:spcAft>
              </a:pPr>
              <a:endParaRPr lang="en-US" sz="4900" baseline="0" dirty="0" smtClean="0">
                <a:solidFill>
                  <a:schemeClr val="bg1">
                    <a:lumMod val="50000"/>
                  </a:schemeClr>
                </a:solidFill>
                <a:latin typeface="Calibri" pitchFamily="34" charset="0"/>
                <a:cs typeface="Calibri" panose="020F0502020204030204" pitchFamily="34" charset="0"/>
              </a:endParaRPr>
            </a:p>
            <a:p>
              <a:pPr lvl="0">
                <a:spcBef>
                  <a:spcPts val="0"/>
                </a:spcBef>
                <a:spcAft>
                  <a:spcPts val="1800"/>
                </a:spcAft>
              </a:pPr>
              <a:endParaRPr lang="en-US" sz="4900" baseline="0" dirty="0" smtClean="0">
                <a:solidFill>
                  <a:schemeClr val="bg1">
                    <a:lumMod val="50000"/>
                  </a:schemeClr>
                </a:solidFill>
                <a:latin typeface="Calibri" pitchFamily="34" charset="0"/>
                <a:cs typeface="Calibri" panose="020F0502020204030204" pitchFamily="34" charset="0"/>
              </a:endParaRPr>
            </a:p>
            <a:p>
              <a:pPr lvl="0">
                <a:spcBef>
                  <a:spcPts val="0"/>
                </a:spcBef>
                <a:spcAft>
                  <a:spcPts val="1800"/>
                </a:spcAft>
              </a:pPr>
              <a:endParaRPr lang="en-US" sz="4900" baseline="0" dirty="0" smtClean="0">
                <a:solidFill>
                  <a:schemeClr val="bg1">
                    <a:lumMod val="50000"/>
                  </a:schemeClr>
                </a:solidFill>
                <a:latin typeface="Calibri" pitchFamily="34" charset="0"/>
                <a:cs typeface="Calibri" panose="020F0502020204030204" pitchFamily="34" charset="0"/>
              </a:endParaRPr>
            </a:p>
            <a:p>
              <a:pPr lvl="0">
                <a:spcBef>
                  <a:spcPts val="0"/>
                </a:spcBef>
                <a:spcAft>
                  <a:spcPts val="1800"/>
                </a:spcAft>
              </a:pPr>
              <a:endParaRPr lang="en-US" sz="4900" baseline="0" dirty="0" smtClean="0">
                <a:solidFill>
                  <a:schemeClr val="bg1">
                    <a:lumMod val="50000"/>
                  </a:schemeClr>
                </a:solidFill>
                <a:latin typeface="Calibri" pitchFamily="34" charset="0"/>
                <a:cs typeface="Calibri" panose="020F0502020204030204" pitchFamily="34" charset="0"/>
              </a:endParaRPr>
            </a:p>
            <a:p>
              <a:pPr lvl="0">
                <a:spcBef>
                  <a:spcPts val="0"/>
                </a:spcBef>
                <a:spcAft>
                  <a:spcPts val="1800"/>
                </a:spcAft>
              </a:pPr>
              <a:endParaRPr lang="en-US" sz="4900" baseline="0" dirty="0" smtClean="0">
                <a:solidFill>
                  <a:schemeClr val="bg1">
                    <a:lumMod val="50000"/>
                  </a:schemeClr>
                </a:solidFill>
                <a:latin typeface="Calibri" pitchFamily="34" charset="0"/>
                <a:cs typeface="Calibri" panose="020F0502020204030204" pitchFamily="34" charset="0"/>
              </a:endParaRPr>
            </a:p>
            <a:p>
              <a:pPr lvl="0">
                <a:spcBef>
                  <a:spcPts val="0"/>
                </a:spcBef>
                <a:spcAft>
                  <a:spcPts val="1800"/>
                </a:spcAft>
              </a:pPr>
              <a:endParaRPr lang="en-US" sz="4900" baseline="0" dirty="0" smtClean="0">
                <a:solidFill>
                  <a:schemeClr val="bg1">
                    <a:lumMod val="50000"/>
                  </a:schemeClr>
                </a:solidFill>
                <a:latin typeface="Calibri" pitchFamily="34" charset="0"/>
                <a:cs typeface="Calibri" panose="020F0502020204030204" pitchFamily="34" charset="0"/>
              </a:endParaRPr>
            </a:p>
            <a:p>
              <a:pPr lvl="0">
                <a:spcBef>
                  <a:spcPts val="0"/>
                </a:spcBef>
                <a:spcAft>
                  <a:spcPts val="1800"/>
                </a:spcAft>
              </a:pPr>
              <a:endParaRPr lang="en-US" sz="4900" baseline="0" dirty="0" smtClean="0">
                <a:solidFill>
                  <a:schemeClr val="bg1">
                    <a:lumMod val="50000"/>
                  </a:schemeClr>
                </a:solidFill>
                <a:latin typeface="Calibri" pitchFamily="34" charset="0"/>
                <a:cs typeface="Calibri" panose="020F0502020204030204" pitchFamily="34" charset="0"/>
              </a:endParaRPr>
            </a:p>
            <a:p>
              <a:pPr lvl="0">
                <a:spcBef>
                  <a:spcPts val="0"/>
                </a:spcBef>
                <a:spcAft>
                  <a:spcPts val="1800"/>
                </a:spcAft>
              </a:pPr>
              <a:endParaRPr lang="en-US" sz="4900" baseline="0" dirty="0" smtClean="0">
                <a:solidFill>
                  <a:schemeClr val="bg1">
                    <a:lumMod val="50000"/>
                  </a:schemeClr>
                </a:solidFill>
                <a:latin typeface="Calibri" pitchFamily="34" charset="0"/>
                <a:cs typeface="Calibri" panose="020F0502020204030204" pitchFamily="34" charset="0"/>
              </a:endParaRPr>
            </a:p>
            <a:p>
              <a:pPr lvl="0">
                <a:spcBef>
                  <a:spcPts val="0"/>
                </a:spcBef>
                <a:spcAft>
                  <a:spcPts val="1800"/>
                </a:spcAft>
              </a:pPr>
              <a:endParaRPr lang="en-US" sz="4900" baseline="0" dirty="0" smtClean="0">
                <a:solidFill>
                  <a:schemeClr val="bg1">
                    <a:lumMod val="50000"/>
                  </a:schemeClr>
                </a:solidFill>
                <a:latin typeface="Calibri" pitchFamily="34" charset="0"/>
                <a:cs typeface="Calibri" panose="020F0502020204030204" pitchFamily="34" charset="0"/>
              </a:endParaRPr>
            </a:p>
            <a:p>
              <a:pPr lvl="0">
                <a:spcBef>
                  <a:spcPts val="0"/>
                </a:spcBef>
                <a:spcAft>
                  <a:spcPts val="1800"/>
                </a:spcAft>
              </a:pPr>
              <a:r>
                <a:rPr lang="en-US" sz="4900" baseline="0" dirty="0" smtClean="0">
                  <a:solidFill>
                    <a:schemeClr val="bg1">
                      <a:lumMod val="50000"/>
                    </a:schemeClr>
                  </a:solidFill>
                  <a:latin typeface="Calibri" pitchFamily="34" charset="0"/>
                  <a:cs typeface="Calibri" panose="020F0502020204030204" pitchFamily="34" charset="0"/>
                </a:rPr>
                <a:t>The default color theme for this template is “Office”, so you can always return to that after trying some of the alternatives.</a:t>
              </a:r>
            </a:p>
            <a:p>
              <a:pPr lvl="0">
                <a:spcBef>
                  <a:spcPts val="0"/>
                </a:spcBef>
                <a:spcAft>
                  <a:spcPts val="1800"/>
                </a:spcAft>
              </a:pPr>
              <a:r>
                <a:rPr lang="en-US" sz="7200" dirty="0" smtClean="0">
                  <a:solidFill>
                    <a:schemeClr val="bg1">
                      <a:lumMod val="50000"/>
                    </a:schemeClr>
                  </a:solidFill>
                  <a:latin typeface="Calibri" pitchFamily="34" charset="0"/>
                  <a:cs typeface="Calibri" panose="020F0502020204030204" pitchFamily="34" charset="0"/>
                </a:rPr>
                <a:t>Printing Your Poster:</a:t>
              </a:r>
            </a:p>
            <a:p>
              <a:pPr lvl="0">
                <a:spcBef>
                  <a:spcPts val="0"/>
                </a:spcBef>
                <a:spcAft>
                  <a:spcPts val="1800"/>
                </a:spcAft>
              </a:pPr>
              <a:r>
                <a:rPr lang="en-US" sz="4900" dirty="0" smtClean="0">
                  <a:solidFill>
                    <a:schemeClr val="bg1">
                      <a:lumMod val="50000"/>
                    </a:schemeClr>
                  </a:solidFill>
                  <a:latin typeface="Calibri" pitchFamily="34" charset="0"/>
                  <a:cs typeface="Calibri" panose="020F0502020204030204" pitchFamily="34" charset="0"/>
                </a:rPr>
                <a:t>Once your poster file is ready, visit</a:t>
              </a:r>
              <a:r>
                <a:rPr lang="en-US" sz="4900" baseline="0" dirty="0" smtClean="0">
                  <a:solidFill>
                    <a:schemeClr val="bg1">
                      <a:lumMod val="50000"/>
                    </a:schemeClr>
                  </a:solidFill>
                  <a:latin typeface="Calibri" pitchFamily="34" charset="0"/>
                  <a:cs typeface="Calibri" panose="020F0502020204030204" pitchFamily="34" charset="0"/>
                </a:rPr>
                <a:t> </a:t>
              </a:r>
              <a:r>
                <a:rPr lang="en-US" sz="4900" b="1" baseline="0" dirty="0" smtClean="0">
                  <a:solidFill>
                    <a:schemeClr val="bg1">
                      <a:lumMod val="50000"/>
                    </a:schemeClr>
                  </a:solidFill>
                  <a:latin typeface="Calibri" pitchFamily="34" charset="0"/>
                  <a:cs typeface="Calibri" panose="020F0502020204030204" pitchFamily="34" charset="0"/>
                </a:rPr>
                <a:t>www.genigraphics.com</a:t>
              </a:r>
              <a:r>
                <a:rPr lang="en-US" sz="4900" baseline="0" dirty="0" smtClean="0">
                  <a:solidFill>
                    <a:schemeClr val="bg1">
                      <a:lumMod val="50000"/>
                    </a:schemeClr>
                  </a:solidFill>
                  <a:latin typeface="Calibri" pitchFamily="34" charset="0"/>
                  <a:cs typeface="Calibri" panose="020F0502020204030204" pitchFamily="34" charset="0"/>
                </a:rPr>
                <a:t> to order a high-quality, affordable poster print. Every order receives a free design review and we can deliver as fast as next business day within the US and Canada. </a:t>
              </a:r>
            </a:p>
            <a:p>
              <a:pPr lvl="0">
                <a:spcBef>
                  <a:spcPts val="0"/>
                </a:spcBef>
                <a:spcAft>
                  <a:spcPts val="1800"/>
                </a:spcAft>
              </a:pPr>
              <a:r>
                <a:rPr lang="en-US" sz="4900" baseline="0" dirty="0" smtClean="0">
                  <a:solidFill>
                    <a:schemeClr val="bg1">
                      <a:lumMod val="50000"/>
                    </a:schemeClr>
                  </a:solidFill>
                  <a:latin typeface="Calibri" pitchFamily="34" charset="0"/>
                  <a:cs typeface="Calibri" panose="020F0502020204030204" pitchFamily="34" charset="0"/>
                </a:rPr>
                <a:t>Genigraphics® has been producing output from PowerPoint® longer than anyone in the industry; dating back to when we helped Microsoft® design the PowerPoint® software. </a:t>
              </a:r>
            </a:p>
            <a:p>
              <a:pPr lvl="0">
                <a:spcBef>
                  <a:spcPts val="0"/>
                </a:spcBef>
                <a:spcAft>
                  <a:spcPts val="0"/>
                </a:spcAft>
              </a:pPr>
              <a:endParaRPr lang="en-US" sz="4900" baseline="0" dirty="0" smtClean="0">
                <a:solidFill>
                  <a:schemeClr val="bg1">
                    <a:lumMod val="50000"/>
                  </a:schemeClr>
                </a:solidFill>
                <a:latin typeface="Calibri" pitchFamily="34" charset="0"/>
                <a:cs typeface="Calibri" panose="020F0502020204030204" pitchFamily="34" charset="0"/>
              </a:endParaRPr>
            </a:p>
            <a:p>
              <a:pPr lvl="0" algn="ctr">
                <a:spcBef>
                  <a:spcPts val="0"/>
                </a:spcBef>
                <a:spcAft>
                  <a:spcPts val="0"/>
                </a:spcAft>
              </a:pPr>
              <a:r>
                <a:rPr lang="en-US" sz="4900" baseline="0" dirty="0" smtClean="0">
                  <a:solidFill>
                    <a:schemeClr val="bg1">
                      <a:lumMod val="50000"/>
                    </a:schemeClr>
                  </a:solidFill>
                  <a:latin typeface="Calibri" pitchFamily="34" charset="0"/>
                  <a:cs typeface="Calibri" panose="020F0502020204030204" pitchFamily="34" charset="0"/>
                </a:rPr>
                <a:t>US and Canada:  1-800-790-4001</a:t>
              </a:r>
              <a:br>
                <a:rPr lang="en-US" sz="4900" baseline="0" dirty="0" smtClean="0">
                  <a:solidFill>
                    <a:schemeClr val="bg1">
                      <a:lumMod val="50000"/>
                    </a:schemeClr>
                  </a:solidFill>
                  <a:latin typeface="Calibri" pitchFamily="34" charset="0"/>
                  <a:cs typeface="Calibri" panose="020F0502020204030204" pitchFamily="34" charset="0"/>
                </a:rPr>
              </a:br>
              <a:r>
                <a:rPr lang="en-US" sz="4900" baseline="0" dirty="0" smtClean="0">
                  <a:solidFill>
                    <a:schemeClr val="bg1">
                      <a:lumMod val="50000"/>
                    </a:schemeClr>
                  </a:solidFill>
                  <a:latin typeface="Calibri" pitchFamily="34" charset="0"/>
                  <a:cs typeface="Calibri" panose="020F0502020204030204" pitchFamily="34" charset="0"/>
                </a:rPr>
                <a:t>Email: info@genigraphics.com</a:t>
              </a:r>
            </a:p>
            <a:p>
              <a:pPr lvl="0" algn="ctr">
                <a:spcBef>
                  <a:spcPts val="0"/>
                </a:spcBef>
                <a:spcAft>
                  <a:spcPts val="0"/>
                </a:spcAft>
              </a:pPr>
              <a:r>
                <a:rPr lang="en-US" sz="3600" dirty="0" smtClean="0">
                  <a:solidFill>
                    <a:schemeClr val="bg1">
                      <a:lumMod val="50000"/>
                    </a:schemeClr>
                  </a:solidFill>
                  <a:latin typeface="Calibri" pitchFamily="34" charset="0"/>
                  <a:cs typeface="Calibri" panose="020F0502020204030204" pitchFamily="34" charset="0"/>
                </a:rPr>
                <a:t/>
              </a:r>
              <a:br>
                <a:rPr lang="en-US" sz="3600" dirty="0" smtClean="0">
                  <a:solidFill>
                    <a:schemeClr val="bg1">
                      <a:lumMod val="50000"/>
                    </a:schemeClr>
                  </a:solidFill>
                  <a:latin typeface="Calibri" pitchFamily="34" charset="0"/>
                  <a:cs typeface="Calibri" panose="020F0502020204030204" pitchFamily="34" charset="0"/>
                </a:rPr>
              </a:br>
              <a:r>
                <a:rPr lang="en-US" sz="3600" dirty="0" smtClean="0">
                  <a:solidFill>
                    <a:schemeClr val="bg1">
                      <a:lumMod val="50000"/>
                    </a:schemeClr>
                  </a:solidFill>
                  <a:latin typeface="Calibri" pitchFamily="34" charset="0"/>
                  <a:cs typeface="Calibri" panose="020F0502020204030204" pitchFamily="34" charset="0"/>
                </a:rPr>
                <a:t>[This sidebar area does not print.]</a:t>
              </a:r>
            </a:p>
          </p:txBody>
        </p:sp>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281342" y="9260274"/>
              <a:ext cx="11904515" cy="10246926"/>
            </a:xfrm>
            <a:prstGeom prst="rect">
              <a:avLst/>
            </a:prstGeom>
          </p:spPr>
        </p:pic>
      </p:grpSp>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8404800" y="32613600"/>
            <a:ext cx="5297435" cy="185928"/>
          </a:xfrm>
          <a:prstGeom prst="rect">
            <a:avLst/>
          </a:prstGeom>
        </p:spPr>
      </p:pic>
    </p:spTree>
    <p:extLst>
      <p:ext uri="{BB962C8B-B14F-4D97-AF65-F5344CB8AC3E}">
        <p14:creationId xmlns:p14="http://schemas.microsoft.com/office/powerpoint/2010/main" val="381294480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85D6BDF-9D0E-4E2B-85B8-D8F4790360C9}" type="datetimeFigureOut">
              <a:rPr lang="en-US" smtClean="0"/>
              <a:t>9/30/2015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BB075EA-769C-4ECD-B48E-D6FCDC24F876}" type="slidenum">
              <a:rPr lang="en-US" smtClean="0"/>
              <a:t>‹#›</a:t>
            </a:fld>
            <a:endParaRPr lang="en-US" dirty="0"/>
          </a:p>
        </p:txBody>
      </p:sp>
    </p:spTree>
    <p:extLst>
      <p:ext uri="{BB962C8B-B14F-4D97-AF65-F5344CB8AC3E}">
        <p14:creationId xmlns:p14="http://schemas.microsoft.com/office/powerpoint/2010/main" val="293166510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329128" tIns="164564" rIns="329128" bIns="164564"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2194560" y="7680963"/>
            <a:ext cx="39502080" cy="21724623"/>
          </a:xfrm>
          <a:prstGeom prst="rect">
            <a:avLst/>
          </a:prstGeom>
        </p:spPr>
        <p:txBody>
          <a:bodyPr vert="horz" lIns="329128" tIns="164564" rIns="329128" bIns="164564"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2194560" y="30510483"/>
            <a:ext cx="10241280" cy="1752600"/>
          </a:xfrm>
          <a:prstGeom prst="rect">
            <a:avLst/>
          </a:prstGeom>
        </p:spPr>
        <p:txBody>
          <a:bodyPr vert="horz" lIns="329128" tIns="164564" rIns="329128" bIns="164564" rtlCol="0" anchor="ctr"/>
          <a:lstStyle>
            <a:lvl1pPr algn="l">
              <a:defRPr sz="4400">
                <a:solidFill>
                  <a:schemeClr val="tx1">
                    <a:tint val="75000"/>
                  </a:schemeClr>
                </a:solidFill>
              </a:defRPr>
            </a:lvl1pPr>
          </a:lstStyle>
          <a:p>
            <a:fld id="{985D6BDF-9D0E-4E2B-85B8-D8F4790360C9}" type="datetimeFigureOut">
              <a:rPr lang="en-US" smtClean="0"/>
              <a:t>9/30/2015</a:t>
            </a:fld>
            <a:endParaRPr lang="en-US" dirty="0"/>
          </a:p>
        </p:txBody>
      </p:sp>
      <p:sp>
        <p:nvSpPr>
          <p:cNvPr id="5" name="Footer Placeholder 4"/>
          <p:cNvSpPr>
            <a:spLocks noGrp="1"/>
          </p:cNvSpPr>
          <p:nvPr>
            <p:ph type="ftr" sz="quarter" idx="3"/>
          </p:nvPr>
        </p:nvSpPr>
        <p:spPr>
          <a:xfrm>
            <a:off x="14996160" y="30510483"/>
            <a:ext cx="13898880" cy="1752600"/>
          </a:xfrm>
          <a:prstGeom prst="rect">
            <a:avLst/>
          </a:prstGeom>
        </p:spPr>
        <p:txBody>
          <a:bodyPr vert="horz" lIns="329128" tIns="164564" rIns="329128" bIns="164564" rtlCol="0" anchor="ctr"/>
          <a:lstStyle>
            <a:lvl1pPr algn="ctr">
              <a:defRPr sz="44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3"/>
            <a:ext cx="10241280" cy="1752600"/>
          </a:xfrm>
          <a:prstGeom prst="rect">
            <a:avLst/>
          </a:prstGeom>
        </p:spPr>
        <p:txBody>
          <a:bodyPr vert="horz" lIns="329128" tIns="164564" rIns="329128" bIns="164564" rtlCol="0" anchor="ctr"/>
          <a:lstStyle>
            <a:lvl1pPr algn="r">
              <a:defRPr sz="4400">
                <a:solidFill>
                  <a:schemeClr val="tx1">
                    <a:tint val="75000"/>
                  </a:schemeClr>
                </a:solidFill>
              </a:defRPr>
            </a:lvl1pPr>
          </a:lstStyle>
          <a:p>
            <a:fld id="{FBB075EA-769C-4ECD-B48E-D6FCDC24F876}" type="slidenum">
              <a:rPr lang="en-US" smtClean="0"/>
              <a:t>‹#›</a:t>
            </a:fld>
            <a:endParaRPr lang="en-US" dirty="0"/>
          </a:p>
        </p:txBody>
      </p:sp>
    </p:spTree>
    <p:extLst>
      <p:ext uri="{BB962C8B-B14F-4D97-AF65-F5344CB8AC3E}">
        <p14:creationId xmlns:p14="http://schemas.microsoft.com/office/powerpoint/2010/main" val="72322184"/>
      </p:ext>
    </p:extLst>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txStyles>
    <p:titleStyle>
      <a:lvl1pPr algn="ctr" defTabSz="3291279" rtl="0" eaLnBrk="1" latinLnBrk="0" hangingPunct="1">
        <a:spcBef>
          <a:spcPct val="0"/>
        </a:spcBef>
        <a:buNone/>
        <a:defRPr sz="6000" kern="1200">
          <a:solidFill>
            <a:schemeClr val="tx1"/>
          </a:solidFill>
          <a:latin typeface="+mj-lt"/>
          <a:ea typeface="+mj-ea"/>
          <a:cs typeface="+mj-cs"/>
        </a:defRPr>
      </a:lvl1pPr>
    </p:titleStyle>
    <p:bodyStyle>
      <a:lvl1pPr marL="342842" indent="-342842" algn="l" defTabSz="3291279" rtl="0" eaLnBrk="1" latinLnBrk="0" hangingPunct="1">
        <a:spcBef>
          <a:spcPct val="20000"/>
        </a:spcBef>
        <a:buFont typeface="Arial" pitchFamily="34" charset="0"/>
        <a:buChar char="•"/>
        <a:defRPr sz="2700" kern="1200">
          <a:solidFill>
            <a:schemeClr val="tx1"/>
          </a:solidFill>
          <a:latin typeface="+mn-lt"/>
          <a:ea typeface="+mn-ea"/>
          <a:cs typeface="+mn-cs"/>
        </a:defRPr>
      </a:lvl1pPr>
      <a:lvl2pPr marL="685683" indent="-342842" algn="l" defTabSz="3291279"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028525" indent="-342842" algn="l" defTabSz="3291279" rtl="0" eaLnBrk="1" latinLnBrk="0" hangingPunct="1">
        <a:spcBef>
          <a:spcPct val="20000"/>
        </a:spcBef>
        <a:buFont typeface="Arial" pitchFamily="34" charset="0"/>
        <a:buChar char="•"/>
        <a:defRPr sz="2700" kern="1200">
          <a:solidFill>
            <a:schemeClr val="tx1"/>
          </a:solidFill>
          <a:latin typeface="+mn-lt"/>
          <a:ea typeface="+mn-ea"/>
          <a:cs typeface="+mn-cs"/>
        </a:defRPr>
      </a:lvl3pPr>
      <a:lvl4pPr marL="1371366" indent="-342842" algn="l" defTabSz="3291279"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1714209" indent="-342842" algn="l" defTabSz="3291279"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9051018" indent="-822820" algn="l" defTabSz="3291279" rtl="0" eaLnBrk="1" latinLnBrk="0" hangingPunct="1">
        <a:spcBef>
          <a:spcPct val="20000"/>
        </a:spcBef>
        <a:buFont typeface="Arial" pitchFamily="34" charset="0"/>
        <a:buChar char="•"/>
        <a:defRPr sz="7200" kern="1200">
          <a:solidFill>
            <a:schemeClr val="tx1"/>
          </a:solidFill>
          <a:latin typeface="+mn-lt"/>
          <a:ea typeface="+mn-ea"/>
          <a:cs typeface="+mn-cs"/>
        </a:defRPr>
      </a:lvl6pPr>
      <a:lvl7pPr marL="10696658" indent="-822820" algn="l" defTabSz="3291279" rtl="0" eaLnBrk="1" latinLnBrk="0" hangingPunct="1">
        <a:spcBef>
          <a:spcPct val="20000"/>
        </a:spcBef>
        <a:buFont typeface="Arial" pitchFamily="34" charset="0"/>
        <a:buChar char="•"/>
        <a:defRPr sz="7200" kern="1200">
          <a:solidFill>
            <a:schemeClr val="tx1"/>
          </a:solidFill>
          <a:latin typeface="+mn-lt"/>
          <a:ea typeface="+mn-ea"/>
          <a:cs typeface="+mn-cs"/>
        </a:defRPr>
      </a:lvl7pPr>
      <a:lvl8pPr marL="12342297" indent="-822820" algn="l" defTabSz="3291279" rtl="0" eaLnBrk="1" latinLnBrk="0" hangingPunct="1">
        <a:spcBef>
          <a:spcPct val="20000"/>
        </a:spcBef>
        <a:buFont typeface="Arial" pitchFamily="34" charset="0"/>
        <a:buChar char="•"/>
        <a:defRPr sz="7200" kern="1200">
          <a:solidFill>
            <a:schemeClr val="tx1"/>
          </a:solidFill>
          <a:latin typeface="+mn-lt"/>
          <a:ea typeface="+mn-ea"/>
          <a:cs typeface="+mn-cs"/>
        </a:defRPr>
      </a:lvl8pPr>
      <a:lvl9pPr marL="13987936" indent="-822820" algn="l" defTabSz="3291279" rtl="0" eaLnBrk="1" latinLnBrk="0" hangingPunct="1">
        <a:spcBef>
          <a:spcPct val="20000"/>
        </a:spcBef>
        <a:buFont typeface="Arial" pitchFamily="34" charset="0"/>
        <a:buChar char="•"/>
        <a:defRPr sz="7200" kern="1200">
          <a:solidFill>
            <a:schemeClr val="tx1"/>
          </a:solidFill>
          <a:latin typeface="+mn-lt"/>
          <a:ea typeface="+mn-ea"/>
          <a:cs typeface="+mn-cs"/>
        </a:defRPr>
      </a:lvl9pPr>
    </p:bodyStyle>
    <p:otherStyle>
      <a:defPPr>
        <a:defRPr lang="en-US"/>
      </a:defPPr>
      <a:lvl1pPr marL="0" algn="l" defTabSz="3291279" rtl="0" eaLnBrk="1" latinLnBrk="0" hangingPunct="1">
        <a:defRPr sz="6400" kern="1200">
          <a:solidFill>
            <a:schemeClr val="tx1"/>
          </a:solidFill>
          <a:latin typeface="+mn-lt"/>
          <a:ea typeface="+mn-ea"/>
          <a:cs typeface="+mn-cs"/>
        </a:defRPr>
      </a:lvl1pPr>
      <a:lvl2pPr marL="1645640" algn="l" defTabSz="3291279" rtl="0" eaLnBrk="1" latinLnBrk="0" hangingPunct="1">
        <a:defRPr sz="6400" kern="1200">
          <a:solidFill>
            <a:schemeClr val="tx1"/>
          </a:solidFill>
          <a:latin typeface="+mn-lt"/>
          <a:ea typeface="+mn-ea"/>
          <a:cs typeface="+mn-cs"/>
        </a:defRPr>
      </a:lvl2pPr>
      <a:lvl3pPr marL="3291279" algn="l" defTabSz="3291279" rtl="0" eaLnBrk="1" latinLnBrk="0" hangingPunct="1">
        <a:defRPr sz="6400" kern="1200">
          <a:solidFill>
            <a:schemeClr val="tx1"/>
          </a:solidFill>
          <a:latin typeface="+mn-lt"/>
          <a:ea typeface="+mn-ea"/>
          <a:cs typeface="+mn-cs"/>
        </a:defRPr>
      </a:lvl3pPr>
      <a:lvl4pPr marL="4936919" algn="l" defTabSz="3291279" rtl="0" eaLnBrk="1" latinLnBrk="0" hangingPunct="1">
        <a:defRPr sz="6400" kern="1200">
          <a:solidFill>
            <a:schemeClr val="tx1"/>
          </a:solidFill>
          <a:latin typeface="+mn-lt"/>
          <a:ea typeface="+mn-ea"/>
          <a:cs typeface="+mn-cs"/>
        </a:defRPr>
      </a:lvl4pPr>
      <a:lvl5pPr marL="6582559" algn="l" defTabSz="3291279" rtl="0" eaLnBrk="1" latinLnBrk="0" hangingPunct="1">
        <a:defRPr sz="6400" kern="1200">
          <a:solidFill>
            <a:schemeClr val="tx1"/>
          </a:solidFill>
          <a:latin typeface="+mn-lt"/>
          <a:ea typeface="+mn-ea"/>
          <a:cs typeface="+mn-cs"/>
        </a:defRPr>
      </a:lvl5pPr>
      <a:lvl6pPr marL="8228198" algn="l" defTabSz="3291279" rtl="0" eaLnBrk="1" latinLnBrk="0" hangingPunct="1">
        <a:defRPr sz="6400" kern="1200">
          <a:solidFill>
            <a:schemeClr val="tx1"/>
          </a:solidFill>
          <a:latin typeface="+mn-lt"/>
          <a:ea typeface="+mn-ea"/>
          <a:cs typeface="+mn-cs"/>
        </a:defRPr>
      </a:lvl6pPr>
      <a:lvl7pPr marL="9873837" algn="l" defTabSz="3291279" rtl="0" eaLnBrk="1" latinLnBrk="0" hangingPunct="1">
        <a:defRPr sz="6400" kern="1200">
          <a:solidFill>
            <a:schemeClr val="tx1"/>
          </a:solidFill>
          <a:latin typeface="+mn-lt"/>
          <a:ea typeface="+mn-ea"/>
          <a:cs typeface="+mn-cs"/>
        </a:defRPr>
      </a:lvl7pPr>
      <a:lvl8pPr marL="11519478" algn="l" defTabSz="3291279" rtl="0" eaLnBrk="1" latinLnBrk="0" hangingPunct="1">
        <a:defRPr sz="6400" kern="1200">
          <a:solidFill>
            <a:schemeClr val="tx1"/>
          </a:solidFill>
          <a:latin typeface="+mn-lt"/>
          <a:ea typeface="+mn-ea"/>
          <a:cs typeface="+mn-cs"/>
        </a:defRPr>
      </a:lvl8pPr>
      <a:lvl9pPr marL="13165118" algn="l" defTabSz="3291279" rtl="0" eaLnBrk="1" latinLnBrk="0" hangingPunct="1">
        <a:defRPr sz="6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chart" Target="../charts/chart3.xml"/><Relationship Id="rId4"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22"/>
          <p:cNvSpPr txBox="1">
            <a:spLocks noChangeArrowheads="1"/>
          </p:cNvSpPr>
          <p:nvPr/>
        </p:nvSpPr>
        <p:spPr bwMode="auto">
          <a:xfrm>
            <a:off x="3670281" y="553074"/>
            <a:ext cx="39147102" cy="18003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137137" tIns="342842" rIns="137137" bIns="342842" anchor="ctr" anchorCtr="0">
            <a:spAutoFit/>
          </a:bodyPr>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ctr" eaLnBrk="1" hangingPunct="1"/>
            <a:r>
              <a:rPr lang="en-US" sz="7200" b="1" dirty="0" smtClean="0">
                <a:solidFill>
                  <a:schemeClr val="bg1"/>
                </a:solidFill>
                <a:latin typeface="+mn-lt"/>
              </a:rPr>
              <a:t>The Effect of Protein Folding Kinetics on Substrate Selectivity of the Tat Secretion Pathway in </a:t>
            </a:r>
            <a:r>
              <a:rPr lang="en-US" sz="7200" b="1" i="1" dirty="0" smtClean="0">
                <a:solidFill>
                  <a:schemeClr val="bg1"/>
                </a:solidFill>
                <a:latin typeface="+mn-lt"/>
              </a:rPr>
              <a:t>B. subtilis</a:t>
            </a:r>
            <a:endParaRPr lang="en-US" sz="7200" b="1" i="1" dirty="0">
              <a:solidFill>
                <a:schemeClr val="bg1"/>
              </a:solidFill>
              <a:latin typeface="+mn-lt"/>
            </a:endParaRPr>
          </a:p>
        </p:txBody>
      </p:sp>
      <p:sp>
        <p:nvSpPr>
          <p:cNvPr id="5" name="Text Box 123"/>
          <p:cNvSpPr txBox="1">
            <a:spLocks noChangeArrowheads="1"/>
          </p:cNvSpPr>
          <p:nvPr/>
        </p:nvSpPr>
        <p:spPr bwMode="auto">
          <a:xfrm>
            <a:off x="5570839" y="2438400"/>
            <a:ext cx="32918400" cy="17145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137137" tIns="137137" rIns="137137" bIns="137137" anchor="ctr" anchorCtr="0"/>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ctr" eaLnBrk="1" hangingPunct="1"/>
            <a:r>
              <a:rPr lang="en-US" sz="4000" dirty="0" smtClean="0">
                <a:solidFill>
                  <a:schemeClr val="bg1"/>
                </a:solidFill>
                <a:latin typeface="+mn-lt"/>
              </a:rPr>
              <a:t>Erin Drufva (PhD student) and Dr. Kang Wu</a:t>
            </a:r>
          </a:p>
          <a:p>
            <a:pPr algn="ctr" eaLnBrk="1" hangingPunct="1"/>
            <a:r>
              <a:rPr lang="en-US" sz="4000" dirty="0" smtClean="0">
                <a:solidFill>
                  <a:schemeClr val="bg1"/>
                </a:solidFill>
                <a:latin typeface="+mn-lt"/>
              </a:rPr>
              <a:t>Chemical Engineering Department, University of New Hampshire </a:t>
            </a:r>
            <a:endParaRPr lang="en-US" sz="4000" dirty="0">
              <a:solidFill>
                <a:schemeClr val="bg1"/>
              </a:solidFill>
              <a:latin typeface="+mn-lt"/>
            </a:endParaRPr>
          </a:p>
        </p:txBody>
      </p:sp>
      <p:sp>
        <p:nvSpPr>
          <p:cNvPr id="24" name="TextBox 23"/>
          <p:cNvSpPr txBox="1"/>
          <p:nvPr/>
        </p:nvSpPr>
        <p:spPr>
          <a:xfrm>
            <a:off x="1706881" y="30038039"/>
            <a:ext cx="5310597" cy="2039008"/>
          </a:xfrm>
          <a:prstGeom prst="rect">
            <a:avLst/>
          </a:prstGeom>
          <a:solidFill>
            <a:schemeClr val="accent1">
              <a:lumMod val="40000"/>
              <a:lumOff val="60000"/>
            </a:schemeClr>
          </a:solidFill>
        </p:spPr>
        <p:txBody>
          <a:bodyPr wrap="none" lIns="68568" tIns="34284" rIns="68568" bIns="34284" rtlCol="0">
            <a:spAutoFit/>
          </a:bodyPr>
          <a:lstStyle/>
          <a:p>
            <a:r>
              <a:rPr lang="en-US" sz="3200" dirty="0" smtClean="0"/>
              <a:t>Erin Drufva</a:t>
            </a:r>
          </a:p>
          <a:p>
            <a:r>
              <a:rPr lang="en-US" sz="3200" dirty="0" smtClean="0"/>
              <a:t>University of New Hampshire</a:t>
            </a:r>
          </a:p>
          <a:p>
            <a:r>
              <a:rPr lang="en-US" sz="3200" dirty="0" smtClean="0"/>
              <a:t>Chemical Engineering</a:t>
            </a:r>
            <a:endParaRPr lang="en-US" sz="3200" dirty="0"/>
          </a:p>
          <a:p>
            <a:r>
              <a:rPr lang="en-US" sz="3200" dirty="0"/>
              <a:t>Email</a:t>
            </a:r>
            <a:r>
              <a:rPr lang="en-US" sz="3200" dirty="0" smtClean="0"/>
              <a:t>:</a:t>
            </a:r>
            <a:r>
              <a:rPr lang="en-US" sz="3200" dirty="0"/>
              <a:t> </a:t>
            </a:r>
            <a:r>
              <a:rPr lang="en-US" sz="3200" dirty="0" smtClean="0"/>
              <a:t>eed2@wildcats.unh.edu</a:t>
            </a:r>
            <a:endParaRPr lang="en-US" sz="3200" dirty="0"/>
          </a:p>
        </p:txBody>
      </p:sp>
      <p:sp>
        <p:nvSpPr>
          <p:cNvPr id="25" name="TextBox 24"/>
          <p:cNvSpPr txBox="1"/>
          <p:nvPr/>
        </p:nvSpPr>
        <p:spPr>
          <a:xfrm>
            <a:off x="1706880" y="29146502"/>
            <a:ext cx="1937494" cy="746346"/>
          </a:xfrm>
          <a:prstGeom prst="rect">
            <a:avLst/>
          </a:prstGeom>
          <a:noFill/>
        </p:spPr>
        <p:txBody>
          <a:bodyPr wrap="none" lIns="68568" tIns="34284" rIns="68568" bIns="34284" rtlCol="0">
            <a:spAutoFit/>
          </a:bodyPr>
          <a:lstStyle/>
          <a:p>
            <a:r>
              <a:rPr lang="en-US" sz="4400" b="1" dirty="0"/>
              <a:t>Contact</a:t>
            </a:r>
          </a:p>
        </p:txBody>
      </p:sp>
      <p:sp>
        <p:nvSpPr>
          <p:cNvPr id="26" name="TextBox 25"/>
          <p:cNvSpPr txBox="1"/>
          <p:nvPr/>
        </p:nvSpPr>
        <p:spPr>
          <a:xfrm>
            <a:off x="24307800" y="30038039"/>
            <a:ext cx="4724400" cy="2194560"/>
          </a:xfrm>
          <a:prstGeom prst="rect">
            <a:avLst/>
          </a:prstGeom>
          <a:noFill/>
        </p:spPr>
        <p:txBody>
          <a:bodyPr wrap="square" lIns="68568" tIns="68568" rIns="68568" bIns="68568" numCol="1" spcCol="342842" rtlCol="0">
            <a:noAutofit/>
          </a:bodyPr>
          <a:lstStyle/>
          <a:p>
            <a:r>
              <a:rPr lang="en-US" sz="3200" dirty="0" smtClean="0"/>
              <a:t>1. </a:t>
            </a:r>
            <a:r>
              <a:rPr lang="en-US" sz="3200" dirty="0" err="1" smtClean="0"/>
              <a:t>Abra</a:t>
            </a:r>
            <a:r>
              <a:rPr lang="en-US" sz="3200" dirty="0" smtClean="0"/>
              <a:t> Roberts</a:t>
            </a:r>
            <a:endParaRPr lang="en-US" sz="3200" dirty="0"/>
          </a:p>
          <a:p>
            <a:r>
              <a:rPr lang="en-US" sz="3200" dirty="0" smtClean="0"/>
              <a:t>2. Halie White</a:t>
            </a:r>
            <a:endParaRPr lang="en-US" sz="3200" dirty="0"/>
          </a:p>
          <a:p>
            <a:r>
              <a:rPr lang="en-US" sz="3200" dirty="0" smtClean="0"/>
              <a:t>3. Ryan </a:t>
            </a:r>
            <a:r>
              <a:rPr lang="en-US" sz="3200" dirty="0" err="1" smtClean="0"/>
              <a:t>McEachern</a:t>
            </a:r>
            <a:endParaRPr lang="en-US" sz="3200" dirty="0"/>
          </a:p>
          <a:p>
            <a:r>
              <a:rPr lang="en-US" sz="3200" dirty="0" smtClean="0"/>
              <a:t>4. </a:t>
            </a:r>
            <a:r>
              <a:rPr lang="en-US" sz="3200" dirty="0" err="1" smtClean="0"/>
              <a:t>Sachi</a:t>
            </a:r>
            <a:r>
              <a:rPr lang="en-US" sz="3200" dirty="0" smtClean="0"/>
              <a:t> </a:t>
            </a:r>
            <a:r>
              <a:rPr lang="en-US" sz="3200" dirty="0" err="1" smtClean="0"/>
              <a:t>Nagada</a:t>
            </a:r>
            <a:endParaRPr lang="en-US" sz="3200" dirty="0"/>
          </a:p>
          <a:p>
            <a:pPr marL="342842" indent="-342842">
              <a:buFont typeface="+mj-lt"/>
              <a:buAutoNum type="arabicPeriod"/>
            </a:pPr>
            <a:endParaRPr lang="en-US" sz="1400" dirty="0"/>
          </a:p>
          <a:p>
            <a:endParaRPr lang="en-US" sz="1400" dirty="0"/>
          </a:p>
          <a:p>
            <a:endParaRPr lang="en-US" sz="1400" dirty="0"/>
          </a:p>
          <a:p>
            <a:endParaRPr lang="en-US" sz="1400" dirty="0"/>
          </a:p>
          <a:p>
            <a:pPr marL="342842" indent="-342842">
              <a:buFont typeface="+mj-lt"/>
              <a:buAutoNum type="arabicPeriod"/>
            </a:pPr>
            <a:endParaRPr lang="en-US" sz="1400" dirty="0"/>
          </a:p>
        </p:txBody>
      </p:sp>
      <p:sp>
        <p:nvSpPr>
          <p:cNvPr id="27" name="TextBox 26"/>
          <p:cNvSpPr txBox="1"/>
          <p:nvPr/>
        </p:nvSpPr>
        <p:spPr>
          <a:xfrm>
            <a:off x="24231600" y="29146502"/>
            <a:ext cx="4741082" cy="746346"/>
          </a:xfrm>
          <a:prstGeom prst="rect">
            <a:avLst/>
          </a:prstGeom>
          <a:noFill/>
        </p:spPr>
        <p:txBody>
          <a:bodyPr wrap="none" lIns="68568" tIns="34284" rIns="68568" bIns="34284" rtlCol="0">
            <a:spAutoFit/>
          </a:bodyPr>
          <a:lstStyle/>
          <a:p>
            <a:r>
              <a:rPr lang="en-US" sz="4400" b="1" dirty="0" smtClean="0"/>
              <a:t>Acknowledgements</a:t>
            </a:r>
            <a:endParaRPr lang="en-US" sz="4400" b="1" dirty="0"/>
          </a:p>
        </p:txBody>
      </p:sp>
      <p:sp>
        <p:nvSpPr>
          <p:cNvPr id="10" name="Text Box 189"/>
          <p:cNvSpPr txBox="1">
            <a:spLocks noChangeArrowheads="1"/>
          </p:cNvSpPr>
          <p:nvPr/>
        </p:nvSpPr>
        <p:spPr bwMode="auto">
          <a:xfrm>
            <a:off x="1447800" y="4992624"/>
            <a:ext cx="13167360" cy="22990863"/>
          </a:xfrm>
          <a:prstGeom prst="rect">
            <a:avLst/>
          </a:prstGeom>
          <a:solidFill>
            <a:schemeClr val="bg1"/>
          </a:solidFill>
          <a:ln w="12700">
            <a:solidFill>
              <a:schemeClr val="accent1">
                <a:lumMod val="75000"/>
              </a:schemeClr>
            </a:solidFill>
          </a:ln>
          <a:effectLst/>
        </p:spPr>
        <p:txBody>
          <a:bodyPr lIns="137137" tIns="137137" rIns="137137" bIns="137137">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endParaRPr lang="en-US" sz="3200" i="1" dirty="0" smtClean="0"/>
          </a:p>
          <a:p>
            <a:r>
              <a:rPr lang="en-US" sz="3200" i="1" dirty="0" smtClean="0"/>
              <a:t>Bacillus subtilis</a:t>
            </a:r>
            <a:r>
              <a:rPr lang="en-US" sz="3200" dirty="0" smtClean="0"/>
              <a:t> is a Gram-positive soil bacterium that secretes </a:t>
            </a:r>
          </a:p>
          <a:p>
            <a:r>
              <a:rPr lang="en-US" sz="3200" dirty="0" smtClean="0"/>
              <a:t>numerous enzymes, the production of which represents about 60% of the industrial-enzyme market, as secreting proteins into the extracellular media can greatly reduce downstream processing costs.  However, about one third of industrial proteins need to be expressed </a:t>
            </a:r>
            <a:r>
              <a:rPr lang="en-US" sz="3200" dirty="0" err="1" smtClean="0"/>
              <a:t>heterologously</a:t>
            </a:r>
            <a:r>
              <a:rPr lang="en-US" sz="3200" dirty="0" smtClean="0"/>
              <a:t> and misfolding is often a problem in secretory production of these proteins. </a:t>
            </a:r>
          </a:p>
          <a:p>
            <a:endParaRPr lang="en-US" sz="3200" dirty="0"/>
          </a:p>
          <a:p>
            <a:r>
              <a:rPr lang="en-US" sz="3200" dirty="0" smtClean="0"/>
              <a:t>The Sec (Secretory) and Tat (Twin arginine translocation) pathways are two major secretion pathways identified in </a:t>
            </a:r>
            <a:r>
              <a:rPr lang="en-US" sz="3200" i="1" dirty="0" smtClean="0"/>
              <a:t>B. subtilis</a:t>
            </a:r>
            <a:r>
              <a:rPr lang="en-US" sz="3200" dirty="0" smtClean="0"/>
              <a:t>. The Sec pathway secretes the majority of proteins as peptides in an unfolded form while the Tat pathway targets and </a:t>
            </a:r>
            <a:r>
              <a:rPr lang="en-US" sz="3200" dirty="0" err="1" smtClean="0"/>
              <a:t>translocates</a:t>
            </a:r>
            <a:r>
              <a:rPr lang="en-US" sz="3200" dirty="0" smtClean="0"/>
              <a:t> folded proteins.</a:t>
            </a:r>
          </a:p>
          <a:p>
            <a:pPr eaLnBrk="1" hangingPunct="1"/>
            <a:endParaRPr lang="en-US" sz="3200" dirty="0">
              <a:latin typeface="Arial" panose="020B0604020202020204" pitchFamily="34" charset="0"/>
              <a:cs typeface="Arial" panose="020B0604020202020204" pitchFamily="34" charset="0"/>
            </a:endParaRPr>
          </a:p>
          <a:p>
            <a:pPr eaLnBrk="1" hangingPunct="1"/>
            <a:endParaRPr lang="en-US" sz="3200" b="1" dirty="0" smtClean="0">
              <a:latin typeface="Arial" panose="020B0604020202020204" pitchFamily="34" charset="0"/>
              <a:cs typeface="Arial" panose="020B0604020202020204" pitchFamily="34" charset="0"/>
            </a:endParaRPr>
          </a:p>
          <a:p>
            <a:pPr eaLnBrk="1" hangingPunct="1"/>
            <a:endParaRPr lang="en-US" sz="3200" b="1" dirty="0">
              <a:latin typeface="Arial" panose="020B0604020202020204" pitchFamily="34" charset="0"/>
              <a:cs typeface="Arial" panose="020B0604020202020204" pitchFamily="34" charset="0"/>
            </a:endParaRPr>
          </a:p>
          <a:p>
            <a:pPr eaLnBrk="1" hangingPunct="1"/>
            <a:endParaRPr lang="en-US" sz="3200" dirty="0">
              <a:latin typeface="Arial" panose="020B0604020202020204" pitchFamily="34" charset="0"/>
              <a:cs typeface="Arial" panose="020B0604020202020204" pitchFamily="34" charset="0"/>
            </a:endParaRPr>
          </a:p>
          <a:p>
            <a:pPr eaLnBrk="1" hangingPunct="1"/>
            <a:endParaRPr lang="en-US" sz="3200" dirty="0" smtClean="0">
              <a:latin typeface="Arial" panose="020B0604020202020204" pitchFamily="34" charset="0"/>
              <a:cs typeface="Arial" panose="020B0604020202020204" pitchFamily="34" charset="0"/>
            </a:endParaRPr>
          </a:p>
          <a:p>
            <a:pPr eaLnBrk="1" hangingPunct="1"/>
            <a:endParaRPr lang="en-US" sz="3200" dirty="0" smtClean="0">
              <a:latin typeface="Arial" panose="020B0604020202020204" pitchFamily="34" charset="0"/>
              <a:cs typeface="Arial" panose="020B0604020202020204" pitchFamily="34" charset="0"/>
            </a:endParaRPr>
          </a:p>
          <a:p>
            <a:pPr eaLnBrk="1" hangingPunct="1"/>
            <a:endParaRPr lang="en-US" sz="3200" dirty="0">
              <a:latin typeface="Arial" panose="020B0604020202020204" pitchFamily="34" charset="0"/>
              <a:cs typeface="Arial" panose="020B0604020202020204" pitchFamily="34" charset="0"/>
            </a:endParaRPr>
          </a:p>
          <a:p>
            <a:pPr eaLnBrk="1" hangingPunct="1"/>
            <a:endParaRPr lang="en-US" sz="3200" dirty="0" smtClean="0">
              <a:latin typeface="Arial" panose="020B0604020202020204" pitchFamily="34" charset="0"/>
              <a:cs typeface="Arial" panose="020B0604020202020204" pitchFamily="34" charset="0"/>
            </a:endParaRPr>
          </a:p>
          <a:p>
            <a:pPr eaLnBrk="1" hangingPunct="1"/>
            <a:endParaRPr lang="en-US" sz="3200" dirty="0">
              <a:latin typeface="Arial" panose="020B0604020202020204" pitchFamily="34" charset="0"/>
              <a:cs typeface="Arial" panose="020B0604020202020204" pitchFamily="34" charset="0"/>
            </a:endParaRPr>
          </a:p>
          <a:p>
            <a:pPr eaLnBrk="1" hangingPunct="1"/>
            <a:endParaRPr lang="en-US" sz="3200" dirty="0" smtClean="0">
              <a:latin typeface="Arial" panose="020B0604020202020204" pitchFamily="34" charset="0"/>
              <a:cs typeface="Arial" panose="020B0604020202020204" pitchFamily="34" charset="0"/>
            </a:endParaRPr>
          </a:p>
          <a:p>
            <a:pPr eaLnBrk="1" hangingPunct="1"/>
            <a:endParaRPr lang="en-US" sz="3200" dirty="0">
              <a:latin typeface="Arial" panose="020B0604020202020204" pitchFamily="34" charset="0"/>
              <a:cs typeface="Arial" panose="020B0604020202020204" pitchFamily="34" charset="0"/>
            </a:endParaRPr>
          </a:p>
          <a:p>
            <a:pPr eaLnBrk="1" hangingPunct="1"/>
            <a:endParaRPr lang="en-US" sz="3200" dirty="0">
              <a:latin typeface="Arial" panose="020B0604020202020204" pitchFamily="34" charset="0"/>
              <a:cs typeface="Arial" panose="020B0604020202020204" pitchFamily="34" charset="0"/>
            </a:endParaRPr>
          </a:p>
          <a:p>
            <a:pPr eaLnBrk="1" hangingPunct="1"/>
            <a:endParaRPr lang="en-US" sz="3200" dirty="0">
              <a:latin typeface="Arial" panose="020B0604020202020204" pitchFamily="34" charset="0"/>
              <a:cs typeface="Arial" panose="020B0604020202020204" pitchFamily="34" charset="0"/>
            </a:endParaRPr>
          </a:p>
          <a:p>
            <a:pPr eaLnBrk="1" hangingPunct="1"/>
            <a:endParaRPr lang="en-US" sz="3200" dirty="0">
              <a:latin typeface="Arial" panose="020B0604020202020204" pitchFamily="34" charset="0"/>
              <a:cs typeface="Arial" panose="020B0604020202020204" pitchFamily="34" charset="0"/>
            </a:endParaRPr>
          </a:p>
          <a:p>
            <a:pPr eaLnBrk="1" hangingPunct="1"/>
            <a:r>
              <a:rPr lang="en-US" sz="3600" b="1" dirty="0" smtClean="0">
                <a:latin typeface="Arial" panose="020B0604020202020204" pitchFamily="34" charset="0"/>
                <a:cs typeface="Arial" panose="020B0604020202020204" pitchFamily="34" charset="0"/>
              </a:rPr>
              <a:t>Signal Peptides (SP)</a:t>
            </a:r>
          </a:p>
          <a:p>
            <a:pPr eaLnBrk="1" hangingPunct="1"/>
            <a:endParaRPr lang="en-US" sz="3200" b="1" dirty="0">
              <a:latin typeface="Arial" panose="020B0604020202020204" pitchFamily="34" charset="0"/>
              <a:cs typeface="Arial" panose="020B0604020202020204" pitchFamily="34" charset="0"/>
            </a:endParaRPr>
          </a:p>
          <a:p>
            <a:pPr eaLnBrk="1" hangingPunct="1"/>
            <a:r>
              <a:rPr lang="en-US" sz="3200" b="1" dirty="0" smtClean="0">
                <a:latin typeface="Arial" panose="020B0604020202020204" pitchFamily="34" charset="0"/>
                <a:cs typeface="Arial" panose="020B0604020202020204" pitchFamily="34" charset="0"/>
              </a:rPr>
              <a:t>Sec SP</a:t>
            </a:r>
            <a:endParaRPr lang="en-US" sz="3200" b="1" dirty="0">
              <a:latin typeface="Arial" panose="020B0604020202020204" pitchFamily="34" charset="0"/>
              <a:cs typeface="Arial" panose="020B0604020202020204" pitchFamily="34" charset="0"/>
            </a:endParaRPr>
          </a:p>
          <a:p>
            <a:pPr eaLnBrk="1" hangingPunct="1"/>
            <a:endParaRPr lang="en-US" sz="3200" dirty="0" smtClean="0">
              <a:latin typeface="Arial" panose="020B0604020202020204" pitchFamily="34" charset="0"/>
              <a:cs typeface="Arial" panose="020B0604020202020204" pitchFamily="34" charset="0"/>
            </a:endParaRPr>
          </a:p>
          <a:p>
            <a:pPr eaLnBrk="1" hangingPunct="1"/>
            <a:r>
              <a:rPr lang="en-US" sz="3200" b="1" dirty="0" smtClean="0">
                <a:latin typeface="Arial" panose="020B0604020202020204" pitchFamily="34" charset="0"/>
                <a:cs typeface="Arial" panose="020B0604020202020204" pitchFamily="34" charset="0"/>
              </a:rPr>
              <a:t>Tat SP</a:t>
            </a:r>
          </a:p>
          <a:p>
            <a:pPr eaLnBrk="1" hangingPunct="1"/>
            <a:endParaRPr lang="en-US" sz="3200" dirty="0">
              <a:latin typeface="Arial" panose="020B0604020202020204" pitchFamily="34" charset="0"/>
              <a:cs typeface="Arial" panose="020B0604020202020204" pitchFamily="34" charset="0"/>
            </a:endParaRPr>
          </a:p>
          <a:p>
            <a:pPr eaLnBrk="1" hangingPunct="1"/>
            <a:endParaRPr lang="en-US" sz="3200" dirty="0" smtClean="0">
              <a:latin typeface="Arial" panose="020B0604020202020204" pitchFamily="34" charset="0"/>
              <a:cs typeface="Arial" panose="020B0604020202020204" pitchFamily="34" charset="0"/>
            </a:endParaRPr>
          </a:p>
          <a:p>
            <a:pPr eaLnBrk="1" hangingPunct="1"/>
            <a:endParaRPr lang="en-US" sz="3200" dirty="0">
              <a:latin typeface="Arial" panose="020B0604020202020204" pitchFamily="34" charset="0"/>
              <a:cs typeface="Arial" panose="020B0604020202020204" pitchFamily="34" charset="0"/>
            </a:endParaRPr>
          </a:p>
          <a:p>
            <a:pPr eaLnBrk="1" hangingPunct="1"/>
            <a:r>
              <a:rPr lang="en-US" sz="3200" dirty="0" smtClean="0">
                <a:latin typeface="Arial" panose="020B0604020202020204" pitchFamily="34" charset="0"/>
                <a:cs typeface="Arial" panose="020B0604020202020204" pitchFamily="34" charset="0"/>
              </a:rPr>
              <a:t>Both Sec and Tat substrates possess a N-terminal signal peptide (SP) with a similar three-part structure, but the Tat SPs are often longer and have a conserved pattern with two arginine residues. Many proteins with a Tat SP are secreted through the Sec pathway and some Sec substrates, under certain conditions, are secreted by the Tat pathway. The crosstalk between the two pathways suggests that SPs, though very important to direct the proteins to the translocases, are not the only determinant. The aim of this project is to identify other factors that contribute to the substrate selectivity of the Tat pathway to aid in the rational design of heterologous proteins for functional secretion through this pathway.</a:t>
            </a:r>
          </a:p>
        </p:txBody>
      </p:sp>
      <p:sp>
        <p:nvSpPr>
          <p:cNvPr id="32" name="Rectangle 31"/>
          <p:cNvSpPr/>
          <p:nvPr/>
        </p:nvSpPr>
        <p:spPr>
          <a:xfrm>
            <a:off x="1447800" y="4800600"/>
            <a:ext cx="13167360" cy="6858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sz="4400" b="1" dirty="0" smtClean="0">
                <a:solidFill>
                  <a:schemeClr val="bg1"/>
                </a:solidFill>
              </a:rPr>
              <a:t>Introduction</a:t>
            </a:r>
            <a:endParaRPr lang="en-US" sz="4400" b="1" dirty="0">
              <a:solidFill>
                <a:schemeClr val="bg1"/>
              </a:solidFill>
            </a:endParaRPr>
          </a:p>
        </p:txBody>
      </p:sp>
      <p:sp>
        <p:nvSpPr>
          <p:cNvPr id="15" name="Text Box 194"/>
          <p:cNvSpPr txBox="1">
            <a:spLocks noChangeArrowheads="1"/>
          </p:cNvSpPr>
          <p:nvPr/>
        </p:nvSpPr>
        <p:spPr bwMode="auto">
          <a:xfrm>
            <a:off x="29337000" y="5486400"/>
            <a:ext cx="13088168" cy="16527555"/>
          </a:xfrm>
          <a:prstGeom prst="rect">
            <a:avLst/>
          </a:prstGeom>
          <a:solidFill>
            <a:schemeClr val="bg1"/>
          </a:solidFill>
          <a:ln w="12700">
            <a:solidFill>
              <a:schemeClr val="accent1">
                <a:lumMod val="75000"/>
              </a:schemeClr>
            </a:solidFill>
          </a:ln>
          <a:effectLst/>
        </p:spPr>
        <p:txBody>
          <a:bodyPr wrap="square" lIns="137137" tIns="137137" rIns="137137" bIns="137137">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a:p>
            <a:pPr eaLnBrk="1" hangingPunct="1"/>
            <a:endParaRPr lang="en-US" sz="3200" dirty="0">
              <a:solidFill>
                <a:schemeClr val="accent1">
                  <a:lumMod val="75000"/>
                </a:schemeClr>
              </a:solidFill>
              <a:latin typeface="Calibri" pitchFamily="34" charset="0"/>
            </a:endParaRPr>
          </a:p>
          <a:p>
            <a:pPr eaLnBrk="1" hangingPunct="1"/>
            <a:endParaRPr lang="en-US" sz="3200" dirty="0" smtClean="0">
              <a:solidFill>
                <a:schemeClr val="accent1">
                  <a:lumMod val="75000"/>
                </a:schemeClr>
              </a:solidFill>
              <a:latin typeface="Calibri" pitchFamily="34" charset="0"/>
            </a:endParaRPr>
          </a:p>
        </p:txBody>
      </p:sp>
      <p:sp>
        <p:nvSpPr>
          <p:cNvPr id="34" name="Rectangle 33"/>
          <p:cNvSpPr/>
          <p:nvPr/>
        </p:nvSpPr>
        <p:spPr>
          <a:xfrm>
            <a:off x="15087600" y="8001000"/>
            <a:ext cx="13789152" cy="6858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sz="4400" b="1" dirty="0" smtClean="0">
                <a:solidFill>
                  <a:schemeClr val="bg1"/>
                </a:solidFill>
              </a:rPr>
              <a:t>Methods</a:t>
            </a:r>
            <a:endParaRPr lang="en-US" sz="4400" b="1" dirty="0">
              <a:solidFill>
                <a:schemeClr val="bg1"/>
              </a:solidFill>
            </a:endParaRPr>
          </a:p>
        </p:txBody>
      </p:sp>
      <p:sp>
        <p:nvSpPr>
          <p:cNvPr id="13" name="Text Box 192"/>
          <p:cNvSpPr txBox="1">
            <a:spLocks noChangeArrowheads="1"/>
          </p:cNvSpPr>
          <p:nvPr/>
        </p:nvSpPr>
        <p:spPr bwMode="auto">
          <a:xfrm>
            <a:off x="15087600" y="8763000"/>
            <a:ext cx="13850111" cy="19202400"/>
          </a:xfrm>
          <a:prstGeom prst="rect">
            <a:avLst/>
          </a:prstGeom>
          <a:solidFill>
            <a:schemeClr val="bg1"/>
          </a:solidFill>
          <a:ln w="12700">
            <a:noFill/>
          </a:ln>
          <a:effectLst/>
        </p:spPr>
        <p:txBody>
          <a:bodyPr wrap="square" lIns="137137" tIns="137137" rIns="137137" bIns="137137">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spcAft>
                <a:spcPts val="1200"/>
              </a:spcAft>
            </a:pPr>
            <a:r>
              <a:rPr lang="en-US" sz="3600" b="1" dirty="0" smtClean="0"/>
              <a:t>Experimental Design</a:t>
            </a:r>
          </a:p>
          <a:p>
            <a:pPr>
              <a:spcAft>
                <a:spcPts val="1200"/>
              </a:spcAft>
            </a:pPr>
            <a:r>
              <a:rPr lang="en-US" sz="3200" dirty="0" smtClean="0"/>
              <a:t>Four </a:t>
            </a:r>
            <a:r>
              <a:rPr lang="en-US" sz="3200" dirty="0"/>
              <a:t>GFPs </a:t>
            </a:r>
            <a:r>
              <a:rPr lang="en-US" sz="3200" dirty="0" smtClean="0"/>
              <a:t>(</a:t>
            </a:r>
            <a:r>
              <a:rPr lang="en-US" sz="3200" dirty="0"/>
              <a:t>Green Fluorescent Proteins) with similar structure and surface </a:t>
            </a:r>
            <a:r>
              <a:rPr lang="en-US" sz="3200" dirty="0" smtClean="0"/>
              <a:t>properties will be expressed from the same regulatory elements to compare their folding rates in </a:t>
            </a:r>
            <a:r>
              <a:rPr lang="en-US" sz="3200" i="1" dirty="0" smtClean="0"/>
              <a:t>B. subtilis.</a:t>
            </a:r>
          </a:p>
          <a:p>
            <a:pPr>
              <a:spcAft>
                <a:spcPts val="1200"/>
              </a:spcAft>
            </a:pPr>
            <a:r>
              <a:rPr lang="en-US" sz="3200" dirty="0" smtClean="0"/>
              <a:t>60 strains will be constructed to compare the secretion efficiency of proteins with different folding rates via the Tat pathway:</a:t>
            </a:r>
          </a:p>
          <a:p>
            <a:pPr marL="457200" indent="-457200">
              <a:spcAft>
                <a:spcPts val="1200"/>
              </a:spcAft>
              <a:buFont typeface="Arial"/>
              <a:buChar char="•"/>
            </a:pPr>
            <a:r>
              <a:rPr lang="en-US" sz="3200" dirty="0" smtClean="0"/>
              <a:t>Four GFPs (Green Fluorescent Proteins) with similar structure and surface properties but different folding kinetics: </a:t>
            </a:r>
            <a:r>
              <a:rPr lang="en-US" sz="3200" dirty="0" err="1" smtClean="0"/>
              <a:t>eGFP</a:t>
            </a:r>
            <a:r>
              <a:rPr lang="en-US" sz="3200" dirty="0" smtClean="0"/>
              <a:t>, sfGFP, GFPmut3, and GFPmut3*</a:t>
            </a:r>
          </a:p>
          <a:p>
            <a:pPr marL="457200" indent="-457200">
              <a:spcAft>
                <a:spcPts val="1200"/>
              </a:spcAft>
              <a:buFont typeface="Arial"/>
              <a:buChar char="•"/>
            </a:pPr>
            <a:r>
              <a:rPr lang="en-US" sz="3200" dirty="0" smtClean="0"/>
              <a:t>Three Tat SPs: </a:t>
            </a:r>
            <a:r>
              <a:rPr lang="en-US" sz="3200" dirty="0" err="1" smtClean="0"/>
              <a:t>TorAsp</a:t>
            </a:r>
            <a:r>
              <a:rPr lang="en-US" sz="3200" dirty="0" smtClean="0"/>
              <a:t>, </a:t>
            </a:r>
            <a:r>
              <a:rPr lang="en-US" sz="3200" dirty="0" err="1" smtClean="0"/>
              <a:t>PhoDsp</a:t>
            </a:r>
            <a:r>
              <a:rPr lang="en-US" sz="3200" dirty="0" smtClean="0"/>
              <a:t>, and </a:t>
            </a:r>
            <a:r>
              <a:rPr lang="en-US" sz="3200" dirty="0" err="1" smtClean="0"/>
              <a:t>YwbNsp</a:t>
            </a:r>
            <a:endParaRPr lang="en-US" sz="3200" dirty="0" smtClean="0"/>
          </a:p>
          <a:p>
            <a:pPr marL="457200" indent="-457200">
              <a:spcAft>
                <a:spcPts val="1200"/>
              </a:spcAft>
              <a:buFont typeface="Arial"/>
              <a:buChar char="•"/>
            </a:pPr>
            <a:r>
              <a:rPr lang="en-US" sz="3200" dirty="0" smtClean="0"/>
              <a:t>Five host backgrounds: Wildtype, </a:t>
            </a:r>
            <a:r>
              <a:rPr lang="en-US" sz="3200" i="1" dirty="0" err="1" smtClean="0"/>
              <a:t>ΔSec</a:t>
            </a:r>
            <a:r>
              <a:rPr lang="en-US" sz="3200" dirty="0" smtClean="0"/>
              <a:t>, </a:t>
            </a:r>
            <a:r>
              <a:rPr lang="en-US" sz="3200" i="1" dirty="0" err="1" smtClean="0"/>
              <a:t>ΔTat</a:t>
            </a:r>
            <a:r>
              <a:rPr lang="en-US" sz="3200" dirty="0" smtClean="0"/>
              <a:t>, </a:t>
            </a:r>
            <a:r>
              <a:rPr lang="en-US" sz="3200" i="1" dirty="0" err="1" smtClean="0"/>
              <a:t>ΔTatAdCd</a:t>
            </a:r>
            <a:r>
              <a:rPr lang="en-US" sz="3200" dirty="0" smtClean="0"/>
              <a:t>, and </a:t>
            </a:r>
            <a:r>
              <a:rPr lang="en-US" sz="3200" i="1" dirty="0" err="1" smtClean="0"/>
              <a:t>ΔTatAyCy</a:t>
            </a:r>
            <a:endParaRPr lang="en-US" sz="3200" dirty="0" smtClean="0"/>
          </a:p>
          <a:p>
            <a:pPr>
              <a:spcBef>
                <a:spcPts val="600"/>
              </a:spcBef>
              <a:spcAft>
                <a:spcPts val="600"/>
              </a:spcAft>
            </a:pPr>
            <a:endParaRPr lang="en-US" sz="3200" dirty="0"/>
          </a:p>
          <a:p>
            <a:pPr>
              <a:spcBef>
                <a:spcPts val="600"/>
              </a:spcBef>
              <a:spcAft>
                <a:spcPts val="600"/>
              </a:spcAft>
            </a:pPr>
            <a:endParaRPr lang="en-US" sz="3200" dirty="0" smtClean="0"/>
          </a:p>
          <a:p>
            <a:pPr>
              <a:spcBef>
                <a:spcPts val="600"/>
              </a:spcBef>
              <a:spcAft>
                <a:spcPts val="600"/>
              </a:spcAft>
            </a:pPr>
            <a:endParaRPr lang="en-US" sz="3200" dirty="0"/>
          </a:p>
          <a:p>
            <a:pPr>
              <a:spcBef>
                <a:spcPts val="600"/>
              </a:spcBef>
              <a:spcAft>
                <a:spcPts val="600"/>
              </a:spcAft>
            </a:pPr>
            <a:endParaRPr lang="en-US" sz="3200" dirty="0" smtClean="0"/>
          </a:p>
          <a:p>
            <a:pPr>
              <a:spcBef>
                <a:spcPts val="600"/>
              </a:spcBef>
              <a:spcAft>
                <a:spcPts val="600"/>
              </a:spcAft>
            </a:pPr>
            <a:endParaRPr lang="en-US" sz="3200" dirty="0" smtClean="0"/>
          </a:p>
          <a:p>
            <a:pPr>
              <a:spcBef>
                <a:spcPts val="600"/>
              </a:spcBef>
              <a:spcAft>
                <a:spcPts val="600"/>
              </a:spcAft>
            </a:pPr>
            <a:endParaRPr lang="en-US" sz="3200" dirty="0"/>
          </a:p>
          <a:p>
            <a:pPr>
              <a:spcBef>
                <a:spcPts val="600"/>
              </a:spcBef>
              <a:spcAft>
                <a:spcPts val="600"/>
              </a:spcAft>
            </a:pPr>
            <a:endParaRPr lang="en-US" sz="3200" dirty="0"/>
          </a:p>
          <a:p>
            <a:pPr>
              <a:spcBef>
                <a:spcPts val="600"/>
              </a:spcBef>
              <a:spcAft>
                <a:spcPts val="600"/>
              </a:spcAft>
            </a:pPr>
            <a:endParaRPr lang="en-US" sz="316" dirty="0" smtClean="0"/>
          </a:p>
          <a:p>
            <a:pPr>
              <a:spcBef>
                <a:spcPts val="600"/>
              </a:spcBef>
              <a:spcAft>
                <a:spcPts val="600"/>
              </a:spcAft>
            </a:pPr>
            <a:endParaRPr lang="en-US" sz="1487" dirty="0" smtClean="0"/>
          </a:p>
          <a:p>
            <a:pPr>
              <a:spcBef>
                <a:spcPts val="600"/>
              </a:spcBef>
              <a:spcAft>
                <a:spcPts val="600"/>
              </a:spcAft>
            </a:pPr>
            <a:endParaRPr lang="en-US" sz="1487" dirty="0"/>
          </a:p>
          <a:p>
            <a:pPr>
              <a:spcBef>
                <a:spcPts val="600"/>
              </a:spcBef>
              <a:spcAft>
                <a:spcPts val="600"/>
              </a:spcAft>
            </a:pPr>
            <a:endParaRPr lang="en-US" sz="499" dirty="0" smtClean="0"/>
          </a:p>
          <a:p>
            <a:pPr>
              <a:spcBef>
                <a:spcPts val="600"/>
              </a:spcBef>
              <a:spcAft>
                <a:spcPts val="600"/>
              </a:spcAft>
            </a:pPr>
            <a:endParaRPr lang="en-US" sz="1487" dirty="0"/>
          </a:p>
          <a:p>
            <a:pPr>
              <a:spcBef>
                <a:spcPts val="600"/>
              </a:spcBef>
              <a:spcAft>
                <a:spcPts val="600"/>
              </a:spcAft>
            </a:pPr>
            <a:endParaRPr lang="en-US" sz="1487" dirty="0" smtClean="0"/>
          </a:p>
          <a:p>
            <a:pPr>
              <a:spcBef>
                <a:spcPts val="600"/>
              </a:spcBef>
              <a:spcAft>
                <a:spcPts val="600"/>
              </a:spcAft>
            </a:pPr>
            <a:endParaRPr lang="en-US" sz="1487" dirty="0"/>
          </a:p>
          <a:p>
            <a:pPr>
              <a:spcBef>
                <a:spcPts val="600"/>
              </a:spcBef>
              <a:spcAft>
                <a:spcPts val="600"/>
              </a:spcAft>
            </a:pPr>
            <a:endParaRPr lang="en-US" sz="1487" dirty="0" smtClean="0"/>
          </a:p>
          <a:p>
            <a:endParaRPr lang="en-US" sz="1487" dirty="0"/>
          </a:p>
          <a:p>
            <a:endParaRPr lang="en-US" sz="1487" dirty="0" smtClean="0"/>
          </a:p>
          <a:p>
            <a:endParaRPr lang="en-US" sz="3200" dirty="0"/>
          </a:p>
          <a:p>
            <a:pPr>
              <a:spcAft>
                <a:spcPts val="1200"/>
              </a:spcAft>
            </a:pPr>
            <a:r>
              <a:rPr lang="en-US" sz="3600" b="1" dirty="0" smtClean="0"/>
              <a:t>Characterization</a:t>
            </a:r>
          </a:p>
          <a:p>
            <a:pPr marL="457200" indent="-457200">
              <a:spcAft>
                <a:spcPts val="1200"/>
              </a:spcAft>
              <a:buFont typeface="Arial"/>
              <a:buChar char="•"/>
            </a:pPr>
            <a:r>
              <a:rPr lang="en-US" sz="3200" dirty="0" smtClean="0"/>
              <a:t>Kinetic measurements of fluorescence from </a:t>
            </a:r>
            <a:r>
              <a:rPr lang="en-US" sz="3200" i="1" dirty="0" smtClean="0"/>
              <a:t>B. subtilis </a:t>
            </a:r>
            <a:r>
              <a:rPr lang="en-US" sz="3200" dirty="0" smtClean="0"/>
              <a:t>cells expressing each of the four GFPs with a fluorescence microplate reader to compare their folding rates.</a:t>
            </a:r>
          </a:p>
          <a:p>
            <a:pPr marL="457200" indent="-457200">
              <a:spcAft>
                <a:spcPts val="1200"/>
              </a:spcAft>
              <a:buFont typeface="Arial"/>
              <a:buChar char="•"/>
            </a:pPr>
            <a:r>
              <a:rPr lang="en-US" sz="3200" dirty="0" smtClean="0"/>
              <a:t>Fluorescence measurements of the 60 strains and GFP localization analysis using a combination of fluorescence microplate reader, fluorescence microscopy, cell fractionation, and western blotting.</a:t>
            </a:r>
          </a:p>
          <a:p>
            <a:pPr marL="457200" indent="-457200">
              <a:spcAft>
                <a:spcPts val="1200"/>
              </a:spcAft>
              <a:buFont typeface="Arial"/>
              <a:buChar char="•"/>
            </a:pPr>
            <a:endParaRPr lang="en-US" sz="3200" dirty="0" smtClean="0"/>
          </a:p>
        </p:txBody>
      </p:sp>
      <p:sp>
        <p:nvSpPr>
          <p:cNvPr id="14" name="Text Box 193"/>
          <p:cNvSpPr txBox="1">
            <a:spLocks noChangeArrowheads="1"/>
          </p:cNvSpPr>
          <p:nvPr/>
        </p:nvSpPr>
        <p:spPr bwMode="auto">
          <a:xfrm>
            <a:off x="29337000" y="23774400"/>
            <a:ext cx="13175517" cy="4216492"/>
          </a:xfrm>
          <a:prstGeom prst="rect">
            <a:avLst/>
          </a:prstGeom>
          <a:solidFill>
            <a:schemeClr val="bg1"/>
          </a:solidFill>
          <a:ln w="12700">
            <a:solidFill>
              <a:schemeClr val="accent1">
                <a:lumMod val="75000"/>
              </a:schemeClr>
            </a:solidFill>
          </a:ln>
          <a:effectLst/>
        </p:spPr>
        <p:txBody>
          <a:bodyPr wrap="square" lIns="137137" tIns="137137" rIns="137137" bIns="137137">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eaLnBrk="1" hangingPunct="1"/>
            <a:r>
              <a:rPr lang="en-US" sz="3200" dirty="0" smtClean="0">
                <a:latin typeface="Arial" panose="020B0604020202020204" pitchFamily="34" charset="0"/>
                <a:cs typeface="Arial" panose="020B0604020202020204" pitchFamily="34" charset="0"/>
              </a:rPr>
              <a:t>Our results confirm that these four GFPs have different folding rates.  They can be used to test our hypothesis.</a:t>
            </a:r>
          </a:p>
          <a:p>
            <a:pPr eaLnBrk="1" hangingPunct="1"/>
            <a:endParaRPr lang="en-US" sz="3200" dirty="0">
              <a:latin typeface="Arial" panose="020B0604020202020204" pitchFamily="34" charset="0"/>
              <a:cs typeface="Arial" panose="020B0604020202020204" pitchFamily="34" charset="0"/>
            </a:endParaRPr>
          </a:p>
          <a:p>
            <a:pPr eaLnBrk="1" hangingPunct="1"/>
            <a:r>
              <a:rPr lang="en-US" sz="3200" dirty="0" smtClean="0">
                <a:latin typeface="Arial" panose="020B0604020202020204" pitchFamily="34" charset="0"/>
                <a:cs typeface="Arial" panose="020B0604020202020204" pitchFamily="34" charset="0"/>
              </a:rPr>
              <a:t>GFPs fused with </a:t>
            </a:r>
            <a:r>
              <a:rPr lang="en-US" sz="3200" dirty="0" err="1" smtClean="0">
                <a:latin typeface="Arial" panose="020B0604020202020204" pitchFamily="34" charset="0"/>
                <a:cs typeface="Arial" panose="020B0604020202020204" pitchFamily="34" charset="0"/>
              </a:rPr>
              <a:t>PhoDsp</a:t>
            </a:r>
            <a:r>
              <a:rPr lang="en-US" sz="3200" dirty="0" smtClean="0">
                <a:latin typeface="Arial" panose="020B0604020202020204" pitchFamily="34" charset="0"/>
                <a:cs typeface="Arial" panose="020B0604020202020204" pitchFamily="34" charset="0"/>
              </a:rPr>
              <a:t> have been constructed and integrated into the </a:t>
            </a:r>
            <a:r>
              <a:rPr lang="en-US" sz="3200" dirty="0" err="1" smtClean="0">
                <a:latin typeface="Arial" panose="020B0604020202020204" pitchFamily="34" charset="0"/>
                <a:cs typeface="Arial" panose="020B0604020202020204" pitchFamily="34" charset="0"/>
              </a:rPr>
              <a:t>wildtype</a:t>
            </a:r>
            <a:r>
              <a:rPr lang="en-US" sz="3200" dirty="0" smtClean="0">
                <a:latin typeface="Arial" panose="020B0604020202020204" pitchFamily="34" charset="0"/>
                <a:cs typeface="Arial" panose="020B0604020202020204" pitchFamily="34" charset="0"/>
              </a:rPr>
              <a:t> </a:t>
            </a:r>
            <a:r>
              <a:rPr lang="en-US" sz="3200" i="1" dirty="0" smtClean="0">
                <a:latin typeface="Arial" panose="020B0604020202020204" pitchFamily="34" charset="0"/>
                <a:cs typeface="Arial" panose="020B0604020202020204" pitchFamily="34" charset="0"/>
              </a:rPr>
              <a:t>B. subtilis</a:t>
            </a:r>
            <a:r>
              <a:rPr lang="en-US" sz="3200" dirty="0" smtClean="0">
                <a:latin typeface="Arial" panose="020B0604020202020204" pitchFamily="34" charset="0"/>
                <a:cs typeface="Arial" panose="020B0604020202020204" pitchFamily="34" charset="0"/>
              </a:rPr>
              <a:t>.  </a:t>
            </a:r>
            <a:r>
              <a:rPr lang="en-US" sz="3200" dirty="0" err="1" smtClean="0">
                <a:latin typeface="Arial" panose="020B0604020202020204" pitchFamily="34" charset="0"/>
                <a:cs typeface="Arial" panose="020B0604020202020204" pitchFamily="34" charset="0"/>
              </a:rPr>
              <a:t>TorAsp</a:t>
            </a:r>
            <a:r>
              <a:rPr lang="en-US" sz="3200" dirty="0" smtClean="0">
                <a:latin typeface="Arial" panose="020B0604020202020204" pitchFamily="34" charset="0"/>
                <a:cs typeface="Arial" panose="020B0604020202020204" pitchFamily="34" charset="0"/>
              </a:rPr>
              <a:t> and </a:t>
            </a:r>
            <a:r>
              <a:rPr lang="en-US" sz="3200" dirty="0" err="1" smtClean="0">
                <a:latin typeface="Arial" panose="020B0604020202020204" pitchFamily="34" charset="0"/>
                <a:cs typeface="Arial" panose="020B0604020202020204" pitchFamily="34" charset="0"/>
              </a:rPr>
              <a:t>YwbNsp</a:t>
            </a:r>
            <a:r>
              <a:rPr lang="en-US" sz="3200" dirty="0" smtClean="0">
                <a:latin typeface="Arial" panose="020B0604020202020204" pitchFamily="34" charset="0"/>
                <a:cs typeface="Arial" panose="020B0604020202020204" pitchFamily="34" charset="0"/>
              </a:rPr>
              <a:t> are being fused to the GFPs.</a:t>
            </a:r>
          </a:p>
          <a:p>
            <a:pPr eaLnBrk="1" hangingPunct="1"/>
            <a:endParaRPr lang="en-US" sz="3200" i="1" dirty="0">
              <a:latin typeface="Arial" panose="020B0604020202020204" pitchFamily="34" charset="0"/>
              <a:cs typeface="Arial" panose="020B0604020202020204" pitchFamily="34" charset="0"/>
            </a:endParaRPr>
          </a:p>
          <a:p>
            <a:pPr eaLnBrk="1" hangingPunct="1"/>
            <a:r>
              <a:rPr lang="en-US" sz="3200" dirty="0" smtClean="0">
                <a:latin typeface="Arial" panose="020B0604020202020204" pitchFamily="34" charset="0"/>
                <a:cs typeface="Arial" panose="020B0604020202020204" pitchFamily="34" charset="0"/>
              </a:rPr>
              <a:t>After all strains are constructed, the effect of folding rate on Tat substrate selectivity will be tested.</a:t>
            </a:r>
            <a:endParaRPr lang="en-US" sz="3200" dirty="0">
              <a:latin typeface="Arial" panose="020B0604020202020204" pitchFamily="34" charset="0"/>
              <a:cs typeface="Arial" panose="020B0604020202020204" pitchFamily="34" charset="0"/>
            </a:endParaRPr>
          </a:p>
        </p:txBody>
      </p:sp>
      <p:sp>
        <p:nvSpPr>
          <p:cNvPr id="36" name="Rectangle 35"/>
          <p:cNvSpPr/>
          <p:nvPr/>
        </p:nvSpPr>
        <p:spPr>
          <a:xfrm>
            <a:off x="29337000" y="23088600"/>
            <a:ext cx="13169704" cy="6858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sz="4400" b="1" dirty="0" smtClean="0">
                <a:solidFill>
                  <a:schemeClr val="bg1"/>
                </a:solidFill>
              </a:rPr>
              <a:t>Conclusions and Future Work</a:t>
            </a:r>
            <a:endParaRPr lang="en-US" sz="4400" b="1" dirty="0">
              <a:solidFill>
                <a:schemeClr val="bg1"/>
              </a:solidFill>
            </a:endParaRPr>
          </a:p>
        </p:txBody>
      </p:sp>
      <p:sp>
        <p:nvSpPr>
          <p:cNvPr id="45" name="Rectangle 44"/>
          <p:cNvSpPr/>
          <p:nvPr/>
        </p:nvSpPr>
        <p:spPr>
          <a:xfrm>
            <a:off x="29337000" y="4800600"/>
            <a:ext cx="13094208" cy="6858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sz="4400" b="1" dirty="0">
                <a:solidFill>
                  <a:schemeClr val="bg1"/>
                </a:solidFill>
              </a:rPr>
              <a:t>Results</a:t>
            </a:r>
          </a:p>
        </p:txBody>
      </p:sp>
      <p:pic>
        <p:nvPicPr>
          <p:cNvPr id="38" name="Picture 3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0" y="538295"/>
            <a:ext cx="2319879" cy="2819741"/>
          </a:xfrm>
          <a:prstGeom prst="rect">
            <a:avLst/>
          </a:prstGeom>
        </p:spPr>
      </p:pic>
      <p:sp>
        <p:nvSpPr>
          <p:cNvPr id="117" name="TextBox 116"/>
          <p:cNvSpPr txBox="1"/>
          <p:nvPr/>
        </p:nvSpPr>
        <p:spPr>
          <a:xfrm>
            <a:off x="3840396" y="19812809"/>
            <a:ext cx="184731" cy="1021368"/>
          </a:xfrm>
          <a:prstGeom prst="rect">
            <a:avLst/>
          </a:prstGeom>
          <a:noFill/>
        </p:spPr>
        <p:txBody>
          <a:bodyPr wrap="none" rtlCol="0">
            <a:spAutoFit/>
          </a:bodyPr>
          <a:lstStyle/>
          <a:p>
            <a:endParaRPr lang="en-US" dirty="0">
              <a:latin typeface="Arial" panose="020B0604020202020204" pitchFamily="34" charset="0"/>
              <a:cs typeface="Arial" panose="020B0604020202020204" pitchFamily="34" charset="0"/>
            </a:endParaRPr>
          </a:p>
        </p:txBody>
      </p:sp>
      <p:grpSp>
        <p:nvGrpSpPr>
          <p:cNvPr id="17" name="Group 16"/>
          <p:cNvGrpSpPr/>
          <p:nvPr/>
        </p:nvGrpSpPr>
        <p:grpSpPr>
          <a:xfrm>
            <a:off x="3810000" y="19354800"/>
            <a:ext cx="5227093" cy="458009"/>
            <a:chOff x="3810000" y="20193000"/>
            <a:chExt cx="5227093" cy="458009"/>
          </a:xfrm>
        </p:grpSpPr>
        <p:grpSp>
          <p:nvGrpSpPr>
            <p:cNvPr id="119" name="Group 118"/>
            <p:cNvGrpSpPr/>
            <p:nvPr/>
          </p:nvGrpSpPr>
          <p:grpSpPr>
            <a:xfrm>
              <a:off x="3810000" y="20193000"/>
              <a:ext cx="5227093" cy="458009"/>
              <a:chOff x="1296537" y="3521122"/>
              <a:chExt cx="8475260" cy="450377"/>
            </a:xfrm>
          </p:grpSpPr>
          <p:sp>
            <p:nvSpPr>
              <p:cNvPr id="123" name="Rectangle 122"/>
              <p:cNvSpPr/>
              <p:nvPr/>
            </p:nvSpPr>
            <p:spPr>
              <a:xfrm>
                <a:off x="1296537" y="3521122"/>
                <a:ext cx="8475260" cy="450377"/>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Rectangle 123"/>
              <p:cNvSpPr/>
              <p:nvPr/>
            </p:nvSpPr>
            <p:spPr>
              <a:xfrm>
                <a:off x="1296537" y="3521122"/>
                <a:ext cx="2743200" cy="45037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0" name="Rectangle 119"/>
            <p:cNvSpPr/>
            <p:nvPr/>
          </p:nvSpPr>
          <p:spPr>
            <a:xfrm>
              <a:off x="7176887" y="20193000"/>
              <a:ext cx="1860206" cy="458009"/>
            </a:xfrm>
            <a:prstGeom prst="rect">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Rectangle 120"/>
            <p:cNvSpPr/>
            <p:nvPr/>
          </p:nvSpPr>
          <p:spPr>
            <a:xfrm>
              <a:off x="4796218" y="20193000"/>
              <a:ext cx="3247793" cy="45800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2" name="TextBox 121"/>
          <p:cNvSpPr txBox="1"/>
          <p:nvPr/>
        </p:nvSpPr>
        <p:spPr>
          <a:xfrm>
            <a:off x="8080267" y="19812809"/>
            <a:ext cx="184731" cy="1021368"/>
          </a:xfrm>
          <a:prstGeom prst="rect">
            <a:avLst/>
          </a:prstGeom>
          <a:noFill/>
        </p:spPr>
        <p:txBody>
          <a:bodyPr wrap="none" rtlCol="0">
            <a:spAutoFit/>
          </a:bodyPr>
          <a:lstStyle/>
          <a:p>
            <a:endParaRPr lang="en-US" dirty="0">
              <a:latin typeface="Arial" panose="020B0604020202020204" pitchFamily="34" charset="0"/>
              <a:cs typeface="Arial" panose="020B0604020202020204" pitchFamily="34" charset="0"/>
            </a:endParaRPr>
          </a:p>
        </p:txBody>
      </p:sp>
      <p:grpSp>
        <p:nvGrpSpPr>
          <p:cNvPr id="19" name="Group 18"/>
          <p:cNvGrpSpPr/>
          <p:nvPr/>
        </p:nvGrpSpPr>
        <p:grpSpPr>
          <a:xfrm>
            <a:off x="3810000" y="20436840"/>
            <a:ext cx="10631606" cy="1164588"/>
            <a:chOff x="3810000" y="21274943"/>
            <a:chExt cx="10631606" cy="1164588"/>
          </a:xfrm>
        </p:grpSpPr>
        <p:sp>
          <p:nvSpPr>
            <p:cNvPr id="127" name="Rectangle 126"/>
            <p:cNvSpPr/>
            <p:nvPr/>
          </p:nvSpPr>
          <p:spPr>
            <a:xfrm>
              <a:off x="3810000" y="21277862"/>
              <a:ext cx="10631606" cy="48305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Rectangle 127"/>
            <p:cNvSpPr/>
            <p:nvPr/>
          </p:nvSpPr>
          <p:spPr>
            <a:xfrm>
              <a:off x="13112496" y="21274943"/>
              <a:ext cx="1325880" cy="484632"/>
            </a:xfrm>
            <a:prstGeom prst="rect">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Rectangle 128"/>
            <p:cNvSpPr/>
            <p:nvPr/>
          </p:nvSpPr>
          <p:spPr>
            <a:xfrm>
              <a:off x="3810000" y="21277863"/>
              <a:ext cx="4434800" cy="483053"/>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 name="TextBox 131"/>
            <p:cNvSpPr txBox="1"/>
            <p:nvPr/>
          </p:nvSpPr>
          <p:spPr>
            <a:xfrm>
              <a:off x="6934200" y="21793200"/>
              <a:ext cx="3425822" cy="646331"/>
            </a:xfrm>
            <a:prstGeom prst="rect">
              <a:avLst/>
            </a:prstGeom>
            <a:noFill/>
          </p:spPr>
          <p:txBody>
            <a:bodyPr wrap="square" rtlCol="0">
              <a:spAutoFit/>
            </a:bodyPr>
            <a:lstStyle/>
            <a:p>
              <a:r>
                <a:rPr lang="en-US" sz="3600" dirty="0" smtClean="0">
                  <a:latin typeface="Arial" panose="020B0604020202020204" pitchFamily="34" charset="0"/>
                  <a:cs typeface="Arial" panose="020B0604020202020204" pitchFamily="34" charset="0"/>
                </a:rPr>
                <a:t>S/T-R-R-X-Φ-Φ</a:t>
              </a:r>
              <a:endParaRPr lang="en-US" sz="3600" dirty="0">
                <a:latin typeface="Arial" panose="020B0604020202020204" pitchFamily="34" charset="0"/>
                <a:cs typeface="Arial" panose="020B0604020202020204" pitchFamily="34" charset="0"/>
              </a:endParaRPr>
            </a:p>
          </p:txBody>
        </p:sp>
      </p:grpSp>
      <p:sp>
        <p:nvSpPr>
          <p:cNvPr id="133" name="Rectangle 132"/>
          <p:cNvSpPr/>
          <p:nvPr/>
        </p:nvSpPr>
        <p:spPr>
          <a:xfrm>
            <a:off x="15087600" y="4800600"/>
            <a:ext cx="13789152" cy="6858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sz="4400" b="1" dirty="0" smtClean="0">
                <a:solidFill>
                  <a:schemeClr val="bg1"/>
                </a:solidFill>
              </a:rPr>
              <a:t>Hypothesis</a:t>
            </a:r>
            <a:endParaRPr lang="en-US" sz="4400" b="1" dirty="0">
              <a:solidFill>
                <a:schemeClr val="bg1"/>
              </a:solidFill>
            </a:endParaRPr>
          </a:p>
        </p:txBody>
      </p:sp>
      <p:sp>
        <p:nvSpPr>
          <p:cNvPr id="134" name="Text Box 194"/>
          <p:cNvSpPr txBox="1">
            <a:spLocks noChangeArrowheads="1"/>
          </p:cNvSpPr>
          <p:nvPr/>
        </p:nvSpPr>
        <p:spPr bwMode="auto">
          <a:xfrm>
            <a:off x="15087600" y="5486400"/>
            <a:ext cx="13792200" cy="1631169"/>
          </a:xfrm>
          <a:prstGeom prst="rect">
            <a:avLst/>
          </a:prstGeom>
          <a:solidFill>
            <a:schemeClr val="bg1"/>
          </a:solidFill>
          <a:ln w="12700">
            <a:solidFill>
              <a:schemeClr val="accent1">
                <a:lumMod val="75000"/>
              </a:schemeClr>
            </a:solidFill>
          </a:ln>
          <a:effectLst/>
        </p:spPr>
        <p:txBody>
          <a:bodyPr wrap="square" lIns="137137" tIns="137137" rIns="137137" bIns="137137">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eaLnBrk="1" hangingPunct="1"/>
            <a:r>
              <a:rPr lang="en-US" sz="4400" b="1" dirty="0" smtClean="0">
                <a:latin typeface="Calibri" pitchFamily="34" charset="0"/>
              </a:rPr>
              <a:t>Proteins that fold faster are more likely to be targeted and translocated by the Tat pathway.</a:t>
            </a:r>
          </a:p>
        </p:txBody>
      </p:sp>
      <p:graphicFrame>
        <p:nvGraphicFramePr>
          <p:cNvPr id="135" name="Chart 134"/>
          <p:cNvGraphicFramePr>
            <a:graphicFrameLocks/>
          </p:cNvGraphicFramePr>
          <p:nvPr>
            <p:extLst>
              <p:ext uri="{D42A27DB-BD31-4B8C-83A1-F6EECF244321}">
                <p14:modId xmlns:p14="http://schemas.microsoft.com/office/powerpoint/2010/main" val="3315583730"/>
              </p:ext>
            </p:extLst>
          </p:nvPr>
        </p:nvGraphicFramePr>
        <p:xfrm>
          <a:off x="30708600" y="5816087"/>
          <a:ext cx="9371589" cy="506420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9" name="Chart 138"/>
          <p:cNvGraphicFramePr>
            <a:graphicFrameLocks/>
          </p:cNvGraphicFramePr>
          <p:nvPr>
            <p:extLst>
              <p:ext uri="{D42A27DB-BD31-4B8C-83A1-F6EECF244321}">
                <p14:modId xmlns:p14="http://schemas.microsoft.com/office/powerpoint/2010/main" val="1817300131"/>
              </p:ext>
            </p:extLst>
          </p:nvPr>
        </p:nvGraphicFramePr>
        <p:xfrm>
          <a:off x="30871581" y="11198505"/>
          <a:ext cx="9048884" cy="511677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0" name="Chart 139"/>
          <p:cNvGraphicFramePr>
            <a:graphicFrameLocks/>
          </p:cNvGraphicFramePr>
          <p:nvPr>
            <p:extLst>
              <p:ext uri="{D42A27DB-BD31-4B8C-83A1-F6EECF244321}">
                <p14:modId xmlns:p14="http://schemas.microsoft.com/office/powerpoint/2010/main" val="1459909019"/>
              </p:ext>
            </p:extLst>
          </p:nvPr>
        </p:nvGraphicFramePr>
        <p:xfrm>
          <a:off x="31089839" y="16690020"/>
          <a:ext cx="8579164" cy="5005725"/>
        </p:xfrm>
        <a:graphic>
          <a:graphicData uri="http://schemas.openxmlformats.org/drawingml/2006/chart">
            <c:chart xmlns:c="http://schemas.openxmlformats.org/drawingml/2006/chart" xmlns:r="http://schemas.openxmlformats.org/officeDocument/2006/relationships" r:id="rId5"/>
          </a:graphicData>
        </a:graphic>
      </p:graphicFrame>
      <p:sp>
        <p:nvSpPr>
          <p:cNvPr id="2" name="Right Arrow 1"/>
          <p:cNvSpPr/>
          <p:nvPr/>
        </p:nvSpPr>
        <p:spPr>
          <a:xfrm>
            <a:off x="33528000" y="13411200"/>
            <a:ext cx="457200" cy="113007"/>
          </a:xfrm>
          <a:prstGeom prst="right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Right Arrow 141"/>
          <p:cNvSpPr/>
          <p:nvPr/>
        </p:nvSpPr>
        <p:spPr>
          <a:xfrm rot="10800000">
            <a:off x="35123722" y="19022900"/>
            <a:ext cx="534760" cy="117141"/>
          </a:xfrm>
          <a:prstGeom prst="rightArrow">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Right Arrow 142"/>
          <p:cNvSpPr/>
          <p:nvPr/>
        </p:nvSpPr>
        <p:spPr>
          <a:xfrm>
            <a:off x="33832800" y="18973800"/>
            <a:ext cx="457200" cy="113007"/>
          </a:xfrm>
          <a:prstGeom prst="rightArrow">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Right Arrow 143"/>
          <p:cNvSpPr/>
          <p:nvPr/>
        </p:nvSpPr>
        <p:spPr>
          <a:xfrm rot="14516961">
            <a:off x="35361767" y="13735415"/>
            <a:ext cx="457200" cy="113007"/>
          </a:xfrm>
          <a:prstGeom prst="right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1524000" y="11963400"/>
            <a:ext cx="2562646" cy="646331"/>
          </a:xfrm>
          <a:prstGeom prst="rect">
            <a:avLst/>
          </a:prstGeom>
          <a:noFill/>
        </p:spPr>
        <p:txBody>
          <a:bodyPr wrap="none" rtlCol="0">
            <a:spAutoFit/>
          </a:bodyPr>
          <a:lstStyle/>
          <a:p>
            <a:r>
              <a:rPr lang="en-US" sz="3600" b="1" dirty="0">
                <a:latin typeface="Arial" panose="020B0604020202020204" pitchFamily="34" charset="0"/>
                <a:cs typeface="Arial" panose="020B0604020202020204" pitchFamily="34" charset="0"/>
              </a:rPr>
              <a:t>Sec </a:t>
            </a:r>
            <a:r>
              <a:rPr lang="en-US" sz="3600" b="1" dirty="0" smtClean="0">
                <a:latin typeface="Arial" panose="020B0604020202020204" pitchFamily="34" charset="0"/>
                <a:cs typeface="Arial" panose="020B0604020202020204" pitchFamily="34" charset="0"/>
              </a:rPr>
              <a:t>vs. </a:t>
            </a:r>
            <a:r>
              <a:rPr lang="en-US" sz="3600" b="1" dirty="0">
                <a:latin typeface="Arial" panose="020B0604020202020204" pitchFamily="34" charset="0"/>
                <a:cs typeface="Arial" panose="020B0604020202020204" pitchFamily="34" charset="0"/>
              </a:rPr>
              <a:t>Tat </a:t>
            </a:r>
          </a:p>
        </p:txBody>
      </p:sp>
      <p:grpSp>
        <p:nvGrpSpPr>
          <p:cNvPr id="12" name="Group 11"/>
          <p:cNvGrpSpPr/>
          <p:nvPr/>
        </p:nvGrpSpPr>
        <p:grpSpPr>
          <a:xfrm>
            <a:off x="1981200" y="12725400"/>
            <a:ext cx="12965776" cy="4944114"/>
            <a:chOff x="1981200" y="15843271"/>
            <a:chExt cx="12965776" cy="4944114"/>
          </a:xfrm>
        </p:grpSpPr>
        <p:sp>
          <p:nvSpPr>
            <p:cNvPr id="16" name="Rounded Rectangle 15"/>
            <p:cNvSpPr/>
            <p:nvPr/>
          </p:nvSpPr>
          <p:spPr>
            <a:xfrm>
              <a:off x="1981200" y="17345863"/>
              <a:ext cx="11212758" cy="3441522"/>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18" name="Freeform 17"/>
            <p:cNvSpPr/>
            <p:nvPr/>
          </p:nvSpPr>
          <p:spPr>
            <a:xfrm>
              <a:off x="3597707" y="19496603"/>
              <a:ext cx="730409" cy="940929"/>
            </a:xfrm>
            <a:custGeom>
              <a:avLst/>
              <a:gdLst>
                <a:gd name="connsiteX0" fmla="*/ 0 w 1156043"/>
                <a:gd name="connsiteY0" fmla="*/ 348588 h 1057315"/>
                <a:gd name="connsiteX1" fmla="*/ 480060 w 1156043"/>
                <a:gd name="connsiteY1" fmla="*/ 1057248 h 1057315"/>
                <a:gd name="connsiteX2" fmla="*/ 480060 w 1156043"/>
                <a:gd name="connsiteY2" fmla="*/ 394308 h 1057315"/>
                <a:gd name="connsiteX3" fmla="*/ 845820 w 1156043"/>
                <a:gd name="connsiteY3" fmla="*/ 897228 h 1057315"/>
                <a:gd name="connsiteX4" fmla="*/ 777240 w 1156043"/>
                <a:gd name="connsiteY4" fmla="*/ 211428 h 1057315"/>
                <a:gd name="connsiteX5" fmla="*/ 1143000 w 1156043"/>
                <a:gd name="connsiteY5" fmla="*/ 920088 h 1057315"/>
                <a:gd name="connsiteX6" fmla="*/ 1074420 w 1156043"/>
                <a:gd name="connsiteY6" fmla="*/ 74268 h 1057315"/>
                <a:gd name="connsiteX7" fmla="*/ 1074420 w 1156043"/>
                <a:gd name="connsiteY7" fmla="*/ 97128 h 1057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6043" h="1057315">
                  <a:moveTo>
                    <a:pt x="0" y="348588"/>
                  </a:moveTo>
                  <a:cubicBezTo>
                    <a:pt x="200025" y="699108"/>
                    <a:pt x="400050" y="1049628"/>
                    <a:pt x="480060" y="1057248"/>
                  </a:cubicBezTo>
                  <a:cubicBezTo>
                    <a:pt x="560070" y="1064868"/>
                    <a:pt x="419100" y="420978"/>
                    <a:pt x="480060" y="394308"/>
                  </a:cubicBezTo>
                  <a:cubicBezTo>
                    <a:pt x="541020" y="367638"/>
                    <a:pt x="796290" y="927708"/>
                    <a:pt x="845820" y="897228"/>
                  </a:cubicBezTo>
                  <a:cubicBezTo>
                    <a:pt x="895350" y="866748"/>
                    <a:pt x="727710" y="207618"/>
                    <a:pt x="777240" y="211428"/>
                  </a:cubicBezTo>
                  <a:cubicBezTo>
                    <a:pt x="826770" y="215238"/>
                    <a:pt x="1093470" y="942948"/>
                    <a:pt x="1143000" y="920088"/>
                  </a:cubicBezTo>
                  <a:cubicBezTo>
                    <a:pt x="1192530" y="897228"/>
                    <a:pt x="1085850" y="211428"/>
                    <a:pt x="1074420" y="74268"/>
                  </a:cubicBezTo>
                  <a:cubicBezTo>
                    <a:pt x="1062990" y="-62892"/>
                    <a:pt x="1068705" y="17118"/>
                    <a:pt x="1074420" y="97128"/>
                  </a:cubicBezTo>
                </a:path>
              </a:pathLst>
            </a:custGeom>
            <a:noFill/>
            <a:ln w="635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4110975" y="19190991"/>
              <a:ext cx="392641" cy="515674"/>
            </a:xfrm>
            <a:prstGeom prst="line">
              <a:avLst/>
            </a:prstGeom>
            <a:ln w="635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3884042" y="18070780"/>
              <a:ext cx="0" cy="828409"/>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3325695" y="16823332"/>
              <a:ext cx="454832" cy="827099"/>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3704729" y="17091031"/>
              <a:ext cx="358626" cy="51496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Oval 72"/>
            <p:cNvSpPr/>
            <p:nvPr/>
          </p:nvSpPr>
          <p:spPr>
            <a:xfrm>
              <a:off x="3990055" y="16823331"/>
              <a:ext cx="454832" cy="827099"/>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a:off x="3591170" y="15927663"/>
              <a:ext cx="699999" cy="802224"/>
            </a:xfrm>
            <a:custGeom>
              <a:avLst/>
              <a:gdLst>
                <a:gd name="connsiteX0" fmla="*/ 0 w 1156043"/>
                <a:gd name="connsiteY0" fmla="*/ 348588 h 1057315"/>
                <a:gd name="connsiteX1" fmla="*/ 480060 w 1156043"/>
                <a:gd name="connsiteY1" fmla="*/ 1057248 h 1057315"/>
                <a:gd name="connsiteX2" fmla="*/ 480060 w 1156043"/>
                <a:gd name="connsiteY2" fmla="*/ 394308 h 1057315"/>
                <a:gd name="connsiteX3" fmla="*/ 845820 w 1156043"/>
                <a:gd name="connsiteY3" fmla="*/ 897228 h 1057315"/>
                <a:gd name="connsiteX4" fmla="*/ 777240 w 1156043"/>
                <a:gd name="connsiteY4" fmla="*/ 211428 h 1057315"/>
                <a:gd name="connsiteX5" fmla="*/ 1143000 w 1156043"/>
                <a:gd name="connsiteY5" fmla="*/ 920088 h 1057315"/>
                <a:gd name="connsiteX6" fmla="*/ 1074420 w 1156043"/>
                <a:gd name="connsiteY6" fmla="*/ 74268 h 1057315"/>
                <a:gd name="connsiteX7" fmla="*/ 1074420 w 1156043"/>
                <a:gd name="connsiteY7" fmla="*/ 97128 h 1057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6043" h="1057315">
                  <a:moveTo>
                    <a:pt x="0" y="348588"/>
                  </a:moveTo>
                  <a:cubicBezTo>
                    <a:pt x="200025" y="699108"/>
                    <a:pt x="400050" y="1049628"/>
                    <a:pt x="480060" y="1057248"/>
                  </a:cubicBezTo>
                  <a:cubicBezTo>
                    <a:pt x="560070" y="1064868"/>
                    <a:pt x="419100" y="420978"/>
                    <a:pt x="480060" y="394308"/>
                  </a:cubicBezTo>
                  <a:cubicBezTo>
                    <a:pt x="541020" y="367638"/>
                    <a:pt x="796290" y="927708"/>
                    <a:pt x="845820" y="897228"/>
                  </a:cubicBezTo>
                  <a:cubicBezTo>
                    <a:pt x="895350" y="866748"/>
                    <a:pt x="727710" y="207618"/>
                    <a:pt x="777240" y="211428"/>
                  </a:cubicBezTo>
                  <a:cubicBezTo>
                    <a:pt x="826770" y="215238"/>
                    <a:pt x="1093470" y="942948"/>
                    <a:pt x="1143000" y="920088"/>
                  </a:cubicBezTo>
                  <a:cubicBezTo>
                    <a:pt x="1192530" y="897228"/>
                    <a:pt x="1085850" y="211428"/>
                    <a:pt x="1074420" y="74268"/>
                  </a:cubicBezTo>
                  <a:cubicBezTo>
                    <a:pt x="1062990" y="-62892"/>
                    <a:pt x="1068705" y="17118"/>
                    <a:pt x="1074420" y="97128"/>
                  </a:cubicBezTo>
                </a:path>
              </a:pathLst>
            </a:custGeom>
            <a:noFill/>
            <a:ln w="635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3" name="Straight Arrow Connector 32"/>
            <p:cNvCxnSpPr/>
            <p:nvPr/>
          </p:nvCxnSpPr>
          <p:spPr>
            <a:xfrm>
              <a:off x="4719052" y="16124293"/>
              <a:ext cx="851787"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sp>
          <p:nvSpPr>
            <p:cNvPr id="80" name="Freeform 79"/>
            <p:cNvSpPr/>
            <p:nvPr/>
          </p:nvSpPr>
          <p:spPr>
            <a:xfrm>
              <a:off x="8001000" y="19196071"/>
              <a:ext cx="713958" cy="976074"/>
            </a:xfrm>
            <a:custGeom>
              <a:avLst/>
              <a:gdLst>
                <a:gd name="connsiteX0" fmla="*/ 0 w 1156043"/>
                <a:gd name="connsiteY0" fmla="*/ 348588 h 1057315"/>
                <a:gd name="connsiteX1" fmla="*/ 480060 w 1156043"/>
                <a:gd name="connsiteY1" fmla="*/ 1057248 h 1057315"/>
                <a:gd name="connsiteX2" fmla="*/ 480060 w 1156043"/>
                <a:gd name="connsiteY2" fmla="*/ 394308 h 1057315"/>
                <a:gd name="connsiteX3" fmla="*/ 845820 w 1156043"/>
                <a:gd name="connsiteY3" fmla="*/ 897228 h 1057315"/>
                <a:gd name="connsiteX4" fmla="*/ 777240 w 1156043"/>
                <a:gd name="connsiteY4" fmla="*/ 211428 h 1057315"/>
                <a:gd name="connsiteX5" fmla="*/ 1143000 w 1156043"/>
                <a:gd name="connsiteY5" fmla="*/ 920088 h 1057315"/>
                <a:gd name="connsiteX6" fmla="*/ 1074420 w 1156043"/>
                <a:gd name="connsiteY6" fmla="*/ 74268 h 1057315"/>
                <a:gd name="connsiteX7" fmla="*/ 1074420 w 1156043"/>
                <a:gd name="connsiteY7" fmla="*/ 97128 h 1057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6043" h="1057315">
                  <a:moveTo>
                    <a:pt x="0" y="348588"/>
                  </a:moveTo>
                  <a:cubicBezTo>
                    <a:pt x="200025" y="699108"/>
                    <a:pt x="400050" y="1049628"/>
                    <a:pt x="480060" y="1057248"/>
                  </a:cubicBezTo>
                  <a:cubicBezTo>
                    <a:pt x="560070" y="1064868"/>
                    <a:pt x="419100" y="420978"/>
                    <a:pt x="480060" y="394308"/>
                  </a:cubicBezTo>
                  <a:cubicBezTo>
                    <a:pt x="541020" y="367638"/>
                    <a:pt x="796290" y="927708"/>
                    <a:pt x="845820" y="897228"/>
                  </a:cubicBezTo>
                  <a:cubicBezTo>
                    <a:pt x="895350" y="866748"/>
                    <a:pt x="727710" y="207618"/>
                    <a:pt x="777240" y="211428"/>
                  </a:cubicBezTo>
                  <a:cubicBezTo>
                    <a:pt x="826770" y="215238"/>
                    <a:pt x="1093470" y="942948"/>
                    <a:pt x="1143000" y="920088"/>
                  </a:cubicBezTo>
                  <a:cubicBezTo>
                    <a:pt x="1192530" y="897228"/>
                    <a:pt x="1085850" y="211428"/>
                    <a:pt x="1074420" y="74268"/>
                  </a:cubicBezTo>
                  <a:cubicBezTo>
                    <a:pt x="1062990" y="-62892"/>
                    <a:pt x="1068705" y="17118"/>
                    <a:pt x="1074420" y="97128"/>
                  </a:cubicBezTo>
                </a:path>
              </a:pathLst>
            </a:custGeom>
            <a:noFill/>
            <a:ln w="635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1" name="Straight Connector 80"/>
            <p:cNvCxnSpPr/>
            <p:nvPr/>
          </p:nvCxnSpPr>
          <p:spPr>
            <a:xfrm>
              <a:off x="8458200" y="18891271"/>
              <a:ext cx="392641" cy="515674"/>
            </a:xfrm>
            <a:prstGeom prst="line">
              <a:avLst/>
            </a:prstGeom>
            <a:ln w="635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Arrow Connector 81"/>
            <p:cNvCxnSpPr/>
            <p:nvPr/>
          </p:nvCxnSpPr>
          <p:spPr>
            <a:xfrm>
              <a:off x="9601200" y="19653271"/>
              <a:ext cx="851787"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sp>
          <p:nvSpPr>
            <p:cNvPr id="83" name="Oval 82"/>
            <p:cNvSpPr/>
            <p:nvPr/>
          </p:nvSpPr>
          <p:spPr>
            <a:xfrm>
              <a:off x="11016061" y="19328723"/>
              <a:ext cx="552132" cy="567522"/>
            </a:xfrm>
            <a:prstGeom prst="ellipse">
              <a:avLst/>
            </a:prstGeom>
            <a:solidFill>
              <a:srgbClr val="FF3300"/>
            </a:solidFill>
            <a:ln>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4" name="Straight Arrow Connector 83"/>
            <p:cNvCxnSpPr/>
            <p:nvPr/>
          </p:nvCxnSpPr>
          <p:spPr>
            <a:xfrm flipV="1">
              <a:off x="11292127" y="18121391"/>
              <a:ext cx="0" cy="883708"/>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sp>
          <p:nvSpPr>
            <p:cNvPr id="40" name="Oval 39"/>
            <p:cNvSpPr/>
            <p:nvPr/>
          </p:nvSpPr>
          <p:spPr>
            <a:xfrm>
              <a:off x="11067479" y="16792016"/>
              <a:ext cx="228060" cy="986178"/>
            </a:xfrm>
            <a:prstGeom prst="ellipse">
              <a:avLst/>
            </a:prstGeom>
            <a:solidFill>
              <a:schemeClr val="accent5">
                <a:lumMod val="5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85"/>
            <p:cNvSpPr/>
            <p:nvPr/>
          </p:nvSpPr>
          <p:spPr>
            <a:xfrm>
              <a:off x="11335138" y="16792782"/>
              <a:ext cx="228060" cy="986178"/>
            </a:xfrm>
            <a:prstGeom prst="ellipse">
              <a:avLst/>
            </a:prstGeom>
            <a:solidFill>
              <a:schemeClr val="accent5">
                <a:lumMod val="5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Oval 86"/>
            <p:cNvSpPr/>
            <p:nvPr/>
          </p:nvSpPr>
          <p:spPr>
            <a:xfrm>
              <a:off x="11035801" y="15847572"/>
              <a:ext cx="532391" cy="553442"/>
            </a:xfrm>
            <a:prstGeom prst="ellipse">
              <a:avLst/>
            </a:prstGeom>
            <a:solidFill>
              <a:srgbClr val="FF3300"/>
            </a:solidFill>
            <a:ln>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8534400" y="17900671"/>
              <a:ext cx="2392773" cy="1200329"/>
            </a:xfrm>
            <a:prstGeom prst="rect">
              <a:avLst/>
            </a:prstGeom>
            <a:noFill/>
          </p:spPr>
          <p:txBody>
            <a:bodyPr wrap="square" rtlCol="0">
              <a:spAutoFit/>
            </a:bodyPr>
            <a:lstStyle/>
            <a:p>
              <a:r>
                <a:rPr lang="en-US" sz="3600" dirty="0" smtClean="0"/>
                <a:t>Tat signal </a:t>
              </a:r>
            </a:p>
            <a:p>
              <a:r>
                <a:rPr lang="en-US" sz="3600" dirty="0" smtClean="0"/>
                <a:t>peptide</a:t>
              </a:r>
              <a:endParaRPr lang="en-US" sz="3600" dirty="0"/>
            </a:p>
          </p:txBody>
        </p:sp>
        <p:sp>
          <p:nvSpPr>
            <p:cNvPr id="92" name="TextBox 91"/>
            <p:cNvSpPr txBox="1"/>
            <p:nvPr/>
          </p:nvSpPr>
          <p:spPr>
            <a:xfrm>
              <a:off x="4343400" y="18434071"/>
              <a:ext cx="2790023" cy="1200329"/>
            </a:xfrm>
            <a:prstGeom prst="rect">
              <a:avLst/>
            </a:prstGeom>
            <a:noFill/>
          </p:spPr>
          <p:txBody>
            <a:bodyPr wrap="square" rtlCol="0">
              <a:spAutoFit/>
            </a:bodyPr>
            <a:lstStyle/>
            <a:p>
              <a:r>
                <a:rPr lang="en-US" sz="3600" dirty="0" smtClean="0"/>
                <a:t>Sec signal </a:t>
              </a:r>
            </a:p>
            <a:p>
              <a:r>
                <a:rPr lang="en-US" sz="3600" dirty="0" smtClean="0"/>
                <a:t>peptide</a:t>
              </a:r>
              <a:endParaRPr lang="en-US" sz="3600" dirty="0"/>
            </a:p>
          </p:txBody>
        </p:sp>
        <p:sp>
          <p:nvSpPr>
            <p:cNvPr id="95" name="TextBox 94"/>
            <p:cNvSpPr txBox="1"/>
            <p:nvPr/>
          </p:nvSpPr>
          <p:spPr>
            <a:xfrm>
              <a:off x="4495800" y="16757671"/>
              <a:ext cx="3590288" cy="646331"/>
            </a:xfrm>
            <a:prstGeom prst="rect">
              <a:avLst/>
            </a:prstGeom>
            <a:noFill/>
          </p:spPr>
          <p:txBody>
            <a:bodyPr wrap="square" rtlCol="0">
              <a:spAutoFit/>
            </a:bodyPr>
            <a:lstStyle/>
            <a:p>
              <a:r>
                <a:rPr lang="en-US" sz="3600" dirty="0" smtClean="0"/>
                <a:t>Sec translocase</a:t>
              </a:r>
              <a:endParaRPr lang="en-US" sz="3600" dirty="0"/>
            </a:p>
          </p:txBody>
        </p:sp>
        <p:sp>
          <p:nvSpPr>
            <p:cNvPr id="115" name="TextBox 114"/>
            <p:cNvSpPr txBox="1"/>
            <p:nvPr/>
          </p:nvSpPr>
          <p:spPr>
            <a:xfrm>
              <a:off x="11582400" y="16757671"/>
              <a:ext cx="3364576" cy="646331"/>
            </a:xfrm>
            <a:prstGeom prst="rect">
              <a:avLst/>
            </a:prstGeom>
            <a:noFill/>
          </p:spPr>
          <p:txBody>
            <a:bodyPr wrap="square" rtlCol="0">
              <a:spAutoFit/>
            </a:bodyPr>
            <a:lstStyle/>
            <a:p>
              <a:r>
                <a:rPr lang="en-US" sz="3600" dirty="0" smtClean="0"/>
                <a:t>Tat translocase</a:t>
              </a:r>
              <a:endParaRPr lang="en-US" sz="3600" dirty="0"/>
            </a:p>
          </p:txBody>
        </p:sp>
        <p:sp>
          <p:nvSpPr>
            <p:cNvPr id="145" name="Oval 144"/>
            <p:cNvSpPr/>
            <p:nvPr/>
          </p:nvSpPr>
          <p:spPr>
            <a:xfrm>
              <a:off x="5983510" y="15843271"/>
              <a:ext cx="532391" cy="553442"/>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6" name="Straight Connector 135"/>
            <p:cNvCxnSpPr/>
            <p:nvPr/>
          </p:nvCxnSpPr>
          <p:spPr>
            <a:xfrm>
              <a:off x="11430000" y="19805671"/>
              <a:ext cx="392641" cy="515674"/>
            </a:xfrm>
            <a:prstGeom prst="line">
              <a:avLst/>
            </a:prstGeom>
            <a:ln w="635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a:off x="16383000" y="16306800"/>
            <a:ext cx="10531802" cy="2706624"/>
            <a:chOff x="16763999" y="20292224"/>
            <a:chExt cx="10531802" cy="2706624"/>
          </a:xfrm>
        </p:grpSpPr>
        <p:sp>
          <p:nvSpPr>
            <p:cNvPr id="93" name="Oval 92"/>
            <p:cNvSpPr/>
            <p:nvPr/>
          </p:nvSpPr>
          <p:spPr>
            <a:xfrm>
              <a:off x="16763999" y="20853536"/>
              <a:ext cx="2057400" cy="2011680"/>
            </a:xfrm>
            <a:prstGeom prst="ellipse">
              <a:avLst/>
            </a:prstGeom>
            <a:solidFill>
              <a:schemeClr val="bg1"/>
            </a:solidFill>
            <a:ln w="228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tx1"/>
                  </a:solidFill>
                  <a:latin typeface="Arial" panose="020B0604020202020204" pitchFamily="34" charset="0"/>
                  <a:cs typeface="Arial" panose="020B0604020202020204" pitchFamily="34" charset="0"/>
                </a:rPr>
                <a:t>pDR111</a:t>
              </a:r>
              <a:endParaRPr lang="en-US" sz="2800" dirty="0">
                <a:solidFill>
                  <a:schemeClr val="tx1"/>
                </a:solidFill>
                <a:latin typeface="Arial" panose="020B0604020202020204" pitchFamily="34" charset="0"/>
                <a:cs typeface="Arial" panose="020B0604020202020204" pitchFamily="34" charset="0"/>
              </a:endParaRPr>
            </a:p>
          </p:txBody>
        </p:sp>
        <p:sp>
          <p:nvSpPr>
            <p:cNvPr id="111" name="Oval 110"/>
            <p:cNvSpPr/>
            <p:nvPr/>
          </p:nvSpPr>
          <p:spPr>
            <a:xfrm>
              <a:off x="20131280" y="20863554"/>
              <a:ext cx="2009825" cy="2011680"/>
            </a:xfrm>
            <a:prstGeom prst="ellipse">
              <a:avLst/>
            </a:prstGeom>
            <a:solidFill>
              <a:schemeClr val="bg1"/>
            </a:solidFill>
            <a:ln w="228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latin typeface="Arial" panose="020B0604020202020204" pitchFamily="34" charset="0"/>
                <a:cs typeface="Arial" panose="020B0604020202020204" pitchFamily="34" charset="0"/>
              </a:endParaRPr>
            </a:p>
          </p:txBody>
        </p:sp>
        <p:sp>
          <p:nvSpPr>
            <p:cNvPr id="96" name="Bent Arrow 95"/>
            <p:cNvSpPr/>
            <p:nvPr/>
          </p:nvSpPr>
          <p:spPr>
            <a:xfrm>
              <a:off x="21043090" y="20302728"/>
              <a:ext cx="787185" cy="465769"/>
            </a:xfrm>
            <a:prstGeom prst="bentArrow">
              <a:avLst>
                <a:gd name="adj1" fmla="val 38043"/>
                <a:gd name="adj2" fmla="val 40217"/>
                <a:gd name="adj3" fmla="val 44565"/>
                <a:gd name="adj4" fmla="val 13315"/>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7" name="Bent Arrow 96"/>
            <p:cNvSpPr/>
            <p:nvPr/>
          </p:nvSpPr>
          <p:spPr>
            <a:xfrm>
              <a:off x="17659101" y="20292224"/>
              <a:ext cx="787185" cy="465769"/>
            </a:xfrm>
            <a:prstGeom prst="bentArrow">
              <a:avLst>
                <a:gd name="adj1" fmla="val 38043"/>
                <a:gd name="adj2" fmla="val 40217"/>
                <a:gd name="adj3" fmla="val 44565"/>
                <a:gd name="adj4" fmla="val 13315"/>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98" name="Group 97"/>
            <p:cNvGrpSpPr/>
            <p:nvPr/>
          </p:nvGrpSpPr>
          <p:grpSpPr>
            <a:xfrm>
              <a:off x="23393398" y="21205654"/>
              <a:ext cx="3902403" cy="932124"/>
              <a:chOff x="6846672" y="5236267"/>
              <a:chExt cx="4904207" cy="1137684"/>
            </a:xfrm>
          </p:grpSpPr>
          <p:grpSp>
            <p:nvGrpSpPr>
              <p:cNvPr id="103" name="Group 102"/>
              <p:cNvGrpSpPr/>
              <p:nvPr/>
            </p:nvGrpSpPr>
            <p:grpSpPr>
              <a:xfrm>
                <a:off x="7177791" y="5236267"/>
                <a:ext cx="4136572" cy="810429"/>
                <a:chOff x="7779657" y="1097280"/>
                <a:chExt cx="4136572" cy="810429"/>
              </a:xfrm>
            </p:grpSpPr>
            <p:cxnSp>
              <p:nvCxnSpPr>
                <p:cNvPr id="108" name="Straight Connector 107"/>
                <p:cNvCxnSpPr/>
                <p:nvPr/>
              </p:nvCxnSpPr>
              <p:spPr>
                <a:xfrm>
                  <a:off x="7779657" y="1893194"/>
                  <a:ext cx="4136572" cy="14515"/>
                </a:xfrm>
                <a:prstGeom prst="line">
                  <a:avLst/>
                </a:prstGeom>
                <a:ln w="228600">
                  <a:solidFill>
                    <a:schemeClr val="tx1"/>
                  </a:solidFill>
                </a:ln>
              </p:spPr>
              <p:style>
                <a:lnRef idx="1">
                  <a:schemeClr val="accent1"/>
                </a:lnRef>
                <a:fillRef idx="0">
                  <a:schemeClr val="accent1"/>
                </a:fillRef>
                <a:effectRef idx="0">
                  <a:schemeClr val="accent1"/>
                </a:effectRef>
                <a:fontRef idx="minor">
                  <a:schemeClr val="tx1"/>
                </a:fontRef>
              </p:style>
            </p:cxnSp>
            <p:sp>
              <p:nvSpPr>
                <p:cNvPr id="110" name="Bent Arrow 109"/>
                <p:cNvSpPr/>
                <p:nvPr/>
              </p:nvSpPr>
              <p:spPr>
                <a:xfrm>
                  <a:off x="8310398" y="1097280"/>
                  <a:ext cx="1103085" cy="667658"/>
                </a:xfrm>
                <a:prstGeom prst="bentArrow">
                  <a:avLst>
                    <a:gd name="adj1" fmla="val 38043"/>
                    <a:gd name="adj2" fmla="val 40217"/>
                    <a:gd name="adj3" fmla="val 44565"/>
                    <a:gd name="adj4" fmla="val 13315"/>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104" name="Straight Connector 103"/>
              <p:cNvCxnSpPr/>
              <p:nvPr/>
            </p:nvCxnSpPr>
            <p:spPr>
              <a:xfrm flipH="1">
                <a:off x="6940168" y="5570096"/>
                <a:ext cx="437882" cy="76631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p:nvCxnSpPr>
            <p:spPr>
              <a:xfrm flipH="1">
                <a:off x="6846672" y="5514635"/>
                <a:ext cx="437882" cy="76631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a:xfrm flipH="1">
                <a:off x="11186592" y="5607637"/>
                <a:ext cx="437882" cy="76631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flipH="1">
                <a:off x="11312997" y="5607641"/>
                <a:ext cx="437882" cy="76631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99" name="Straight Connector 98"/>
            <p:cNvCxnSpPr/>
            <p:nvPr/>
          </p:nvCxnSpPr>
          <p:spPr>
            <a:xfrm>
              <a:off x="20136151" y="20928920"/>
              <a:ext cx="416480" cy="51567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21799402" y="22188556"/>
              <a:ext cx="390026" cy="51567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TextBox 100"/>
            <p:cNvSpPr txBox="1"/>
            <p:nvPr/>
          </p:nvSpPr>
          <p:spPr>
            <a:xfrm>
              <a:off x="21975116" y="20574000"/>
              <a:ext cx="684803" cy="523220"/>
            </a:xfrm>
            <a:prstGeom prst="rect">
              <a:avLst/>
            </a:prstGeom>
            <a:noFill/>
          </p:spPr>
          <p:txBody>
            <a:bodyPr wrap="none" rtlCol="0">
              <a:spAutoFit/>
            </a:bodyPr>
            <a:lstStyle/>
            <a:p>
              <a:r>
                <a:rPr lang="en-US" sz="2800" i="1" dirty="0" err="1" smtClean="0">
                  <a:latin typeface="Arial" panose="020B0604020202020204" pitchFamily="34" charset="0"/>
                  <a:cs typeface="Arial" panose="020B0604020202020204" pitchFamily="34" charset="0"/>
                </a:rPr>
                <a:t>gfp</a:t>
              </a:r>
              <a:endParaRPr lang="en-US" sz="2800" i="1" dirty="0">
                <a:latin typeface="Arial" panose="020B0604020202020204" pitchFamily="34" charset="0"/>
                <a:cs typeface="Arial" panose="020B0604020202020204" pitchFamily="34" charset="0"/>
              </a:endParaRPr>
            </a:p>
          </p:txBody>
        </p:sp>
        <p:sp>
          <p:nvSpPr>
            <p:cNvPr id="113" name="Right Arrow 112"/>
            <p:cNvSpPr/>
            <p:nvPr/>
          </p:nvSpPr>
          <p:spPr>
            <a:xfrm>
              <a:off x="19126200" y="21869400"/>
              <a:ext cx="599296" cy="120841"/>
            </a:xfrm>
            <a:prstGeom prst="rightArrow">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ight Arrow 113"/>
            <p:cNvSpPr/>
            <p:nvPr/>
          </p:nvSpPr>
          <p:spPr>
            <a:xfrm>
              <a:off x="22479000" y="21869400"/>
              <a:ext cx="599296" cy="120841"/>
            </a:xfrm>
            <a:prstGeom prst="rightArrow">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Arc 20"/>
            <p:cNvSpPr/>
            <p:nvPr/>
          </p:nvSpPr>
          <p:spPr>
            <a:xfrm>
              <a:off x="20250911" y="20865248"/>
              <a:ext cx="1905000" cy="2133600"/>
            </a:xfrm>
            <a:prstGeom prst="arc">
              <a:avLst>
                <a:gd name="adj1" fmla="val 16418283"/>
                <a:gd name="adj2" fmla="val 0"/>
              </a:avLst>
            </a:prstGeom>
            <a:ln w="228600">
              <a:solidFill>
                <a:srgbClr val="008000"/>
              </a:solidFill>
              <a:tailEnd type="triangle" w="sm" len="sm"/>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35" name="Straight Arrow Connector 34"/>
            <p:cNvCxnSpPr/>
            <p:nvPr/>
          </p:nvCxnSpPr>
          <p:spPr>
            <a:xfrm>
              <a:off x="24993600" y="21869400"/>
              <a:ext cx="1600200" cy="0"/>
            </a:xfrm>
            <a:prstGeom prst="straightConnector1">
              <a:avLst/>
            </a:prstGeom>
            <a:ln w="228600">
              <a:solidFill>
                <a:srgbClr val="008000"/>
              </a:solidFill>
              <a:tailEnd type="triangle" w="sm" len="sm"/>
            </a:ln>
          </p:spPr>
          <p:style>
            <a:lnRef idx="2">
              <a:schemeClr val="accent1"/>
            </a:lnRef>
            <a:fillRef idx="0">
              <a:schemeClr val="accent1"/>
            </a:fillRef>
            <a:effectRef idx="1">
              <a:schemeClr val="accent1"/>
            </a:effectRef>
            <a:fontRef idx="minor">
              <a:schemeClr val="tx1"/>
            </a:fontRef>
          </p:style>
        </p:cxnSp>
      </p:grpSp>
      <p:grpSp>
        <p:nvGrpSpPr>
          <p:cNvPr id="46" name="Group 45"/>
          <p:cNvGrpSpPr/>
          <p:nvPr/>
        </p:nvGrpSpPr>
        <p:grpSpPr>
          <a:xfrm>
            <a:off x="16230600" y="19812000"/>
            <a:ext cx="11570084" cy="2667000"/>
            <a:chOff x="16276320" y="18364200"/>
            <a:chExt cx="11570084" cy="2667000"/>
          </a:xfrm>
        </p:grpSpPr>
        <p:sp>
          <p:nvSpPr>
            <p:cNvPr id="155" name="Oval 154"/>
            <p:cNvSpPr/>
            <p:nvPr/>
          </p:nvSpPr>
          <p:spPr>
            <a:xfrm>
              <a:off x="19735800" y="18973800"/>
              <a:ext cx="2011680" cy="2011680"/>
            </a:xfrm>
            <a:prstGeom prst="ellipse">
              <a:avLst/>
            </a:prstGeom>
            <a:solidFill>
              <a:schemeClr val="bg1"/>
            </a:solidFill>
            <a:ln w="228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latin typeface="Arial" panose="020B0604020202020204" pitchFamily="34" charset="0"/>
                <a:cs typeface="Arial" panose="020B0604020202020204" pitchFamily="34" charset="0"/>
              </a:endParaRPr>
            </a:p>
          </p:txBody>
        </p:sp>
        <p:sp>
          <p:nvSpPr>
            <p:cNvPr id="156" name="Bent Arrow 155"/>
            <p:cNvSpPr/>
            <p:nvPr/>
          </p:nvSpPr>
          <p:spPr>
            <a:xfrm>
              <a:off x="20677632" y="18406872"/>
              <a:ext cx="846366" cy="479337"/>
            </a:xfrm>
            <a:prstGeom prst="bentArrow">
              <a:avLst>
                <a:gd name="adj1" fmla="val 38043"/>
                <a:gd name="adj2" fmla="val 40217"/>
                <a:gd name="adj3" fmla="val 44565"/>
                <a:gd name="adj4" fmla="val 13315"/>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57" name="Straight Connector 156"/>
            <p:cNvCxnSpPr/>
            <p:nvPr/>
          </p:nvCxnSpPr>
          <p:spPr>
            <a:xfrm>
              <a:off x="19741038" y="19095651"/>
              <a:ext cx="447792" cy="53069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p:cNvCxnSpPr/>
            <p:nvPr/>
          </p:nvCxnSpPr>
          <p:spPr>
            <a:xfrm>
              <a:off x="21107400" y="20391981"/>
              <a:ext cx="419349" cy="53069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60" name="TextBox 159"/>
            <p:cNvSpPr txBox="1"/>
            <p:nvPr/>
          </p:nvSpPr>
          <p:spPr>
            <a:xfrm>
              <a:off x="21522904" y="18815598"/>
              <a:ext cx="1931041" cy="523220"/>
            </a:xfrm>
            <a:prstGeom prst="rect">
              <a:avLst/>
            </a:prstGeom>
            <a:noFill/>
          </p:spPr>
          <p:txBody>
            <a:bodyPr wrap="none" rtlCol="0">
              <a:spAutoFit/>
            </a:bodyPr>
            <a:lstStyle/>
            <a:p>
              <a:r>
                <a:rPr lang="en-US" sz="2800" i="1" dirty="0" err="1" smtClean="0">
                  <a:latin typeface="Arial" panose="020B0604020202020204" pitchFamily="34" charset="0"/>
                  <a:cs typeface="Arial" panose="020B0604020202020204" pitchFamily="34" charset="0"/>
                </a:rPr>
                <a:t>TorAsp-gfp</a:t>
              </a:r>
              <a:endParaRPr lang="en-US" sz="2800" i="1" dirty="0">
                <a:latin typeface="Arial" panose="020B0604020202020204" pitchFamily="34" charset="0"/>
                <a:cs typeface="Arial" panose="020B0604020202020204" pitchFamily="34" charset="0"/>
              </a:endParaRPr>
            </a:p>
          </p:txBody>
        </p:sp>
        <p:sp>
          <p:nvSpPr>
            <p:cNvPr id="162" name="Oval 161"/>
            <p:cNvSpPr/>
            <p:nvPr/>
          </p:nvSpPr>
          <p:spPr>
            <a:xfrm>
              <a:off x="16276320" y="18945544"/>
              <a:ext cx="2133600" cy="2085656"/>
            </a:xfrm>
            <a:prstGeom prst="ellipse">
              <a:avLst/>
            </a:prstGeom>
            <a:solidFill>
              <a:schemeClr val="bg1"/>
            </a:solidFill>
            <a:ln w="2286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tx1"/>
                  </a:solidFill>
                  <a:latin typeface="Arial" panose="020B0604020202020204" pitchFamily="34" charset="0"/>
                  <a:cs typeface="Arial" panose="020B0604020202020204" pitchFamily="34" charset="0"/>
                </a:rPr>
                <a:t>pDR111</a:t>
              </a:r>
              <a:endParaRPr lang="en-US" sz="2800" dirty="0">
                <a:solidFill>
                  <a:schemeClr val="tx1"/>
                </a:solidFill>
                <a:latin typeface="Arial" panose="020B0604020202020204" pitchFamily="34" charset="0"/>
                <a:cs typeface="Arial" panose="020B0604020202020204" pitchFamily="34" charset="0"/>
              </a:endParaRPr>
            </a:p>
          </p:txBody>
        </p:sp>
        <p:sp>
          <p:nvSpPr>
            <p:cNvPr id="163" name="Bent Arrow 162"/>
            <p:cNvSpPr/>
            <p:nvPr/>
          </p:nvSpPr>
          <p:spPr>
            <a:xfrm>
              <a:off x="17220594" y="18364200"/>
              <a:ext cx="830429" cy="482391"/>
            </a:xfrm>
            <a:prstGeom prst="bentArrow">
              <a:avLst>
                <a:gd name="adj1" fmla="val 38043"/>
                <a:gd name="adj2" fmla="val 40217"/>
                <a:gd name="adj3" fmla="val 44565"/>
                <a:gd name="adj4" fmla="val 13315"/>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65" name="Straight Connector 164"/>
            <p:cNvCxnSpPr/>
            <p:nvPr/>
          </p:nvCxnSpPr>
          <p:spPr>
            <a:xfrm>
              <a:off x="23688325" y="20054764"/>
              <a:ext cx="3856073" cy="11587"/>
            </a:xfrm>
            <a:prstGeom prst="line">
              <a:avLst/>
            </a:prstGeom>
            <a:ln w="228600">
              <a:solidFill>
                <a:schemeClr val="tx1"/>
              </a:solidFill>
            </a:ln>
          </p:spPr>
          <p:style>
            <a:lnRef idx="1">
              <a:schemeClr val="accent1"/>
            </a:lnRef>
            <a:fillRef idx="0">
              <a:schemeClr val="accent1"/>
            </a:fillRef>
            <a:effectRef idx="0">
              <a:schemeClr val="accent1"/>
            </a:effectRef>
            <a:fontRef idx="minor">
              <a:schemeClr val="tx1"/>
            </a:fontRef>
          </p:style>
        </p:cxnSp>
        <p:sp>
          <p:nvSpPr>
            <p:cNvPr id="167" name="Bent Arrow 166"/>
            <p:cNvSpPr/>
            <p:nvPr/>
          </p:nvSpPr>
          <p:spPr>
            <a:xfrm>
              <a:off x="24222307" y="19431000"/>
              <a:ext cx="923693" cy="532954"/>
            </a:xfrm>
            <a:prstGeom prst="bentArrow">
              <a:avLst>
                <a:gd name="adj1" fmla="val 38043"/>
                <a:gd name="adj2" fmla="val 40217"/>
                <a:gd name="adj3" fmla="val 44565"/>
                <a:gd name="adj4" fmla="val 13315"/>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69" name="Straight Connector 168"/>
            <p:cNvCxnSpPr/>
            <p:nvPr/>
          </p:nvCxnSpPr>
          <p:spPr>
            <a:xfrm flipH="1">
              <a:off x="23393400" y="19678163"/>
              <a:ext cx="366670" cy="61170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flipH="1">
              <a:off x="23477051" y="19718250"/>
              <a:ext cx="366670" cy="61170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flipH="1">
              <a:off x="27479734" y="19825888"/>
              <a:ext cx="366670" cy="61170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p:nvCxnSpPr>
          <p:spPr>
            <a:xfrm flipH="1">
              <a:off x="27389002" y="19804628"/>
              <a:ext cx="366670" cy="61170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75" name="Right Arrow 174"/>
            <p:cNvSpPr/>
            <p:nvPr/>
          </p:nvSpPr>
          <p:spPr>
            <a:xfrm>
              <a:off x="18821400" y="19888200"/>
              <a:ext cx="599296" cy="120841"/>
            </a:xfrm>
            <a:prstGeom prst="rightArrow">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6" name="Right Arrow 175"/>
            <p:cNvSpPr/>
            <p:nvPr/>
          </p:nvSpPr>
          <p:spPr>
            <a:xfrm>
              <a:off x="22326600" y="19888200"/>
              <a:ext cx="599296" cy="120841"/>
            </a:xfrm>
            <a:prstGeom prst="rightArrow">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Arc 140"/>
            <p:cNvSpPr/>
            <p:nvPr/>
          </p:nvSpPr>
          <p:spPr>
            <a:xfrm>
              <a:off x="19735800" y="18973800"/>
              <a:ext cx="2011680" cy="2011680"/>
            </a:xfrm>
            <a:prstGeom prst="arc">
              <a:avLst>
                <a:gd name="adj1" fmla="val 19237992"/>
                <a:gd name="adj2" fmla="val 2550734"/>
              </a:avLst>
            </a:prstGeom>
            <a:ln w="228600">
              <a:solidFill>
                <a:srgbClr val="008000"/>
              </a:solidFill>
              <a:tailEnd type="triangle" w="sm" len="sm"/>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46" name="Arc 145"/>
            <p:cNvSpPr/>
            <p:nvPr/>
          </p:nvSpPr>
          <p:spPr>
            <a:xfrm>
              <a:off x="19751040" y="18973800"/>
              <a:ext cx="2002536" cy="2011680"/>
            </a:xfrm>
            <a:prstGeom prst="arc">
              <a:avLst>
                <a:gd name="adj1" fmla="val 16736806"/>
                <a:gd name="adj2" fmla="val 19217528"/>
              </a:avLst>
            </a:prstGeom>
            <a:ln w="228600">
              <a:solidFill>
                <a:schemeClr val="accent3">
                  <a:lumMod val="75000"/>
                </a:schemeClr>
              </a:solidFill>
              <a:tailEnd type="none" w="sm" len="sm"/>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147" name="Straight Arrow Connector 146"/>
            <p:cNvCxnSpPr/>
            <p:nvPr/>
          </p:nvCxnSpPr>
          <p:spPr>
            <a:xfrm>
              <a:off x="25877520" y="20061936"/>
              <a:ext cx="1600200" cy="0"/>
            </a:xfrm>
            <a:prstGeom prst="straightConnector1">
              <a:avLst/>
            </a:prstGeom>
            <a:ln w="228600">
              <a:solidFill>
                <a:srgbClr val="008000"/>
              </a:solidFill>
              <a:tailEnd type="triangle" w="sm" len="sm"/>
            </a:ln>
          </p:spPr>
          <p:style>
            <a:lnRef idx="2">
              <a:schemeClr val="accent1"/>
            </a:lnRef>
            <a:fillRef idx="0">
              <a:schemeClr val="accent1"/>
            </a:fillRef>
            <a:effectRef idx="1">
              <a:schemeClr val="accent1"/>
            </a:effectRef>
            <a:fontRef idx="minor">
              <a:schemeClr val="tx1"/>
            </a:fontRef>
          </p:style>
        </p:cxnSp>
        <p:cxnSp>
          <p:nvCxnSpPr>
            <p:cNvPr id="148" name="Straight Arrow Connector 147"/>
            <p:cNvCxnSpPr/>
            <p:nvPr/>
          </p:nvCxnSpPr>
          <p:spPr>
            <a:xfrm flipV="1">
              <a:off x="25084310" y="20058888"/>
              <a:ext cx="838200" cy="0"/>
            </a:xfrm>
            <a:prstGeom prst="straightConnector1">
              <a:avLst/>
            </a:prstGeom>
            <a:ln w="228600">
              <a:solidFill>
                <a:schemeClr val="accent3">
                  <a:lumMod val="75000"/>
                </a:schemeClr>
              </a:solidFill>
              <a:tailEnd type="none" w="sm" len="sm"/>
            </a:ln>
          </p:spPr>
          <p:style>
            <a:lnRef idx="2">
              <a:schemeClr val="accent1"/>
            </a:lnRef>
            <a:fillRef idx="0">
              <a:schemeClr val="accent1"/>
            </a:fillRef>
            <a:effectRef idx="1">
              <a:schemeClr val="accent1"/>
            </a:effectRef>
            <a:fontRef idx="minor">
              <a:schemeClr val="tx1"/>
            </a:fontRef>
          </p:style>
        </p:cxnSp>
      </p:grpSp>
      <p:sp>
        <p:nvSpPr>
          <p:cNvPr id="3" name="TextBox 2"/>
          <p:cNvSpPr txBox="1"/>
          <p:nvPr/>
        </p:nvSpPr>
        <p:spPr>
          <a:xfrm>
            <a:off x="16535400" y="15773400"/>
            <a:ext cx="2404826" cy="523220"/>
          </a:xfrm>
          <a:prstGeom prst="rect">
            <a:avLst/>
          </a:prstGeom>
          <a:noFill/>
        </p:spPr>
        <p:txBody>
          <a:bodyPr wrap="none" rtlCol="0">
            <a:spAutoFit/>
          </a:bodyPr>
          <a:lstStyle/>
          <a:p>
            <a:r>
              <a:rPr lang="en-US" sz="2800" dirty="0" err="1" smtClean="0">
                <a:latin typeface="Arial" panose="020B0604020202020204" pitchFamily="34" charset="0"/>
                <a:cs typeface="Arial" panose="020B0604020202020204" pitchFamily="34" charset="0"/>
              </a:rPr>
              <a:t>Phyper</a:t>
            </a:r>
            <a:r>
              <a:rPr lang="en-US" sz="2800" dirty="0" smtClean="0">
                <a:latin typeface="Arial" panose="020B0604020202020204" pitchFamily="34" charset="0"/>
                <a:cs typeface="Arial" panose="020B0604020202020204" pitchFamily="34" charset="0"/>
              </a:rPr>
              <a:t>-spank</a:t>
            </a:r>
            <a:endParaRPr lang="en-US" sz="2800" dirty="0">
              <a:latin typeface="Arial" panose="020B0604020202020204" pitchFamily="34" charset="0"/>
              <a:cs typeface="Arial" panose="020B0604020202020204" pitchFamily="34" charset="0"/>
            </a:endParaRPr>
          </a:p>
        </p:txBody>
      </p:sp>
      <p:sp>
        <p:nvSpPr>
          <p:cNvPr id="8" name="Rectangle 7"/>
          <p:cNvSpPr/>
          <p:nvPr/>
        </p:nvSpPr>
        <p:spPr>
          <a:xfrm>
            <a:off x="15087600" y="8610600"/>
            <a:ext cx="13789152" cy="19385280"/>
          </a:xfrm>
          <a:prstGeom prst="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12518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4224</TotalTime>
  <Words>614</Words>
  <Application>Microsoft Office PowerPoint</Application>
  <PresentationFormat>Custom</PresentationFormat>
  <Paragraphs>132</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Company>Genigraphics LLC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Genigraphics Research Poster Template 36x48</dc:title>
  <dc:creator>Jay Larson</dc:creator>
  <dc:description>Quality poster printing
www.genigraphics.com
1-800-790-4001</dc:description>
  <cp:lastModifiedBy>Erin Drufva</cp:lastModifiedBy>
  <cp:revision>217</cp:revision>
  <cp:lastPrinted>2013-02-12T02:21:55Z</cp:lastPrinted>
  <dcterms:created xsi:type="dcterms:W3CDTF">2013-02-10T21:14:48Z</dcterms:created>
  <dcterms:modified xsi:type="dcterms:W3CDTF">2015-10-01T02:27:01Z</dcterms:modified>
</cp:coreProperties>
</file>