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0233600" cy="32918400"/>
  <p:notesSz cx="6858000" cy="9144000"/>
  <p:defaultTextStyle>
    <a:defPPr>
      <a:defRPr lang="en-US"/>
    </a:defPPr>
    <a:lvl1pPr marL="0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90044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80088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70132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60176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50220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40264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30309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20353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281">
          <p15:clr>
            <a:srgbClr val="A4A3A4"/>
          </p15:clr>
        </p15:guide>
        <p15:guide id="2" orient="horz" pos="5287">
          <p15:clr>
            <a:srgbClr val="A4A3A4"/>
          </p15:clr>
        </p15:guide>
        <p15:guide id="3" orient="horz" pos="858">
          <p15:clr>
            <a:srgbClr val="A4A3A4"/>
          </p15:clr>
        </p15:guide>
        <p15:guide id="4" pos="21298">
          <p15:clr>
            <a:srgbClr val="A4A3A4"/>
          </p15:clr>
        </p15:guide>
        <p15:guide id="5" pos="9937">
          <p15:clr>
            <a:srgbClr val="A4A3A4"/>
          </p15:clr>
        </p15:guide>
        <p15:guide id="6" pos="4744">
          <p15:clr>
            <a:srgbClr val="A4A3A4"/>
          </p15:clr>
        </p15:guide>
        <p15:guide id="7" pos="8266">
          <p15:clr>
            <a:srgbClr val="A4A3A4"/>
          </p15:clr>
        </p15:guide>
        <p15:guide id="8" pos="860">
          <p15:clr>
            <a:srgbClr val="A4A3A4"/>
          </p15:clr>
        </p15:guide>
        <p15:guide id="9" pos="24497">
          <p15:clr>
            <a:srgbClr val="A4A3A4"/>
          </p15:clr>
        </p15:guide>
        <p15:guide id="10" pos="15410">
          <p15:clr>
            <a:srgbClr val="A4A3A4"/>
          </p15:clr>
        </p15:guide>
        <p15:guide id="11" pos="25327">
          <p15:clr>
            <a:srgbClr val="A4A3A4"/>
          </p15:clr>
        </p15:guide>
        <p15:guide id="12" pos="4046">
          <p15:clr>
            <a:srgbClr val="A4A3A4"/>
          </p15:clr>
        </p15:guide>
        <p15:guide id="13" pos="16737">
          <p15:clr>
            <a:srgbClr val="A4A3A4"/>
          </p15:clr>
        </p15:guide>
        <p15:guide id="14" pos="25343">
          <p15:clr>
            <a:srgbClr val="A4A3A4"/>
          </p15:clr>
        </p15:guide>
        <p15:guide id="15" pos="8603">
          <p15:clr>
            <a:srgbClr val="A4A3A4"/>
          </p15:clr>
        </p15:guide>
        <p15:guide id="16" pos="1707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ffrey Halpern" initials="JH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14" autoAdjust="0"/>
    <p:restoredTop sz="99192" autoAdjust="0"/>
  </p:normalViewPr>
  <p:slideViewPr>
    <p:cSldViewPr snapToGrid="0" snapToObjects="1">
      <p:cViewPr>
        <p:scale>
          <a:sx n="69" d="100"/>
          <a:sy n="69" d="100"/>
        </p:scale>
        <p:origin x="-3696" y="-8256"/>
      </p:cViewPr>
      <p:guideLst>
        <p:guide orient="horz" pos="19281"/>
        <p:guide orient="horz" pos="5287"/>
        <p:guide orient="horz" pos="858"/>
        <p:guide pos="21298"/>
        <p:guide pos="9937"/>
        <p:guide pos="4744"/>
        <p:guide pos="8266"/>
        <p:guide pos="860"/>
        <p:guide pos="24497"/>
        <p:guide pos="15410"/>
        <p:guide pos="25327"/>
        <p:guide pos="4046"/>
        <p:guide pos="16737"/>
        <p:guide pos="25343"/>
        <p:guide pos="8603"/>
        <p:guide pos="1707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8BAB3-BB79-064A-A2E4-F4A143F28123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3500" y="685800"/>
            <a:ext cx="4191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BD32C-BC62-5C4E-81FC-89DDBDA644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786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5BD32C-BC62-5C4E-81FC-89DDBDA644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446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10226042"/>
            <a:ext cx="3419856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8653760"/>
            <a:ext cx="2816352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90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80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70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60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5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40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30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20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867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0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177" y="21153122"/>
            <a:ext cx="34198560" cy="6537960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177" y="13952225"/>
            <a:ext cx="34198560" cy="7200898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90044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80088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7013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6017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5022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40264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30309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720353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67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11680" y="7680963"/>
            <a:ext cx="17769840" cy="2172462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52080" y="7680963"/>
            <a:ext cx="17769840" cy="2172462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2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368542"/>
            <a:ext cx="17776827" cy="3070858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90044" indent="0">
              <a:buNone/>
              <a:defRPr sz="9100" b="1"/>
            </a:lvl2pPr>
            <a:lvl3pPr marL="4180088" indent="0">
              <a:buNone/>
              <a:defRPr sz="8200" b="1"/>
            </a:lvl3pPr>
            <a:lvl4pPr marL="6270132" indent="0">
              <a:buNone/>
              <a:defRPr sz="7300" b="1"/>
            </a:lvl4pPr>
            <a:lvl5pPr marL="8360176" indent="0">
              <a:buNone/>
              <a:defRPr sz="7300" b="1"/>
            </a:lvl5pPr>
            <a:lvl6pPr marL="10450220" indent="0">
              <a:buNone/>
              <a:defRPr sz="7300" b="1"/>
            </a:lvl6pPr>
            <a:lvl7pPr marL="12540264" indent="0">
              <a:buNone/>
              <a:defRPr sz="7300" b="1"/>
            </a:lvl7pPr>
            <a:lvl8pPr marL="14630309" indent="0">
              <a:buNone/>
              <a:defRPr sz="7300" b="1"/>
            </a:lvl8pPr>
            <a:lvl9pPr marL="16720353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0" y="10439400"/>
            <a:ext cx="17776827" cy="18966182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2" y="7368542"/>
            <a:ext cx="17783810" cy="3070858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90044" indent="0">
              <a:buNone/>
              <a:defRPr sz="9100" b="1"/>
            </a:lvl2pPr>
            <a:lvl3pPr marL="4180088" indent="0">
              <a:buNone/>
              <a:defRPr sz="8200" b="1"/>
            </a:lvl3pPr>
            <a:lvl4pPr marL="6270132" indent="0">
              <a:buNone/>
              <a:defRPr sz="7300" b="1"/>
            </a:lvl4pPr>
            <a:lvl5pPr marL="8360176" indent="0">
              <a:buNone/>
              <a:defRPr sz="7300" b="1"/>
            </a:lvl5pPr>
            <a:lvl6pPr marL="10450220" indent="0">
              <a:buNone/>
              <a:defRPr sz="7300" b="1"/>
            </a:lvl6pPr>
            <a:lvl7pPr marL="12540264" indent="0">
              <a:buNone/>
              <a:defRPr sz="7300" b="1"/>
            </a:lvl7pPr>
            <a:lvl8pPr marL="14630309" indent="0">
              <a:buNone/>
              <a:defRPr sz="7300" b="1"/>
            </a:lvl8pPr>
            <a:lvl9pPr marL="16720353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2" y="10439400"/>
            <a:ext cx="17783810" cy="18966182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236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629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456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2" y="1310640"/>
            <a:ext cx="13236577" cy="5577840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0" y="1310643"/>
            <a:ext cx="22491700" cy="28094942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82" y="6888483"/>
            <a:ext cx="13236577" cy="22517102"/>
          </a:xfrm>
        </p:spPr>
        <p:txBody>
          <a:bodyPr/>
          <a:lstStyle>
            <a:lvl1pPr marL="0" indent="0">
              <a:buNone/>
              <a:defRPr sz="6400"/>
            </a:lvl1pPr>
            <a:lvl2pPr marL="2090044" indent="0">
              <a:buNone/>
              <a:defRPr sz="5500"/>
            </a:lvl2pPr>
            <a:lvl3pPr marL="4180088" indent="0">
              <a:buNone/>
              <a:defRPr sz="4600"/>
            </a:lvl3pPr>
            <a:lvl4pPr marL="6270132" indent="0">
              <a:buNone/>
              <a:defRPr sz="4100"/>
            </a:lvl4pPr>
            <a:lvl5pPr marL="8360176" indent="0">
              <a:buNone/>
              <a:defRPr sz="4100"/>
            </a:lvl5pPr>
            <a:lvl6pPr marL="10450220" indent="0">
              <a:buNone/>
              <a:defRPr sz="4100"/>
            </a:lvl6pPr>
            <a:lvl7pPr marL="12540264" indent="0">
              <a:buNone/>
              <a:defRPr sz="4100"/>
            </a:lvl7pPr>
            <a:lvl8pPr marL="14630309" indent="0">
              <a:buNone/>
              <a:defRPr sz="4100"/>
            </a:lvl8pPr>
            <a:lvl9pPr marL="16720353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16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067" y="23042880"/>
            <a:ext cx="24140160" cy="2720342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067" y="2941320"/>
            <a:ext cx="24140160" cy="19751040"/>
          </a:xfrm>
        </p:spPr>
        <p:txBody>
          <a:bodyPr/>
          <a:lstStyle>
            <a:lvl1pPr marL="0" indent="0">
              <a:buNone/>
              <a:defRPr sz="14600"/>
            </a:lvl1pPr>
            <a:lvl2pPr marL="2090044" indent="0">
              <a:buNone/>
              <a:defRPr sz="12800"/>
            </a:lvl2pPr>
            <a:lvl3pPr marL="4180088" indent="0">
              <a:buNone/>
              <a:defRPr sz="11000"/>
            </a:lvl3pPr>
            <a:lvl4pPr marL="6270132" indent="0">
              <a:buNone/>
              <a:defRPr sz="9100"/>
            </a:lvl4pPr>
            <a:lvl5pPr marL="8360176" indent="0">
              <a:buNone/>
              <a:defRPr sz="9100"/>
            </a:lvl5pPr>
            <a:lvl6pPr marL="10450220" indent="0">
              <a:buNone/>
              <a:defRPr sz="9100"/>
            </a:lvl6pPr>
            <a:lvl7pPr marL="12540264" indent="0">
              <a:buNone/>
              <a:defRPr sz="9100"/>
            </a:lvl7pPr>
            <a:lvl8pPr marL="14630309" indent="0">
              <a:buNone/>
              <a:defRPr sz="9100"/>
            </a:lvl8pPr>
            <a:lvl9pPr marL="16720353" indent="0">
              <a:buNone/>
              <a:defRPr sz="9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067" y="25763222"/>
            <a:ext cx="24140160" cy="3863338"/>
          </a:xfrm>
        </p:spPr>
        <p:txBody>
          <a:bodyPr/>
          <a:lstStyle>
            <a:lvl1pPr marL="0" indent="0">
              <a:buNone/>
              <a:defRPr sz="6400"/>
            </a:lvl1pPr>
            <a:lvl2pPr marL="2090044" indent="0">
              <a:buNone/>
              <a:defRPr sz="5500"/>
            </a:lvl2pPr>
            <a:lvl3pPr marL="4180088" indent="0">
              <a:buNone/>
              <a:defRPr sz="4600"/>
            </a:lvl3pPr>
            <a:lvl4pPr marL="6270132" indent="0">
              <a:buNone/>
              <a:defRPr sz="4100"/>
            </a:lvl4pPr>
            <a:lvl5pPr marL="8360176" indent="0">
              <a:buNone/>
              <a:defRPr sz="4100"/>
            </a:lvl5pPr>
            <a:lvl6pPr marL="10450220" indent="0">
              <a:buNone/>
              <a:defRPr sz="4100"/>
            </a:lvl6pPr>
            <a:lvl7pPr marL="12540264" indent="0">
              <a:buNone/>
              <a:defRPr sz="4100"/>
            </a:lvl7pPr>
            <a:lvl8pPr marL="14630309" indent="0">
              <a:buNone/>
              <a:defRPr sz="4100"/>
            </a:lvl8pPr>
            <a:lvl9pPr marL="16720353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272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19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169360" y="1318265"/>
            <a:ext cx="905256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11680" y="1318265"/>
            <a:ext cx="2648712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66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1680" y="1318262"/>
            <a:ext cx="36210240" cy="5486400"/>
          </a:xfrm>
          <a:prstGeom prst="rect">
            <a:avLst/>
          </a:prstGeom>
        </p:spPr>
        <p:txBody>
          <a:bodyPr vert="horz" lIns="418009" tIns="209004" rIns="418009" bIns="20900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680963"/>
            <a:ext cx="36210240" cy="21724622"/>
          </a:xfrm>
          <a:prstGeom prst="rect">
            <a:avLst/>
          </a:prstGeom>
        </p:spPr>
        <p:txBody>
          <a:bodyPr vert="horz" lIns="418009" tIns="209004" rIns="418009" bIns="20900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11680" y="30510482"/>
            <a:ext cx="93878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8AB4E-C135-4D48-A31C-0FD647C0AD87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46480" y="30510482"/>
            <a:ext cx="127406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834080" y="30510482"/>
            <a:ext cx="93878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9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090044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7533" indent="-1567533" algn="l" defTabSz="2090044" rtl="0" eaLnBrk="1" latinLnBrk="0" hangingPunct="1">
        <a:spcBef>
          <a:spcPct val="20000"/>
        </a:spcBef>
        <a:buFont typeface="Arial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6322" indent="-1306278" algn="l" defTabSz="2090044" rtl="0" eaLnBrk="1" latinLnBrk="0" hangingPunct="1">
        <a:spcBef>
          <a:spcPct val="20000"/>
        </a:spcBef>
        <a:buFont typeface="Arial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25110" indent="-1045022" algn="l" defTabSz="2090044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154" indent="-1045022" algn="l" defTabSz="2090044" rtl="0" eaLnBrk="1" latinLnBrk="0" hangingPunct="1">
        <a:spcBef>
          <a:spcPct val="20000"/>
        </a:spcBef>
        <a:buFont typeface="Arial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405198" indent="-1045022" algn="l" defTabSz="2090044" rtl="0" eaLnBrk="1" latinLnBrk="0" hangingPunct="1">
        <a:spcBef>
          <a:spcPct val="20000"/>
        </a:spcBef>
        <a:buFont typeface="Arial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95242" indent="-1045022" algn="l" defTabSz="2090044" rtl="0" eaLnBrk="1" latinLnBrk="0" hangingPunct="1">
        <a:spcBef>
          <a:spcPct val="20000"/>
        </a:spcBef>
        <a:buFont typeface="Arial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85287" indent="-1045022" algn="l" defTabSz="2090044" rtl="0" eaLnBrk="1" latinLnBrk="0" hangingPunct="1">
        <a:spcBef>
          <a:spcPct val="20000"/>
        </a:spcBef>
        <a:buFont typeface="Arial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75331" indent="-1045022" algn="l" defTabSz="2090044" rtl="0" eaLnBrk="1" latinLnBrk="0" hangingPunct="1">
        <a:spcBef>
          <a:spcPct val="20000"/>
        </a:spcBef>
        <a:buFont typeface="Arial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65375" indent="-1045022" algn="l" defTabSz="2090044" rtl="0" eaLnBrk="1" latinLnBrk="0" hangingPunct="1">
        <a:spcBef>
          <a:spcPct val="20000"/>
        </a:spcBef>
        <a:buFont typeface="Arial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90044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80088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70132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60176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50220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40264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30309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20353" algn="l" defTabSz="2090044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paganpath.com/study/academy/crystals" TargetMode="External"/><Relationship Id="rId13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hyperlink" Target="http://www.wonatech.com/ckseo/ALS/EQCM%20mode%201.jpg" TargetMode="External"/><Relationship Id="rId12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emf"/><Relationship Id="rId1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33409" y="717327"/>
            <a:ext cx="26663287" cy="397031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 smtClean="0">
                <a:solidFill>
                  <a:srgbClr val="000000"/>
                </a:solidFill>
                <a:latin typeface="Verdana"/>
                <a:cs typeface="Verdana"/>
              </a:rPr>
              <a:t>Electrochemical Quartz Crystal Microbalance for Biosensor Applications</a:t>
            </a:r>
          </a:p>
          <a:p>
            <a:pPr algn="ctr"/>
            <a:r>
              <a:rPr lang="en-US" sz="6000" b="1" dirty="0" smtClean="0">
                <a:solidFill>
                  <a:srgbClr val="000000"/>
                </a:solidFill>
                <a:latin typeface="Verdana"/>
                <a:cs typeface="Verdana"/>
              </a:rPr>
              <a:t>Alexis </a:t>
            </a:r>
            <a:r>
              <a:rPr lang="en-US" sz="6000" b="1" dirty="0" smtClean="0">
                <a:solidFill>
                  <a:srgbClr val="000000"/>
                </a:solidFill>
                <a:latin typeface="Verdana"/>
                <a:cs typeface="Verdana"/>
              </a:rPr>
              <a:t>Mack and </a:t>
            </a:r>
            <a:r>
              <a:rPr lang="en-US" sz="6000" b="1" dirty="0" smtClean="0">
                <a:solidFill>
                  <a:srgbClr val="000000"/>
                </a:solidFill>
                <a:latin typeface="Verdana"/>
                <a:cs typeface="Verdana"/>
              </a:rPr>
              <a:t>Jeffrey </a:t>
            </a:r>
            <a:r>
              <a:rPr lang="en-US" sz="6000" b="1" dirty="0" smtClean="0">
                <a:solidFill>
                  <a:srgbClr val="000000"/>
                </a:solidFill>
                <a:latin typeface="Verdana"/>
                <a:cs typeface="Verdana"/>
              </a:rPr>
              <a:t>M. Halpern</a:t>
            </a:r>
            <a:endParaRPr lang="en-US" sz="6000" b="1" dirty="0" smtClean="0">
              <a:solidFill>
                <a:srgbClr val="000000"/>
              </a:solidFill>
              <a:latin typeface="Verdana"/>
              <a:cs typeface="Verdana"/>
            </a:endParaRPr>
          </a:p>
          <a:p>
            <a:pPr algn="ctr"/>
            <a:r>
              <a:rPr lang="en-US" sz="3200" b="1" dirty="0" smtClean="0">
                <a:solidFill>
                  <a:srgbClr val="000000"/>
                </a:solidFill>
                <a:latin typeface="Verdana"/>
                <a:cs typeface="Verdana"/>
              </a:rPr>
              <a:t>Dept. of Chemical </a:t>
            </a:r>
            <a:r>
              <a:rPr lang="en-US" sz="3200" b="1" dirty="0" smtClean="0">
                <a:solidFill>
                  <a:srgbClr val="000000"/>
                </a:solidFill>
                <a:latin typeface="Verdana"/>
                <a:cs typeface="Verdana"/>
              </a:rPr>
              <a:t>Engineering, University </a:t>
            </a:r>
            <a:r>
              <a:rPr lang="en-US" sz="3200" b="1" dirty="0" smtClean="0">
                <a:solidFill>
                  <a:srgbClr val="000000"/>
                </a:solidFill>
                <a:latin typeface="Verdana"/>
                <a:cs typeface="Verdana"/>
              </a:rPr>
              <a:t>of New Hampshire</a:t>
            </a:r>
            <a:endParaRPr lang="en-US" sz="3200" b="1" dirty="0">
              <a:solidFill>
                <a:srgbClr val="000000"/>
              </a:solidFill>
              <a:latin typeface="Verdana"/>
              <a:cs typeface="Verdan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20578" y="8009833"/>
            <a:ext cx="118161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dirty="0" smtClean="0">
                <a:solidFill>
                  <a:schemeClr val="bg1"/>
                </a:solidFill>
                <a:latin typeface="Helvetica"/>
                <a:cs typeface="Helvetica"/>
              </a:rPr>
              <a:t> </a:t>
            </a:r>
            <a:endParaRPr lang="en-US" sz="3800" dirty="0" smtClean="0">
              <a:solidFill>
                <a:srgbClr val="FFFFFF"/>
              </a:solidFill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66705" y="6220737"/>
            <a:ext cx="11769987" cy="292387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Electrochemical Quartz Crystal Microbalance (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eQCM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)</a:t>
            </a:r>
          </a:p>
          <a:p>
            <a:pPr marL="457200" indent="-457200">
              <a:spcAft>
                <a:spcPts val="1200"/>
              </a:spcAft>
              <a:buFont typeface="Arial" charset="0"/>
              <a:buChar char="•"/>
            </a:pP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Gold-coated quartz crystal acts as electrode surface in the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eQCM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setup</a:t>
            </a:r>
          </a:p>
          <a:p>
            <a:pPr marL="457200" indent="-457200">
              <a:spcAft>
                <a:spcPts val="1200"/>
              </a:spcAft>
              <a:buFont typeface="Arial" charset="0"/>
              <a:buChar char="•"/>
            </a:pP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Measures mass changes at electrode surfaces when a current is introduced</a:t>
            </a:r>
          </a:p>
          <a:p>
            <a:pPr marL="457200" indent="-4572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err="1" smtClean="0">
                <a:latin typeface="Times New Roman" charset="0"/>
                <a:ea typeface="Times New Roman" charset="0"/>
                <a:cs typeface="Times New Roman" charset="0"/>
              </a:rPr>
              <a:t>Potentiostat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 drives electrochemical and QCM measurements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/>
                <a:cs typeface="Times New Roman"/>
              </a:rPr>
              <a:t>Microbalance </a:t>
            </a:r>
            <a:r>
              <a:rPr lang="en-US" sz="2800" dirty="0">
                <a:latin typeface="Times New Roman"/>
                <a:cs typeface="Times New Roman"/>
              </a:rPr>
              <a:t>based on the piezoelectric </a:t>
            </a:r>
            <a:r>
              <a:rPr lang="en-US" sz="2800" dirty="0" smtClean="0">
                <a:latin typeface="Times New Roman"/>
                <a:cs typeface="Times New Roman"/>
              </a:rPr>
              <a:t>effect</a:t>
            </a:r>
            <a:endParaRPr lang="en-US" sz="2800" dirty="0">
              <a:latin typeface="Times New Roman"/>
              <a:cs typeface="Times New Roman"/>
            </a:endParaRPr>
          </a:p>
        </p:txBody>
      </p:sp>
      <p:pic>
        <p:nvPicPr>
          <p:cNvPr id="22" name="Picture 21" descr="3_unhlogo_web_h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767" y="717327"/>
            <a:ext cx="3488526" cy="4245669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332109" y="20819393"/>
            <a:ext cx="11769987" cy="320087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Piezoelectric Effect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Mechanical pressure generates an 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electrical 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field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Analyte adsorption acts as mechanical stress on quartz crystal surface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  <a:sym typeface="Wingdings"/>
              </a:rPr>
              <a:t> which changes the resonant frequency 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Electrostriction is the mechanical 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deformation 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caused by 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an electrical 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field (opposite of the piezoelectric 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e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ffect)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27666976" y="7510977"/>
            <a:ext cx="11876432" cy="5420656"/>
            <a:chOff x="15854934" y="14186795"/>
            <a:chExt cx="11790357" cy="4234710"/>
          </a:xfrm>
        </p:grpSpPr>
        <p:pic>
          <p:nvPicPr>
            <p:cNvPr id="30" name="Content Placeholder 12" descr="eqcm pbs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268"/>
            <a:stretch/>
          </p:blipFill>
          <p:spPr>
            <a:xfrm>
              <a:off x="15854934" y="14186795"/>
              <a:ext cx="11790357" cy="3902784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15854934" y="18092286"/>
              <a:ext cx="10842172" cy="329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2000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pic>
        <p:nvPicPr>
          <p:cNvPr id="32" name="Picture 31" descr="pbs resonator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6973" y="12985768"/>
            <a:ext cx="11876435" cy="5171406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6135350" y="31459074"/>
            <a:ext cx="9810750" cy="73866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/>
              <a:t>Acknowledgments: </a:t>
            </a:r>
            <a:r>
              <a:rPr lang="en-US" sz="2000" dirty="0" smtClean="0"/>
              <a:t>Research was funded by the University of New Hampshire, the College of Engineering and Physical Sciences, and the Department of Chemical Engineering</a:t>
            </a:r>
            <a:endParaRPr lang="en-US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27666974" y="19135814"/>
            <a:ext cx="12027631" cy="296043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Purpose in our Laboratory: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Study mass 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with 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electrochemistry of specific analytes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Support readings from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potentiostat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Understanding surface chemistry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Provide a control for electrochemical analysis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7818173" y="6151401"/>
            <a:ext cx="11725239" cy="5847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Phosphate Buffer Saline Solution on 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eQCM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666977" y="23692696"/>
            <a:ext cx="12027630" cy="320087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Future Outlook: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Build flow cell for cyclic experiments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Begin experimentation on </a:t>
            </a:r>
            <a:r>
              <a:rPr lang="en-US" sz="2800" dirty="0" err="1" smtClean="0">
                <a:latin typeface="Times New Roman" charset="0"/>
                <a:ea typeface="Times New Roman" charset="0"/>
                <a:cs typeface="Times New Roman" charset="0"/>
              </a:rPr>
              <a:t>eQCM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 flow cell opposed to static cell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Modify quartz crystal surfaces for increased selectivity and specificity of analytes in a complex mixture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smtClean="0">
                <a:latin typeface="Times New Roman" charset="0"/>
                <a:ea typeface="Times New Roman" charset="0"/>
                <a:cs typeface="Times New Roman" charset="0"/>
              </a:rPr>
              <a:t>Elastin-Like 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Polymer research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320578" y="29427749"/>
            <a:ext cx="11793050" cy="276998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Our Lab’s Equipment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eQCM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10M™ Quartz Crystal 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Microbalance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Reference 600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™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10 MHz Gold-coated Quartz crystals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10 MHz Carbon-coated Quartz crystals</a:t>
            </a:r>
          </a:p>
        </p:txBody>
      </p:sp>
      <p:sp>
        <p:nvSpPr>
          <p:cNvPr id="7" name="Rectangle 6"/>
          <p:cNvSpPr/>
          <p:nvPr/>
        </p:nvSpPr>
        <p:spPr>
          <a:xfrm>
            <a:off x="10058401" y="12350383"/>
            <a:ext cx="116864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  <a:latin typeface="Calibri" charset="0"/>
                <a:ea typeface="Calibri" charset="0"/>
                <a:cs typeface="Calibri" charset="0"/>
              </a:rPr>
              <a:t> 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16364410" y="9225406"/>
            <a:ext cx="9291767" cy="3965708"/>
            <a:chOff x="15217475" y="7239638"/>
            <a:chExt cx="9291767" cy="3965708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217475" y="7239638"/>
              <a:ext cx="9291767" cy="3567833"/>
            </a:xfrm>
            <a:prstGeom prst="rect">
              <a:avLst/>
            </a:prstGeom>
          </p:spPr>
        </p:pic>
        <p:sp>
          <p:nvSpPr>
            <p:cNvPr id="54" name="TextBox 53"/>
            <p:cNvSpPr txBox="1"/>
            <p:nvPr/>
          </p:nvSpPr>
          <p:spPr>
            <a:xfrm>
              <a:off x="15217475" y="10805236"/>
              <a:ext cx="82870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2000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16364410" y="6220737"/>
            <a:ext cx="9291767" cy="233910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Sauerbrey’s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 Equation:</a:t>
            </a:r>
          </a:p>
          <a:p>
            <a:pPr>
              <a:spcAft>
                <a:spcPts val="1200"/>
              </a:spcAft>
              <a:tabLst>
                <a:tab pos="3775075" algn="l"/>
              </a:tabLst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△m= Change in mass	 A = Area</a:t>
            </a:r>
          </a:p>
          <a:p>
            <a:pPr>
              <a:spcAft>
                <a:spcPts val="1200"/>
              </a:spcAft>
              <a:tabLst>
                <a:tab pos="3775075" algn="l"/>
              </a:tabLst>
            </a:pPr>
            <a:r>
              <a:rPr lang="en-US" sz="2800" i="1" dirty="0" err="1" smtClean="0">
                <a:latin typeface="Times New Roman" charset="0"/>
                <a:ea typeface="Times New Roman" charset="0"/>
                <a:cs typeface="Times New Roman" charset="0"/>
              </a:rPr>
              <a:t>v</a:t>
            </a:r>
            <a:r>
              <a:rPr lang="en-US" sz="2800" baseline="-25000" dirty="0" err="1" smtClean="0">
                <a:latin typeface="Times New Roman" charset="0"/>
                <a:ea typeface="Times New Roman" charset="0"/>
                <a:cs typeface="Times New Roman" charset="0"/>
              </a:rPr>
              <a:t>q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= Volume of quartz	</a:t>
            </a:r>
            <a:r>
              <a:rPr lang="en-US" sz="2800" dirty="0" smtClean="0">
                <a:latin typeface="Papyrus" charset="0"/>
                <a:ea typeface="Papyrus" charset="0"/>
                <a:cs typeface="Papyrus" charset="0"/>
              </a:rPr>
              <a:t>f</a:t>
            </a:r>
            <a:r>
              <a:rPr lang="en-US" sz="2800" baseline="-25000" dirty="0" smtClean="0">
                <a:latin typeface="Times New Roman" charset="0"/>
                <a:ea typeface="Times New Roman" charset="0"/>
                <a:cs typeface="Times New Roman" charset="0"/>
              </a:rPr>
              <a:t>0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= Fundamental resonant frequency  </a:t>
            </a:r>
          </a:p>
          <a:p>
            <a:pPr>
              <a:spcAft>
                <a:spcPts val="1200"/>
              </a:spcAft>
              <a:tabLst>
                <a:tab pos="3775075" algn="l"/>
              </a:tabLst>
            </a:pPr>
            <a:r>
              <a:rPr lang="en-US" sz="2800" i="1" dirty="0" err="1">
                <a:latin typeface="Times New Roman" charset="0"/>
                <a:ea typeface="Times New Roman" charset="0"/>
                <a:cs typeface="Times New Roman" charset="0"/>
              </a:rPr>
              <a:t>ρ</a:t>
            </a:r>
            <a:r>
              <a:rPr lang="en-US" sz="2800" i="1" baseline="-25000" dirty="0" err="1" smtClean="0">
                <a:latin typeface="Times New Roman" charset="0"/>
                <a:ea typeface="Times New Roman" charset="0"/>
                <a:cs typeface="Times New Roman" charset="0"/>
              </a:rPr>
              <a:t>q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= Density of quartz  	△</a:t>
            </a:r>
            <a:r>
              <a:rPr lang="en-US" sz="2800" dirty="0" smtClean="0">
                <a:latin typeface="Papyrus" charset="0"/>
                <a:ea typeface="Papyrus" charset="0"/>
                <a:cs typeface="Papyrus" charset="0"/>
              </a:rPr>
              <a:t>f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= Change in frequency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364409" y="14321265"/>
            <a:ext cx="9291767" cy="5847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Resonant Frequency Changes on QCM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7553574" y="29396971"/>
            <a:ext cx="12103231" cy="280076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latin typeface="Times New Roman" charset="0"/>
                <a:ea typeface="Times New Roman" charset="0"/>
                <a:cs typeface="Times New Roman" charset="0"/>
              </a:rPr>
              <a:t>References:</a:t>
            </a:r>
            <a:endParaRPr lang="en-US" sz="32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  <a:hlinkClick r:id="rId7" invalidUrl="http://www.wonatech.com/ckseo/ALS/EQCM mode 1.jpg"/>
              </a:rPr>
              <a:t>www.wonatech.com/ckseo/ALS/EQCM%20mode%201.jpg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  <a:hlinkClick r:id="rId8"/>
              </a:rPr>
              <a:t>http://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  <a:hlinkClick r:id="rId8"/>
              </a:rPr>
              <a:t>paganpath.com/study/academy/crystals</a:t>
            </a:r>
            <a:endParaRPr lang="en-US" sz="24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charset="0"/>
                <a:ea typeface="Times New Roman" charset="0"/>
                <a:cs typeface="Times New Roman" charset="0"/>
              </a:rPr>
              <a:t>Valiaev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, Alexei, et al. "</a:t>
            </a:r>
            <a:r>
              <a:rPr lang="en-US" sz="2400" dirty="0" err="1">
                <a:latin typeface="Times New Roman" charset="0"/>
                <a:ea typeface="Times New Roman" charset="0"/>
                <a:cs typeface="Times New Roman" charset="0"/>
              </a:rPr>
              <a:t>Microcantilever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 sensing and actuation with end-grafted stimulus-responsive elastin-like polypeptides." </a:t>
            </a:r>
            <a:r>
              <a:rPr lang="en-US" sz="2400" i="1" dirty="0">
                <a:latin typeface="Times New Roman" charset="0"/>
                <a:ea typeface="Times New Roman" charset="0"/>
                <a:cs typeface="Times New Roman" charset="0"/>
              </a:rPr>
              <a:t>Langmuir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 23.1 (2007): 339-344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6364411" y="26508325"/>
            <a:ext cx="9291766" cy="415498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QCM flow cell demonstration of resonant frequency changes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Phosphate buffer saline solution, PBS, first followed by a salt injection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Collapse of molecules on surface reads as a change in 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resonant frequency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Drop 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in frequency = molecule collapses on surface </a:t>
            </a:r>
          </a:p>
          <a:p>
            <a:pPr marL="342900" indent="-342900">
              <a:spcAft>
                <a:spcPts val="1200"/>
              </a:spcAft>
              <a:buFont typeface="Arial" charset="0"/>
              <a:buChar char="•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PBS flushes salt off quartz crystal and causes expansion of molecule again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6364410" y="24017023"/>
            <a:ext cx="9291766" cy="1930075"/>
            <a:chOff x="28873774" y="13455171"/>
            <a:chExt cx="9863581" cy="204885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9"/>
            <a:srcRect l="34545" t="13744" b="5213"/>
            <a:stretch/>
          </p:blipFill>
          <p:spPr>
            <a:xfrm>
              <a:off x="28873774" y="13455171"/>
              <a:ext cx="9863581" cy="1923953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28873775" y="15079290"/>
              <a:ext cx="861377" cy="4247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Times New Roman" charset="0"/>
                  <a:ea typeface="Times New Roman" charset="0"/>
                  <a:cs typeface="Times New Roman" charset="0"/>
                </a:rPr>
                <a:t>Ref. 3</a:t>
              </a:r>
              <a:endParaRPr lang="en-US" sz="2000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7418986" y="20040244"/>
            <a:ext cx="184731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41" name="Picture 40"/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2" t="15093" r="24008" b="-2936"/>
          <a:stretch/>
        </p:blipFill>
        <p:spPr bwMode="auto">
          <a:xfrm>
            <a:off x="1884334" y="11056396"/>
            <a:ext cx="4649075" cy="45659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6" name="Picture 45"/>
          <p:cNvPicPr/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72" t="-247" r="7894" b="31727"/>
          <a:stretch/>
        </p:blipFill>
        <p:spPr bwMode="auto">
          <a:xfrm>
            <a:off x="7418986" y="11056396"/>
            <a:ext cx="6974169" cy="43828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45" name="Straight Arrow Connector 44"/>
          <p:cNvCxnSpPr/>
          <p:nvPr/>
        </p:nvCxnSpPr>
        <p:spPr>
          <a:xfrm flipH="1">
            <a:off x="3253681" y="11056396"/>
            <a:ext cx="3424538" cy="15190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965950" y="10200200"/>
            <a:ext cx="3699160" cy="707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Gold portion where mass change is read</a:t>
            </a:r>
            <a:endParaRPr lang="en-US" sz="2000" b="1" dirty="0"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320163" y="24292750"/>
            <a:ext cx="7816942" cy="4775709"/>
            <a:chOff x="4387558" y="24436739"/>
            <a:chExt cx="6062856" cy="4257353"/>
          </a:xfrm>
        </p:grpSpPr>
        <p:pic>
          <p:nvPicPr>
            <p:cNvPr id="40" name="Picture 39" descr="piezoelectric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7558" y="24436739"/>
              <a:ext cx="6062856" cy="4257353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93265" y="28148513"/>
              <a:ext cx="14630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latin typeface="Times New Roman" charset="0"/>
                  <a:ea typeface="Times New Roman" charset="0"/>
                  <a:cs typeface="Times New Roman" charset="0"/>
                </a:rPr>
                <a:t>Ref. 2</a:t>
              </a:r>
              <a:endParaRPr lang="en-US" sz="2000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927160" y="15509045"/>
            <a:ext cx="4649075" cy="5036267"/>
            <a:chOff x="4927160" y="15430478"/>
            <a:chExt cx="4649075" cy="5036267"/>
          </a:xfrm>
        </p:grpSpPr>
        <p:grpSp>
          <p:nvGrpSpPr>
            <p:cNvPr id="51" name="Group 50"/>
            <p:cNvGrpSpPr/>
            <p:nvPr/>
          </p:nvGrpSpPr>
          <p:grpSpPr>
            <a:xfrm>
              <a:off x="4927160" y="15430478"/>
              <a:ext cx="4649075" cy="5036267"/>
              <a:chOff x="1457085" y="22285159"/>
              <a:chExt cx="6032388" cy="6029644"/>
            </a:xfrm>
          </p:grpSpPr>
          <p:pic>
            <p:nvPicPr>
              <p:cNvPr id="58" name="Picture 57"/>
              <p:cNvPicPr/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631" r="14269" b="-1"/>
              <a:stretch/>
            </p:blipFill>
            <p:spPr bwMode="auto">
              <a:xfrm>
                <a:off x="1457085" y="22285159"/>
                <a:ext cx="6032388" cy="6029644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60" name="Text Box 2"/>
              <p:cNvSpPr txBox="1"/>
              <p:nvPr/>
            </p:nvSpPr>
            <p:spPr>
              <a:xfrm>
                <a:off x="5902821" y="22846591"/>
                <a:ext cx="1586652" cy="800099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2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600" b="1" dirty="0">
                    <a:effectLst/>
                    <a:ea typeface="Calibri" charset="0"/>
                    <a:cs typeface="Times New Roman" charset="0"/>
                  </a:rPr>
                  <a:t>COUNTER ELECTRODE</a:t>
                </a:r>
                <a:endParaRPr lang="en-US" sz="1200" dirty="0">
                  <a:effectLst/>
                  <a:ea typeface="Calibri" charset="0"/>
                  <a:cs typeface="Times New Roman" charset="0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5194499" y="19894775"/>
              <a:ext cx="13389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latin typeface="Times New Roman" charset="0"/>
                  <a:ea typeface="Times New Roman" charset="0"/>
                  <a:cs typeface="Times New Roman" charset="0"/>
                </a:rPr>
                <a:t>Ref. 1</a:t>
              </a:r>
              <a:endParaRPr lang="en-US" sz="2000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6364410" y="15372132"/>
            <a:ext cx="9291766" cy="7957592"/>
            <a:chOff x="16364410" y="15372132"/>
            <a:chExt cx="9291766" cy="795759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14"/>
            <a:srcRect l="7868" r="1821" b="527"/>
            <a:stretch/>
          </p:blipFill>
          <p:spPr>
            <a:xfrm>
              <a:off x="16364410" y="15372132"/>
              <a:ext cx="9291766" cy="7957592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17034145" y="15772597"/>
              <a:ext cx="7018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Ref. 2</a:t>
              </a:r>
              <a:endParaRPr lang="en-US" sz="18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6714381" y="22762569"/>
              <a:ext cx="20201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latin typeface="Times New Roman" charset="0"/>
                  <a:ea typeface="Times New Roman" charset="0"/>
                  <a:cs typeface="Times New Roman" charset="0"/>
                </a:rPr>
                <a:t>Ref. 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585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11038</TotalTime>
  <Words>345</Words>
  <Application>Microsoft Office PowerPoint</Application>
  <PresentationFormat>Custom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Helvetica</vt:lpstr>
      <vt:lpstr>Papyrus</vt:lpstr>
      <vt:lpstr>Times New Roman</vt:lpstr>
      <vt:lpstr>Verdana</vt:lpstr>
      <vt:lpstr>Wingdings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Stephanie Sykes</dc:creator>
  <cp:lastModifiedBy>Jeffrey Halpern</cp:lastModifiedBy>
  <cp:revision>375</cp:revision>
  <dcterms:created xsi:type="dcterms:W3CDTF">2014-03-31T21:10:16Z</dcterms:created>
  <dcterms:modified xsi:type="dcterms:W3CDTF">2015-10-01T00:36:52Z</dcterms:modified>
</cp:coreProperties>
</file>