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0" d="100"/>
          <a:sy n="50" d="100"/>
        </p:scale>
        <p:origin x="7296" y="5430"/>
      </p:cViewPr>
      <p:guideLst>
        <p:guide orient="horz" pos="10368"/>
        <p:guide orient="horz" pos="1152"/>
        <p:guide orient="horz" pos="19296"/>
        <p:guide pos="13824"/>
        <p:guide pos="1152"/>
        <p:guide pos="22608"/>
        <p:guide pos="2649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C0E60C8-FAF8-46D0-B533-92CD77F8B3F4}" type="datetimeFigureOut">
              <a:rPr lang="en-US" smtClean="0"/>
              <a:t>10/15/2015</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70E36CC-8509-4F2B-9A06-445AEAAE7407}" type="slidenum">
              <a:rPr lang="en-US" smtClean="0"/>
              <a:t>‹#›</a:t>
            </a:fld>
            <a:endParaRPr lang="en-US" dirty="0"/>
          </a:p>
        </p:txBody>
      </p:sp>
    </p:spTree>
    <p:extLst>
      <p:ext uri="{BB962C8B-B14F-4D97-AF65-F5344CB8AC3E}">
        <p14:creationId xmlns:p14="http://schemas.microsoft.com/office/powerpoint/2010/main" val="37640184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E36CC-8509-4F2B-9A06-445AEAAE7407}" type="slidenum">
              <a:rPr lang="en-US" smtClean="0"/>
              <a:t>1</a:t>
            </a:fld>
            <a:endParaRPr lang="en-US" dirty="0"/>
          </a:p>
        </p:txBody>
      </p:sp>
    </p:spTree>
    <p:extLst>
      <p:ext uri="{BB962C8B-B14F-4D97-AF65-F5344CB8AC3E}">
        <p14:creationId xmlns:p14="http://schemas.microsoft.com/office/powerpoint/2010/main" val="9221790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4A7E3E4-CC48-4104-B646-891BE93EFBD2}" type="datetimeFigureOut">
              <a:rPr lang="en-US" smtClean="0"/>
              <a:t>10/15/2015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D283A20-B078-4A3B-857E-68452B20EFAF}" type="slidenum">
              <a:rPr lang="en-US" smtClean="0"/>
              <a:t>‹#›</a:t>
            </a:fld>
            <a:endParaRPr lang="en-US" dirty="0"/>
          </a:p>
        </p:txBody>
      </p:sp>
    </p:spTree>
    <p:extLst>
      <p:ext uri="{BB962C8B-B14F-4D97-AF65-F5344CB8AC3E}">
        <p14:creationId xmlns:p14="http://schemas.microsoft.com/office/powerpoint/2010/main" val="3153767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A7E3E4-CC48-4104-B646-891BE93EFBD2}" type="datetimeFigureOut">
              <a:rPr lang="en-US" smtClean="0"/>
              <a:t>10/15/2015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D283A20-B078-4A3B-857E-68452B20EFAF}" type="slidenum">
              <a:rPr lang="en-US" smtClean="0"/>
              <a:t>‹#›</a:t>
            </a:fld>
            <a:endParaRPr lang="en-US" dirty="0"/>
          </a:p>
        </p:txBody>
      </p:sp>
    </p:spTree>
    <p:extLst>
      <p:ext uri="{BB962C8B-B14F-4D97-AF65-F5344CB8AC3E}">
        <p14:creationId xmlns:p14="http://schemas.microsoft.com/office/powerpoint/2010/main" val="26089533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4A7E3E4-CC48-4104-B646-891BE93EFBD2}" type="datetimeFigureOut">
              <a:rPr lang="en-US" smtClean="0"/>
              <a:t>10/15/2015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D283A20-B078-4A3B-857E-68452B20EFAF}" type="slidenum">
              <a:rPr lang="en-US" smtClean="0"/>
              <a:t>‹#›</a:t>
            </a:fld>
            <a:endParaRPr lang="en-US" dirty="0"/>
          </a:p>
        </p:txBody>
      </p:sp>
    </p:spTree>
    <p:extLst>
      <p:ext uri="{BB962C8B-B14F-4D97-AF65-F5344CB8AC3E}">
        <p14:creationId xmlns:p14="http://schemas.microsoft.com/office/powerpoint/2010/main" val="1043114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4A7E3E4-CC48-4104-B646-891BE93EFBD2}" type="datetimeFigureOut">
              <a:rPr lang="en-US" smtClean="0"/>
              <a:t>10/15/2015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D283A20-B078-4A3B-857E-68452B20EFAF}" type="slidenum">
              <a:rPr lang="en-US" smtClean="0"/>
              <a:t>‹#›</a:t>
            </a:fld>
            <a:endParaRPr lang="en-US" dirty="0"/>
          </a:p>
        </p:txBody>
      </p:sp>
    </p:spTree>
    <p:extLst>
      <p:ext uri="{BB962C8B-B14F-4D97-AF65-F5344CB8AC3E}">
        <p14:creationId xmlns:p14="http://schemas.microsoft.com/office/powerpoint/2010/main" val="24254270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4A7E3E4-CC48-4104-B646-891BE93EFBD2}" type="datetimeFigureOut">
              <a:rPr lang="en-US" smtClean="0"/>
              <a:t>10/15/2015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D283A20-B078-4A3B-857E-68452B20EFAF}" type="slidenum">
              <a:rPr lang="en-US" smtClean="0"/>
              <a:t>‹#›</a:t>
            </a:fld>
            <a:endParaRPr lang="en-US" dirty="0"/>
          </a:p>
        </p:txBody>
      </p:sp>
    </p:spTree>
    <p:extLst>
      <p:ext uri="{BB962C8B-B14F-4D97-AF65-F5344CB8AC3E}">
        <p14:creationId xmlns:p14="http://schemas.microsoft.com/office/powerpoint/2010/main" val="30776089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4A7E3E4-CC48-4104-B646-891BE93EFBD2}" type="datetimeFigureOut">
              <a:rPr lang="en-US" smtClean="0"/>
              <a:t>10/15/2015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D283A20-B078-4A3B-857E-68452B20EFAF}" type="slidenum">
              <a:rPr lang="en-US" smtClean="0"/>
              <a:t>‹#›</a:t>
            </a:fld>
            <a:endParaRPr lang="en-US" dirty="0"/>
          </a:p>
        </p:txBody>
      </p:sp>
    </p:spTree>
    <p:extLst>
      <p:ext uri="{BB962C8B-B14F-4D97-AF65-F5344CB8AC3E}">
        <p14:creationId xmlns:p14="http://schemas.microsoft.com/office/powerpoint/2010/main" val="34335768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A7E3E4-CC48-4104-B646-891BE93EFBD2}" type="datetimeFigureOut">
              <a:rPr lang="en-US" smtClean="0"/>
              <a:t>10/15/2015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D283A20-B078-4A3B-857E-68452B20EFAF}" type="slidenum">
              <a:rPr lang="en-US" smtClean="0"/>
              <a:t>‹#›</a:t>
            </a:fld>
            <a:endParaRPr lang="en-US" dirty="0"/>
          </a:p>
        </p:txBody>
      </p:sp>
    </p:spTree>
    <p:extLst>
      <p:ext uri="{BB962C8B-B14F-4D97-AF65-F5344CB8AC3E}">
        <p14:creationId xmlns:p14="http://schemas.microsoft.com/office/powerpoint/2010/main" val="3561120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4A7E3E4-CC48-4104-B646-891BE93EFBD2}" type="datetimeFigureOut">
              <a:rPr lang="en-US" smtClean="0"/>
              <a:t>10/15/2015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D283A20-B078-4A3B-857E-68452B20EFAF}" type="slidenum">
              <a:rPr lang="en-US" smtClean="0"/>
              <a:t>‹#›</a:t>
            </a:fld>
            <a:endParaRPr lang="en-US" dirty="0"/>
          </a:p>
        </p:txBody>
      </p:sp>
    </p:spTree>
    <p:extLst>
      <p:ext uri="{BB962C8B-B14F-4D97-AF65-F5344CB8AC3E}">
        <p14:creationId xmlns:p14="http://schemas.microsoft.com/office/powerpoint/2010/main" val="847598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dirty="0"/>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4A7E3E4-CC48-4104-B646-891BE93EFBD2}" type="datetimeFigureOut">
              <a:rPr lang="en-US" smtClean="0"/>
              <a:t>10/15/2015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D283A20-B078-4A3B-857E-68452B20EFAF}" type="slidenum">
              <a:rPr lang="en-US" smtClean="0"/>
              <a:t>‹#›</a:t>
            </a:fld>
            <a:endParaRPr lang="en-US" dirty="0"/>
          </a:p>
        </p:txBody>
      </p:sp>
    </p:spTree>
    <p:extLst>
      <p:ext uri="{BB962C8B-B14F-4D97-AF65-F5344CB8AC3E}">
        <p14:creationId xmlns:p14="http://schemas.microsoft.com/office/powerpoint/2010/main" val="910139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A7E3E4-CC48-4104-B646-891BE93EFBD2}" type="datetimeFigureOut">
              <a:rPr lang="en-US" smtClean="0"/>
              <a:t>10/15/2015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D283A20-B078-4A3B-857E-68452B20EFAF}" type="slidenum">
              <a:rPr lang="en-US" smtClean="0"/>
              <a:t>‹#›</a:t>
            </a:fld>
            <a:endParaRPr lang="en-US" dirty="0"/>
          </a:p>
        </p:txBody>
      </p:sp>
    </p:spTree>
    <p:extLst>
      <p:ext uri="{BB962C8B-B14F-4D97-AF65-F5344CB8AC3E}">
        <p14:creationId xmlns:p14="http://schemas.microsoft.com/office/powerpoint/2010/main" val="40207089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A7E3E4-CC48-4104-B646-891BE93EFBD2}" type="datetimeFigureOut">
              <a:rPr lang="en-US" smtClean="0"/>
              <a:t>10/15/2015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D283A20-B078-4A3B-857E-68452B20EFAF}" type="slidenum">
              <a:rPr lang="en-US" smtClean="0"/>
              <a:t>‹#›</a:t>
            </a:fld>
            <a:endParaRPr lang="en-US" dirty="0"/>
          </a:p>
        </p:txBody>
      </p:sp>
    </p:spTree>
    <p:extLst>
      <p:ext uri="{BB962C8B-B14F-4D97-AF65-F5344CB8AC3E}">
        <p14:creationId xmlns:p14="http://schemas.microsoft.com/office/powerpoint/2010/main" val="1647056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24A7E3E4-CC48-4104-B646-891BE93EFBD2}" type="datetimeFigureOut">
              <a:rPr lang="en-US" smtClean="0"/>
              <a:t>10/15/2015</a:t>
            </a:fld>
            <a:endParaRPr lang="en-US" dirty="0"/>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4D283A20-B078-4A3B-857E-68452B20EFAF}" type="slidenum">
              <a:rPr lang="en-US" smtClean="0"/>
              <a:t>‹#›</a:t>
            </a:fld>
            <a:endParaRPr lang="en-US" dirty="0"/>
          </a:p>
        </p:txBody>
      </p:sp>
    </p:spTree>
    <p:extLst>
      <p:ext uri="{BB962C8B-B14F-4D97-AF65-F5344CB8AC3E}">
        <p14:creationId xmlns:p14="http://schemas.microsoft.com/office/powerpoint/2010/main" val="14278141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anose="020B0604020202020204"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anose="020B0604020202020204"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anose="020B0604020202020204"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1.wdp"/><Relationship Id="rId13" Type="http://schemas.openxmlformats.org/officeDocument/2006/relationships/image" Target="../media/image10.jpeg"/><Relationship Id="rId3" Type="http://schemas.openxmlformats.org/officeDocument/2006/relationships/image" Target="../media/image1.png"/><Relationship Id="rId7" Type="http://schemas.openxmlformats.org/officeDocument/2006/relationships/image" Target="../media/image5.jpeg"/><Relationship Id="rId12" Type="http://schemas.openxmlformats.org/officeDocument/2006/relationships/image" Target="../media/image9.jpeg"/><Relationship Id="rId17" Type="http://schemas.openxmlformats.org/officeDocument/2006/relationships/image" Target="../media/image14.jpeg"/><Relationship Id="rId2" Type="http://schemas.openxmlformats.org/officeDocument/2006/relationships/notesSlide" Target="../notesSlides/notesSlide1.xml"/><Relationship Id="rId16"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5" Type="http://schemas.openxmlformats.org/officeDocument/2006/relationships/image" Target="../media/image12.jpeg"/><Relationship Id="rId10" Type="http://schemas.openxmlformats.org/officeDocument/2006/relationships/image" Target="../media/image7.jpeg"/><Relationship Id="rId4" Type="http://schemas.openxmlformats.org/officeDocument/2006/relationships/image" Target="../media/image2.jpeg"/><Relationship Id="rId9" Type="http://schemas.openxmlformats.org/officeDocument/2006/relationships/image" Target="../media/image6.jpeg"/><Relationship Id="rId1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488C4"/>
            </a:gs>
            <a:gs pos="53000">
              <a:srgbClr val="D4DEFF"/>
            </a:gs>
            <a:gs pos="83000">
              <a:srgbClr val="D4DEFF"/>
            </a:gs>
            <a:gs pos="100000">
              <a:srgbClr val="96AB94"/>
            </a:gs>
          </a:gsLst>
          <a:lin ang="16200000" scaled="0"/>
          <a:tileRect/>
        </a:gradFill>
        <a:effectLst/>
      </p:bgPr>
    </p:bg>
    <p:spTree>
      <p:nvGrpSpPr>
        <p:cNvPr id="1" name=""/>
        <p:cNvGrpSpPr/>
        <p:nvPr/>
      </p:nvGrpSpPr>
      <p:grpSpPr>
        <a:xfrm>
          <a:off x="0" y="0"/>
          <a:ext cx="0" cy="0"/>
          <a:chOff x="0" y="0"/>
          <a:chExt cx="0" cy="0"/>
        </a:xfrm>
      </p:grpSpPr>
      <p:sp>
        <p:nvSpPr>
          <p:cNvPr id="4" name="TextBox 3"/>
          <p:cNvSpPr txBox="1"/>
          <p:nvPr/>
        </p:nvSpPr>
        <p:spPr>
          <a:xfrm>
            <a:off x="29615179" y="30042571"/>
            <a:ext cx="12447708" cy="52322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sz="2800" b="1" dirty="0" smtClean="0">
                <a:latin typeface="Times New Roman" panose="02020603050405020304" pitchFamily="18" charset="0"/>
                <a:ea typeface="Tahoma" panose="020B0604030504040204" pitchFamily="34" charset="0"/>
                <a:cs typeface="Times New Roman" panose="02020603050405020304" pitchFamily="18" charset="0"/>
              </a:rPr>
              <a:t>Contact Information</a:t>
            </a:r>
            <a:r>
              <a:rPr lang="en-US" sz="2800" dirty="0" smtClean="0">
                <a:latin typeface="Times New Roman" panose="02020603050405020304" pitchFamily="18" charset="0"/>
                <a:ea typeface="Tahoma" panose="020B0604030504040204" pitchFamily="34" charset="0"/>
                <a:cs typeface="Times New Roman" panose="02020603050405020304" pitchFamily="18" charset="0"/>
              </a:rPr>
              <a:t>: Natalie Feldsine,   nay53@wildcats.unh.edu</a:t>
            </a:r>
          </a:p>
        </p:txBody>
      </p:sp>
      <p:sp>
        <p:nvSpPr>
          <p:cNvPr id="5" name="TextBox 4"/>
          <p:cNvSpPr txBox="1"/>
          <p:nvPr/>
        </p:nvSpPr>
        <p:spPr>
          <a:xfrm>
            <a:off x="1828800" y="1828800"/>
            <a:ext cx="40233600" cy="532453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8800" b="1" dirty="0" smtClean="0"/>
              <a:t>Coastal Sand Dune Restoration</a:t>
            </a:r>
            <a:r>
              <a:rPr lang="en-US" sz="8000" b="1" dirty="0" smtClean="0"/>
              <a:t>:</a:t>
            </a:r>
          </a:p>
          <a:p>
            <a:pPr algn="ctr"/>
            <a:r>
              <a:rPr lang="en-US" sz="6600" b="1" dirty="0" smtClean="0"/>
              <a:t>Increasing Plant Diversity and Restoration of Native Plant Communities</a:t>
            </a:r>
          </a:p>
          <a:p>
            <a:pPr algn="ctr"/>
            <a:r>
              <a:rPr lang="en-US" sz="6600" b="1" dirty="0" smtClean="0"/>
              <a:t>of Plum Island, Newbury, MA</a:t>
            </a:r>
          </a:p>
          <a:p>
            <a:pPr algn="ctr"/>
            <a:r>
              <a:rPr lang="en-US" sz="6000" dirty="0" smtClean="0"/>
              <a:t>   </a:t>
            </a:r>
            <a:r>
              <a:rPr lang="en-US" sz="6000" dirty="0" smtClean="0">
                <a:solidFill>
                  <a:schemeClr val="tx2"/>
                </a:solidFill>
              </a:rPr>
              <a:t>Natalie Feldsine</a:t>
            </a:r>
          </a:p>
          <a:p>
            <a:pPr algn="ctr"/>
            <a:r>
              <a:rPr lang="en-US" sz="6000" dirty="0" smtClean="0">
                <a:solidFill>
                  <a:schemeClr val="tx2"/>
                </a:solidFill>
              </a:rPr>
              <a:t>   Department of Biological Sciences, Plant Biology</a:t>
            </a:r>
            <a:endParaRPr lang="en-US" sz="6000" dirty="0">
              <a:solidFill>
                <a:schemeClr val="tx2"/>
              </a:solidFill>
            </a:endParaRPr>
          </a:p>
        </p:txBody>
      </p:sp>
      <p:pic>
        <p:nvPicPr>
          <p:cNvPr id="1033"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0589" y="2515551"/>
            <a:ext cx="6557211" cy="17158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5" name="Picture 11" descr="https://pbs.twimg.com/profile_images/1100615662/NHSG_white_smal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952657" y="2375782"/>
            <a:ext cx="2218409" cy="2218409"/>
          </a:xfrm>
          <a:prstGeom prst="rect">
            <a:avLst/>
          </a:prstGeom>
          <a:noFill/>
          <a:extLst>
            <a:ext uri="{909E8E84-426E-40DD-AFC4-6F175D3DCCD1}">
              <a14:hiddenFill xmlns:a14="http://schemas.microsoft.com/office/drawing/2010/main">
                <a:solidFill>
                  <a:srgbClr val="FFFFFF"/>
                </a:solidFill>
              </a14:hiddenFill>
            </a:ext>
          </a:extLst>
        </p:spPr>
      </p:pic>
      <p:pic>
        <p:nvPicPr>
          <p:cNvPr id="1037" name="Picture 13" descr="Official seal of Newbury, Massachusett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031708" y="2515551"/>
            <a:ext cx="1944818" cy="1975886"/>
          </a:xfrm>
          <a:prstGeom prst="rect">
            <a:avLst/>
          </a:prstGeom>
          <a:noFill/>
          <a:extLst>
            <a:ext uri="{909E8E84-426E-40DD-AFC4-6F175D3DCCD1}">
              <a14:hiddenFill xmlns:a14="http://schemas.microsoft.com/office/drawing/2010/main">
                <a:solidFill>
                  <a:srgbClr val="FFFFFF"/>
                </a:solidFill>
              </a14:hiddenFill>
            </a:ext>
          </a:extLst>
        </p:spPr>
      </p:pic>
      <p:pic>
        <p:nvPicPr>
          <p:cNvPr id="1039" name="Picture 15" descr="http://extension.unh.edu/assets/images/unhceBlueHorizontal500x107.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952657" y="5550841"/>
            <a:ext cx="5176293" cy="110772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864895" y="7772400"/>
            <a:ext cx="12420600" cy="440120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800" b="1" u="sng" dirty="0" smtClean="0">
                <a:latin typeface="Times New Roman" panose="02020603050405020304" pitchFamily="18" charset="0"/>
                <a:cs typeface="Times New Roman" panose="02020603050405020304" pitchFamily="18" charset="0"/>
              </a:rPr>
              <a:t>Introduction</a:t>
            </a:r>
          </a:p>
          <a:p>
            <a:r>
              <a:rPr lang="en-US" sz="2800" dirty="0" smtClean="0">
                <a:latin typeface="Times New Roman" panose="02020603050405020304" pitchFamily="18" charset="0"/>
                <a:cs typeface="Times New Roman" panose="02020603050405020304" pitchFamily="18" charset="0"/>
              </a:rPr>
              <a:t>Coastal dunes are important for several reasons.</a:t>
            </a:r>
          </a:p>
          <a:p>
            <a:pPr marL="1143000" indent="-11430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Essential for protecting coastal </a:t>
            </a:r>
            <a:r>
              <a:rPr lang="en-US" sz="2800" dirty="0" smtClean="0">
                <a:latin typeface="Times New Roman" panose="02020603050405020304" pitchFamily="18" charset="0"/>
                <a:cs typeface="Times New Roman" panose="02020603050405020304" pitchFamily="18" charset="0"/>
              </a:rPr>
              <a:t>communities</a:t>
            </a:r>
            <a:endParaRPr lang="en-US" sz="2800" dirty="0">
              <a:latin typeface="Times New Roman" panose="02020603050405020304" pitchFamily="18" charset="0"/>
              <a:cs typeface="Times New Roman" panose="02020603050405020304" pitchFamily="18" charset="0"/>
            </a:endParaRPr>
          </a:p>
          <a:p>
            <a:pPr marL="1143000" indent="-11430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Less expensive to maintain  than manmade </a:t>
            </a:r>
            <a:r>
              <a:rPr lang="en-US" sz="2800" dirty="0" smtClean="0">
                <a:latin typeface="Times New Roman" panose="02020603050405020304" pitchFamily="18" charset="0"/>
                <a:cs typeface="Times New Roman" panose="02020603050405020304" pitchFamily="18" charset="0"/>
              </a:rPr>
              <a:t>structures</a:t>
            </a:r>
            <a:endParaRPr lang="en-US" sz="2800" dirty="0">
              <a:latin typeface="Times New Roman" panose="02020603050405020304" pitchFamily="18" charset="0"/>
              <a:cs typeface="Times New Roman" panose="02020603050405020304" pitchFamily="18" charset="0"/>
            </a:endParaRPr>
          </a:p>
          <a:p>
            <a:pPr marL="1143000" indent="-11430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Habitat for specialized plants and </a:t>
            </a:r>
            <a:r>
              <a:rPr lang="en-US" sz="2800" dirty="0" smtClean="0">
                <a:latin typeface="Times New Roman" panose="02020603050405020304" pitchFamily="18" charset="0"/>
                <a:cs typeface="Times New Roman" panose="02020603050405020304" pitchFamily="18" charset="0"/>
              </a:rPr>
              <a:t>animals (Sperduto &amp; Kimball, 2011)</a:t>
            </a:r>
          </a:p>
          <a:p>
            <a:pPr marL="3337560" lvl="1" indent="-11430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Piping plovers (Federally endangered)</a:t>
            </a:r>
          </a:p>
          <a:p>
            <a:pPr marL="1143000" indent="-11430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Flowering </a:t>
            </a:r>
            <a:r>
              <a:rPr lang="en-US" sz="2800" dirty="0">
                <a:latin typeface="Times New Roman" panose="02020603050405020304" pitchFamily="18" charset="0"/>
                <a:cs typeface="Times New Roman" panose="02020603050405020304" pitchFamily="18" charset="0"/>
              </a:rPr>
              <a:t>plant species are beneficial for </a:t>
            </a:r>
            <a:r>
              <a:rPr lang="en-US" sz="2800" dirty="0" smtClean="0">
                <a:latin typeface="Times New Roman" panose="02020603050405020304" pitchFamily="18" charset="0"/>
                <a:cs typeface="Times New Roman" panose="02020603050405020304" pitchFamily="18" charset="0"/>
              </a:rPr>
              <a:t>pollinators</a:t>
            </a:r>
          </a:p>
          <a:p>
            <a:r>
              <a:rPr lang="en-US" sz="2800" dirty="0" smtClean="0">
                <a:latin typeface="Times New Roman" panose="02020603050405020304" pitchFamily="18" charset="0"/>
                <a:cs typeface="Times New Roman" panose="02020603050405020304" pitchFamily="18" charset="0"/>
              </a:rPr>
              <a:t>Coastal resiliency has decreased due to factors including storms, coastal development, and beachgrass die-off. As a result, dunes are important to improving coastal resiliency. </a:t>
            </a:r>
          </a:p>
        </p:txBody>
      </p:sp>
      <p:sp>
        <p:nvSpPr>
          <p:cNvPr id="9" name="TextBox 8"/>
          <p:cNvSpPr txBox="1"/>
          <p:nvPr/>
        </p:nvSpPr>
        <p:spPr>
          <a:xfrm>
            <a:off x="1864895" y="13186317"/>
            <a:ext cx="12420600" cy="397031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800" b="1" u="sng" dirty="0" smtClean="0">
                <a:latin typeface="Times New Roman" panose="02020603050405020304" pitchFamily="18" charset="0"/>
                <a:cs typeface="Times New Roman" panose="02020603050405020304" pitchFamily="18" charset="0"/>
              </a:rPr>
              <a:t>Project Goals</a:t>
            </a:r>
          </a:p>
          <a:p>
            <a:pPr marL="457200" indent="-4572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Improve dune diversity through planting of native species other than </a:t>
            </a:r>
            <a:r>
              <a:rPr lang="en-US" sz="2800" i="1" dirty="0" smtClean="0">
                <a:latin typeface="Times New Roman" panose="02020603050405020304" pitchFamily="18" charset="0"/>
                <a:cs typeface="Times New Roman" panose="02020603050405020304" pitchFamily="18" charset="0"/>
              </a:rPr>
              <a:t>A. breviligulata </a:t>
            </a:r>
            <a:r>
              <a:rPr lang="en-US" sz="2800" dirty="0">
                <a:latin typeface="Times New Roman" panose="02020603050405020304" pitchFamily="18" charset="0"/>
                <a:cs typeface="Times New Roman" panose="02020603050405020304" pitchFamily="18" charset="0"/>
              </a:rPr>
              <a:t>(</a:t>
            </a:r>
            <a:r>
              <a:rPr lang="en-US" sz="2800" dirty="0" smtClean="0">
                <a:latin typeface="Times New Roman" panose="02020603050405020304" pitchFamily="18" charset="0"/>
                <a:cs typeface="Times New Roman" panose="02020603050405020304" pitchFamily="18" charset="0"/>
              </a:rPr>
              <a:t>beachgrass)</a:t>
            </a:r>
          </a:p>
          <a:p>
            <a:pPr marL="457200" indent="-4572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Improve dune stability by increasing diversity</a:t>
            </a:r>
          </a:p>
          <a:p>
            <a:pPr marL="2651760" lvl="1" indent="-4572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Ease impacts of beachgrass die-off</a:t>
            </a:r>
          </a:p>
          <a:p>
            <a:pPr marL="2651760" lvl="1" indent="-4572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Increase sand accretion</a:t>
            </a:r>
          </a:p>
          <a:p>
            <a:pPr marL="457200" indent="-4572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Increase community involvement through group plantings and outreach to local schools</a:t>
            </a:r>
          </a:p>
          <a:p>
            <a:pPr marL="457200" indent="-4572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Develop a restoration plan that can easily be implemented by coastal communities</a:t>
            </a:r>
          </a:p>
        </p:txBody>
      </p:sp>
      <p:sp>
        <p:nvSpPr>
          <p:cNvPr id="3" name="TextBox 2"/>
          <p:cNvSpPr txBox="1"/>
          <p:nvPr/>
        </p:nvSpPr>
        <p:spPr>
          <a:xfrm>
            <a:off x="15735300" y="7772400"/>
            <a:ext cx="12420600" cy="52322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800" b="1" dirty="0" smtClean="0"/>
              <a:t>Native Dune Species</a:t>
            </a:r>
            <a:endParaRPr lang="en-US" sz="2800" b="1" dirty="0"/>
          </a:p>
        </p:txBody>
      </p:sp>
      <p:pic>
        <p:nvPicPr>
          <p:cNvPr id="1026" name="Picture 2"/>
          <p:cNvPicPr>
            <a:picLocks noChangeAspect="1" noChangeArrowheads="1"/>
          </p:cNvPicPr>
          <p:nvPr/>
        </p:nvPicPr>
        <p:blipFill>
          <a:blip r:embed="rId7" cstate="print">
            <a:extLst>
              <a:ext uri="{BEBA8EAE-BF5A-486C-A8C5-ECC9F3942E4B}">
                <a14:imgProps xmlns:a14="http://schemas.microsoft.com/office/drawing/2010/main">
                  <a14:imgLayer r:embed="rId8">
                    <a14:imgEffect>
                      <a14:brightnessContrast contrast="22000"/>
                    </a14:imgEffect>
                  </a14:imgLayer>
                </a14:imgProps>
              </a:ext>
              <a:ext uri="{28A0092B-C50C-407E-A947-70E740481C1C}">
                <a14:useLocalDpi xmlns:a14="http://schemas.microsoft.com/office/drawing/2010/main" val="0"/>
              </a:ext>
            </a:extLst>
          </a:blip>
          <a:srcRect/>
          <a:stretch>
            <a:fillRect/>
          </a:stretch>
        </p:blipFill>
        <p:spPr bwMode="auto">
          <a:xfrm>
            <a:off x="15949375" y="12782524"/>
            <a:ext cx="3750079" cy="281178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1027"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965417" y="16505256"/>
            <a:ext cx="3755136" cy="28163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1029" name="Picture 5" descr="Photo courtesy of New England Wildflower Society"/>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2511" t="9994" b="9513"/>
          <a:stretch/>
        </p:blipFill>
        <p:spPr bwMode="auto">
          <a:xfrm>
            <a:off x="16017969" y="20311534"/>
            <a:ext cx="3715658" cy="28163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7" name="TextBox 6"/>
          <p:cNvSpPr txBox="1"/>
          <p:nvPr/>
        </p:nvSpPr>
        <p:spPr>
          <a:xfrm>
            <a:off x="15965417" y="23197110"/>
            <a:ext cx="3924299" cy="253916"/>
          </a:xfrm>
          <a:prstGeom prst="rect">
            <a:avLst/>
          </a:prstGeom>
          <a:noFill/>
        </p:spPr>
        <p:txBody>
          <a:bodyPr wrap="square" rtlCol="0">
            <a:spAutoFit/>
          </a:bodyPr>
          <a:lstStyle/>
          <a:p>
            <a:r>
              <a:rPr lang="en-US" sz="1050" i="1" dirty="0" smtClean="0"/>
              <a:t>Cakile edentula</a:t>
            </a:r>
            <a:r>
              <a:rPr lang="en-US" sz="1050" dirty="0" smtClean="0"/>
              <a:t> photo courtesy of New England Wildflower Society</a:t>
            </a:r>
            <a:endParaRPr lang="en-US" sz="1050" i="1" dirty="0"/>
          </a:p>
        </p:txBody>
      </p:sp>
      <p:pic>
        <p:nvPicPr>
          <p:cNvPr id="1030" name="Picture 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6729681" y="11538158"/>
            <a:ext cx="3838575" cy="40481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1031" name="Picture 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0154965" y="11601176"/>
            <a:ext cx="5379382" cy="40345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8" name="TextBox 7"/>
          <p:cNvSpPr txBox="1"/>
          <p:nvPr/>
        </p:nvSpPr>
        <p:spPr>
          <a:xfrm>
            <a:off x="30133377" y="15900090"/>
            <a:ext cx="5400970" cy="954107"/>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Figure 7. Experimental plots  marked by orange flagging and sign</a:t>
            </a:r>
            <a:endParaRPr lang="en-US" sz="2800" dirty="0">
              <a:latin typeface="Times New Roman" panose="02020603050405020304" pitchFamily="18" charset="0"/>
              <a:cs typeface="Times New Roman" panose="02020603050405020304" pitchFamily="18" charset="0"/>
            </a:endParaRPr>
          </a:p>
        </p:txBody>
      </p:sp>
      <p:sp>
        <p:nvSpPr>
          <p:cNvPr id="10" name="TextBox 9"/>
          <p:cNvSpPr txBox="1"/>
          <p:nvPr/>
        </p:nvSpPr>
        <p:spPr>
          <a:xfrm>
            <a:off x="36216506" y="15788090"/>
            <a:ext cx="5753099" cy="1384995"/>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Figure 8. Diagram of experimental setup. C= control, HD = high diversity, LD = low diversity</a:t>
            </a:r>
            <a:endParaRPr lang="en-US" sz="2800"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1864895" y="24871925"/>
            <a:ext cx="12420600" cy="569386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800" b="1" u="sng" dirty="0" smtClean="0">
                <a:latin typeface="Times New Roman" panose="02020603050405020304" pitchFamily="18" charset="0"/>
                <a:cs typeface="Times New Roman" panose="02020603050405020304" pitchFamily="18" charset="0"/>
              </a:rPr>
              <a:t>Project Components</a:t>
            </a:r>
          </a:p>
          <a:p>
            <a:r>
              <a:rPr lang="en-US" sz="2800" b="1" dirty="0" smtClean="0">
                <a:latin typeface="Times New Roman" panose="02020603050405020304" pitchFamily="18" charset="0"/>
                <a:cs typeface="Times New Roman" panose="02020603050405020304" pitchFamily="18" charset="0"/>
              </a:rPr>
              <a:t>Field Research</a:t>
            </a:r>
            <a:r>
              <a:rPr lang="en-US" sz="2800" dirty="0" smtClean="0">
                <a:latin typeface="Times New Roman" panose="02020603050405020304" pitchFamily="18" charset="0"/>
                <a:cs typeface="Times New Roman" panose="02020603050405020304" pitchFamily="18" charset="0"/>
              </a:rPr>
              <a:t>: The hypotheses for this project are that higher diversity plantings will result in greater increases in sand accretion and will help to stabilize dunes in cases of beachgrass die-off.  High diversity plantings will include </a:t>
            </a:r>
            <a:r>
              <a:rPr lang="en-US" sz="2800" i="1" dirty="0" smtClean="0">
                <a:latin typeface="Times New Roman" panose="02020603050405020304" pitchFamily="18" charset="0"/>
                <a:cs typeface="Times New Roman" panose="02020603050405020304" pitchFamily="18" charset="0"/>
              </a:rPr>
              <a:t>S. sempervirens,</a:t>
            </a:r>
            <a:r>
              <a:rPr lang="en-US" sz="2800" dirty="0">
                <a:latin typeface="Times New Roman" panose="02020603050405020304" pitchFamily="18" charset="0"/>
                <a:cs typeface="Times New Roman" panose="02020603050405020304" pitchFamily="18" charset="0"/>
              </a:rPr>
              <a:t> </a:t>
            </a:r>
            <a:r>
              <a:rPr lang="en-US" sz="2800" i="1" dirty="0" smtClean="0">
                <a:latin typeface="Times New Roman" panose="02020603050405020304" pitchFamily="18" charset="0"/>
                <a:cs typeface="Times New Roman" panose="02020603050405020304" pitchFamily="18" charset="0"/>
              </a:rPr>
              <a:t>C. edentula</a:t>
            </a:r>
            <a:r>
              <a:rPr lang="en-US" sz="2800" dirty="0" smtClean="0">
                <a:latin typeface="Times New Roman" panose="02020603050405020304" pitchFamily="18" charset="0"/>
                <a:cs typeface="Times New Roman" panose="02020603050405020304" pitchFamily="18" charset="0"/>
              </a:rPr>
              <a:t>, and </a:t>
            </a:r>
            <a:r>
              <a:rPr lang="en-US" sz="2800" i="1" dirty="0" smtClean="0">
                <a:latin typeface="Times New Roman" panose="02020603050405020304" pitchFamily="18" charset="0"/>
                <a:cs typeface="Times New Roman" panose="02020603050405020304" pitchFamily="18" charset="0"/>
              </a:rPr>
              <a:t>L. japonicus</a:t>
            </a:r>
            <a:r>
              <a:rPr lang="en-US" sz="2800" dirty="0" smtClean="0">
                <a:latin typeface="Times New Roman" panose="02020603050405020304" pitchFamily="18" charset="0"/>
                <a:cs typeface="Times New Roman" panose="02020603050405020304" pitchFamily="18" charset="0"/>
              </a:rPr>
              <a:t>. Low diversity plantings will include </a:t>
            </a:r>
            <a:r>
              <a:rPr lang="en-US" sz="2800" i="1" dirty="0" smtClean="0">
                <a:latin typeface="Times New Roman" panose="02020603050405020304" pitchFamily="18" charset="0"/>
                <a:cs typeface="Times New Roman" panose="02020603050405020304" pitchFamily="18" charset="0"/>
              </a:rPr>
              <a:t>S. sempervirens </a:t>
            </a:r>
            <a:r>
              <a:rPr lang="en-US" sz="2800" dirty="0" smtClean="0">
                <a:latin typeface="Times New Roman" panose="02020603050405020304" pitchFamily="18" charset="0"/>
                <a:cs typeface="Times New Roman" panose="02020603050405020304" pitchFamily="18" charset="0"/>
              </a:rPr>
              <a:t>. </a:t>
            </a:r>
          </a:p>
          <a:p>
            <a:endParaRPr lang="en-US" sz="2800"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Outreach</a:t>
            </a:r>
            <a:r>
              <a:rPr lang="en-US" sz="2800" dirty="0" smtClean="0">
                <a:latin typeface="Times New Roman" panose="02020603050405020304" pitchFamily="18" charset="0"/>
                <a:cs typeface="Times New Roman" panose="02020603050405020304" pitchFamily="18" charset="0"/>
              </a:rPr>
              <a:t>: In order to better translate research to the public, an outreach program has been developed and will be shared with the Dover Middle School STEAM Academy. Over the course of six one-day sessions, students will learn </a:t>
            </a:r>
            <a:r>
              <a:rPr lang="en-US" sz="2800" dirty="0">
                <a:latin typeface="Times New Roman" panose="02020603050405020304" pitchFamily="18" charset="0"/>
                <a:cs typeface="Times New Roman" panose="02020603050405020304" pitchFamily="18" charset="0"/>
              </a:rPr>
              <a:t>how University of New Hampshire students and professors are working to protect New England coastlines through the restoration of beach </a:t>
            </a:r>
            <a:r>
              <a:rPr lang="en-US" sz="2800" dirty="0" smtClean="0">
                <a:latin typeface="Times New Roman" panose="02020603050405020304" pitchFamily="18" charset="0"/>
                <a:cs typeface="Times New Roman" panose="02020603050405020304" pitchFamily="18" charset="0"/>
              </a:rPr>
              <a:t>dunes. </a:t>
            </a:r>
            <a:r>
              <a:rPr lang="en-US" sz="2800" dirty="0">
                <a:latin typeface="Times New Roman" panose="02020603050405020304" pitchFamily="18" charset="0"/>
                <a:cs typeface="Times New Roman" panose="02020603050405020304" pitchFamily="18" charset="0"/>
              </a:rPr>
              <a:t>Participants will discover how native coastal plants can help this happen and learn about topics such as diversity, pollinator relationships, dune stabilization, erosion, storm effects, and green infrastructure. </a:t>
            </a:r>
          </a:p>
        </p:txBody>
      </p:sp>
      <p:sp>
        <p:nvSpPr>
          <p:cNvPr id="14" name="TextBox 13"/>
          <p:cNvSpPr txBox="1"/>
          <p:nvPr/>
        </p:nvSpPr>
        <p:spPr>
          <a:xfrm>
            <a:off x="2057400" y="5436465"/>
            <a:ext cx="10234610" cy="1200329"/>
          </a:xfrm>
          <a:prstGeom prst="rect">
            <a:avLst/>
          </a:prstGeom>
          <a:noFill/>
        </p:spPr>
        <p:txBody>
          <a:bodyPr wrap="square" rtlCol="0">
            <a:spAutoFit/>
          </a:bodyPr>
          <a:lstStyle/>
          <a:p>
            <a:r>
              <a:rPr lang="en-US" sz="3600" dirty="0" smtClean="0"/>
              <a:t>Project funded by the </a:t>
            </a:r>
          </a:p>
          <a:p>
            <a:r>
              <a:rPr lang="en-US" sz="3600" dirty="0" smtClean="0"/>
              <a:t>Massachusetts Office of Coastal Zone Management</a:t>
            </a:r>
            <a:endParaRPr lang="en-US" sz="3600" dirty="0"/>
          </a:p>
        </p:txBody>
      </p:sp>
      <p:pic>
        <p:nvPicPr>
          <p:cNvPr id="1032" name="Picture 8"/>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892969" y="17956640"/>
            <a:ext cx="5583936" cy="41879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15" name="Picture 9"/>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643950" y="17913432"/>
            <a:ext cx="5641545" cy="423115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18" name="TextBox 17"/>
          <p:cNvSpPr txBox="1"/>
          <p:nvPr/>
        </p:nvSpPr>
        <p:spPr>
          <a:xfrm>
            <a:off x="1864895" y="22435389"/>
            <a:ext cx="5612010" cy="1384995"/>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Figure 1: Restored foredune with only </a:t>
            </a:r>
            <a:r>
              <a:rPr lang="en-US" sz="2800" i="1" dirty="0" smtClean="0">
                <a:latin typeface="Times New Roman" panose="02020603050405020304" pitchFamily="18" charset="0"/>
                <a:cs typeface="Times New Roman" panose="02020603050405020304" pitchFamily="18" charset="0"/>
              </a:rPr>
              <a:t>A. breviligulata (</a:t>
            </a:r>
            <a:r>
              <a:rPr lang="en-US" sz="2800" dirty="0" smtClean="0">
                <a:latin typeface="Times New Roman" panose="02020603050405020304" pitchFamily="18" charset="0"/>
                <a:cs typeface="Times New Roman" panose="02020603050405020304" pitchFamily="18" charset="0"/>
              </a:rPr>
              <a:t>American beachgrass). </a:t>
            </a:r>
            <a:endParaRPr lang="en-US" sz="2800"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29652091" y="7772400"/>
            <a:ext cx="12354426" cy="310854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800" b="1" u="sng" dirty="0" smtClean="0">
                <a:latin typeface="Times New Roman" panose="02020603050405020304" pitchFamily="18" charset="0"/>
                <a:cs typeface="Times New Roman" panose="02020603050405020304" pitchFamily="18" charset="0"/>
              </a:rPr>
              <a:t>Site Description</a:t>
            </a:r>
          </a:p>
          <a:p>
            <a:r>
              <a:rPr lang="en-US" sz="2800" dirty="0" smtClean="0">
                <a:latin typeface="Times New Roman" panose="02020603050405020304" pitchFamily="18" charset="0"/>
                <a:cs typeface="Times New Roman" panose="02020603050405020304" pitchFamily="18" charset="0"/>
              </a:rPr>
              <a:t>Plum Island is a barrier island located just south of the mouth of the Merrimack River</a:t>
            </a:r>
            <a:r>
              <a:rPr lang="en-US" sz="2800" dirty="0">
                <a:latin typeface="Times New Roman" panose="02020603050405020304" pitchFamily="18" charset="0"/>
                <a:cs typeface="Times New Roman" panose="02020603050405020304" pitchFamily="18" charset="0"/>
              </a:rPr>
              <a:t>. ). Plum Island </a:t>
            </a:r>
            <a:r>
              <a:rPr lang="en-US" sz="2800" dirty="0" smtClean="0">
                <a:latin typeface="Times New Roman" panose="02020603050405020304" pitchFamily="18" charset="0"/>
                <a:cs typeface="Times New Roman" panose="02020603050405020304" pitchFamily="18" charset="0"/>
              </a:rPr>
              <a:t>has </a:t>
            </a:r>
            <a:r>
              <a:rPr lang="en-US" sz="2800" dirty="0">
                <a:latin typeface="Times New Roman" panose="02020603050405020304" pitchFamily="18" charset="0"/>
                <a:cs typeface="Times New Roman" panose="02020603050405020304" pitchFamily="18" charset="0"/>
              </a:rPr>
              <a:t>been impacted by coastal development and </a:t>
            </a:r>
            <a:r>
              <a:rPr lang="en-US" sz="2800" dirty="0" smtClean="0">
                <a:latin typeface="Times New Roman" panose="02020603050405020304" pitchFamily="18" charset="0"/>
                <a:cs typeface="Times New Roman" panose="02020603050405020304" pitchFamily="18" charset="0"/>
              </a:rPr>
              <a:t> natural disturbances</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specifically hurricanes, </a:t>
            </a:r>
            <a:r>
              <a:rPr lang="en-US" sz="2800" dirty="0">
                <a:latin typeface="Times New Roman" panose="02020603050405020304" pitchFamily="18" charset="0"/>
                <a:cs typeface="Times New Roman" panose="02020603050405020304" pitchFamily="18" charset="0"/>
              </a:rPr>
              <a:t>which have weakened dune resiliency. </a:t>
            </a:r>
            <a:r>
              <a:rPr lang="en-US" sz="2800" dirty="0" smtClean="0">
                <a:latin typeface="Times New Roman" panose="02020603050405020304" pitchFamily="18" charset="0"/>
                <a:cs typeface="Times New Roman" panose="02020603050405020304" pitchFamily="18" charset="0"/>
              </a:rPr>
              <a:t>While intact dunes typically consist of a foredune, interdune, and backdune, the many of the dunes on Plum Island only consist of a foredune. For this reason, it is important to plant species that are adapted to foredune stresses.  </a:t>
            </a:r>
            <a:endParaRPr lang="en-US" sz="2800"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15783426" y="24042234"/>
            <a:ext cx="12344400" cy="655564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800" b="1" u="sng" dirty="0" smtClean="0">
                <a:latin typeface="Times New Roman" panose="02020603050405020304" pitchFamily="18" charset="0"/>
                <a:cs typeface="Times New Roman" panose="02020603050405020304" pitchFamily="18" charset="0"/>
              </a:rPr>
              <a:t>Methods</a:t>
            </a:r>
          </a:p>
          <a:p>
            <a:pPr marL="457200" indent="-4572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The field research component has been split into two phases: spring planting and fall planting. Dune plants must be planted in the spring or fall when dune temperatures are cooler and water is more available. Comparisons will be made to determine if one planting season is better than another. </a:t>
            </a:r>
          </a:p>
          <a:p>
            <a:pPr marL="457200" indent="-4572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Comparisons will also be made between high diversity and low diversity plantings, as well as between plot locations. </a:t>
            </a:r>
          </a:p>
          <a:p>
            <a:pPr marL="457200" indent="-4572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Elevation will be measured using laser levels to determine relative sand accretion. Success of plantings will be examined by measuring percent cover and transplant survival. </a:t>
            </a:r>
          </a:p>
          <a:p>
            <a:pPr marL="457200" indent="-457200">
              <a:buFont typeface="Arial" panose="020B0604020202020204" pitchFamily="34" charset="0"/>
              <a:buChar char="•"/>
            </a:pPr>
            <a:r>
              <a:rPr lang="en-US" sz="2800" i="1" dirty="0" smtClean="0">
                <a:latin typeface="Times New Roman" panose="02020603050405020304" pitchFamily="18" charset="0"/>
                <a:cs typeface="Times New Roman" panose="02020603050405020304" pitchFamily="18" charset="0"/>
              </a:rPr>
              <a:t>S. sempervirens</a:t>
            </a:r>
            <a:r>
              <a:rPr lang="en-US" sz="2800" dirty="0" smtClean="0">
                <a:latin typeface="Times New Roman" panose="02020603050405020304" pitchFamily="18" charset="0"/>
                <a:cs typeface="Times New Roman" panose="02020603050405020304" pitchFamily="18" charset="0"/>
              </a:rPr>
              <a:t> was obtained from a New England based nursery and transplanted into newspaper pots to develop longer roots. </a:t>
            </a:r>
            <a:r>
              <a:rPr lang="en-US" sz="2800" i="1" dirty="0" smtClean="0">
                <a:latin typeface="Times New Roman" panose="02020603050405020304" pitchFamily="18" charset="0"/>
                <a:cs typeface="Times New Roman" panose="02020603050405020304" pitchFamily="18" charset="0"/>
              </a:rPr>
              <a:t>L. japonicus </a:t>
            </a:r>
            <a:r>
              <a:rPr lang="en-US" sz="2800" dirty="0" smtClean="0">
                <a:latin typeface="Times New Roman" panose="02020603050405020304" pitchFamily="18" charset="0"/>
                <a:cs typeface="Times New Roman" panose="02020603050405020304" pitchFamily="18" charset="0"/>
              </a:rPr>
              <a:t>was grown from collected seeds in peat pots. </a:t>
            </a:r>
            <a:r>
              <a:rPr lang="en-US" sz="2800" i="1" dirty="0" smtClean="0">
                <a:latin typeface="Times New Roman" panose="02020603050405020304" pitchFamily="18" charset="0"/>
                <a:cs typeface="Times New Roman" panose="02020603050405020304" pitchFamily="18" charset="0"/>
              </a:rPr>
              <a:t>C. edentula</a:t>
            </a:r>
            <a:r>
              <a:rPr lang="en-US" sz="2800" dirty="0" smtClean="0">
                <a:latin typeface="Times New Roman" panose="02020603050405020304" pitchFamily="18" charset="0"/>
                <a:cs typeface="Times New Roman" panose="02020603050405020304" pitchFamily="18" charset="0"/>
              </a:rPr>
              <a:t> was transplanted as seedlings into peat pots. </a:t>
            </a:r>
            <a:endParaRPr lang="en-US" sz="2800" i="1"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pic>
        <p:nvPicPr>
          <p:cNvPr id="13" name="Picture 2"/>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l="8378" t="1696" r="23059"/>
          <a:stretch/>
        </p:blipFill>
        <p:spPr bwMode="auto">
          <a:xfrm rot="5400000">
            <a:off x="33421139" y="15243042"/>
            <a:ext cx="4938120" cy="916243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1028" name="Picture 4" descr="http://www.clker.com/cliparts/k/c/n/b/x/b/red-north-arrow-xxx-hi.png"/>
          <p:cNvPicPr>
            <a:picLocks noChangeAspect="1" noChangeArrowheads="1"/>
          </p:cNvPicPr>
          <p:nvPr/>
        </p:nvPicPr>
        <p:blipFill>
          <a:blip r:embed="rId16" cstate="print">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17040824" flipH="1" flipV="1">
            <a:off x="39077637" y="20399735"/>
            <a:ext cx="457560" cy="681788"/>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2"/>
          <p:cNvSpPr/>
          <p:nvPr/>
        </p:nvSpPr>
        <p:spPr>
          <a:xfrm>
            <a:off x="33008343" y="19909923"/>
            <a:ext cx="2881857" cy="291942"/>
          </a:xfrm>
          <a:prstGeom prst="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31308981" y="22676930"/>
            <a:ext cx="9162436" cy="954107"/>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en-US" sz="2800" dirty="0" smtClean="0">
                <a:latin typeface="Times New Roman" panose="02020603050405020304" pitchFamily="18" charset="0"/>
                <a:cs typeface="Times New Roman" panose="02020603050405020304" pitchFamily="18" charset="0"/>
              </a:rPr>
              <a:t>Figure 9. Location of four experimental transects on Plum Island, Newbury, MA</a:t>
            </a:r>
            <a:endParaRPr lang="en-US" sz="2800" dirty="0">
              <a:latin typeface="Times New Roman" panose="02020603050405020304" pitchFamily="18" charset="0"/>
              <a:cs typeface="Times New Roman" panose="02020603050405020304" pitchFamily="18" charset="0"/>
            </a:endParaRPr>
          </a:p>
        </p:txBody>
      </p:sp>
      <p:sp>
        <p:nvSpPr>
          <p:cNvPr id="43" name="TextBox 42"/>
          <p:cNvSpPr txBox="1"/>
          <p:nvPr/>
        </p:nvSpPr>
        <p:spPr>
          <a:xfrm>
            <a:off x="8673485" y="22435389"/>
            <a:ext cx="5612010" cy="1815882"/>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Figure 2: Natural dune with </a:t>
            </a:r>
            <a:r>
              <a:rPr lang="en-US" sz="2800" i="1" dirty="0" smtClean="0">
                <a:latin typeface="Times New Roman" panose="02020603050405020304" pitchFamily="18" charset="0"/>
                <a:cs typeface="Times New Roman" panose="02020603050405020304" pitchFamily="18" charset="0"/>
              </a:rPr>
              <a:t>Lathyrus japonicus </a:t>
            </a:r>
            <a:r>
              <a:rPr lang="en-US" sz="2800" dirty="0" smtClean="0">
                <a:latin typeface="Times New Roman" panose="02020603050405020304" pitchFamily="18" charset="0"/>
                <a:cs typeface="Times New Roman" panose="02020603050405020304" pitchFamily="18" charset="0"/>
              </a:rPr>
              <a:t>(beach pea), </a:t>
            </a:r>
            <a:r>
              <a:rPr lang="en-US" sz="2800" i="1" dirty="0" smtClean="0">
                <a:latin typeface="Times New Roman" panose="02020603050405020304" pitchFamily="18" charset="0"/>
                <a:cs typeface="Times New Roman" panose="02020603050405020304" pitchFamily="18" charset="0"/>
              </a:rPr>
              <a:t>Solidago sempervirens </a:t>
            </a:r>
            <a:r>
              <a:rPr lang="en-US" sz="2800" dirty="0" smtClean="0">
                <a:latin typeface="Times New Roman" panose="02020603050405020304" pitchFamily="18" charset="0"/>
                <a:cs typeface="Times New Roman" panose="02020603050405020304" pitchFamily="18" charset="0"/>
              </a:rPr>
              <a:t>(goldenrod), and </a:t>
            </a:r>
            <a:r>
              <a:rPr lang="en-US" sz="2800" i="1" dirty="0" smtClean="0">
                <a:latin typeface="Times New Roman" panose="02020603050405020304" pitchFamily="18" charset="0"/>
                <a:cs typeface="Times New Roman" panose="02020603050405020304" pitchFamily="18" charset="0"/>
              </a:rPr>
              <a:t>A. breviligulata</a:t>
            </a:r>
            <a:r>
              <a:rPr lang="en-US" sz="2800" dirty="0" smtClean="0">
                <a:latin typeface="Times New Roman" panose="02020603050405020304" pitchFamily="18" charset="0"/>
                <a:cs typeface="Times New Roman" panose="02020603050405020304" pitchFamily="18" charset="0"/>
              </a:rPr>
              <a:t>. . </a:t>
            </a:r>
            <a:endParaRPr lang="en-US" sz="2800" dirty="0">
              <a:latin typeface="Times New Roman" panose="02020603050405020304" pitchFamily="18" charset="0"/>
              <a:cs typeface="Times New Roman" panose="02020603050405020304" pitchFamily="18" charset="0"/>
            </a:endParaRPr>
          </a:p>
        </p:txBody>
      </p:sp>
      <p:sp>
        <p:nvSpPr>
          <p:cNvPr id="46" name="TextBox 45"/>
          <p:cNvSpPr txBox="1"/>
          <p:nvPr/>
        </p:nvSpPr>
        <p:spPr>
          <a:xfrm>
            <a:off x="29615179" y="24251271"/>
            <a:ext cx="12447222" cy="526297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800" b="1" u="sng" dirty="0" smtClean="0">
                <a:latin typeface="Times New Roman" panose="02020603050405020304" pitchFamily="18" charset="0"/>
                <a:cs typeface="Times New Roman" panose="02020603050405020304" pitchFamily="18" charset="0"/>
              </a:rPr>
              <a:t>References</a:t>
            </a:r>
          </a:p>
          <a:p>
            <a:r>
              <a:rPr lang="en-US" sz="2800" dirty="0">
                <a:latin typeface="Times New Roman" panose="02020603050405020304" pitchFamily="18" charset="0"/>
                <a:cs typeface="Times New Roman" panose="02020603050405020304" pitchFamily="18" charset="0"/>
              </a:rPr>
              <a:t>Brightmore, D., &amp; White, P. (1963). Lathyrus Japonicus Willd. </a:t>
            </a:r>
            <a:r>
              <a:rPr lang="en-US" sz="2800" i="1" dirty="0">
                <a:latin typeface="Times New Roman" panose="02020603050405020304" pitchFamily="18" charset="0"/>
                <a:cs typeface="Times New Roman" panose="02020603050405020304" pitchFamily="18" charset="0"/>
              </a:rPr>
              <a:t>The Journal </a:t>
            </a:r>
            <a:r>
              <a:rPr lang="en-US" sz="2800" i="1" dirty="0" smtClean="0">
                <a:latin typeface="Times New Roman" panose="02020603050405020304" pitchFamily="18" charset="0"/>
                <a:cs typeface="Times New Roman" panose="02020603050405020304" pitchFamily="18" charset="0"/>
              </a:rPr>
              <a:t>of    </a:t>
            </a:r>
          </a:p>
          <a:p>
            <a:r>
              <a:rPr lang="en-US" sz="2800" i="1" dirty="0" smtClean="0">
                <a:latin typeface="Times New Roman" panose="02020603050405020304" pitchFamily="18" charset="0"/>
                <a:cs typeface="Times New Roman" panose="02020603050405020304" pitchFamily="18" charset="0"/>
              </a:rPr>
              <a:t>                Ecology</a:t>
            </a:r>
            <a:r>
              <a:rPr lang="en-US" sz="2800" i="1" dirty="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51</a:t>
            </a:r>
            <a:r>
              <a:rPr lang="en-US" sz="2800" dirty="0">
                <a:latin typeface="Times New Roman" panose="02020603050405020304" pitchFamily="18" charset="0"/>
                <a:cs typeface="Times New Roman" panose="02020603050405020304" pitchFamily="18" charset="0"/>
              </a:rPr>
              <a:t>(3), 795-795</a:t>
            </a:r>
            <a:r>
              <a:rPr lang="en-US" sz="2800" dirty="0" smtClean="0">
                <a:latin typeface="Times New Roman" panose="02020603050405020304" pitchFamily="18" charset="0"/>
                <a:cs typeface="Times New Roman" panose="02020603050405020304" pitchFamily="18" charset="0"/>
              </a:rPr>
              <a:t>.</a:t>
            </a:r>
          </a:p>
          <a:p>
            <a:r>
              <a:rPr lang="en-US" sz="2800" dirty="0">
                <a:latin typeface="Times New Roman" panose="02020603050405020304" pitchFamily="18" charset="0"/>
                <a:cs typeface="Times New Roman" panose="02020603050405020304" pitchFamily="18" charset="0"/>
              </a:rPr>
              <a:t>Miller, C., &amp; Peterson, J. (n.d.). American Beach Grass Plant Guide. </a:t>
            </a:r>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Sea Rocket (Cakile edentula lacustris). (n.d.).    </a:t>
            </a:r>
          </a:p>
          <a:p>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http://www.illinoiswildflowers.info/prairie/plantx/sea_rocket.html</a:t>
            </a:r>
          </a:p>
          <a:p>
            <a:r>
              <a:rPr lang="en-US" sz="2800" dirty="0" smtClean="0">
                <a:latin typeface="Times New Roman" panose="02020603050405020304" pitchFamily="18" charset="0"/>
                <a:cs typeface="Times New Roman" panose="02020603050405020304" pitchFamily="18" charset="0"/>
              </a:rPr>
              <a:t>Snell, S. 2010. Plant fact sheet for Seaside Goldenrod (Solidago sempervirens).</a:t>
            </a:r>
          </a:p>
          <a:p>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USDA-Natural Resources Conservation Service, Plant Materials Center.</a:t>
            </a:r>
          </a:p>
          <a:p>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Cape  May, NJ.</a:t>
            </a:r>
          </a:p>
          <a:p>
            <a:r>
              <a:rPr lang="en-US" sz="2800" dirty="0" smtClean="0">
                <a:latin typeface="Times New Roman" panose="02020603050405020304" pitchFamily="18" charset="0"/>
                <a:cs typeface="Times New Roman" panose="02020603050405020304" pitchFamily="18" charset="0"/>
              </a:rPr>
              <a:t>Sperduto</a:t>
            </a:r>
            <a:r>
              <a:rPr lang="en-US" sz="2800" dirty="0">
                <a:latin typeface="Times New Roman" panose="02020603050405020304" pitchFamily="18" charset="0"/>
                <a:cs typeface="Times New Roman" panose="02020603050405020304" pitchFamily="18" charset="0"/>
              </a:rPr>
              <a:t>, D. D., &amp; Kimball, B. (2011). The nature of New Hampshire: </a:t>
            </a:r>
            <a:r>
              <a:rPr lang="en-US" sz="2800" dirty="0" smtClean="0">
                <a:latin typeface="Times New Roman" panose="02020603050405020304" pitchFamily="18" charset="0"/>
                <a:cs typeface="Times New Roman" panose="02020603050405020304" pitchFamily="18" charset="0"/>
              </a:rPr>
              <a:t>natural</a:t>
            </a:r>
          </a:p>
          <a:p>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communities </a:t>
            </a:r>
            <a:r>
              <a:rPr lang="en-US" sz="2800" dirty="0">
                <a:latin typeface="Times New Roman" panose="02020603050405020304" pitchFamily="18" charset="0"/>
                <a:cs typeface="Times New Roman" panose="02020603050405020304" pitchFamily="18" charset="0"/>
              </a:rPr>
              <a:t>of the granite state. Durham, N.H.: University of New Hampshire </a:t>
            </a:r>
            <a:r>
              <a:rPr lang="en-US" sz="2800" dirty="0" smtClean="0">
                <a:latin typeface="Times New Roman" panose="02020603050405020304" pitchFamily="18" charset="0"/>
                <a:cs typeface="Times New Roman" panose="02020603050405020304" pitchFamily="18" charset="0"/>
              </a:rPr>
              <a:t>Press</a:t>
            </a:r>
            <a:r>
              <a:rPr lang="en-US" sz="2800" b="1" u="sng" dirty="0">
                <a:latin typeface="Times New Roman" panose="02020603050405020304" pitchFamily="18" charset="0"/>
                <a:cs typeface="Times New Roman" panose="02020603050405020304" pitchFamily="18" charset="0"/>
              </a:rPr>
              <a:t>.</a:t>
            </a:r>
            <a:endParaRPr lang="en-US" sz="2800" dirty="0" smtClean="0">
              <a:latin typeface="Times New Roman" panose="02020603050405020304" pitchFamily="18" charset="0"/>
              <a:cs typeface="Times New Roman" panose="02020603050405020304" pitchFamily="18" charset="0"/>
            </a:endParaRPr>
          </a:p>
        </p:txBody>
      </p:sp>
      <p:pic>
        <p:nvPicPr>
          <p:cNvPr id="47" name="Picture 2"/>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5875340" y="9063147"/>
            <a:ext cx="3755136" cy="28163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49" name="TextBox 48"/>
          <p:cNvSpPr txBox="1"/>
          <p:nvPr/>
        </p:nvSpPr>
        <p:spPr>
          <a:xfrm>
            <a:off x="20155828" y="8895784"/>
            <a:ext cx="7971997" cy="3970318"/>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Figure 3. </a:t>
            </a:r>
            <a:r>
              <a:rPr lang="en-US" sz="2800" b="1" i="1" dirty="0">
                <a:latin typeface="Times New Roman" panose="02020603050405020304" pitchFamily="18" charset="0"/>
                <a:cs typeface="Times New Roman" panose="02020603050405020304" pitchFamily="18" charset="0"/>
              </a:rPr>
              <a:t>Ammophila breviligulata </a:t>
            </a:r>
            <a:r>
              <a:rPr lang="en-US" sz="2800" b="1" dirty="0">
                <a:latin typeface="Times New Roman" panose="02020603050405020304" pitchFamily="18" charset="0"/>
                <a:cs typeface="Times New Roman" panose="02020603050405020304" pitchFamily="18" charset="0"/>
              </a:rPr>
              <a:t>(American beachgrass)</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Grows up  to 2-3 feet tall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Propagates via seeds and rhizomes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Highly tolerant of burial by sand (~1 m)</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Common dune stabilizing plant</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Tolerant of severe coastal stress</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Susceptible to nematode predation</a:t>
            </a:r>
          </a:p>
          <a:p>
            <a:pPr algn="r"/>
            <a:r>
              <a:rPr lang="en-US" sz="2800" dirty="0">
                <a:latin typeface="Times New Roman" panose="02020603050405020304" pitchFamily="18" charset="0"/>
                <a:cs typeface="Times New Roman" panose="02020603050405020304" pitchFamily="18" charset="0"/>
              </a:rPr>
              <a:t>(Miller &amp; Peterson, n.d</a:t>
            </a:r>
            <a:r>
              <a:rPr lang="en-US" sz="2800" dirty="0" smtClean="0">
                <a:latin typeface="Times New Roman" panose="02020603050405020304" pitchFamily="18" charset="0"/>
                <a:cs typeface="Times New Roman" panose="02020603050405020304" pitchFamily="18" charset="0"/>
              </a:rPr>
              <a:t>.)</a:t>
            </a:r>
            <a:endParaRPr lang="en-US" sz="2800" b="1" dirty="0">
              <a:latin typeface="Times New Roman" panose="02020603050405020304" pitchFamily="18" charset="0"/>
              <a:cs typeface="Times New Roman" panose="02020603050405020304" pitchFamily="18" charset="0"/>
            </a:endParaRPr>
          </a:p>
        </p:txBody>
      </p:sp>
      <p:sp>
        <p:nvSpPr>
          <p:cNvPr id="50" name="TextBox 49"/>
          <p:cNvSpPr txBox="1"/>
          <p:nvPr/>
        </p:nvSpPr>
        <p:spPr>
          <a:xfrm>
            <a:off x="20155829" y="12782524"/>
            <a:ext cx="7971996" cy="353943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Figure 4. </a:t>
            </a:r>
            <a:r>
              <a:rPr lang="en-US" sz="2800" b="1" i="1" dirty="0">
                <a:latin typeface="Times New Roman" panose="02020603050405020304" pitchFamily="18" charset="0"/>
                <a:cs typeface="Times New Roman" panose="02020603050405020304" pitchFamily="18" charset="0"/>
              </a:rPr>
              <a:t>Lathyrus japonicus </a:t>
            </a:r>
            <a:r>
              <a:rPr lang="en-US" sz="2800" b="1" dirty="0">
                <a:latin typeface="Times New Roman" panose="02020603050405020304" pitchFamily="18" charset="0"/>
                <a:cs typeface="Times New Roman" panose="02020603050405020304" pitchFamily="18" charset="0"/>
              </a:rPr>
              <a:t>(Beach pea)</a:t>
            </a:r>
            <a:endParaRPr lang="en-US" sz="28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Perennial</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1-2 feet in length</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Blooms June-August</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Nitrogen-fixing</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Bee and butterfly pollinated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Tolerant of coastal stresses </a:t>
            </a:r>
          </a:p>
          <a:p>
            <a:pPr algn="r"/>
            <a:r>
              <a:rPr lang="en-US" sz="2800" dirty="0">
                <a:latin typeface="Times New Roman" panose="02020603050405020304" pitchFamily="18" charset="0"/>
                <a:cs typeface="Times New Roman" panose="02020603050405020304" pitchFamily="18" charset="0"/>
              </a:rPr>
              <a:t>(Brightmore &amp; White, 1963)</a:t>
            </a:r>
            <a:endParaRPr lang="en-US" sz="2800" b="1" dirty="0">
              <a:latin typeface="Times New Roman" panose="02020603050405020304" pitchFamily="18" charset="0"/>
              <a:cs typeface="Times New Roman" panose="02020603050405020304" pitchFamily="18" charset="0"/>
            </a:endParaRPr>
          </a:p>
        </p:txBody>
      </p:sp>
      <p:sp>
        <p:nvSpPr>
          <p:cNvPr id="52" name="TextBox 51"/>
          <p:cNvSpPr txBox="1"/>
          <p:nvPr/>
        </p:nvSpPr>
        <p:spPr>
          <a:xfrm>
            <a:off x="20155828" y="16377143"/>
            <a:ext cx="8000072" cy="3970318"/>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Figure 5. </a:t>
            </a:r>
            <a:r>
              <a:rPr lang="en-US" sz="2800" b="1" i="1" dirty="0">
                <a:latin typeface="Times New Roman" panose="02020603050405020304" pitchFamily="18" charset="0"/>
                <a:cs typeface="Times New Roman" panose="02020603050405020304" pitchFamily="18" charset="0"/>
              </a:rPr>
              <a:t>Solidago sempervirens (</a:t>
            </a:r>
            <a:r>
              <a:rPr lang="en-US" sz="2800" b="1" dirty="0">
                <a:latin typeface="Times New Roman" panose="02020603050405020304" pitchFamily="18" charset="0"/>
                <a:cs typeface="Times New Roman" panose="02020603050405020304" pitchFamily="18" charset="0"/>
              </a:rPr>
              <a:t>Seaside goldenrod)</a:t>
            </a:r>
            <a:endParaRPr lang="en-US" sz="2800" b="1" i="1"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Perennial halophyte</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Blooms in fall</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Up to 6 feet tall</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Tolerant of drought, salt spray &amp; burial by sand</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Common dune &amp; erosion stabilization species</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Bee and butterfly pollinated</a:t>
            </a:r>
          </a:p>
          <a:p>
            <a:pPr lvl="1" algn="r"/>
            <a:r>
              <a:rPr lang="en-US" sz="2800" dirty="0">
                <a:latin typeface="Times New Roman" panose="02020603050405020304" pitchFamily="18" charset="0"/>
                <a:cs typeface="Times New Roman" panose="02020603050405020304" pitchFamily="18" charset="0"/>
              </a:rPr>
              <a:t>(Snell, 2010)</a:t>
            </a:r>
            <a:endParaRPr lang="en-US" sz="2800" b="1" dirty="0">
              <a:latin typeface="Times New Roman" panose="02020603050405020304" pitchFamily="18" charset="0"/>
              <a:cs typeface="Times New Roman" panose="02020603050405020304" pitchFamily="18" charset="0"/>
            </a:endParaRPr>
          </a:p>
        </p:txBody>
      </p:sp>
      <p:sp>
        <p:nvSpPr>
          <p:cNvPr id="53" name="TextBox 52"/>
          <p:cNvSpPr txBox="1"/>
          <p:nvPr/>
        </p:nvSpPr>
        <p:spPr>
          <a:xfrm>
            <a:off x="20140062" y="20189405"/>
            <a:ext cx="8015837" cy="4401205"/>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Figure 6. </a:t>
            </a:r>
            <a:r>
              <a:rPr lang="en-US" sz="2800" b="1" i="1" dirty="0">
                <a:latin typeface="Times New Roman" panose="02020603050405020304" pitchFamily="18" charset="0"/>
                <a:cs typeface="Times New Roman" panose="02020603050405020304" pitchFamily="18" charset="0"/>
              </a:rPr>
              <a:t>Cakile edentula </a:t>
            </a:r>
            <a:r>
              <a:rPr lang="en-US" sz="2800" b="1" dirty="0">
                <a:latin typeface="Times New Roman" panose="02020603050405020304" pitchFamily="18" charset="0"/>
                <a:cs typeface="Times New Roman" panose="02020603050405020304" pitchFamily="18" charset="0"/>
              </a:rPr>
              <a:t>(American sea rocket)</a:t>
            </a:r>
            <a:endParaRPr lang="en-US" sz="2800" b="1" i="1"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Succulent ; tolerant of drought</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Edible leaves</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Summer annual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Blooms mid-summer through fall</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6-20” in height</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Two types of seed pods</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Bee and butterfly pollinated </a:t>
            </a:r>
          </a:p>
          <a:p>
            <a:pPr algn="r"/>
            <a:r>
              <a:rPr lang="en-US" sz="2800" dirty="0">
                <a:latin typeface="Times New Roman" panose="02020603050405020304" pitchFamily="18" charset="0"/>
                <a:cs typeface="Times New Roman" panose="02020603050405020304" pitchFamily="18" charset="0"/>
              </a:rPr>
              <a:t>(Sea Rocket, n.d.)</a:t>
            </a:r>
          </a:p>
          <a:p>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2618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1485</TotalTime>
  <Words>852</Words>
  <Application>Microsoft Office PowerPoint</Application>
  <PresentationFormat>Custom</PresentationFormat>
  <Paragraphs>86</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dc:creator>
  <cp:lastModifiedBy>Natalie</cp:lastModifiedBy>
  <cp:revision>104</cp:revision>
  <dcterms:created xsi:type="dcterms:W3CDTF">2015-09-22T13:58:06Z</dcterms:created>
  <dcterms:modified xsi:type="dcterms:W3CDTF">2015-10-15T18:22:38Z</dcterms:modified>
</cp:coreProperties>
</file>