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1117" autoAdjust="0"/>
    <p:restoredTop sz="94660"/>
  </p:normalViewPr>
  <p:slideViewPr>
    <p:cSldViewPr>
      <p:cViewPr>
        <p:scale>
          <a:sx n="33" d="100"/>
          <a:sy n="33" d="100"/>
        </p:scale>
        <p:origin x="-1470" y="1362"/>
      </p:cViewPr>
      <p:guideLst>
        <p:guide orient="horz" pos="10368"/>
        <p:guide pos="13824"/>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28FA8D2-E5E8-41F0-A47E-46B11106620E}" type="datetimeFigureOut">
              <a:rPr lang="en-US" smtClean="0"/>
              <a:pPr/>
              <a:t>10/15/2015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A95427-9AE6-4B49-8B35-D15FF2A9DE02}"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28FA8D2-E5E8-41F0-A47E-46B11106620E}" type="datetimeFigureOut">
              <a:rPr lang="en-US" smtClean="0"/>
              <a:pPr/>
              <a:t>10/15/2015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A95427-9AE6-4B49-8B35-D15FF2A9DE02}"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28FA8D2-E5E8-41F0-A47E-46B11106620E}" type="datetimeFigureOut">
              <a:rPr lang="en-US" smtClean="0"/>
              <a:pPr/>
              <a:t>10/15/2015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A95427-9AE6-4B49-8B35-D15FF2A9DE02}"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28FA8D2-E5E8-41F0-A47E-46B11106620E}" type="datetimeFigureOut">
              <a:rPr lang="en-US" smtClean="0"/>
              <a:pPr/>
              <a:t>10/15/2015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A95427-9AE6-4B49-8B35-D15FF2A9DE02}"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28FA8D2-E5E8-41F0-A47E-46B11106620E}" type="datetimeFigureOut">
              <a:rPr lang="en-US" smtClean="0"/>
              <a:pPr/>
              <a:t>10/15/2015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BA95427-9AE6-4B49-8B35-D15FF2A9DE02}"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28FA8D2-E5E8-41F0-A47E-46B11106620E}" type="datetimeFigureOut">
              <a:rPr lang="en-US" smtClean="0"/>
              <a:pPr/>
              <a:t>10/15/2015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BA95427-9AE6-4B49-8B35-D15FF2A9DE02}"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28FA8D2-E5E8-41F0-A47E-46B11106620E}" type="datetimeFigureOut">
              <a:rPr lang="en-US" smtClean="0"/>
              <a:pPr/>
              <a:t>10/15/2015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BA95427-9AE6-4B49-8B35-D15FF2A9DE02}"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8FA8D2-E5E8-41F0-A47E-46B11106620E}" type="datetimeFigureOut">
              <a:rPr lang="en-US" smtClean="0"/>
              <a:pPr/>
              <a:t>10/15/2015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A95427-9AE6-4B49-8B35-D15FF2A9DE02}"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dirty="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28FA8D2-E5E8-41F0-A47E-46B11106620E}" type="datetimeFigureOut">
              <a:rPr lang="en-US" smtClean="0"/>
              <a:pPr/>
              <a:t>10/15/2015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BA95427-9AE6-4B49-8B35-D15FF2A9DE02}"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28FA8D2-E5E8-41F0-A47E-46B11106620E}" type="datetimeFigureOut">
              <a:rPr lang="en-US" smtClean="0"/>
              <a:pPr/>
              <a:t>10/15/2015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A95427-9AE6-4B49-8B35-D15FF2A9DE02}"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5"/>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5"/>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28FA8D2-E5E8-41F0-A47E-46B11106620E}" type="datetimeFigureOut">
              <a:rPr lang="en-US" smtClean="0"/>
              <a:pPr/>
              <a:t>10/15/2015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BA95427-9AE6-4B49-8B35-D15FF2A9DE02}"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728FA8D2-E5E8-41F0-A47E-46B11106620E}" type="datetimeFigureOut">
              <a:rPr lang="en-US" smtClean="0"/>
              <a:pPr/>
              <a:t>10/15/2015</a:t>
            </a:fld>
            <a:endParaRPr lang="en-US" dirty="0"/>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6BA95427-9AE6-4B49-8B35-D15FF2A9DE02}"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png"/><Relationship Id="rId5" Type="http://schemas.openxmlformats.org/officeDocument/2006/relationships/hyperlink" Target="http://crater.sr.unh.edu/" TargetMode="External"/><Relationship Id="rId10" Type="http://schemas.openxmlformats.org/officeDocument/2006/relationships/image" Target="../media/image8.png"/><Relationship Id="rId4" Type="http://schemas.openxmlformats.org/officeDocument/2006/relationships/image" Target="../media/image3.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8" name="TextBox 47"/>
          <p:cNvSpPr txBox="1"/>
          <p:nvPr/>
        </p:nvSpPr>
        <p:spPr>
          <a:xfrm>
            <a:off x="29413200" y="4724400"/>
            <a:ext cx="14097000" cy="20345400"/>
          </a:xfrm>
          <a:prstGeom prst="rect">
            <a:avLst/>
          </a:prstGeom>
          <a:solidFill>
            <a:schemeClr val="bg1"/>
          </a:solidFill>
          <a:ln>
            <a:solidFill>
              <a:schemeClr val="tx1"/>
            </a:solidFill>
          </a:ln>
        </p:spPr>
        <p:txBody>
          <a:bodyPr wrap="square" lIns="457200" tIns="182880" rIns="457200" bIns="182880" rtlCol="0">
            <a:spAutoFit/>
          </a:bodyPr>
          <a:lstStyle/>
          <a:p>
            <a:pPr algn="ctr">
              <a:defRPr/>
            </a:pPr>
            <a:r>
              <a:rPr lang="en-US" sz="7200" b="1" dirty="0" smtClean="0"/>
              <a:t>Horizon Observations</a:t>
            </a:r>
          </a:p>
          <a:p>
            <a:pPr algn="just">
              <a:defRPr/>
            </a:pPr>
            <a:r>
              <a:rPr lang="en-US" sz="4400" dirty="0" smtClean="0"/>
              <a:t>Hydrogen in the top 10 cm of lunar regolith should enhance the flux of albedo protons ejected at grazing (horizontal) angles relative to the vertically-directed protons that CRaTER normally measures.</a:t>
            </a:r>
          </a:p>
          <a:p>
            <a:pPr algn="just">
              <a:defRPr/>
            </a:pPr>
            <a:endParaRPr lang="en-US" sz="4400" dirty="0" smtClean="0"/>
          </a:p>
          <a:p>
            <a:pPr algn="just">
              <a:defRPr/>
            </a:pPr>
            <a:endParaRPr lang="en-US" sz="4400" dirty="0" smtClean="0"/>
          </a:p>
          <a:p>
            <a:pPr algn="just">
              <a:defRPr/>
            </a:pPr>
            <a:endParaRPr lang="en-US" sz="4400" dirty="0" smtClean="0"/>
          </a:p>
          <a:p>
            <a:pPr algn="just">
              <a:defRPr/>
            </a:pPr>
            <a:endParaRPr lang="en-US" sz="4400" dirty="0" smtClean="0"/>
          </a:p>
          <a:p>
            <a:pPr algn="just">
              <a:defRPr/>
            </a:pPr>
            <a:endParaRPr lang="en-US" sz="4400" dirty="0" smtClean="0"/>
          </a:p>
          <a:p>
            <a:pPr algn="just">
              <a:defRPr/>
            </a:pPr>
            <a:endParaRPr lang="en-US" sz="4400" dirty="0" smtClean="0"/>
          </a:p>
          <a:p>
            <a:pPr algn="just">
              <a:defRPr/>
            </a:pPr>
            <a:endParaRPr lang="en-US" sz="4400" dirty="0" smtClean="0"/>
          </a:p>
          <a:p>
            <a:pPr algn="just">
              <a:defRPr/>
            </a:pPr>
            <a:endParaRPr lang="en-US" sz="4400" dirty="0" smtClean="0"/>
          </a:p>
          <a:p>
            <a:pPr algn="just">
              <a:defRPr/>
            </a:pPr>
            <a:endParaRPr lang="en-US" sz="4400" dirty="0" smtClean="0"/>
          </a:p>
          <a:p>
            <a:pPr algn="just">
              <a:defRPr/>
            </a:pPr>
            <a:endParaRPr lang="en-US" sz="4400" dirty="0" smtClean="0"/>
          </a:p>
          <a:p>
            <a:pPr algn="just">
              <a:defRPr/>
            </a:pPr>
            <a:r>
              <a:rPr lang="en-US" sz="4400" dirty="0" smtClean="0"/>
              <a:t>In order to optimize measurements of grazing-angle albedo protons without contamination from cosmic rays, LRO needs to be oriented precisely, with </a:t>
            </a:r>
            <a:r>
              <a:rPr lang="en-US" sz="4400" dirty="0" err="1" smtClean="0"/>
              <a:t>CRaTER’s</a:t>
            </a:r>
            <a:r>
              <a:rPr lang="en-US" sz="4400" dirty="0" smtClean="0"/>
              <a:t> field of view almost touching the lunar horizon (within ~1°). </a:t>
            </a:r>
          </a:p>
          <a:p>
            <a:pPr algn="just">
              <a:defRPr/>
            </a:pPr>
            <a:endParaRPr lang="en-US" sz="4400" dirty="0" smtClean="0"/>
          </a:p>
          <a:p>
            <a:pPr algn="just">
              <a:defRPr/>
            </a:pPr>
            <a:r>
              <a:rPr lang="en-US" sz="4400" dirty="0" smtClean="0"/>
              <a:t>CRaTER successfully made its first horizon observations on May 26-28, 2015, and measured a ~40% higher proton yield at grazing angles (averaged over all latitudes) compared to near-normal angles. Intra-nuclear cascade collisions of grazing-angle cosmic rays probably contribute to this enhancement, as fragments from INCs are biased in the forward direction, but a small fraction may also be due to knock-on collisions between cosmic rays and H near the surface.</a:t>
            </a:r>
          </a:p>
        </p:txBody>
      </p:sp>
      <p:sp>
        <p:nvSpPr>
          <p:cNvPr id="4" name="Title 3"/>
          <p:cNvSpPr>
            <a:spLocks noGrp="1"/>
          </p:cNvSpPr>
          <p:nvPr>
            <p:ph type="ctrTitle"/>
          </p:nvPr>
        </p:nvSpPr>
        <p:spPr>
          <a:xfrm>
            <a:off x="5257800" y="460248"/>
            <a:ext cx="33375600" cy="1400913"/>
          </a:xfrm>
          <a:solidFill>
            <a:schemeClr val="bg1"/>
          </a:solidFill>
          <a:ln>
            <a:solidFill>
              <a:schemeClr val="tx1"/>
            </a:solidFill>
          </a:ln>
        </p:spPr>
        <p:txBody>
          <a:bodyPr>
            <a:noAutofit/>
          </a:bodyPr>
          <a:lstStyle/>
          <a:p>
            <a:r>
              <a:rPr lang="en-US" sz="9000" b="1" dirty="0" smtClean="0"/>
              <a:t>Shallow Lunar Hydrogen and Forward-Scattered Albedo Protons</a:t>
            </a:r>
            <a:endParaRPr lang="en-US" sz="9000" b="1" dirty="0"/>
          </a:p>
        </p:txBody>
      </p:sp>
      <p:sp>
        <p:nvSpPr>
          <p:cNvPr id="5" name="Subtitle 4"/>
          <p:cNvSpPr>
            <a:spLocks noGrp="1"/>
          </p:cNvSpPr>
          <p:nvPr>
            <p:ph type="subTitle" idx="1"/>
          </p:nvPr>
        </p:nvSpPr>
        <p:spPr>
          <a:xfrm>
            <a:off x="5257801" y="2020829"/>
            <a:ext cx="33375600" cy="2246371"/>
          </a:xfrm>
          <a:solidFill>
            <a:schemeClr val="bg1"/>
          </a:solidFill>
          <a:ln>
            <a:solidFill>
              <a:schemeClr val="tx1"/>
            </a:solidFill>
          </a:ln>
        </p:spPr>
        <p:txBody>
          <a:bodyPr>
            <a:normAutofit fontScale="25000" lnSpcReduction="20000"/>
          </a:bodyPr>
          <a:lstStyle/>
          <a:p>
            <a:r>
              <a:rPr lang="en-US" sz="19200" b="1" dirty="0" smtClean="0">
                <a:solidFill>
                  <a:schemeClr val="tx1"/>
                </a:solidFill>
              </a:rPr>
              <a:t>Jody </a:t>
            </a:r>
            <a:r>
              <a:rPr lang="en-US" sz="19200" b="1" dirty="0">
                <a:solidFill>
                  <a:schemeClr val="tx1"/>
                </a:solidFill>
              </a:rPr>
              <a:t>K. </a:t>
            </a:r>
            <a:r>
              <a:rPr lang="en-US" sz="19200" b="1" dirty="0" smtClean="0">
                <a:solidFill>
                  <a:schemeClr val="tx1"/>
                </a:solidFill>
              </a:rPr>
              <a:t>Wilson</a:t>
            </a:r>
            <a:r>
              <a:rPr lang="en-US" sz="19200" b="1" baseline="30000" dirty="0" smtClean="0">
                <a:solidFill>
                  <a:schemeClr val="tx1"/>
                </a:solidFill>
              </a:rPr>
              <a:t>1,2</a:t>
            </a:r>
            <a:r>
              <a:rPr lang="en-US" sz="19200" b="1" dirty="0" smtClean="0">
                <a:solidFill>
                  <a:schemeClr val="tx1"/>
                </a:solidFill>
              </a:rPr>
              <a:t> (jody.wilson@unh.edu), N. Schwadron</a:t>
            </a:r>
            <a:r>
              <a:rPr lang="en-US" sz="19200" b="1" baseline="30000" dirty="0" smtClean="0">
                <a:solidFill>
                  <a:schemeClr val="tx1"/>
                </a:solidFill>
              </a:rPr>
              <a:t>1,2</a:t>
            </a:r>
            <a:r>
              <a:rPr lang="en-US" sz="19200" b="1" dirty="0" smtClean="0">
                <a:solidFill>
                  <a:schemeClr val="tx1"/>
                </a:solidFill>
              </a:rPr>
              <a:t>, H. </a:t>
            </a:r>
            <a:r>
              <a:rPr lang="en-US" sz="19200" b="1" dirty="0">
                <a:solidFill>
                  <a:schemeClr val="tx1"/>
                </a:solidFill>
              </a:rPr>
              <a:t>E. </a:t>
            </a:r>
            <a:r>
              <a:rPr lang="en-US" sz="19200" b="1" dirty="0" smtClean="0">
                <a:solidFill>
                  <a:schemeClr val="tx1"/>
                </a:solidFill>
              </a:rPr>
              <a:t>Spence</a:t>
            </a:r>
            <a:r>
              <a:rPr lang="en-US" sz="19200" b="1" baseline="30000" dirty="0" smtClean="0">
                <a:solidFill>
                  <a:schemeClr val="tx1"/>
                </a:solidFill>
              </a:rPr>
              <a:t>1,2</a:t>
            </a:r>
            <a:r>
              <a:rPr lang="en-US" sz="19200" b="1" dirty="0" smtClean="0">
                <a:solidFill>
                  <a:schemeClr val="tx1"/>
                </a:solidFill>
              </a:rPr>
              <a:t>, A. P. Jordan</a:t>
            </a:r>
            <a:r>
              <a:rPr lang="en-US" sz="19200" b="1" baseline="30000" dirty="0" smtClean="0">
                <a:solidFill>
                  <a:schemeClr val="tx1"/>
                </a:solidFill>
              </a:rPr>
              <a:t>1,2</a:t>
            </a:r>
            <a:r>
              <a:rPr lang="en-US" sz="19200" b="1" dirty="0" smtClean="0">
                <a:solidFill>
                  <a:schemeClr val="tx1"/>
                </a:solidFill>
              </a:rPr>
              <a:t>, </a:t>
            </a:r>
            <a:r>
              <a:rPr lang="en-US" sz="19200" b="1" dirty="0">
                <a:solidFill>
                  <a:schemeClr val="tx1"/>
                </a:solidFill>
              </a:rPr>
              <a:t>M. D. </a:t>
            </a:r>
            <a:r>
              <a:rPr lang="en-US" sz="19200" b="1" dirty="0" smtClean="0">
                <a:solidFill>
                  <a:schemeClr val="tx1"/>
                </a:solidFill>
              </a:rPr>
              <a:t>Looper</a:t>
            </a:r>
            <a:r>
              <a:rPr lang="en-US" sz="19200" b="1" baseline="30000" dirty="0" smtClean="0">
                <a:solidFill>
                  <a:schemeClr val="tx1"/>
                </a:solidFill>
              </a:rPr>
              <a:t>3</a:t>
            </a:r>
            <a:r>
              <a:rPr lang="en-US" sz="19200" b="1" dirty="0" smtClean="0">
                <a:solidFill>
                  <a:schemeClr val="tx1"/>
                </a:solidFill>
              </a:rPr>
              <a:t>, L</a:t>
            </a:r>
            <a:r>
              <a:rPr lang="en-US" sz="19200" b="1" dirty="0">
                <a:solidFill>
                  <a:schemeClr val="tx1"/>
                </a:solidFill>
              </a:rPr>
              <a:t>. W. </a:t>
            </a:r>
            <a:r>
              <a:rPr lang="en-US" sz="19200" b="1" dirty="0" smtClean="0">
                <a:solidFill>
                  <a:schemeClr val="tx1"/>
                </a:solidFill>
              </a:rPr>
              <a:t>Townsend</a:t>
            </a:r>
            <a:r>
              <a:rPr lang="en-US" sz="19200" b="1" baseline="30000" dirty="0" smtClean="0">
                <a:solidFill>
                  <a:schemeClr val="tx1"/>
                </a:solidFill>
              </a:rPr>
              <a:t>4</a:t>
            </a:r>
            <a:endParaRPr lang="en-US" sz="19200" b="1" dirty="0">
              <a:solidFill>
                <a:schemeClr val="tx1"/>
              </a:solidFill>
            </a:endParaRPr>
          </a:p>
          <a:p>
            <a:pPr algn="just"/>
            <a:r>
              <a:rPr lang="en-US" sz="16000" dirty="0" smtClean="0">
                <a:solidFill>
                  <a:schemeClr val="tx1"/>
                </a:solidFill>
              </a:rPr>
              <a:t>(1) Space </a:t>
            </a:r>
            <a:r>
              <a:rPr lang="en-US" sz="16000" dirty="0">
                <a:solidFill>
                  <a:schemeClr val="tx1"/>
                </a:solidFill>
              </a:rPr>
              <a:t>Science Center, </a:t>
            </a:r>
            <a:r>
              <a:rPr lang="en-US" sz="16000" dirty="0" smtClean="0">
                <a:solidFill>
                  <a:schemeClr val="tx1"/>
                </a:solidFill>
              </a:rPr>
              <a:t>University </a:t>
            </a:r>
            <a:r>
              <a:rPr lang="en-US" sz="16000" dirty="0">
                <a:solidFill>
                  <a:schemeClr val="tx1"/>
                </a:solidFill>
              </a:rPr>
              <a:t>of New Hampshire, Durham, </a:t>
            </a:r>
            <a:r>
              <a:rPr lang="en-US" sz="16000" dirty="0" smtClean="0">
                <a:solidFill>
                  <a:schemeClr val="tx1"/>
                </a:solidFill>
              </a:rPr>
              <a:t>NH;  (2) Solar System Exploration Research Virtual Institute, NASA Ames Research Center, Mountain View, CA;  (3) The </a:t>
            </a:r>
            <a:r>
              <a:rPr lang="en-US" sz="16000" dirty="0">
                <a:solidFill>
                  <a:schemeClr val="tx1"/>
                </a:solidFill>
              </a:rPr>
              <a:t>Aerospace </a:t>
            </a:r>
            <a:r>
              <a:rPr lang="en-US" sz="16000" dirty="0" smtClean="0">
                <a:solidFill>
                  <a:schemeClr val="tx1"/>
                </a:solidFill>
              </a:rPr>
              <a:t>Corporation, </a:t>
            </a:r>
            <a:r>
              <a:rPr lang="en-US" sz="16000" dirty="0">
                <a:solidFill>
                  <a:schemeClr val="tx1"/>
                </a:solidFill>
              </a:rPr>
              <a:t>Los Angeles, </a:t>
            </a:r>
            <a:r>
              <a:rPr lang="en-US" sz="16000" dirty="0" smtClean="0">
                <a:solidFill>
                  <a:schemeClr val="tx1"/>
                </a:solidFill>
              </a:rPr>
              <a:t>CA; (4) Dept. </a:t>
            </a:r>
            <a:r>
              <a:rPr lang="en-US" sz="16000" dirty="0">
                <a:solidFill>
                  <a:schemeClr val="tx1"/>
                </a:solidFill>
              </a:rPr>
              <a:t>of Nuclear Engineering, </a:t>
            </a:r>
            <a:r>
              <a:rPr lang="en-US" sz="16000" dirty="0" smtClean="0">
                <a:solidFill>
                  <a:schemeClr val="tx1"/>
                </a:solidFill>
              </a:rPr>
              <a:t>Univ. </a:t>
            </a:r>
            <a:r>
              <a:rPr lang="en-US" sz="16000" dirty="0">
                <a:solidFill>
                  <a:schemeClr val="tx1"/>
                </a:solidFill>
              </a:rPr>
              <a:t>of Tennessee, Knoxville, </a:t>
            </a:r>
            <a:r>
              <a:rPr lang="en-US" sz="16000" dirty="0" smtClean="0">
                <a:solidFill>
                  <a:schemeClr val="tx1"/>
                </a:solidFill>
              </a:rPr>
              <a:t>TN</a:t>
            </a:r>
            <a:endParaRPr lang="en-US" sz="16000" dirty="0">
              <a:solidFill>
                <a:schemeClr val="tx1"/>
              </a:solidFill>
            </a:endParaRPr>
          </a:p>
          <a:p>
            <a:endParaRPr lang="en-US" dirty="0"/>
          </a:p>
        </p:txBody>
      </p:sp>
      <p:sp>
        <p:nvSpPr>
          <p:cNvPr id="11" name="TextBox 10"/>
          <p:cNvSpPr txBox="1"/>
          <p:nvPr/>
        </p:nvSpPr>
        <p:spPr>
          <a:xfrm>
            <a:off x="609600" y="5029200"/>
            <a:ext cx="11353800" cy="1415772"/>
          </a:xfrm>
          <a:prstGeom prst="rect">
            <a:avLst/>
          </a:prstGeom>
          <a:noFill/>
        </p:spPr>
        <p:txBody>
          <a:bodyPr wrap="square" rtlCol="0">
            <a:spAutoFit/>
          </a:bodyPr>
          <a:lstStyle/>
          <a:p>
            <a:endParaRPr lang="en-US" dirty="0"/>
          </a:p>
        </p:txBody>
      </p:sp>
      <p:sp>
        <p:nvSpPr>
          <p:cNvPr id="14" name="TextBox 13"/>
          <p:cNvSpPr txBox="1"/>
          <p:nvPr/>
        </p:nvSpPr>
        <p:spPr>
          <a:xfrm>
            <a:off x="533400" y="4724400"/>
            <a:ext cx="11353800" cy="11633954"/>
          </a:xfrm>
          <a:prstGeom prst="rect">
            <a:avLst/>
          </a:prstGeom>
          <a:solidFill>
            <a:schemeClr val="bg1"/>
          </a:solidFill>
          <a:ln>
            <a:solidFill>
              <a:schemeClr val="tx1"/>
            </a:solidFill>
          </a:ln>
        </p:spPr>
        <p:txBody>
          <a:bodyPr wrap="square" lIns="457200" tIns="182880" rIns="457200" bIns="182880" rtlCol="0">
            <a:spAutoFit/>
          </a:bodyPr>
          <a:lstStyle/>
          <a:p>
            <a:pPr algn="ctr">
              <a:defRPr/>
            </a:pPr>
            <a:r>
              <a:rPr lang="en-US" sz="7200" b="1" dirty="0" smtClean="0"/>
              <a:t>Summary</a:t>
            </a:r>
          </a:p>
          <a:p>
            <a:pPr algn="just">
              <a:defRPr/>
            </a:pPr>
            <a:r>
              <a:rPr lang="en-US" sz="4400" dirty="0" smtClean="0"/>
              <a:t>The CRaTER instrument on LRO has observed a slight increase in lunar albedo proton yield with lunar latitude which may be due to the presence of a thin (&lt; 10 cm) layer of hydration in the regolith [1]. This would be the first detection of lunar volatiles by high energy (&gt; 60 MeV) albedo protons.</a:t>
            </a:r>
          </a:p>
          <a:p>
            <a:pPr algn="just">
              <a:defRPr/>
            </a:pPr>
            <a:endParaRPr lang="en-US" sz="4400" dirty="0"/>
          </a:p>
          <a:p>
            <a:pPr algn="just">
              <a:defRPr/>
            </a:pPr>
            <a:r>
              <a:rPr lang="en-US" sz="4400" dirty="0" smtClean="0"/>
              <a:t>A new set of horizon-viewing observations over the next three years by CRaTER will test the hydrated layer hypothesis by looking for an enhanced flux of grazing-angle albedo protons produced by forward-scattering knock-on collisions with grazing-angle cosmic rays and solar energetic particles.</a:t>
            </a:r>
          </a:p>
        </p:txBody>
      </p:sp>
      <p:sp>
        <p:nvSpPr>
          <p:cNvPr id="1026" name="AutoShape 2" descr="imap://jkwilson@guero.sr.unh.edu:993/fetch%3EUID%3E/INBOX%3E45949?part=1.2.2&amp;filename=gefhaahe.pn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0" name="Picture 19" descr="gefhaahe.png"/>
          <p:cNvPicPr>
            <a:picLocks noChangeAspect="1"/>
          </p:cNvPicPr>
          <p:nvPr/>
        </p:nvPicPr>
        <p:blipFill>
          <a:blip r:embed="rId3" cstate="print"/>
          <a:stretch>
            <a:fillRect/>
          </a:stretch>
        </p:blipFill>
        <p:spPr>
          <a:xfrm>
            <a:off x="499872" y="463295"/>
            <a:ext cx="4453128" cy="3802671"/>
          </a:xfrm>
          <a:prstGeom prst="rect">
            <a:avLst/>
          </a:prstGeom>
          <a:ln>
            <a:solidFill>
              <a:schemeClr val="tx1"/>
            </a:solidFill>
          </a:ln>
        </p:spPr>
      </p:pic>
      <p:pic>
        <p:nvPicPr>
          <p:cNvPr id="21" name="Picture 20" descr="hbagbchc.png"/>
          <p:cNvPicPr>
            <a:picLocks noChangeAspect="1"/>
          </p:cNvPicPr>
          <p:nvPr/>
        </p:nvPicPr>
        <p:blipFill>
          <a:blip r:embed="rId4" cstate="print"/>
          <a:stretch>
            <a:fillRect/>
          </a:stretch>
        </p:blipFill>
        <p:spPr>
          <a:xfrm>
            <a:off x="38970741" y="463295"/>
            <a:ext cx="4482309" cy="3803905"/>
          </a:xfrm>
          <a:prstGeom prst="rect">
            <a:avLst/>
          </a:prstGeom>
          <a:ln>
            <a:solidFill>
              <a:schemeClr val="tx1"/>
            </a:solidFill>
          </a:ln>
        </p:spPr>
      </p:pic>
      <p:sp>
        <p:nvSpPr>
          <p:cNvPr id="35" name="TextBox 34"/>
          <p:cNvSpPr txBox="1"/>
          <p:nvPr/>
        </p:nvSpPr>
        <p:spPr>
          <a:xfrm>
            <a:off x="533400" y="16535400"/>
            <a:ext cx="11353800" cy="10279737"/>
          </a:xfrm>
          <a:prstGeom prst="rect">
            <a:avLst/>
          </a:prstGeom>
          <a:solidFill>
            <a:schemeClr val="bg1"/>
          </a:solidFill>
          <a:ln>
            <a:solidFill>
              <a:schemeClr val="tx1"/>
            </a:solidFill>
          </a:ln>
        </p:spPr>
        <p:txBody>
          <a:bodyPr wrap="square" lIns="457200" tIns="182880" rIns="457200" bIns="182880" rtlCol="0">
            <a:spAutoFit/>
          </a:bodyPr>
          <a:lstStyle/>
          <a:p>
            <a:pPr algn="just"/>
            <a:r>
              <a:rPr lang="en-US" sz="4400" dirty="0" err="1" smtClean="0"/>
              <a:t>CRaTER's</a:t>
            </a:r>
            <a:r>
              <a:rPr lang="en-US" sz="4400" dirty="0" smtClean="0"/>
              <a:t> six detectors can discriminate different elements in the galactic cosmic ray (GCR) population above ~10 MeV/nucleon, and can also distinguish between GCRs arriving from deep space and secondary particles traveling up from the lunar surface. </a:t>
            </a:r>
            <a:r>
              <a:rPr lang="en-US" sz="4400" b="1" u="sng" dirty="0" smtClean="0">
                <a:hlinkClick r:id="rId5"/>
              </a:rPr>
              <a:t>http://crater.sr.unh.edu/</a:t>
            </a:r>
            <a:endParaRPr lang="en-US" sz="4400" b="1" u="sng" dirty="0" smtClean="0"/>
          </a:p>
          <a:p>
            <a:pPr algn="just"/>
            <a:endParaRPr lang="en-US" sz="4800" b="1" u="sng" dirty="0" smtClean="0"/>
          </a:p>
          <a:p>
            <a:pPr algn="just"/>
            <a:endParaRPr lang="en-US" sz="4800" b="1" u="sng" dirty="0" smtClean="0"/>
          </a:p>
          <a:p>
            <a:pPr algn="just"/>
            <a:endParaRPr lang="en-US" sz="4800" b="1" u="sng" dirty="0" smtClean="0"/>
          </a:p>
          <a:p>
            <a:pPr algn="just"/>
            <a:endParaRPr lang="en-US" sz="4800" b="1" u="sng" dirty="0" smtClean="0"/>
          </a:p>
          <a:p>
            <a:pPr algn="just"/>
            <a:endParaRPr lang="en-US" sz="4800" b="1" u="sng" dirty="0" smtClean="0"/>
          </a:p>
          <a:p>
            <a:pPr algn="just"/>
            <a:endParaRPr lang="en-US" sz="4800" b="1" u="sng" dirty="0" smtClean="0"/>
          </a:p>
          <a:p>
            <a:pPr algn="just"/>
            <a:endParaRPr lang="en-US" sz="4800" b="1" u="sng" dirty="0" smtClean="0"/>
          </a:p>
        </p:txBody>
      </p:sp>
      <p:pic>
        <p:nvPicPr>
          <p:cNvPr id="36" name="Content Placeholder 11" descr="Figure1_2a.gif"/>
          <p:cNvPicPr>
            <a:picLocks noChangeAspect="1"/>
          </p:cNvPicPr>
          <p:nvPr/>
        </p:nvPicPr>
        <p:blipFill>
          <a:blip r:embed="rId6" cstate="print"/>
          <a:stretch>
            <a:fillRect/>
          </a:stretch>
        </p:blipFill>
        <p:spPr>
          <a:xfrm>
            <a:off x="762000" y="21488400"/>
            <a:ext cx="4876800" cy="5195993"/>
          </a:xfrm>
          <a:prstGeom prst="rect">
            <a:avLst/>
          </a:prstGeom>
        </p:spPr>
      </p:pic>
      <p:pic>
        <p:nvPicPr>
          <p:cNvPr id="37" name="Picture 36" descr="CRaTER Diagram.png"/>
          <p:cNvPicPr>
            <a:picLocks noChangeAspect="1"/>
          </p:cNvPicPr>
          <p:nvPr/>
        </p:nvPicPr>
        <p:blipFill>
          <a:blip r:embed="rId7" cstate="print"/>
          <a:stretch>
            <a:fillRect/>
          </a:stretch>
        </p:blipFill>
        <p:spPr>
          <a:xfrm>
            <a:off x="6324600" y="21793200"/>
            <a:ext cx="5227883" cy="4648200"/>
          </a:xfrm>
          <a:prstGeom prst="rect">
            <a:avLst/>
          </a:prstGeom>
        </p:spPr>
      </p:pic>
      <p:cxnSp>
        <p:nvCxnSpPr>
          <p:cNvPr id="38" name="Straight Arrow Connector 37"/>
          <p:cNvCxnSpPr/>
          <p:nvPr/>
        </p:nvCxnSpPr>
        <p:spPr>
          <a:xfrm flipH="1">
            <a:off x="3124200" y="22174200"/>
            <a:ext cx="4114800" cy="609600"/>
          </a:xfrm>
          <a:prstGeom prst="straightConnector1">
            <a:avLst/>
          </a:prstGeom>
          <a:ln w="2540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H="1" flipV="1">
            <a:off x="3733800" y="25679400"/>
            <a:ext cx="2514600" cy="304800"/>
          </a:xfrm>
          <a:prstGeom prst="straightConnector1">
            <a:avLst/>
          </a:prstGeom>
          <a:ln w="25400">
            <a:solidFill>
              <a:srgbClr val="0070C0"/>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533400" y="30708600"/>
            <a:ext cx="13411200" cy="1846659"/>
          </a:xfrm>
          <a:prstGeom prst="rect">
            <a:avLst/>
          </a:prstGeom>
          <a:solidFill>
            <a:schemeClr val="bg1"/>
          </a:solidFill>
          <a:ln>
            <a:solidFill>
              <a:schemeClr val="tx1"/>
            </a:solidFill>
          </a:ln>
        </p:spPr>
        <p:txBody>
          <a:bodyPr wrap="square" lIns="457200" tIns="182880" rIns="457200" bIns="182880" rtlCol="0">
            <a:spAutoFit/>
          </a:bodyPr>
          <a:lstStyle/>
          <a:p>
            <a:pPr marL="514350" lvl="0" indent="-514350" algn="ctr" defTabSz="912813" eaLnBrk="0" fontAlgn="base" hangingPunct="0">
              <a:spcBef>
                <a:spcPct val="20000"/>
              </a:spcBef>
              <a:defRPr/>
            </a:pPr>
            <a:r>
              <a:rPr lang="en-US" sz="4800" b="1" dirty="0" smtClean="0"/>
              <a:t>Acknowledgements</a:t>
            </a:r>
            <a:r>
              <a:rPr lang="en-US" sz="4800" dirty="0" smtClean="0"/>
              <a:t>: This work was supported by the NASA LRO project and the DREAM2 Project </a:t>
            </a:r>
          </a:p>
        </p:txBody>
      </p:sp>
      <p:pic>
        <p:nvPicPr>
          <p:cNvPr id="25" name="Picture 24" descr="LunarLat.PNG"/>
          <p:cNvPicPr>
            <a:picLocks noChangeAspect="1"/>
          </p:cNvPicPr>
          <p:nvPr/>
        </p:nvPicPr>
        <p:blipFill>
          <a:blip r:embed="rId8" cstate="print"/>
          <a:stretch>
            <a:fillRect/>
          </a:stretch>
        </p:blipFill>
        <p:spPr>
          <a:xfrm>
            <a:off x="22993350" y="6496050"/>
            <a:ext cx="5953641" cy="8915400"/>
          </a:xfrm>
          <a:prstGeom prst="rect">
            <a:avLst/>
          </a:prstGeom>
        </p:spPr>
      </p:pic>
      <p:pic>
        <p:nvPicPr>
          <p:cNvPr id="33" name="Picture 32" descr="LunarLat2.PNG"/>
          <p:cNvPicPr>
            <a:picLocks noChangeAspect="1"/>
          </p:cNvPicPr>
          <p:nvPr/>
        </p:nvPicPr>
        <p:blipFill>
          <a:blip r:embed="rId9" cstate="print"/>
          <a:stretch>
            <a:fillRect/>
          </a:stretch>
        </p:blipFill>
        <p:spPr>
          <a:xfrm>
            <a:off x="12344400" y="6477000"/>
            <a:ext cx="10314241" cy="8915400"/>
          </a:xfrm>
          <a:prstGeom prst="rect">
            <a:avLst/>
          </a:prstGeom>
        </p:spPr>
      </p:pic>
      <p:sp>
        <p:nvSpPr>
          <p:cNvPr id="41" name="TextBox 40"/>
          <p:cNvSpPr txBox="1"/>
          <p:nvPr/>
        </p:nvSpPr>
        <p:spPr>
          <a:xfrm>
            <a:off x="12344400" y="4724400"/>
            <a:ext cx="16611600" cy="1477328"/>
          </a:xfrm>
          <a:prstGeom prst="rect">
            <a:avLst/>
          </a:prstGeom>
          <a:solidFill>
            <a:schemeClr val="bg1"/>
          </a:solidFill>
          <a:ln>
            <a:solidFill>
              <a:schemeClr val="tx1"/>
            </a:solidFill>
          </a:ln>
        </p:spPr>
        <p:txBody>
          <a:bodyPr wrap="square" lIns="457200" tIns="182880" rIns="457200" bIns="182880" rtlCol="0">
            <a:spAutoFit/>
          </a:bodyPr>
          <a:lstStyle/>
          <a:p>
            <a:pPr algn="ctr">
              <a:defRPr/>
            </a:pPr>
            <a:r>
              <a:rPr lang="en-US" sz="7200" b="1" dirty="0" smtClean="0"/>
              <a:t>Albedo Proton Yield Latitudinal Trend</a:t>
            </a:r>
          </a:p>
        </p:txBody>
      </p:sp>
      <p:pic>
        <p:nvPicPr>
          <p:cNvPr id="43" name="Picture 42" descr="Off_nadir_orient.PNG"/>
          <p:cNvPicPr>
            <a:picLocks noChangeAspect="1"/>
          </p:cNvPicPr>
          <p:nvPr/>
        </p:nvPicPr>
        <p:blipFill>
          <a:blip r:embed="rId10" cstate="print"/>
          <a:stretch>
            <a:fillRect/>
          </a:stretch>
        </p:blipFill>
        <p:spPr>
          <a:xfrm>
            <a:off x="35966400" y="9020175"/>
            <a:ext cx="7286317" cy="5914916"/>
          </a:xfrm>
          <a:prstGeom prst="rect">
            <a:avLst/>
          </a:prstGeom>
        </p:spPr>
      </p:pic>
      <p:pic>
        <p:nvPicPr>
          <p:cNvPr id="45" name="Picture 44" descr="AndrewIllust.PNG"/>
          <p:cNvPicPr>
            <a:picLocks noChangeAspect="1"/>
          </p:cNvPicPr>
          <p:nvPr/>
        </p:nvPicPr>
        <p:blipFill>
          <a:blip r:embed="rId11" cstate="print"/>
          <a:stretch>
            <a:fillRect/>
          </a:stretch>
        </p:blipFill>
        <p:spPr>
          <a:xfrm>
            <a:off x="15030450" y="23774400"/>
            <a:ext cx="11315700" cy="8734583"/>
          </a:xfrm>
          <a:prstGeom prst="rect">
            <a:avLst/>
          </a:prstGeom>
        </p:spPr>
      </p:pic>
      <p:sp>
        <p:nvSpPr>
          <p:cNvPr id="46" name="TextBox 45"/>
          <p:cNvSpPr txBox="1"/>
          <p:nvPr/>
        </p:nvSpPr>
        <p:spPr>
          <a:xfrm>
            <a:off x="12315825" y="15697200"/>
            <a:ext cx="16640175" cy="7817525"/>
          </a:xfrm>
          <a:prstGeom prst="rect">
            <a:avLst/>
          </a:prstGeom>
          <a:solidFill>
            <a:schemeClr val="bg1"/>
          </a:solidFill>
          <a:ln>
            <a:solidFill>
              <a:schemeClr val="tx1"/>
            </a:solidFill>
          </a:ln>
        </p:spPr>
        <p:txBody>
          <a:bodyPr wrap="square" lIns="457200" tIns="182880" rIns="457200" bIns="182880" rtlCol="0">
            <a:spAutoFit/>
          </a:bodyPr>
          <a:lstStyle/>
          <a:p>
            <a:pPr algn="just">
              <a:defRPr/>
            </a:pPr>
            <a:r>
              <a:rPr lang="en-US" sz="4400" dirty="0" smtClean="0"/>
              <a:t>The yield of albedo protons in the highlands is ~1% greater near the poles than near the equator.  This cannot be explained by hydration to depth in the polar regolith, as deep H should </a:t>
            </a:r>
            <a:r>
              <a:rPr lang="en-US" sz="4400" i="1" dirty="0" smtClean="0"/>
              <a:t>suppress</a:t>
            </a:r>
            <a:r>
              <a:rPr lang="en-US" sz="4400" dirty="0" smtClean="0"/>
              <a:t> the proton yield.  Rather, we hypothesize that a thin layer (&lt; 10 cm) of hydrated regolith could enhance the yield over dry regolith by converting albedo neutrons into albedo protons through knock-on collisions. Simulations of lunar albedo protons in wet and dry regolith using GEANT4 qualitatively support this mechanism, although the density of hydrogen required to produce the observed effect may be larger than the ~100-200 </a:t>
            </a:r>
            <a:r>
              <a:rPr lang="en-US" sz="4400" dirty="0" err="1" smtClean="0"/>
              <a:t>ppm</a:t>
            </a:r>
            <a:r>
              <a:rPr lang="en-US" sz="4400" dirty="0" smtClean="0"/>
              <a:t> suggested by neutron observations near poles and in permanently shaded regions [2].</a:t>
            </a:r>
          </a:p>
        </p:txBody>
      </p:sp>
      <p:pic>
        <p:nvPicPr>
          <p:cNvPr id="51" name="Picture 50" descr="Norm_Orient.PNG"/>
          <p:cNvPicPr>
            <a:picLocks noChangeAspect="1"/>
          </p:cNvPicPr>
          <p:nvPr/>
        </p:nvPicPr>
        <p:blipFill>
          <a:blip r:embed="rId12" cstate="print"/>
          <a:stretch>
            <a:fillRect/>
          </a:stretch>
        </p:blipFill>
        <p:spPr>
          <a:xfrm>
            <a:off x="29594175" y="9020175"/>
            <a:ext cx="6171602" cy="5943600"/>
          </a:xfrm>
          <a:prstGeom prst="rect">
            <a:avLst/>
          </a:prstGeom>
        </p:spPr>
      </p:pic>
      <p:sp>
        <p:nvSpPr>
          <p:cNvPr id="52" name="TextBox 51"/>
          <p:cNvSpPr txBox="1"/>
          <p:nvPr/>
        </p:nvSpPr>
        <p:spPr>
          <a:xfrm>
            <a:off x="26746200" y="25527000"/>
            <a:ext cx="16764000" cy="6894195"/>
          </a:xfrm>
          <a:prstGeom prst="rect">
            <a:avLst/>
          </a:prstGeom>
          <a:solidFill>
            <a:schemeClr val="bg1"/>
          </a:solidFill>
          <a:ln>
            <a:solidFill>
              <a:schemeClr val="tx1"/>
            </a:solidFill>
          </a:ln>
        </p:spPr>
        <p:txBody>
          <a:bodyPr wrap="square" lIns="457200" tIns="182880" rIns="457200" bIns="182880" rtlCol="0">
            <a:spAutoFit/>
          </a:bodyPr>
          <a:lstStyle/>
          <a:p>
            <a:pPr algn="ctr">
              <a:defRPr/>
            </a:pPr>
            <a:r>
              <a:rPr lang="en-US" sz="7200" b="1" dirty="0" smtClean="0"/>
              <a:t>Future Work</a:t>
            </a:r>
          </a:p>
          <a:p>
            <a:pPr algn="just">
              <a:buFont typeface="Arial" pitchFamily="34" charset="0"/>
              <a:buChar char="•"/>
              <a:defRPr/>
            </a:pPr>
            <a:r>
              <a:rPr lang="en-US" sz="4400" dirty="0" smtClean="0"/>
              <a:t> More horizon observations are scheduled for November 2015 and May 2016, all of which occur over the lunar terminator at either dawn or dusk.</a:t>
            </a:r>
          </a:p>
          <a:p>
            <a:pPr algn="just">
              <a:buFont typeface="Arial" pitchFamily="34" charset="0"/>
              <a:buChar char="•"/>
              <a:defRPr/>
            </a:pPr>
            <a:r>
              <a:rPr lang="en-US" sz="4400" dirty="0" smtClean="0"/>
              <a:t> In the LRO Dynamic Moon Mission (2016-2018) CRaTER will make one horizon observation covering a full meridian (half orbit) every 4 days.  These observations will cover all Earth-facing longitudes and all local times, meaning we can search for diurnal variations in the H abundance.</a:t>
            </a:r>
          </a:p>
        </p:txBody>
      </p:sp>
      <p:sp>
        <p:nvSpPr>
          <p:cNvPr id="53" name="TextBox 52"/>
          <p:cNvSpPr txBox="1"/>
          <p:nvPr/>
        </p:nvSpPr>
        <p:spPr>
          <a:xfrm>
            <a:off x="533400" y="27051000"/>
            <a:ext cx="13487400" cy="3416320"/>
          </a:xfrm>
          <a:prstGeom prst="rect">
            <a:avLst/>
          </a:prstGeom>
          <a:solidFill>
            <a:schemeClr val="bg1"/>
          </a:solidFill>
          <a:ln>
            <a:solidFill>
              <a:schemeClr val="tx1"/>
            </a:solidFill>
          </a:ln>
        </p:spPr>
        <p:txBody>
          <a:bodyPr wrap="square" lIns="457200" tIns="182880" rIns="457200" bIns="182880" rtlCol="0">
            <a:spAutoFit/>
          </a:bodyPr>
          <a:lstStyle/>
          <a:p>
            <a:pPr algn="ctr">
              <a:defRPr/>
            </a:pPr>
            <a:r>
              <a:rPr lang="en-US" sz="6600" b="1" dirty="0" smtClean="0"/>
              <a:t>References</a:t>
            </a:r>
          </a:p>
          <a:p>
            <a:pPr marL="742950" indent="-742950" algn="just">
              <a:buAutoNum type="arabicPeriod"/>
              <a:defRPr/>
            </a:pPr>
            <a:r>
              <a:rPr lang="en-US" sz="4400" dirty="0" smtClean="0"/>
              <a:t>N. Schwadron et al., submitted to </a:t>
            </a:r>
            <a:r>
              <a:rPr lang="en-US" sz="4400" dirty="0" err="1" smtClean="0"/>
              <a:t>Icarus</a:t>
            </a:r>
            <a:r>
              <a:rPr lang="en-US" sz="4400" dirty="0" smtClean="0"/>
              <a:t> (2015)</a:t>
            </a:r>
          </a:p>
          <a:p>
            <a:pPr marL="742950" indent="-742950" algn="just">
              <a:buAutoNum type="arabicPeriod"/>
              <a:defRPr/>
            </a:pPr>
            <a:r>
              <a:rPr lang="en-US" sz="4400" dirty="0" smtClean="0"/>
              <a:t>D. Lawrence et al. [2006], JGR, 111</a:t>
            </a:r>
            <a:r>
              <a:rPr lang="en-US" sz="4400" smtClean="0"/>
              <a:t>, </a:t>
            </a:r>
            <a:r>
              <a:rPr lang="en-US" sz="4400" smtClean="0"/>
              <a:t>E08001;</a:t>
            </a:r>
            <a:endParaRPr lang="en-US" sz="4400" dirty="0" smtClean="0"/>
          </a:p>
          <a:p>
            <a:pPr marL="742950" indent="-742950" algn="just">
              <a:defRPr/>
            </a:pPr>
            <a:r>
              <a:rPr lang="en-US" sz="4400" dirty="0" smtClean="0"/>
              <a:t>	A. Sanin et al. [2012], JGR, 117, E00H26</a:t>
            </a:r>
          </a:p>
        </p:txBody>
      </p:sp>
      <p:sp>
        <p:nvSpPr>
          <p:cNvPr id="59" name="TextBox 58"/>
          <p:cNvSpPr txBox="1"/>
          <p:nvPr/>
        </p:nvSpPr>
        <p:spPr>
          <a:xfrm>
            <a:off x="12573000" y="14782800"/>
            <a:ext cx="4038600" cy="523220"/>
          </a:xfrm>
          <a:prstGeom prst="rect">
            <a:avLst/>
          </a:prstGeom>
          <a:noFill/>
        </p:spPr>
        <p:txBody>
          <a:bodyPr wrap="square" rtlCol="0">
            <a:spAutoFit/>
          </a:bodyPr>
          <a:lstStyle/>
          <a:p>
            <a:r>
              <a:rPr lang="en-US" sz="2800" dirty="0" smtClean="0"/>
              <a:t>Schwadron et al. 2015</a:t>
            </a:r>
            <a:endParaRPr lang="en-US" sz="2800" dirty="0"/>
          </a:p>
        </p:txBody>
      </p:sp>
      <p:sp>
        <p:nvSpPr>
          <p:cNvPr id="60" name="TextBox 59"/>
          <p:cNvSpPr txBox="1"/>
          <p:nvPr/>
        </p:nvSpPr>
        <p:spPr>
          <a:xfrm>
            <a:off x="24612600" y="14020800"/>
            <a:ext cx="4038600" cy="523220"/>
          </a:xfrm>
          <a:prstGeom prst="rect">
            <a:avLst/>
          </a:prstGeom>
          <a:noFill/>
        </p:spPr>
        <p:txBody>
          <a:bodyPr wrap="square" rtlCol="0">
            <a:spAutoFit/>
          </a:bodyPr>
          <a:lstStyle/>
          <a:p>
            <a:pPr algn="r"/>
            <a:r>
              <a:rPr lang="en-US" sz="2800" dirty="0" smtClean="0"/>
              <a:t>Schwadron et al. 2015</a:t>
            </a:r>
            <a:endParaRPr lang="en-US" sz="28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6387</TotalTime>
  <Words>672</Words>
  <Application>Microsoft Office PowerPoint</Application>
  <PresentationFormat>Custom</PresentationFormat>
  <Paragraphs>40</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Shallow Lunar Hydrogen and Forward-Scattered Albedo Protons</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Detecting Low-Contrast Features in the Cosmic Ray Albedo Proton Map of the Moon</dc:title>
  <dc:creator>Jody Wilson</dc:creator>
  <cp:lastModifiedBy>Jody Wilson</cp:lastModifiedBy>
  <cp:revision>193</cp:revision>
  <dcterms:created xsi:type="dcterms:W3CDTF">2013-10-08T15:32:58Z</dcterms:created>
  <dcterms:modified xsi:type="dcterms:W3CDTF">2015-10-15T14:15:46Z</dcterms:modified>
</cp:coreProperties>
</file>