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36576000" cy="29260800"/>
  <p:notesSz cx="7023100" cy="9309100"/>
  <p:defaultTextStyle>
    <a:defPPr>
      <a:defRPr lang="en-US"/>
    </a:defPPr>
    <a:lvl1pPr marL="0" algn="l" defTabSz="3318175" rtl="0" eaLnBrk="1" latinLnBrk="0" hangingPunct="1">
      <a:defRPr sz="6532" kern="1200">
        <a:solidFill>
          <a:schemeClr val="tx1"/>
        </a:solidFill>
        <a:latin typeface="+mn-lt"/>
        <a:ea typeface="+mn-ea"/>
        <a:cs typeface="+mn-cs"/>
      </a:defRPr>
    </a:lvl1pPr>
    <a:lvl2pPr marL="1659087" algn="l" defTabSz="3318175" rtl="0" eaLnBrk="1" latinLnBrk="0" hangingPunct="1">
      <a:defRPr sz="6532" kern="1200">
        <a:solidFill>
          <a:schemeClr val="tx1"/>
        </a:solidFill>
        <a:latin typeface="+mn-lt"/>
        <a:ea typeface="+mn-ea"/>
        <a:cs typeface="+mn-cs"/>
      </a:defRPr>
    </a:lvl2pPr>
    <a:lvl3pPr marL="3318175" algn="l" defTabSz="3318175" rtl="0" eaLnBrk="1" latinLnBrk="0" hangingPunct="1">
      <a:defRPr sz="6532" kern="1200">
        <a:solidFill>
          <a:schemeClr val="tx1"/>
        </a:solidFill>
        <a:latin typeface="+mn-lt"/>
        <a:ea typeface="+mn-ea"/>
        <a:cs typeface="+mn-cs"/>
      </a:defRPr>
    </a:lvl3pPr>
    <a:lvl4pPr marL="4977262" algn="l" defTabSz="3318175" rtl="0" eaLnBrk="1" latinLnBrk="0" hangingPunct="1">
      <a:defRPr sz="6532" kern="1200">
        <a:solidFill>
          <a:schemeClr val="tx1"/>
        </a:solidFill>
        <a:latin typeface="+mn-lt"/>
        <a:ea typeface="+mn-ea"/>
        <a:cs typeface="+mn-cs"/>
      </a:defRPr>
    </a:lvl4pPr>
    <a:lvl5pPr marL="6636350" algn="l" defTabSz="3318175" rtl="0" eaLnBrk="1" latinLnBrk="0" hangingPunct="1">
      <a:defRPr sz="6532" kern="1200">
        <a:solidFill>
          <a:schemeClr val="tx1"/>
        </a:solidFill>
        <a:latin typeface="+mn-lt"/>
        <a:ea typeface="+mn-ea"/>
        <a:cs typeface="+mn-cs"/>
      </a:defRPr>
    </a:lvl5pPr>
    <a:lvl6pPr marL="8295437" algn="l" defTabSz="3318175" rtl="0" eaLnBrk="1" latinLnBrk="0" hangingPunct="1">
      <a:defRPr sz="6532" kern="1200">
        <a:solidFill>
          <a:schemeClr val="tx1"/>
        </a:solidFill>
        <a:latin typeface="+mn-lt"/>
        <a:ea typeface="+mn-ea"/>
        <a:cs typeface="+mn-cs"/>
      </a:defRPr>
    </a:lvl6pPr>
    <a:lvl7pPr marL="9954524" algn="l" defTabSz="3318175" rtl="0" eaLnBrk="1" latinLnBrk="0" hangingPunct="1">
      <a:defRPr sz="6532" kern="1200">
        <a:solidFill>
          <a:schemeClr val="tx1"/>
        </a:solidFill>
        <a:latin typeface="+mn-lt"/>
        <a:ea typeface="+mn-ea"/>
        <a:cs typeface="+mn-cs"/>
      </a:defRPr>
    </a:lvl7pPr>
    <a:lvl8pPr marL="11613612" algn="l" defTabSz="3318175" rtl="0" eaLnBrk="1" latinLnBrk="0" hangingPunct="1">
      <a:defRPr sz="6532" kern="1200">
        <a:solidFill>
          <a:schemeClr val="tx1"/>
        </a:solidFill>
        <a:latin typeface="+mn-lt"/>
        <a:ea typeface="+mn-ea"/>
        <a:cs typeface="+mn-cs"/>
      </a:defRPr>
    </a:lvl8pPr>
    <a:lvl9pPr marL="13272699" algn="l" defTabSz="3318175" rtl="0" eaLnBrk="1" latinLnBrk="0" hangingPunct="1">
      <a:defRPr sz="6532"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0" autoAdjust="0"/>
    <p:restoredTop sz="94057" autoAdjust="0"/>
  </p:normalViewPr>
  <p:slideViewPr>
    <p:cSldViewPr snapToGrid="0">
      <p:cViewPr>
        <p:scale>
          <a:sx n="22" d="100"/>
          <a:sy n="22" d="100"/>
        </p:scale>
        <p:origin x="-196" y="-968"/>
      </p:cViewPr>
      <p:guideLst>
        <p:guide orient="horz" pos="9216"/>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smtClean="0"/>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C6FB2A3-5D2A-4800-BDD6-A639736406AC}" type="datetimeFigureOut">
              <a:rPr lang="en-US" smtClean="0"/>
              <a:t>11/20/2015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1301581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6FB2A3-5D2A-4800-BDD6-A639736406AC}" type="datetimeFigureOut">
              <a:rPr lang="en-US" smtClean="0"/>
              <a:t>11/20/2015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1362089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smtClean="0"/>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C6FB2A3-5D2A-4800-BDD6-A639736406AC}" type="datetimeFigureOut">
              <a:rPr lang="en-US" smtClean="0"/>
              <a:t>11/20/2015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2654971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C6FB2A3-5D2A-4800-BDD6-A639736406AC}" type="datetimeFigureOut">
              <a:rPr lang="en-US" smtClean="0"/>
              <a:t>11/20/2015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383684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C6FB2A3-5D2A-4800-BDD6-A639736406AC}" type="datetimeFigureOut">
              <a:rPr lang="en-US" smtClean="0"/>
              <a:t>11/20/2015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1282319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C6FB2A3-5D2A-4800-BDD6-A639736406AC}" type="datetimeFigureOut">
              <a:rPr lang="en-US" smtClean="0"/>
              <a:t>11/20/2015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3342584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6FB2A3-5D2A-4800-BDD6-A639736406AC}" type="datetimeFigureOut">
              <a:rPr lang="en-US" smtClean="0"/>
              <a:t>11/20/2015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905634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smtClean="0"/>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6FB2A3-5D2A-4800-BDD6-A639736406AC}" type="datetimeFigureOut">
              <a:rPr lang="en-US" smtClean="0"/>
              <a:t>11/20/2015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1479558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smtClean="0"/>
              <a:t>Click icon to add picture</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6FB2A3-5D2A-4800-BDD6-A639736406AC}" type="datetimeFigureOut">
              <a:rPr lang="en-US" smtClean="0"/>
              <a:t>11/20/2015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4012360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6FB2A3-5D2A-4800-BDD6-A639736406AC}" type="datetimeFigureOut">
              <a:rPr lang="en-US" smtClean="0"/>
              <a:t>11/20/2015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3682117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6FB2A3-5D2A-4800-BDD6-A639736406AC}" type="datetimeFigureOut">
              <a:rPr lang="en-US" smtClean="0"/>
              <a:t>11/20/2015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2988002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6C6FB2A3-5D2A-4800-BDD6-A639736406AC}" type="datetimeFigureOut">
              <a:rPr lang="en-US" smtClean="0"/>
              <a:t>11/20/2015</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2D672557-EAF0-449A-8FF7-1E7C79DDBF61}" type="slidenum">
              <a:rPr lang="en-US" smtClean="0"/>
              <a:t>‹#›</a:t>
            </a:fld>
            <a:endParaRPr lang="en-US"/>
          </a:p>
        </p:txBody>
      </p:sp>
    </p:spTree>
    <p:extLst>
      <p:ext uri="{BB962C8B-B14F-4D97-AF65-F5344CB8AC3E}">
        <p14:creationId xmlns:p14="http://schemas.microsoft.com/office/powerpoint/2010/main" val="36561406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emf"/><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emf"/><Relationship Id="rId15" Type="http://schemas.openxmlformats.org/officeDocument/2006/relationships/image" Target="../media/image14.jpe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1486" y="258633"/>
            <a:ext cx="27154421" cy="2246769"/>
          </a:xfrm>
          <a:prstGeom prst="rect">
            <a:avLst/>
          </a:prstGeom>
          <a:noFill/>
        </p:spPr>
        <p:txBody>
          <a:bodyPr wrap="none" rtlCol="0">
            <a:spAutoFit/>
          </a:bodyPr>
          <a:lstStyle/>
          <a:p>
            <a:r>
              <a:rPr lang="en-US" sz="7000" b="1" dirty="0">
                <a:latin typeface="+mj-lt"/>
              </a:rPr>
              <a:t>Physical Modeling of the Atmospheric Boundary </a:t>
            </a:r>
            <a:r>
              <a:rPr lang="en-US" sz="7000" b="1" dirty="0" smtClean="0">
                <a:latin typeface="+mj-lt"/>
              </a:rPr>
              <a:t>Layer (ABL) for </a:t>
            </a:r>
            <a:r>
              <a:rPr lang="en-US" sz="7000" b="1" dirty="0">
                <a:latin typeface="+mj-lt"/>
              </a:rPr>
              <a:t>Wind Energy </a:t>
            </a:r>
            <a:endParaRPr lang="en-US" sz="7000" b="1" dirty="0" smtClean="0">
              <a:latin typeface="+mj-lt"/>
            </a:endParaRPr>
          </a:p>
          <a:p>
            <a:r>
              <a:rPr lang="en-US" sz="7000" b="1" dirty="0" smtClean="0">
                <a:latin typeface="+mj-lt"/>
              </a:rPr>
              <a:t>and </a:t>
            </a:r>
            <a:r>
              <a:rPr lang="en-US" sz="7000" b="1" dirty="0">
                <a:latin typeface="+mj-lt"/>
              </a:rPr>
              <a:t>Wind Engineering </a:t>
            </a:r>
            <a:r>
              <a:rPr lang="en-US" sz="7000" b="1" dirty="0" smtClean="0">
                <a:latin typeface="+mj-lt"/>
              </a:rPr>
              <a:t>Studies In the UNH Flow Physics Facility</a:t>
            </a:r>
            <a:endParaRPr lang="en-US" sz="7000" b="1" dirty="0">
              <a:latin typeface="+mj-lt"/>
            </a:endParaRPr>
          </a:p>
        </p:txBody>
      </p:sp>
      <p:sp>
        <p:nvSpPr>
          <p:cNvPr id="3" name="TextBox 2"/>
          <p:cNvSpPr txBox="1"/>
          <p:nvPr/>
        </p:nvSpPr>
        <p:spPr>
          <a:xfrm>
            <a:off x="1023673" y="4855299"/>
            <a:ext cx="10972800" cy="646331"/>
          </a:xfrm>
          <a:prstGeom prst="rect">
            <a:avLst/>
          </a:prstGeom>
          <a:solidFill>
            <a:schemeClr val="accent1">
              <a:lumMod val="75000"/>
            </a:schemeClr>
          </a:solidFill>
        </p:spPr>
        <p:txBody>
          <a:bodyPr wrap="square" rtlCol="0">
            <a:spAutoFit/>
          </a:bodyPr>
          <a:lstStyle/>
          <a:p>
            <a:r>
              <a:rPr lang="en-US" sz="3600" b="1" dirty="0" smtClean="0">
                <a:solidFill>
                  <a:schemeClr val="bg1"/>
                </a:solidFill>
              </a:rPr>
              <a:t>The UNH Flow Physics Facility</a:t>
            </a:r>
            <a:endParaRPr lang="en-US" sz="3600" b="1" dirty="0">
              <a:solidFill>
                <a:schemeClr val="bg1"/>
              </a:solidFill>
            </a:endParaRPr>
          </a:p>
        </p:txBody>
      </p:sp>
      <mc:AlternateContent xmlns:mc="http://schemas.openxmlformats.org/markup-compatibility/2006">
        <mc:Choice xmlns:a14="http://schemas.microsoft.com/office/drawing/2010/main" Requires="a14">
          <p:sp>
            <p:nvSpPr>
              <p:cNvPr id="4" name="TextBox 3"/>
              <p:cNvSpPr txBox="1"/>
              <p:nvPr/>
            </p:nvSpPr>
            <p:spPr>
              <a:xfrm>
                <a:off x="1023673" y="11565471"/>
                <a:ext cx="10972800" cy="3970318"/>
              </a:xfrm>
              <a:prstGeom prst="rect">
                <a:avLst/>
              </a:prstGeom>
              <a:noFill/>
            </p:spPr>
            <p:txBody>
              <a:bodyPr wrap="square" rtlCol="0">
                <a:spAutoFit/>
              </a:bodyPr>
              <a:lstStyle/>
              <a:p>
                <a:pPr>
                  <a:lnSpc>
                    <a:spcPct val="150000"/>
                  </a:lnSpc>
                </a:pPr>
                <a:r>
                  <a:rPr lang="en-US" sz="2800" dirty="0" smtClean="0"/>
                  <a:t>The Flow Physics Facility (FPF) at UNH has test section dimensions W=6.0 m, H=2.7 m and L=72 m. </a:t>
                </a:r>
                <a:r>
                  <a:rPr lang="en-US" sz="2800" dirty="0"/>
                  <a:t>The FPF was designed to study high Reynolds number turbulent boundary layers </a:t>
                </a:r>
                <a:r>
                  <a:rPr lang="en-US" sz="2800" dirty="0" smtClean="0"/>
                  <a:t>, and it can currently (Phase 1) produce boundary layers of scale ratios (Karman number) measured up to </a:t>
                </a:r>
                <a:r>
                  <a:rPr lang="en-US" sz="2800" dirty="0" smtClean="0"/>
                  <a:t>        </a:t>
                </a:r>
                <a14:m>
                  <m:oMath xmlns:m="http://schemas.openxmlformats.org/officeDocument/2006/math">
                    <m:sSup>
                      <m:sSupPr>
                        <m:ctrlPr>
                          <a:rPr lang="en-US" sz="2800" b="0" i="1" smtClean="0">
                            <a:latin typeface="Cambria Math" panose="02040503050406030204" pitchFamily="18" charset="0"/>
                          </a:rPr>
                        </m:ctrlPr>
                      </m:sSupPr>
                      <m:e>
                        <m:r>
                          <a:rPr lang="en-US" sz="2800" b="0" i="1" smtClean="0">
                            <a:latin typeface="Cambria Math" panose="02040503050406030204" pitchFamily="18" charset="0"/>
                          </a:rPr>
                          <m:t>𝛿</m:t>
                        </m:r>
                      </m:e>
                      <m:sup>
                        <m:r>
                          <a:rPr lang="en-US" sz="2800" b="0" i="1" smtClean="0">
                            <a:latin typeface="Cambria Math" panose="02040503050406030204" pitchFamily="18" charset="0"/>
                          </a:rPr>
                          <m:t>+</m:t>
                        </m:r>
                      </m:sup>
                    </m:sSup>
                    <m:r>
                      <a:rPr lang="en-US" sz="2800" b="0" i="1" smtClean="0">
                        <a:latin typeface="Cambria Math" panose="02040503050406030204" pitchFamily="18" charset="0"/>
                      </a:rPr>
                      <m:t>=</m:t>
                    </m:r>
                    <m:r>
                      <a:rPr lang="en-US" sz="2800" b="0" i="1" smtClean="0">
                        <a:latin typeface="Cambria Math"/>
                      </a:rPr>
                      <m:t>𝛿</m:t>
                    </m:r>
                    <m:sSub>
                      <m:sSubPr>
                        <m:ctrlPr>
                          <a:rPr lang="en-US" sz="2800" b="0" i="1" smtClean="0">
                            <a:latin typeface="Cambria Math" panose="02040503050406030204" pitchFamily="18" charset="0"/>
                          </a:rPr>
                        </m:ctrlPr>
                      </m:sSubPr>
                      <m:e>
                        <m:r>
                          <a:rPr lang="en-US" sz="2800" b="0" i="1" smtClean="0">
                            <a:latin typeface="Cambria Math"/>
                          </a:rPr>
                          <m:t>𝑢</m:t>
                        </m:r>
                      </m:e>
                      <m:sub>
                        <m:r>
                          <a:rPr lang="en-US" sz="2800" b="0" i="1" smtClean="0">
                            <a:latin typeface="Cambria Math"/>
                          </a:rPr>
                          <m:t>𝜏</m:t>
                        </m:r>
                      </m:sub>
                    </m:sSub>
                    <m:r>
                      <a:rPr lang="en-US" sz="2800" b="0" i="1" smtClean="0">
                        <a:latin typeface="Cambria Math"/>
                      </a:rPr>
                      <m:t>/</m:t>
                    </m:r>
                    <m:r>
                      <a:rPr lang="en-US" sz="2800" b="0" i="1" smtClean="0">
                        <a:latin typeface="Cambria Math"/>
                      </a:rPr>
                      <m:t>𝜈</m:t>
                    </m:r>
                    <m:r>
                      <a:rPr lang="en-US" sz="2800" b="0" i="1" smtClean="0">
                        <a:latin typeface="Cambria Math" panose="02040503050406030204" pitchFamily="18" charset="0"/>
                      </a:rPr>
                      <m:t> </m:t>
                    </m:r>
                  </m:oMath>
                </a14:m>
                <a:r>
                  <a:rPr lang="en-US" sz="2800" dirty="0" smtClean="0"/>
                  <a:t>of 19670 [1</a:t>
                </a:r>
                <a:r>
                  <a:rPr lang="en-US" sz="2800" dirty="0" smtClean="0"/>
                  <a:t>]. </a:t>
                </a:r>
                <a:r>
                  <a:rPr lang="en-US" sz="2800" dirty="0" smtClean="0"/>
                  <a:t>In addition, its large test section has great potential for wind energy and wind engineering studies.</a:t>
                </a:r>
                <a:endParaRPr lang="en-US" sz="2800" dirty="0"/>
              </a:p>
            </p:txBody>
          </p:sp>
        </mc:Choice>
        <mc:Fallback>
          <p:sp>
            <p:nvSpPr>
              <p:cNvPr id="4" name="TextBox 3"/>
              <p:cNvSpPr txBox="1">
                <a:spLocks noRot="1" noChangeAspect="1" noMove="1" noResize="1" noEditPoints="1" noAdjustHandles="1" noChangeArrowheads="1" noChangeShapeType="1" noTextEdit="1"/>
              </p:cNvSpPr>
              <p:nvPr/>
            </p:nvSpPr>
            <p:spPr>
              <a:xfrm>
                <a:off x="1023673" y="11565471"/>
                <a:ext cx="10972800" cy="3970318"/>
              </a:xfrm>
              <a:prstGeom prst="rect">
                <a:avLst/>
              </a:prstGeom>
              <a:blipFill rotWithShape="0">
                <a:blip r:embed="rId2"/>
                <a:stretch>
                  <a:fillRect l="-1167" r="-1167" b="-1687"/>
                </a:stretch>
              </a:blipFill>
            </p:spPr>
            <p:txBody>
              <a:bodyPr/>
              <a:lstStyle/>
              <a:p>
                <a:r>
                  <a:rPr lang="en-US">
                    <a:noFill/>
                  </a:rPr>
                  <a:t> </a:t>
                </a:r>
              </a:p>
            </p:txBody>
          </p:sp>
        </mc:Fallback>
      </mc:AlternateContent>
      <p:sp>
        <p:nvSpPr>
          <p:cNvPr id="7" name="TextBox 6"/>
          <p:cNvSpPr txBox="1"/>
          <p:nvPr/>
        </p:nvSpPr>
        <p:spPr>
          <a:xfrm>
            <a:off x="1023673" y="15949260"/>
            <a:ext cx="10972800" cy="646331"/>
          </a:xfrm>
          <a:prstGeom prst="rect">
            <a:avLst/>
          </a:prstGeom>
          <a:solidFill>
            <a:schemeClr val="accent1">
              <a:lumMod val="75000"/>
            </a:schemeClr>
          </a:solidFill>
        </p:spPr>
        <p:txBody>
          <a:bodyPr wrap="square" rtlCol="0">
            <a:spAutoFit/>
          </a:bodyPr>
          <a:lstStyle/>
          <a:p>
            <a:r>
              <a:rPr lang="en-US" sz="3600" b="1" dirty="0" smtClean="0">
                <a:solidFill>
                  <a:schemeClr val="bg1"/>
                </a:solidFill>
              </a:rPr>
              <a:t>The Atmospheric Boundary Layer</a:t>
            </a:r>
            <a:endParaRPr lang="en-US" sz="3600" b="1" dirty="0">
              <a:solidFill>
                <a:schemeClr val="bg1"/>
              </a:solidFill>
            </a:endParaRPr>
          </a:p>
        </p:txBody>
      </p:sp>
      <p:sp>
        <p:nvSpPr>
          <p:cNvPr id="8" name="TextBox 7"/>
          <p:cNvSpPr txBox="1"/>
          <p:nvPr/>
        </p:nvSpPr>
        <p:spPr>
          <a:xfrm>
            <a:off x="1023673" y="16842067"/>
            <a:ext cx="10972800" cy="4616648"/>
          </a:xfrm>
          <a:prstGeom prst="rect">
            <a:avLst/>
          </a:prstGeom>
          <a:noFill/>
        </p:spPr>
        <p:txBody>
          <a:bodyPr wrap="square" rtlCol="0">
            <a:spAutoFit/>
          </a:bodyPr>
          <a:lstStyle/>
          <a:p>
            <a:pPr>
              <a:lnSpc>
                <a:spcPct val="150000"/>
              </a:lnSpc>
            </a:pPr>
            <a:r>
              <a:rPr lang="en-US" sz="2800" dirty="0" smtClean="0"/>
              <a:t>In order to perform wind energy or wind engineering studies on scale models in a wind tunnel, the approach flow must mimic the atmospheric boundary layer (ABL). The ABL exists in three different states determined by the vertical temperature gradient:</a:t>
            </a:r>
          </a:p>
          <a:p>
            <a:pPr marL="457200" indent="-457200">
              <a:lnSpc>
                <a:spcPct val="150000"/>
              </a:lnSpc>
              <a:buFont typeface="Arial" panose="020B0604020202020204" pitchFamily="34" charset="0"/>
              <a:buChar char="•"/>
            </a:pPr>
            <a:r>
              <a:rPr lang="en-US" sz="2800" dirty="0" smtClean="0"/>
              <a:t>Neutral (no temperature gradient)</a:t>
            </a:r>
          </a:p>
          <a:p>
            <a:pPr marL="457200" indent="-457200">
              <a:lnSpc>
                <a:spcPct val="150000"/>
              </a:lnSpc>
              <a:buFont typeface="Arial" panose="020B0604020202020204" pitchFamily="34" charset="0"/>
              <a:buChar char="•"/>
            </a:pPr>
            <a:r>
              <a:rPr lang="en-US" sz="2800" dirty="0" smtClean="0"/>
              <a:t>Stable (positive potential temperature gradient)</a:t>
            </a:r>
          </a:p>
          <a:p>
            <a:pPr marL="457200" indent="-457200">
              <a:lnSpc>
                <a:spcPct val="150000"/>
              </a:lnSpc>
              <a:buFont typeface="Arial" panose="020B0604020202020204" pitchFamily="34" charset="0"/>
              <a:buChar char="•"/>
            </a:pPr>
            <a:r>
              <a:rPr lang="en-US" sz="2800" dirty="0" smtClean="0"/>
              <a:t>Unstable (negative potential temperature gradient)</a:t>
            </a:r>
          </a:p>
        </p:txBody>
      </p:sp>
      <p:sp>
        <p:nvSpPr>
          <p:cNvPr id="9" name="TextBox 8"/>
          <p:cNvSpPr txBox="1"/>
          <p:nvPr/>
        </p:nvSpPr>
        <p:spPr>
          <a:xfrm>
            <a:off x="1023673" y="21705191"/>
            <a:ext cx="10972800" cy="646331"/>
          </a:xfrm>
          <a:prstGeom prst="rect">
            <a:avLst/>
          </a:prstGeom>
          <a:solidFill>
            <a:schemeClr val="accent1">
              <a:lumMod val="75000"/>
            </a:schemeClr>
          </a:solidFill>
        </p:spPr>
        <p:txBody>
          <a:bodyPr wrap="square" rtlCol="0">
            <a:spAutoFit/>
          </a:bodyPr>
          <a:lstStyle/>
          <a:p>
            <a:r>
              <a:rPr lang="en-US" sz="3600" b="1" dirty="0" smtClean="0">
                <a:solidFill>
                  <a:schemeClr val="bg1"/>
                </a:solidFill>
              </a:rPr>
              <a:t>Research Objectives</a:t>
            </a:r>
            <a:endParaRPr lang="en-US" sz="3600" b="1" dirty="0">
              <a:solidFill>
                <a:schemeClr val="bg1"/>
              </a:solidFill>
            </a:endParaRPr>
          </a:p>
        </p:txBody>
      </p:sp>
      <p:sp>
        <p:nvSpPr>
          <p:cNvPr id="11" name="TextBox 10"/>
          <p:cNvSpPr txBox="1"/>
          <p:nvPr/>
        </p:nvSpPr>
        <p:spPr>
          <a:xfrm>
            <a:off x="1023673" y="22743206"/>
            <a:ext cx="10972800" cy="3108543"/>
          </a:xfrm>
          <a:prstGeom prst="rect">
            <a:avLst/>
          </a:prstGeom>
          <a:noFill/>
        </p:spPr>
        <p:txBody>
          <a:bodyPr wrap="square" rtlCol="0">
            <a:spAutoFit/>
          </a:bodyPr>
          <a:lstStyle/>
          <a:p>
            <a:r>
              <a:rPr lang="en-US" sz="2800" dirty="0" smtClean="0"/>
              <a:t>This study examines the FPF’s ability to simulate the ABL in the following ways:</a:t>
            </a:r>
          </a:p>
          <a:p>
            <a:pPr marL="457200" indent="-457200">
              <a:buFont typeface="Arial" panose="020B0604020202020204" pitchFamily="34" charset="0"/>
              <a:buChar char="•"/>
            </a:pPr>
            <a:r>
              <a:rPr lang="en-US" sz="2800" dirty="0" smtClean="0"/>
              <a:t>Compare existing FPF boundary layer data to ASCE standards for wind tunnel tests</a:t>
            </a:r>
          </a:p>
          <a:p>
            <a:pPr marL="457200" indent="-457200">
              <a:buFont typeface="Arial" panose="020B0604020202020204" pitchFamily="34" charset="0"/>
              <a:buChar char="•"/>
            </a:pPr>
            <a:r>
              <a:rPr lang="en-US" sz="2800" dirty="0" smtClean="0"/>
              <a:t>Perform a heat transfer analysis on the tunnel floor to estimate thermal lag </a:t>
            </a:r>
          </a:p>
          <a:p>
            <a:pPr marL="457200" indent="-457200">
              <a:buFont typeface="Arial" panose="020B0604020202020204" pitchFamily="34" charset="0"/>
              <a:buChar char="•"/>
            </a:pPr>
            <a:r>
              <a:rPr lang="en-US" sz="2800" dirty="0" smtClean="0"/>
              <a:t>Determine the maximum achievable stable/unstable ABL simulation</a:t>
            </a:r>
          </a:p>
        </p:txBody>
      </p:sp>
      <p:sp>
        <p:nvSpPr>
          <p:cNvPr id="12" name="TextBox 11"/>
          <p:cNvSpPr txBox="1"/>
          <p:nvPr/>
        </p:nvSpPr>
        <p:spPr>
          <a:xfrm>
            <a:off x="12932601" y="4855299"/>
            <a:ext cx="10972800" cy="646331"/>
          </a:xfrm>
          <a:prstGeom prst="rect">
            <a:avLst/>
          </a:prstGeom>
          <a:solidFill>
            <a:schemeClr val="accent1">
              <a:lumMod val="75000"/>
            </a:schemeClr>
          </a:solidFill>
        </p:spPr>
        <p:txBody>
          <a:bodyPr wrap="square" rtlCol="0">
            <a:spAutoFit/>
          </a:bodyPr>
          <a:lstStyle/>
          <a:p>
            <a:r>
              <a:rPr lang="en-US" sz="3600" b="1" dirty="0" smtClean="0">
                <a:solidFill>
                  <a:schemeClr val="bg1"/>
                </a:solidFill>
              </a:rPr>
              <a:t>ASCE Standards</a:t>
            </a:r>
            <a:endParaRPr lang="en-US" sz="3600" b="1" dirty="0">
              <a:solidFill>
                <a:schemeClr val="bg1"/>
              </a:solidFill>
            </a:endParaRPr>
          </a:p>
        </p:txBody>
      </p:sp>
      <mc:AlternateContent xmlns:mc="http://schemas.openxmlformats.org/markup-compatibility/2006">
        <mc:Choice xmlns:a14="http://schemas.microsoft.com/office/drawing/2010/main" Requires="a14">
          <p:sp>
            <p:nvSpPr>
              <p:cNvPr id="13" name="TextBox 12"/>
              <p:cNvSpPr txBox="1"/>
              <p:nvPr/>
            </p:nvSpPr>
            <p:spPr>
              <a:xfrm>
                <a:off x="12928409" y="5742572"/>
                <a:ext cx="10981185" cy="5932330"/>
              </a:xfrm>
              <a:prstGeom prst="rect">
                <a:avLst/>
              </a:prstGeom>
              <a:noFill/>
            </p:spPr>
            <p:txBody>
              <a:bodyPr wrap="square" rtlCol="0">
                <a:spAutoFit/>
              </a:bodyPr>
              <a:lstStyle/>
              <a:p>
                <a:pPr>
                  <a:lnSpc>
                    <a:spcPct val="150000"/>
                  </a:lnSpc>
                </a:pPr>
                <a:r>
                  <a:rPr lang="en-US" sz="2800" dirty="0" smtClean="0"/>
                  <a:t>The ASCE/SEI 49-12 standard for Wind Tunnel Testing for Buildings and Other Structures lists requirements for ABL approach flows [2]. Firstly, the flow must follow a power law profile</a:t>
                </a:r>
              </a:p>
              <a:p>
                <a:pPr>
                  <a:lnSpc>
                    <a:spcPct val="150000"/>
                  </a:lnSpc>
                </a:pPr>
                <a14:m>
                  <m:oMathPara xmlns:m="http://schemas.openxmlformats.org/officeDocument/2006/math">
                    <m:oMathParaPr>
                      <m:jc m:val="centerGroup"/>
                    </m:oMathParaPr>
                    <m:oMath xmlns:m="http://schemas.openxmlformats.org/officeDocument/2006/math">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𝑈</m:t>
                          </m:r>
                        </m:num>
                        <m:den>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𝑈</m:t>
                              </m:r>
                            </m:e>
                            <m:sub>
                              <m:r>
                                <a:rPr lang="en-US" sz="2800" b="0" i="1" smtClean="0">
                                  <a:latin typeface="Cambria Math" panose="02040503050406030204" pitchFamily="18" charset="0"/>
                                </a:rPr>
                                <m:t>∞</m:t>
                              </m:r>
                            </m:sub>
                          </m:sSub>
                        </m:den>
                      </m:f>
                      <m:r>
                        <a:rPr lang="en-US" sz="2800" b="0" i="1" smtClean="0">
                          <a:latin typeface="Cambria Math" panose="02040503050406030204" pitchFamily="18" charset="0"/>
                        </a:rPr>
                        <m:t>=</m:t>
                      </m:r>
                      <m:sSup>
                        <m:sSupPr>
                          <m:ctrlPr>
                            <a:rPr lang="en-US" sz="2800" b="0" i="1" smtClean="0">
                              <a:latin typeface="Cambria Math" panose="02040503050406030204" pitchFamily="18" charset="0"/>
                            </a:rPr>
                          </m:ctrlPr>
                        </m:sSupPr>
                        <m:e>
                          <m:d>
                            <m:dPr>
                              <m:ctrlPr>
                                <a:rPr lang="en-US" sz="2800" b="0" i="1" smtClean="0">
                                  <a:latin typeface="Cambria Math" panose="02040503050406030204" pitchFamily="18" charset="0"/>
                                </a:rPr>
                              </m:ctrlPr>
                            </m:dPr>
                            <m:e>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𝑦</m:t>
                                  </m:r>
                                </m:num>
                                <m:den>
                                  <m:r>
                                    <a:rPr lang="en-US" sz="2800" b="0" i="1" smtClean="0">
                                      <a:latin typeface="Cambria Math" panose="02040503050406030204" pitchFamily="18" charset="0"/>
                                    </a:rPr>
                                    <m:t>𝛿</m:t>
                                  </m:r>
                                </m:den>
                              </m:f>
                            </m:e>
                          </m:d>
                        </m:e>
                        <m:sup>
                          <m:r>
                            <a:rPr lang="en-US" sz="2800" b="0" i="1" smtClean="0">
                              <a:latin typeface="Cambria Math" panose="02040503050406030204" pitchFamily="18" charset="0"/>
                            </a:rPr>
                            <m:t>𝑛</m:t>
                          </m:r>
                        </m:sup>
                      </m:sSup>
                    </m:oMath>
                  </m:oMathPara>
                </a14:m>
                <a:endParaRPr lang="en-US" sz="2800" dirty="0" smtClean="0"/>
              </a:p>
              <a:p>
                <a:pPr>
                  <a:lnSpc>
                    <a:spcPct val="150000"/>
                  </a:lnSpc>
                </a:pPr>
                <a:r>
                  <a:rPr lang="en-US" sz="2800" dirty="0" smtClean="0"/>
                  <a:t>Where </a:t>
                </a:r>
                <a14:m>
                  <m:oMath xmlns:m="http://schemas.openxmlformats.org/officeDocument/2006/math">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𝑈</m:t>
                        </m:r>
                      </m:e>
                      <m:sub>
                        <m:r>
                          <a:rPr lang="en-US" sz="2800" b="0" i="1" smtClean="0">
                            <a:latin typeface="Cambria Math" panose="02040503050406030204" pitchFamily="18" charset="0"/>
                          </a:rPr>
                          <m:t>∞</m:t>
                        </m:r>
                      </m:sub>
                    </m:sSub>
                  </m:oMath>
                </a14:m>
                <a:r>
                  <a:rPr lang="en-US" sz="2800" dirty="0" smtClean="0"/>
                  <a:t> is the freestream velocity and </a:t>
                </a:r>
                <a14:m>
                  <m:oMath xmlns:m="http://schemas.openxmlformats.org/officeDocument/2006/math">
                    <m:r>
                      <a:rPr lang="en-US" sz="2800" b="0" i="1" smtClean="0">
                        <a:latin typeface="Cambria Math" panose="02040503050406030204" pitchFamily="18" charset="0"/>
                      </a:rPr>
                      <m:t>𝛿</m:t>
                    </m:r>
                  </m:oMath>
                </a14:m>
                <a:r>
                  <a:rPr lang="en-US" sz="2800" dirty="0" smtClean="0"/>
                  <a:t> is the boundary layer height. When viewed on a logarithmic plot, the power law region is linear and can be fit to a model. Figures 2 and 3 show a power law fit to data measured in the FPF at a </a:t>
                </a:r>
                <a14:m>
                  <m:oMath xmlns:m="http://schemas.openxmlformats.org/officeDocument/2006/math">
                    <m:sSup>
                      <m:sSupPr>
                        <m:ctrlPr>
                          <a:rPr lang="en-US" sz="2800" b="0" i="1" smtClean="0">
                            <a:latin typeface="Cambria Math" panose="02040503050406030204" pitchFamily="18" charset="0"/>
                          </a:rPr>
                        </m:ctrlPr>
                      </m:sSupPr>
                      <m:e>
                        <m:r>
                          <a:rPr lang="en-US" sz="2800" b="0" i="1" smtClean="0">
                            <a:latin typeface="Cambria Math" panose="02040503050406030204" pitchFamily="18" charset="0"/>
                          </a:rPr>
                          <m:t>𝛿</m:t>
                        </m:r>
                      </m:e>
                      <m:sup>
                        <m:r>
                          <a:rPr lang="en-US" sz="2800" b="0" i="1" smtClean="0">
                            <a:latin typeface="Cambria Math" panose="02040503050406030204" pitchFamily="18" charset="0"/>
                          </a:rPr>
                          <m:t>+</m:t>
                        </m:r>
                      </m:sup>
                    </m:sSup>
                  </m:oMath>
                </a14:m>
                <a:r>
                  <a:rPr lang="en-US" sz="2800" dirty="0" smtClean="0"/>
                  <a:t> of 10770 at x=66m downstream[1].</a:t>
                </a:r>
                <a:endParaRPr lang="en-US" sz="2800" dirty="0"/>
              </a:p>
            </p:txBody>
          </p:sp>
        </mc:Choice>
        <mc:Fallback>
          <p:sp>
            <p:nvSpPr>
              <p:cNvPr id="13" name="TextBox 12"/>
              <p:cNvSpPr txBox="1">
                <a:spLocks noRot="1" noChangeAspect="1" noMove="1" noResize="1" noEditPoints="1" noAdjustHandles="1" noChangeArrowheads="1" noChangeShapeType="1" noTextEdit="1"/>
              </p:cNvSpPr>
              <p:nvPr/>
            </p:nvSpPr>
            <p:spPr>
              <a:xfrm>
                <a:off x="12928409" y="5742572"/>
                <a:ext cx="10981185" cy="5932330"/>
              </a:xfrm>
              <a:prstGeom prst="rect">
                <a:avLst/>
              </a:prstGeom>
              <a:blipFill rotWithShape="0">
                <a:blip r:embed="rId3"/>
                <a:stretch>
                  <a:fillRect l="-1166" r="-1777" b="-822"/>
                </a:stretch>
              </a:blipFill>
            </p:spPr>
            <p:txBody>
              <a:bodyPr/>
              <a:lstStyle/>
              <a:p>
                <a:r>
                  <a:rPr lang="en-US">
                    <a:noFill/>
                  </a:rPr>
                  <a:t> </a:t>
                </a:r>
              </a:p>
            </p:txBody>
          </p:sp>
        </mc:Fallback>
      </mc:AlternateContent>
      <p:grpSp>
        <p:nvGrpSpPr>
          <p:cNvPr id="15" name="Group 14"/>
          <p:cNvGrpSpPr/>
          <p:nvPr/>
        </p:nvGrpSpPr>
        <p:grpSpPr>
          <a:xfrm>
            <a:off x="1023673" y="5751850"/>
            <a:ext cx="10972800" cy="5756299"/>
            <a:chOff x="881862" y="5546508"/>
            <a:chExt cx="9827024" cy="5865814"/>
          </a:xfrm>
        </p:grpSpPr>
        <p:pic>
          <p:nvPicPr>
            <p:cNvPr id="5" name="Picture 4"/>
            <p:cNvPicPr>
              <a:picLocks noChangeAspect="1" noChangeArrowheads="1"/>
            </p:cNvPicPr>
            <p:nvPr/>
          </p:nvPicPr>
          <p:blipFill>
            <a:blip r:embed="rId4" cstate="print"/>
            <a:srcRect b="20467"/>
            <a:stretch>
              <a:fillRect/>
            </a:stretch>
          </p:blipFill>
          <p:spPr bwMode="auto">
            <a:xfrm>
              <a:off x="881862" y="5546508"/>
              <a:ext cx="9827024" cy="5272009"/>
            </a:xfrm>
            <a:prstGeom prst="rect">
              <a:avLst/>
            </a:prstGeom>
            <a:noFill/>
          </p:spPr>
        </p:pic>
        <p:sp>
          <p:nvSpPr>
            <p:cNvPr id="14" name="TextBox 13"/>
            <p:cNvSpPr txBox="1"/>
            <p:nvPr/>
          </p:nvSpPr>
          <p:spPr>
            <a:xfrm>
              <a:off x="4007617" y="11042990"/>
              <a:ext cx="3814762" cy="369332"/>
            </a:xfrm>
            <a:prstGeom prst="rect">
              <a:avLst/>
            </a:prstGeom>
            <a:noFill/>
          </p:spPr>
          <p:txBody>
            <a:bodyPr wrap="none" rtlCol="0">
              <a:spAutoFit/>
            </a:bodyPr>
            <a:lstStyle/>
            <a:p>
              <a:r>
                <a:rPr lang="en-US" sz="1800" dirty="0" smtClean="0"/>
                <a:t>Figure 1 – Flow Physics Facility Exterior</a:t>
              </a:r>
              <a:endParaRPr lang="en-US" sz="1800" dirty="0"/>
            </a:p>
          </p:txBody>
        </p:sp>
      </p:grpSp>
      <p:grpSp>
        <p:nvGrpSpPr>
          <p:cNvPr id="17" name="Group 16"/>
          <p:cNvGrpSpPr/>
          <p:nvPr/>
        </p:nvGrpSpPr>
        <p:grpSpPr>
          <a:xfrm>
            <a:off x="12926785" y="11751325"/>
            <a:ext cx="4866751" cy="4321053"/>
            <a:chOff x="12653159" y="11412322"/>
            <a:chExt cx="4866751" cy="4321053"/>
          </a:xfrm>
        </p:grpSpPr>
        <p:pic>
          <p:nvPicPr>
            <p:cNvPr id="6" name="Picture 5"/>
            <p:cNvPicPr>
              <a:picLocks noChangeAspect="1"/>
            </p:cNvPicPr>
            <p:nvPr/>
          </p:nvPicPr>
          <p:blipFill>
            <a:blip r:embed="rId5"/>
            <a:stretch>
              <a:fillRect/>
            </a:stretch>
          </p:blipFill>
          <p:spPr>
            <a:xfrm>
              <a:off x="12653159" y="11412322"/>
              <a:ext cx="4866751" cy="3675000"/>
            </a:xfrm>
            <a:prstGeom prst="rect">
              <a:avLst/>
            </a:prstGeom>
          </p:spPr>
        </p:pic>
        <p:sp>
          <p:nvSpPr>
            <p:cNvPr id="16" name="TextBox 15"/>
            <p:cNvSpPr txBox="1"/>
            <p:nvPr/>
          </p:nvSpPr>
          <p:spPr>
            <a:xfrm>
              <a:off x="12701041" y="15087044"/>
              <a:ext cx="4770986" cy="646331"/>
            </a:xfrm>
            <a:prstGeom prst="rect">
              <a:avLst/>
            </a:prstGeom>
            <a:noFill/>
          </p:spPr>
          <p:txBody>
            <a:bodyPr wrap="none" rtlCol="0">
              <a:spAutoFit/>
            </a:bodyPr>
            <a:lstStyle/>
            <a:p>
              <a:pPr algn="ctr"/>
              <a:r>
                <a:rPr lang="en-US" sz="1800" dirty="0" smtClean="0"/>
                <a:t>Figure 2 – Log plot of FPF</a:t>
              </a:r>
              <a:r>
                <a:rPr lang="en-US" sz="1800" dirty="0"/>
                <a:t> </a:t>
              </a:r>
              <a:r>
                <a:rPr lang="en-US" sz="1800" dirty="0" smtClean="0"/>
                <a:t>Boundary Layer Profile </a:t>
              </a:r>
            </a:p>
            <a:p>
              <a:pPr algn="ctr"/>
              <a:r>
                <a:rPr lang="en-US" sz="1800" dirty="0" smtClean="0"/>
                <a:t>with Power Fit</a:t>
              </a:r>
              <a:endParaRPr lang="en-US" sz="1800" dirty="0"/>
            </a:p>
          </p:txBody>
        </p:sp>
      </p:grpSp>
      <p:grpSp>
        <p:nvGrpSpPr>
          <p:cNvPr id="18" name="Group 17"/>
          <p:cNvGrpSpPr/>
          <p:nvPr/>
        </p:nvGrpSpPr>
        <p:grpSpPr>
          <a:xfrm>
            <a:off x="18829479" y="11792143"/>
            <a:ext cx="4866751" cy="4313440"/>
            <a:chOff x="17884280" y="11412322"/>
            <a:chExt cx="4866751" cy="4313440"/>
          </a:xfrm>
        </p:grpSpPr>
        <p:pic>
          <p:nvPicPr>
            <p:cNvPr id="10" name="Picture 9"/>
            <p:cNvPicPr>
              <a:picLocks noChangeAspect="1"/>
            </p:cNvPicPr>
            <p:nvPr/>
          </p:nvPicPr>
          <p:blipFill>
            <a:blip r:embed="rId6"/>
            <a:stretch>
              <a:fillRect/>
            </a:stretch>
          </p:blipFill>
          <p:spPr>
            <a:xfrm>
              <a:off x="17884280" y="11412322"/>
              <a:ext cx="4866751" cy="3675000"/>
            </a:xfrm>
            <a:prstGeom prst="rect">
              <a:avLst/>
            </a:prstGeom>
          </p:spPr>
        </p:pic>
        <p:sp>
          <p:nvSpPr>
            <p:cNvPr id="19" name="TextBox 18"/>
            <p:cNvSpPr txBox="1"/>
            <p:nvPr/>
          </p:nvSpPr>
          <p:spPr>
            <a:xfrm>
              <a:off x="18150973" y="15079431"/>
              <a:ext cx="4333366" cy="646331"/>
            </a:xfrm>
            <a:prstGeom prst="rect">
              <a:avLst/>
            </a:prstGeom>
            <a:noFill/>
          </p:spPr>
          <p:txBody>
            <a:bodyPr wrap="none" rtlCol="0">
              <a:spAutoFit/>
            </a:bodyPr>
            <a:lstStyle/>
            <a:p>
              <a:pPr algn="ctr"/>
              <a:r>
                <a:rPr lang="en-US" sz="1800" dirty="0" smtClean="0"/>
                <a:t>Figure 3 – Plot of FPF Boundary Layer Profile</a:t>
              </a:r>
            </a:p>
            <a:p>
              <a:pPr algn="ctr"/>
              <a:r>
                <a:rPr lang="en-US" sz="1800" dirty="0" smtClean="0"/>
                <a:t> with Power Fit</a:t>
              </a:r>
              <a:endParaRPr lang="en-US" sz="1800" dirty="0"/>
            </a:p>
          </p:txBody>
        </p:sp>
      </p:grpSp>
      <mc:AlternateContent xmlns:mc="http://schemas.openxmlformats.org/markup-compatibility/2006">
        <mc:Choice xmlns:a14="http://schemas.microsoft.com/office/drawing/2010/main" Requires="a14">
          <p:sp>
            <p:nvSpPr>
              <p:cNvPr id="21" name="TextBox 20"/>
              <p:cNvSpPr txBox="1"/>
              <p:nvPr/>
            </p:nvSpPr>
            <p:spPr>
              <a:xfrm>
                <a:off x="12928409" y="16292153"/>
                <a:ext cx="10981185" cy="1384995"/>
              </a:xfrm>
              <a:prstGeom prst="rect">
                <a:avLst/>
              </a:prstGeom>
              <a:noFill/>
            </p:spPr>
            <p:txBody>
              <a:bodyPr wrap="square" rtlCol="0">
                <a:spAutoFit/>
              </a:bodyPr>
              <a:lstStyle/>
              <a:p>
                <a:pPr>
                  <a:lnSpc>
                    <a:spcPct val="150000"/>
                  </a:lnSpc>
                </a:pPr>
                <a:r>
                  <a:rPr lang="en-US" sz="2800" dirty="0" smtClean="0"/>
                  <a:t>This profile has a power law exponent of </a:t>
                </a:r>
                <a14:m>
                  <m:oMath xmlns:m="http://schemas.openxmlformats.org/officeDocument/2006/math">
                    <m:r>
                      <a:rPr lang="en-US" sz="2800" b="0" i="1" smtClean="0">
                        <a:latin typeface="Cambria Math" panose="02040503050406030204" pitchFamily="18" charset="0"/>
                      </a:rPr>
                      <m:t>𝑛</m:t>
                    </m:r>
                    <m:r>
                      <a:rPr lang="en-US" sz="2800" b="0" i="1" smtClean="0">
                        <a:latin typeface="Cambria Math" panose="02040503050406030204" pitchFamily="18" charset="0"/>
                      </a:rPr>
                      <m:t>=0.13</m:t>
                    </m:r>
                    <m:r>
                      <a:rPr lang="en-US" sz="2800" b="0" i="0" smtClean="0">
                        <a:latin typeface="Cambria Math" panose="02040503050406030204" pitchFamily="18" charset="0"/>
                      </a:rPr>
                      <m:t>7</m:t>
                    </m:r>
                  </m:oMath>
                </a14:m>
                <a:r>
                  <a:rPr lang="en-US" sz="2800" dirty="0" smtClean="0"/>
                  <a:t> which corresponds to an ASCE type C boundary layer, or open flat terrain.</a:t>
                </a:r>
                <a:endParaRPr lang="en-US" sz="2800" dirty="0"/>
              </a:p>
            </p:txBody>
          </p:sp>
        </mc:Choice>
        <mc:Fallback>
          <p:sp>
            <p:nvSpPr>
              <p:cNvPr id="21" name="TextBox 20"/>
              <p:cNvSpPr txBox="1">
                <a:spLocks noRot="1" noChangeAspect="1" noMove="1" noResize="1" noEditPoints="1" noAdjustHandles="1" noChangeArrowheads="1" noChangeShapeType="1" noTextEdit="1"/>
              </p:cNvSpPr>
              <p:nvPr/>
            </p:nvSpPr>
            <p:spPr>
              <a:xfrm>
                <a:off x="12928409" y="16292153"/>
                <a:ext cx="10981185" cy="1384995"/>
              </a:xfrm>
              <a:prstGeom prst="rect">
                <a:avLst/>
              </a:prstGeom>
              <a:blipFill rotWithShape="0">
                <a:blip r:embed="rId7"/>
                <a:stretch>
                  <a:fillRect l="-1166" r="-500" b="-7048"/>
                </a:stretch>
              </a:blipFill>
            </p:spPr>
            <p:txBody>
              <a:bodyPr/>
              <a:lstStyle/>
              <a:p>
                <a:r>
                  <a:rPr lang="en-US">
                    <a:noFill/>
                  </a:rPr>
                  <a:t> </a:t>
                </a:r>
              </a:p>
            </p:txBody>
          </p:sp>
        </mc:Fallback>
      </mc:AlternateContent>
      <p:sp>
        <p:nvSpPr>
          <p:cNvPr id="22" name="TextBox 21"/>
          <p:cNvSpPr txBox="1"/>
          <p:nvPr/>
        </p:nvSpPr>
        <p:spPr>
          <a:xfrm>
            <a:off x="12928409" y="17827925"/>
            <a:ext cx="10981185" cy="646331"/>
          </a:xfrm>
          <a:prstGeom prst="rect">
            <a:avLst/>
          </a:prstGeom>
          <a:solidFill>
            <a:schemeClr val="accent1">
              <a:lumMod val="75000"/>
            </a:schemeClr>
          </a:solidFill>
        </p:spPr>
        <p:txBody>
          <a:bodyPr wrap="square" rtlCol="0">
            <a:spAutoFit/>
          </a:bodyPr>
          <a:lstStyle/>
          <a:p>
            <a:r>
              <a:rPr lang="en-US" sz="3600" b="1" dirty="0" smtClean="0">
                <a:solidFill>
                  <a:schemeClr val="bg1"/>
                </a:solidFill>
              </a:rPr>
              <a:t>Spectral Analysis</a:t>
            </a:r>
            <a:endParaRPr lang="en-US" sz="3600" b="1" dirty="0">
              <a:solidFill>
                <a:schemeClr val="bg1"/>
              </a:solidFill>
            </a:endParaRPr>
          </a:p>
        </p:txBody>
      </p:sp>
      <mc:AlternateContent xmlns:mc="http://schemas.openxmlformats.org/markup-compatibility/2006" xmlns:a14="http://schemas.microsoft.com/office/drawing/2010/main">
        <mc:Choice Requires="a14">
          <p:sp>
            <p:nvSpPr>
              <p:cNvPr id="23" name="TextBox 22"/>
              <p:cNvSpPr txBox="1"/>
              <p:nvPr/>
            </p:nvSpPr>
            <p:spPr>
              <a:xfrm>
                <a:off x="18670509" y="20730297"/>
                <a:ext cx="5237461" cy="6125075"/>
              </a:xfrm>
              <a:prstGeom prst="rect">
                <a:avLst/>
              </a:prstGeom>
              <a:noFill/>
            </p:spPr>
            <p:txBody>
              <a:bodyPr wrap="square" rtlCol="0">
                <a:spAutoFit/>
              </a:bodyPr>
              <a:lstStyle/>
              <a:p>
                <a:pPr>
                  <a:lnSpc>
                    <a:spcPct val="150000"/>
                  </a:lnSpc>
                </a:pPr>
                <a:r>
                  <a:rPr lang="en-US" sz="2800" dirty="0" smtClean="0"/>
                  <a:t>The von Karman spectrum follows the equation:</a:t>
                </a:r>
              </a:p>
              <a:p>
                <a:pPr>
                  <a:lnSpc>
                    <a:spcPct val="150000"/>
                  </a:lnSpc>
                </a:pPr>
                <a:r>
                  <a:rPr lang="en-US" sz="2800" dirty="0" smtClean="0"/>
                  <a:t> </a:t>
                </a:r>
                <a14:m>
                  <m:oMath xmlns:m="http://schemas.openxmlformats.org/officeDocument/2006/math">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𝑓</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𝑆</m:t>
                            </m:r>
                          </m:e>
                          <m:sub>
                            <m:r>
                              <a:rPr lang="en-US" sz="2800" b="0" i="1" smtClean="0">
                                <a:latin typeface="Cambria Math" panose="02040503050406030204" pitchFamily="18" charset="0"/>
                              </a:rPr>
                              <m:t>𝑢</m:t>
                            </m:r>
                          </m:sub>
                        </m:sSub>
                      </m:num>
                      <m:den>
                        <m:sSup>
                          <m:sSupPr>
                            <m:ctrlPr>
                              <a:rPr lang="en-US" sz="2800" b="0" i="1" smtClean="0">
                                <a:latin typeface="Cambria Math" panose="02040503050406030204" pitchFamily="18" charset="0"/>
                              </a:rPr>
                            </m:ctrlPr>
                          </m:sSupPr>
                          <m:e>
                            <m:r>
                              <a:rPr lang="en-US" sz="2800" b="0" i="1" smtClean="0">
                                <a:latin typeface="Cambria Math" panose="02040503050406030204" pitchFamily="18" charset="0"/>
                              </a:rPr>
                              <m:t>𝜎</m:t>
                            </m:r>
                          </m:e>
                          <m:sup>
                            <m:r>
                              <a:rPr lang="en-US" sz="2800" b="0" i="1" smtClean="0">
                                <a:latin typeface="Cambria Math" panose="02040503050406030204" pitchFamily="18" charset="0"/>
                              </a:rPr>
                              <m:t>2</m:t>
                            </m:r>
                          </m:sup>
                        </m:sSup>
                      </m:den>
                    </m:f>
                    <m:r>
                      <a:rPr lang="en-US" sz="2800" b="0" i="1" smtClean="0">
                        <a:latin typeface="Cambria Math" panose="02040503050406030204" pitchFamily="18" charset="0"/>
                      </a:rPr>
                      <m:t>=</m:t>
                    </m:r>
                    <m:f>
                      <m:fPr>
                        <m:ctrlPr>
                          <a:rPr lang="en-US" sz="2800" b="0" i="1" smtClean="0">
                            <a:latin typeface="Cambria Math" panose="02040503050406030204" pitchFamily="18" charset="0"/>
                          </a:rPr>
                        </m:ctrlPr>
                      </m:fPr>
                      <m:num>
                        <m:f>
                          <m:fPr>
                            <m:type m:val="lin"/>
                            <m:ctrlPr>
                              <a:rPr lang="en-US" sz="2800" b="0" i="1" smtClean="0">
                                <a:latin typeface="Cambria Math" panose="02040503050406030204" pitchFamily="18" charset="0"/>
                              </a:rPr>
                            </m:ctrlPr>
                          </m:fPr>
                          <m:num>
                            <m:r>
                              <a:rPr lang="en-US" sz="2800" b="0" i="1" smtClean="0">
                                <a:latin typeface="Cambria Math" panose="02040503050406030204" pitchFamily="18" charset="0"/>
                              </a:rPr>
                              <m:t>4</m:t>
                            </m:r>
                            <m:sSup>
                              <m:sSupPr>
                                <m:ctrlPr>
                                  <a:rPr lang="en-US" sz="2800" b="0" i="1" smtClean="0">
                                    <a:latin typeface="Cambria Math" panose="02040503050406030204" pitchFamily="18" charset="0"/>
                                  </a:rPr>
                                </m:ctrlPr>
                              </m:sSupPr>
                              <m:e>
                                <m:r>
                                  <a:rPr lang="en-US" sz="2800" b="0" i="1" smtClean="0">
                                    <a:latin typeface="Cambria Math" panose="02040503050406030204" pitchFamily="18" charset="0"/>
                                  </a:rPr>
                                  <m:t>𝑓</m:t>
                                </m:r>
                              </m:e>
                              <m:sup>
                                <m:r>
                                  <a:rPr lang="en-US" sz="2800" b="0" i="1" smtClean="0">
                                    <a:latin typeface="Cambria Math" panose="02040503050406030204" pitchFamily="18" charset="0"/>
                                  </a:rPr>
                                  <m:t>𝑥</m:t>
                                </m:r>
                              </m:sup>
                            </m:sSup>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𝐿</m:t>
                                </m:r>
                              </m:e>
                              <m:sub>
                                <m:r>
                                  <a:rPr lang="en-US" sz="2800" b="0" i="1" smtClean="0">
                                    <a:latin typeface="Cambria Math" panose="02040503050406030204" pitchFamily="18" charset="0"/>
                                  </a:rPr>
                                  <m:t>𝑢</m:t>
                                </m:r>
                              </m:sub>
                            </m:sSub>
                          </m:num>
                          <m:den>
                            <m:r>
                              <a:rPr lang="en-US" sz="2800" b="0" i="1" smtClean="0">
                                <a:latin typeface="Cambria Math" panose="02040503050406030204" pitchFamily="18" charset="0"/>
                              </a:rPr>
                              <m:t>𝑈</m:t>
                            </m:r>
                          </m:den>
                        </m:f>
                      </m:num>
                      <m:den>
                        <m:sSup>
                          <m:sSupPr>
                            <m:ctrlPr>
                              <a:rPr lang="en-US" sz="2800" b="0" i="1" smtClean="0">
                                <a:latin typeface="Cambria Math" panose="02040503050406030204" pitchFamily="18" charset="0"/>
                              </a:rPr>
                            </m:ctrlPr>
                          </m:sSupPr>
                          <m:e>
                            <m:d>
                              <m:dPr>
                                <m:ctrlPr>
                                  <a:rPr lang="en-US" sz="2800" b="0" i="1" smtClean="0">
                                    <a:latin typeface="Cambria Math" panose="02040503050406030204" pitchFamily="18" charset="0"/>
                                  </a:rPr>
                                </m:ctrlPr>
                              </m:dPr>
                              <m:e>
                                <m:r>
                                  <a:rPr lang="en-US" sz="2800" b="0" i="1" smtClean="0">
                                    <a:latin typeface="Cambria Math" panose="02040503050406030204" pitchFamily="18" charset="0"/>
                                  </a:rPr>
                                  <m:t>1+70.8</m:t>
                                </m:r>
                                <m:sSup>
                                  <m:sSupPr>
                                    <m:ctrlPr>
                                      <a:rPr lang="en-US" sz="2800" b="0" i="1" smtClean="0">
                                        <a:latin typeface="Cambria Math" panose="02040503050406030204" pitchFamily="18" charset="0"/>
                                      </a:rPr>
                                    </m:ctrlPr>
                                  </m:sSupPr>
                                  <m:e>
                                    <m:d>
                                      <m:dPr>
                                        <m:ctrlPr>
                                          <a:rPr lang="en-US" sz="2800" b="0" i="1" smtClean="0">
                                            <a:latin typeface="Cambria Math" panose="02040503050406030204" pitchFamily="18" charset="0"/>
                                          </a:rPr>
                                        </m:ctrlPr>
                                      </m:dPr>
                                      <m:e>
                                        <m:f>
                                          <m:fPr>
                                            <m:type m:val="lin"/>
                                            <m:ctrlPr>
                                              <a:rPr lang="en-US" sz="2800" b="0" i="1" smtClean="0">
                                                <a:latin typeface="Cambria Math" panose="02040503050406030204" pitchFamily="18" charset="0"/>
                                              </a:rPr>
                                            </m:ctrlPr>
                                          </m:fPr>
                                          <m:num>
                                            <m:sSup>
                                              <m:sSupPr>
                                                <m:ctrlPr>
                                                  <a:rPr lang="en-US" sz="2800" b="0" i="1" smtClean="0">
                                                    <a:latin typeface="Cambria Math" panose="02040503050406030204" pitchFamily="18" charset="0"/>
                                                  </a:rPr>
                                                </m:ctrlPr>
                                              </m:sSupPr>
                                              <m:e>
                                                <m:r>
                                                  <a:rPr lang="en-US" sz="2800" b="0" i="1" smtClean="0">
                                                    <a:latin typeface="Cambria Math" panose="02040503050406030204" pitchFamily="18" charset="0"/>
                                                  </a:rPr>
                                                  <m:t>𝑓</m:t>
                                                </m:r>
                                              </m:e>
                                              <m:sup>
                                                <m:r>
                                                  <a:rPr lang="en-US" sz="2800" b="0" i="1" smtClean="0">
                                                    <a:latin typeface="Cambria Math" panose="02040503050406030204" pitchFamily="18" charset="0"/>
                                                  </a:rPr>
                                                  <m:t>𝑥</m:t>
                                                </m:r>
                                              </m:sup>
                                            </m:sSup>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𝐿</m:t>
                                                </m:r>
                                              </m:e>
                                              <m:sub>
                                                <m:r>
                                                  <a:rPr lang="en-US" sz="2800" b="0" i="1" smtClean="0">
                                                    <a:latin typeface="Cambria Math" panose="02040503050406030204" pitchFamily="18" charset="0"/>
                                                  </a:rPr>
                                                  <m:t>𝑢</m:t>
                                                </m:r>
                                              </m:sub>
                                            </m:sSub>
                                          </m:num>
                                          <m:den>
                                            <m:r>
                                              <a:rPr lang="en-US" sz="2800" b="0" i="1" smtClean="0">
                                                <a:latin typeface="Cambria Math" panose="02040503050406030204" pitchFamily="18" charset="0"/>
                                              </a:rPr>
                                              <m:t>𝑈</m:t>
                                            </m:r>
                                          </m:den>
                                        </m:f>
                                      </m:e>
                                    </m:d>
                                  </m:e>
                                  <m:sup>
                                    <m:r>
                                      <a:rPr lang="en-US" sz="2800" b="0" i="1" smtClean="0">
                                        <a:latin typeface="Cambria Math" panose="02040503050406030204" pitchFamily="18" charset="0"/>
                                      </a:rPr>
                                      <m:t>2</m:t>
                                    </m:r>
                                  </m:sup>
                                </m:sSup>
                              </m:e>
                            </m:d>
                          </m:e>
                          <m:sup>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5</m:t>
                                </m:r>
                              </m:num>
                              <m:den>
                                <m:r>
                                  <a:rPr lang="en-US" sz="2800" b="0" i="1" smtClean="0">
                                    <a:latin typeface="Cambria Math" panose="02040503050406030204" pitchFamily="18" charset="0"/>
                                  </a:rPr>
                                  <m:t>6</m:t>
                                </m:r>
                              </m:den>
                            </m:f>
                          </m:sup>
                        </m:sSup>
                      </m:den>
                    </m:f>
                  </m:oMath>
                </a14:m>
                <a:endParaRPr lang="en-US" sz="2800" dirty="0" smtClean="0"/>
              </a:p>
              <a:p>
                <a:pPr>
                  <a:lnSpc>
                    <a:spcPct val="150000"/>
                  </a:lnSpc>
                </a:pPr>
                <a:r>
                  <a:rPr lang="en-US" sz="2800" dirty="0" smtClean="0"/>
                  <a:t>For the Reynolds Number analyzed, the spectral density </a:t>
                </a:r>
                <a:r>
                  <a:rPr lang="en-US" sz="2800" dirty="0"/>
                  <a:t>matches the standard </a:t>
                </a:r>
                <a:r>
                  <a:rPr lang="en-US" sz="2800" dirty="0" smtClean="0"/>
                  <a:t>for</a:t>
                </a:r>
              </a:p>
              <a:p>
                <a:pPr>
                  <a:lnSpc>
                    <a:spcPct val="150000"/>
                  </a:lnSpc>
                </a:pPr>
                <a:r>
                  <a:rPr lang="en-US" sz="2800" dirty="0" smtClean="0"/>
                  <a:t> 0</a:t>
                </a:r>
                <a14:m>
                  <m:oMath xmlns:m="http://schemas.openxmlformats.org/officeDocument/2006/math">
                    <m:r>
                      <a:rPr lang="en-US" sz="2800" i="1">
                        <a:latin typeface="Cambria Math" panose="02040503050406030204" pitchFamily="18" charset="0"/>
                      </a:rPr>
                      <m:t>.119&lt;</m:t>
                    </m:r>
                    <m:f>
                      <m:fPr>
                        <m:ctrlPr>
                          <a:rPr lang="en-US" sz="2800" i="1">
                            <a:latin typeface="Cambria Math" panose="02040503050406030204" pitchFamily="18" charset="0"/>
                          </a:rPr>
                        </m:ctrlPr>
                      </m:fPr>
                      <m:num>
                        <m:r>
                          <a:rPr lang="en-US" sz="2800" i="1">
                            <a:latin typeface="Cambria Math" panose="02040503050406030204" pitchFamily="18" charset="0"/>
                          </a:rPr>
                          <m:t>𝑦</m:t>
                        </m:r>
                      </m:num>
                      <m:den>
                        <m:r>
                          <a:rPr lang="en-US" sz="2800" i="1">
                            <a:latin typeface="Cambria Math" panose="02040503050406030204" pitchFamily="18" charset="0"/>
                          </a:rPr>
                          <m:t>𝛿</m:t>
                        </m:r>
                      </m:den>
                    </m:f>
                    <m:r>
                      <a:rPr lang="en-US" sz="2800" i="1">
                        <a:latin typeface="Cambria Math" panose="02040503050406030204" pitchFamily="18" charset="0"/>
                      </a:rPr>
                      <m:t>&lt;</m:t>
                    </m:r>
                    <m:r>
                      <a:rPr lang="en-US" sz="2800" b="0" i="1" smtClean="0">
                        <a:latin typeface="Cambria Math"/>
                      </a:rPr>
                      <m:t>0</m:t>
                    </m:r>
                    <m:r>
                      <a:rPr lang="en-US" sz="2800" i="1">
                        <a:latin typeface="Cambria Math" panose="02040503050406030204" pitchFamily="18" charset="0"/>
                      </a:rPr>
                      <m:t>.226.</m:t>
                    </m:r>
                  </m:oMath>
                </a14:m>
                <a:endParaRPr lang="en-US" sz="2800" dirty="0"/>
              </a:p>
              <a:p>
                <a:pPr>
                  <a:lnSpc>
                    <a:spcPct val="150000"/>
                  </a:lnSpc>
                </a:pPr>
                <a:endParaRPr lang="en-US" sz="2800" dirty="0"/>
              </a:p>
            </p:txBody>
          </p:sp>
        </mc:Choice>
        <mc:Fallback xmlns="">
          <p:sp>
            <p:nvSpPr>
              <p:cNvPr id="23" name="TextBox 22"/>
              <p:cNvSpPr txBox="1">
                <a:spLocks noRot="1" noChangeAspect="1" noMove="1" noResize="1" noEditPoints="1" noAdjustHandles="1" noChangeArrowheads="1" noChangeShapeType="1" noTextEdit="1"/>
              </p:cNvSpPr>
              <p:nvPr/>
            </p:nvSpPr>
            <p:spPr>
              <a:xfrm>
                <a:off x="18670509" y="20730297"/>
                <a:ext cx="5237461" cy="6125075"/>
              </a:xfrm>
              <a:prstGeom prst="rect">
                <a:avLst/>
              </a:prstGeom>
              <a:blipFill rotWithShape="1">
                <a:blip r:embed="rId8"/>
                <a:stretch>
                  <a:fillRect l="-2445" r="-931"/>
                </a:stretch>
              </a:blipFill>
            </p:spPr>
            <p:txBody>
              <a:bodyPr/>
              <a:lstStyle/>
              <a:p>
                <a:r>
                  <a:rPr lang="en-US">
                    <a:noFill/>
                  </a:rPr>
                  <a:t> </a:t>
                </a:r>
              </a:p>
            </p:txBody>
          </p:sp>
        </mc:Fallback>
      </mc:AlternateContent>
      <p:sp>
        <p:nvSpPr>
          <p:cNvPr id="25" name="TextBox 24"/>
          <p:cNvSpPr txBox="1"/>
          <p:nvPr/>
        </p:nvSpPr>
        <p:spPr>
          <a:xfrm>
            <a:off x="12928409" y="18719065"/>
            <a:ext cx="10981185" cy="2677656"/>
          </a:xfrm>
          <a:prstGeom prst="rect">
            <a:avLst/>
          </a:prstGeom>
          <a:noFill/>
        </p:spPr>
        <p:txBody>
          <a:bodyPr wrap="square" rtlCol="0">
            <a:spAutoFit/>
          </a:bodyPr>
          <a:lstStyle/>
          <a:p>
            <a:pPr>
              <a:lnSpc>
                <a:spcPct val="150000"/>
              </a:lnSpc>
            </a:pPr>
            <a:r>
              <a:rPr lang="en-US" sz="2800" dirty="0" smtClean="0"/>
              <a:t>The ASCE standards also require the approach flow to match power spectra developed by von Karman (1948) [3]. Figure 4 shows the </a:t>
            </a:r>
            <a:r>
              <a:rPr lang="en-US" sz="2800" dirty="0" err="1" smtClean="0"/>
              <a:t>premultiplied</a:t>
            </a:r>
            <a:r>
              <a:rPr lang="en-US" sz="2800" dirty="0" smtClean="0"/>
              <a:t> power spectral density of the same data compared to the ASCE model.</a:t>
            </a:r>
            <a:endParaRPr lang="en-US" sz="2800" dirty="0"/>
          </a:p>
        </p:txBody>
      </p:sp>
      <p:sp>
        <p:nvSpPr>
          <p:cNvPr id="30" name="TextBox 29"/>
          <p:cNvSpPr txBox="1"/>
          <p:nvPr/>
        </p:nvSpPr>
        <p:spPr>
          <a:xfrm>
            <a:off x="24855146" y="4855300"/>
            <a:ext cx="10972800" cy="646330"/>
          </a:xfrm>
          <a:prstGeom prst="rect">
            <a:avLst/>
          </a:prstGeom>
          <a:solidFill>
            <a:schemeClr val="accent1">
              <a:lumMod val="75000"/>
            </a:schemeClr>
          </a:solidFill>
        </p:spPr>
        <p:txBody>
          <a:bodyPr wrap="square" rtlCol="0">
            <a:spAutoFit/>
          </a:bodyPr>
          <a:lstStyle/>
          <a:p>
            <a:r>
              <a:rPr lang="en-US" sz="3600" b="1" dirty="0" smtClean="0">
                <a:solidFill>
                  <a:schemeClr val="bg1"/>
                </a:solidFill>
              </a:rPr>
              <a:t>Potential for Stability/Instability</a:t>
            </a:r>
            <a:endParaRPr lang="en-US" sz="3600" b="1" dirty="0">
              <a:solidFill>
                <a:schemeClr val="bg1"/>
              </a:solidFill>
            </a:endParaRPr>
          </a:p>
        </p:txBody>
      </p:sp>
      <mc:AlternateContent xmlns:mc="http://schemas.openxmlformats.org/markup-compatibility/2006">
        <mc:Choice xmlns:a14="http://schemas.microsoft.com/office/drawing/2010/main" Requires="a14">
          <p:sp>
            <p:nvSpPr>
              <p:cNvPr id="31" name="TextBox 30"/>
              <p:cNvSpPr txBox="1"/>
              <p:nvPr/>
            </p:nvSpPr>
            <p:spPr>
              <a:xfrm>
                <a:off x="24855146" y="10934158"/>
                <a:ext cx="10972800" cy="5611473"/>
              </a:xfrm>
              <a:prstGeom prst="rect">
                <a:avLst/>
              </a:prstGeom>
              <a:noFill/>
            </p:spPr>
            <p:txBody>
              <a:bodyPr wrap="square" rtlCol="0">
                <a:spAutoFit/>
              </a:bodyPr>
              <a:lstStyle/>
              <a:p>
                <a:pPr>
                  <a:lnSpc>
                    <a:spcPct val="150000"/>
                  </a:lnSpc>
                </a:pPr>
                <a:r>
                  <a:rPr lang="en-US" sz="2800" dirty="0" smtClean="0"/>
                  <a:t>There is currently (phase 1) </a:t>
                </a:r>
                <a:r>
                  <a:rPr lang="en-US" sz="2800" dirty="0" smtClean="0"/>
                  <a:t>no way to directly control the temperature in the FPF to create stability/instability, but the floor is a 10 inch thick slab of concrete which has a large thermal mass. To quantify the possible stability/instability in the FPF, Richardson Numbers were estimated</a:t>
                </a:r>
                <a:r>
                  <a:rPr lang="en-US" sz="2800" dirty="0" smtClean="0"/>
                  <a:t> with the formula </a:t>
                </a:r>
                <a14:m>
                  <m:oMath xmlns:m="http://schemas.openxmlformats.org/officeDocument/2006/math">
                    <m:r>
                      <a:rPr lang="en-US" sz="2800" b="0" i="1" smtClean="0">
                        <a:latin typeface="Cambria Math" panose="02040503050406030204" pitchFamily="18" charset="0"/>
                      </a:rPr>
                      <m:t>𝑅𝑖</m:t>
                    </m:r>
                    <m:r>
                      <a:rPr lang="en-US" sz="2800" b="0" i="1" smtClean="0">
                        <a:latin typeface="Cambria Math" panose="02040503050406030204" pitchFamily="18" charset="0"/>
                      </a:rPr>
                      <m:t>=</m:t>
                    </m:r>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𝑔</m:t>
                        </m:r>
                        <m:r>
                          <a:rPr lang="en-US" sz="2800" b="0" i="1" smtClean="0">
                            <a:latin typeface="Cambria Math" panose="02040503050406030204" pitchFamily="18" charset="0"/>
                          </a:rPr>
                          <m:t>𝛽</m:t>
                        </m:r>
                        <m:d>
                          <m:dPr>
                            <m:ctrlPr>
                              <a:rPr lang="en-US" sz="2800" b="0" i="1" smtClean="0">
                                <a:latin typeface="Cambria Math" panose="02040503050406030204" pitchFamily="18" charset="0"/>
                              </a:rPr>
                            </m:ctrlPr>
                          </m:dPr>
                          <m:e>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𝑇</m:t>
                                </m:r>
                              </m:e>
                              <m:sub>
                                <m:r>
                                  <a:rPr lang="en-US" sz="2800" b="0" i="1" smtClean="0">
                                    <a:latin typeface="Cambria Math" panose="02040503050406030204" pitchFamily="18" charset="0"/>
                                  </a:rPr>
                                  <m:t>h𝑜𝑡</m:t>
                                </m:r>
                              </m:sub>
                            </m:sSub>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𝑇</m:t>
                                </m:r>
                              </m:e>
                              <m:sub>
                                <m:r>
                                  <a:rPr lang="en-US" sz="2800" b="0" i="1" smtClean="0">
                                    <a:latin typeface="Cambria Math" panose="02040503050406030204" pitchFamily="18" charset="0"/>
                                  </a:rPr>
                                  <m:t>𝑟𝑒𝑓</m:t>
                                </m:r>
                              </m:sub>
                            </m:sSub>
                          </m:e>
                        </m:d>
                        <m:r>
                          <a:rPr lang="en-US" sz="2800" b="0" i="1" smtClean="0">
                            <a:latin typeface="Cambria Math" panose="02040503050406030204" pitchFamily="18" charset="0"/>
                          </a:rPr>
                          <m:t>𝐿</m:t>
                        </m:r>
                      </m:num>
                      <m:den>
                        <m:sSup>
                          <m:sSupPr>
                            <m:ctrlPr>
                              <a:rPr lang="en-US" sz="2800" b="0" i="1" smtClean="0">
                                <a:latin typeface="Cambria Math" panose="02040503050406030204" pitchFamily="18" charset="0"/>
                              </a:rPr>
                            </m:ctrlPr>
                          </m:sSupPr>
                          <m:e>
                            <m:r>
                              <a:rPr lang="en-US" sz="2800" b="0" i="1" smtClean="0">
                                <a:latin typeface="Cambria Math" panose="02040503050406030204" pitchFamily="18" charset="0"/>
                              </a:rPr>
                              <m:t>𝑉</m:t>
                            </m:r>
                          </m:e>
                          <m:sup>
                            <m:r>
                              <a:rPr lang="en-US" sz="2800" b="0" i="1" smtClean="0">
                                <a:latin typeface="Cambria Math" panose="02040503050406030204" pitchFamily="18" charset="0"/>
                              </a:rPr>
                              <m:t>2</m:t>
                            </m:r>
                          </m:sup>
                        </m:sSup>
                      </m:den>
                    </m:f>
                  </m:oMath>
                </a14:m>
                <a:r>
                  <a:rPr lang="en-US" sz="2800" dirty="0" smtClean="0"/>
                  <a:t>. </a:t>
                </a:r>
                <a:r>
                  <a:rPr lang="en-US" sz="2800" dirty="0"/>
                  <a:t>Using a transient finite difference heat transfer model of the FPF floor, the time needed for the tunnel floor to change temperature could be estimated, and with this information achievable temperature gradients in the FPF could be determined.  </a:t>
                </a:r>
              </a:p>
            </p:txBody>
          </p:sp>
        </mc:Choice>
        <mc:Fallback>
          <p:sp>
            <p:nvSpPr>
              <p:cNvPr id="31" name="TextBox 30"/>
              <p:cNvSpPr txBox="1">
                <a:spLocks noRot="1" noChangeAspect="1" noMove="1" noResize="1" noEditPoints="1" noAdjustHandles="1" noChangeArrowheads="1" noChangeShapeType="1" noTextEdit="1"/>
              </p:cNvSpPr>
              <p:nvPr/>
            </p:nvSpPr>
            <p:spPr>
              <a:xfrm>
                <a:off x="24855146" y="10934158"/>
                <a:ext cx="10972800" cy="5611473"/>
              </a:xfrm>
              <a:prstGeom prst="rect">
                <a:avLst/>
              </a:prstGeom>
              <a:blipFill rotWithShape="0">
                <a:blip r:embed="rId9"/>
                <a:stretch>
                  <a:fillRect l="-1111" r="-722" b="-2174"/>
                </a:stretch>
              </a:blipFill>
            </p:spPr>
            <p:txBody>
              <a:bodyPr/>
              <a:lstStyle/>
              <a:p>
                <a:r>
                  <a:rPr lang="en-US">
                    <a:noFill/>
                  </a:rPr>
                  <a:t> </a:t>
                </a:r>
              </a:p>
            </p:txBody>
          </p:sp>
        </mc:Fallback>
      </mc:AlternateContent>
      <p:sp>
        <p:nvSpPr>
          <p:cNvPr id="34" name="TextBox 33"/>
          <p:cNvSpPr txBox="1"/>
          <p:nvPr/>
        </p:nvSpPr>
        <p:spPr>
          <a:xfrm>
            <a:off x="24855146" y="16684217"/>
            <a:ext cx="10972800" cy="646330"/>
          </a:xfrm>
          <a:prstGeom prst="rect">
            <a:avLst/>
          </a:prstGeom>
          <a:solidFill>
            <a:schemeClr val="accent1">
              <a:lumMod val="75000"/>
            </a:schemeClr>
          </a:solidFill>
        </p:spPr>
        <p:txBody>
          <a:bodyPr wrap="square" rtlCol="0">
            <a:spAutoFit/>
          </a:bodyPr>
          <a:lstStyle/>
          <a:p>
            <a:r>
              <a:rPr lang="en-US" sz="3600" b="1" dirty="0" smtClean="0">
                <a:solidFill>
                  <a:schemeClr val="bg1"/>
                </a:solidFill>
              </a:rPr>
              <a:t>Results</a:t>
            </a:r>
            <a:endParaRPr lang="en-US" sz="3600" b="1" dirty="0">
              <a:solidFill>
                <a:schemeClr val="bg1"/>
              </a:solidFill>
            </a:endParaRPr>
          </a:p>
        </p:txBody>
      </p:sp>
      <p:sp>
        <p:nvSpPr>
          <p:cNvPr id="35" name="TextBox 34"/>
          <p:cNvSpPr txBox="1"/>
          <p:nvPr/>
        </p:nvSpPr>
        <p:spPr>
          <a:xfrm>
            <a:off x="24852083" y="17397973"/>
            <a:ext cx="4934174" cy="5262979"/>
          </a:xfrm>
          <a:prstGeom prst="rect">
            <a:avLst/>
          </a:prstGeom>
          <a:noFill/>
        </p:spPr>
        <p:txBody>
          <a:bodyPr wrap="square" rtlCol="0">
            <a:spAutoFit/>
          </a:bodyPr>
          <a:lstStyle/>
          <a:p>
            <a:pPr>
              <a:lnSpc>
                <a:spcPct val="150000"/>
              </a:lnSpc>
            </a:pPr>
            <a:r>
              <a:rPr lang="en-US" sz="2800" dirty="0" smtClean="0"/>
              <a:t>The non-convective heat transfer analysis showed that the FPF floor can retain its temperature within a degree for about 2 days when exposed to a constant ambient temperature. Knowing this and looking at air temperature data from</a:t>
            </a:r>
            <a:endParaRPr lang="en-US" sz="2800" dirty="0"/>
          </a:p>
        </p:txBody>
      </p:sp>
      <mc:AlternateContent xmlns:mc="http://schemas.openxmlformats.org/markup-compatibility/2006">
        <mc:Choice xmlns:a14="http://schemas.microsoft.com/office/drawing/2010/main" Requires="a14">
          <p:sp>
            <p:nvSpPr>
              <p:cNvPr id="1027" name="TextBox 1026"/>
              <p:cNvSpPr txBox="1"/>
              <p:nvPr/>
            </p:nvSpPr>
            <p:spPr>
              <a:xfrm>
                <a:off x="24859339" y="22444820"/>
                <a:ext cx="10964414" cy="3108543"/>
              </a:xfrm>
              <a:prstGeom prst="rect">
                <a:avLst/>
              </a:prstGeom>
              <a:noFill/>
            </p:spPr>
            <p:txBody>
              <a:bodyPr wrap="square" rtlCol="0">
                <a:spAutoFit/>
              </a:bodyPr>
              <a:lstStyle/>
              <a:p>
                <a:pPr>
                  <a:lnSpc>
                    <a:spcPct val="150000"/>
                  </a:lnSpc>
                </a:pPr>
                <a:r>
                  <a:rPr lang="en-US" sz="2800" dirty="0" smtClean="0"/>
                  <a:t>UNH, a maximum temperature difference was estimated to be about 10</a:t>
                </a:r>
                <a14:m>
                  <m:oMath xmlns:m="http://schemas.openxmlformats.org/officeDocument/2006/math">
                    <m:r>
                      <a:rPr lang="en-US" sz="2800" i="1">
                        <a:latin typeface="Cambria Math" panose="02040503050406030204" pitchFamily="18" charset="0"/>
                      </a:rPr>
                      <m:t>°</m:t>
                    </m:r>
                    <m:r>
                      <a:rPr lang="en-US" sz="2800" i="1">
                        <a:latin typeface="Cambria Math" panose="02040503050406030204" pitchFamily="18" charset="0"/>
                      </a:rPr>
                      <m:t>𝐶</m:t>
                    </m:r>
                  </m:oMath>
                </a14:m>
                <a:r>
                  <a:rPr lang="en-US" sz="2800" dirty="0"/>
                  <a:t>. The </a:t>
                </a:r>
                <a14:m>
                  <m:oMath xmlns:m="http://schemas.openxmlformats.org/officeDocument/2006/math">
                    <m:r>
                      <a:rPr lang="en-US" sz="2800" i="1" dirty="0">
                        <a:latin typeface="Cambria Math" panose="02040503050406030204" pitchFamily="18" charset="0"/>
                      </a:rPr>
                      <m:t>𝑅𝑖</m:t>
                    </m:r>
                    <m:r>
                      <a:rPr lang="en-US" sz="2800" i="1" dirty="0">
                        <a:latin typeface="Cambria Math" panose="02040503050406030204" pitchFamily="18" charset="0"/>
                      </a:rPr>
                      <m:t> </m:t>
                    </m:r>
                  </m:oMath>
                </a14:m>
                <a:r>
                  <a:rPr lang="en-US" sz="2800" dirty="0"/>
                  <a:t>value for this </a:t>
                </a:r>
                <a14:m>
                  <m:oMath xmlns:m="http://schemas.openxmlformats.org/officeDocument/2006/math">
                    <m:r>
                      <m:rPr>
                        <m:sty m:val="p"/>
                      </m:rPr>
                      <a:rPr lang="en-US" sz="2800">
                        <a:latin typeface="Cambria Math" panose="02040503050406030204" pitchFamily="18" charset="0"/>
                      </a:rPr>
                      <m:t>Δ</m:t>
                    </m:r>
                    <m:r>
                      <a:rPr lang="en-US" sz="2800" i="1">
                        <a:latin typeface="Cambria Math" panose="02040503050406030204" pitchFamily="18" charset="0"/>
                      </a:rPr>
                      <m:t>𝑇</m:t>
                    </m:r>
                  </m:oMath>
                </a14:m>
                <a:r>
                  <a:rPr lang="en-US" sz="2800" dirty="0"/>
                  <a:t> is </a:t>
                </a:r>
                <a:r>
                  <a:rPr lang="en-US" sz="2800" dirty="0" smtClean="0"/>
                  <a:t>0.00486. </a:t>
                </a:r>
                <a:r>
                  <a:rPr lang="en-US" sz="2800" dirty="0"/>
                  <a:t>Any </a:t>
                </a:r>
                <a:r>
                  <a:rPr lang="en-US" sz="2800" i="1" dirty="0" smtClean="0">
                    <a:latin typeface="Cambria Math" panose="02040503050406030204" pitchFamily="18" charset="0"/>
                  </a:rPr>
                  <a:t> </a:t>
                </a:r>
                <a14:m>
                  <m:oMath xmlns:m="http://schemas.openxmlformats.org/officeDocument/2006/math">
                    <m:r>
                      <a:rPr lang="en-US" sz="2800" i="1">
                        <a:latin typeface="Cambria Math" panose="02040503050406030204" pitchFamily="18" charset="0"/>
                      </a:rPr>
                      <m:t>𝑅𝑖</m:t>
                    </m:r>
                    <m:r>
                      <a:rPr lang="en-US" sz="2800" i="1">
                        <a:latin typeface="Cambria Math" panose="02040503050406030204" pitchFamily="18" charset="0"/>
                      </a:rPr>
                      <m:t>&lt;0.1</m:t>
                    </m:r>
                  </m:oMath>
                </a14:m>
                <a:r>
                  <a:rPr lang="en-US" sz="2800" dirty="0"/>
                  <a:t> signifies that natural convective is negligible, and that </a:t>
                </a:r>
                <a:r>
                  <a:rPr lang="en-US" sz="2800" dirty="0" smtClean="0"/>
                  <a:t>the boundary </a:t>
                </a:r>
                <a:r>
                  <a:rPr lang="en-US" sz="2800" dirty="0"/>
                  <a:t>layer is virtually neutral. </a:t>
                </a:r>
              </a:p>
              <a:p>
                <a:endParaRPr lang="en-US" sz="2800" dirty="0"/>
              </a:p>
            </p:txBody>
          </p:sp>
        </mc:Choice>
        <mc:Fallback>
          <p:sp>
            <p:nvSpPr>
              <p:cNvPr id="1027" name="TextBox 1026"/>
              <p:cNvSpPr txBox="1">
                <a:spLocks noRot="1" noChangeAspect="1" noMove="1" noResize="1" noEditPoints="1" noAdjustHandles="1" noChangeArrowheads="1" noChangeShapeType="1" noTextEdit="1"/>
              </p:cNvSpPr>
              <p:nvPr/>
            </p:nvSpPr>
            <p:spPr>
              <a:xfrm>
                <a:off x="24859339" y="22444820"/>
                <a:ext cx="10964414" cy="3108543"/>
              </a:xfrm>
              <a:prstGeom prst="rect">
                <a:avLst/>
              </a:prstGeom>
              <a:blipFill rotWithShape="0">
                <a:blip r:embed="rId10"/>
                <a:stretch>
                  <a:fillRect l="-1167"/>
                </a:stretch>
              </a:blipFill>
            </p:spPr>
            <p:txBody>
              <a:bodyPr/>
              <a:lstStyle/>
              <a:p>
                <a:r>
                  <a:rPr lang="en-US">
                    <a:noFill/>
                  </a:rPr>
                  <a:t> </a:t>
                </a:r>
              </a:p>
            </p:txBody>
          </p:sp>
        </mc:Fallback>
      </mc:AlternateContent>
      <p:grpSp>
        <p:nvGrpSpPr>
          <p:cNvPr id="1030" name="Group 1029"/>
          <p:cNvGrpSpPr/>
          <p:nvPr/>
        </p:nvGrpSpPr>
        <p:grpSpPr>
          <a:xfrm>
            <a:off x="29660055" y="17375830"/>
            <a:ext cx="6164828" cy="5154615"/>
            <a:chOff x="29609817" y="13419239"/>
            <a:chExt cx="6164828" cy="5154615"/>
          </a:xfrm>
        </p:grpSpPr>
        <p:pic>
          <p:nvPicPr>
            <p:cNvPr id="1028" name="Picture 1027"/>
            <p:cNvPicPr>
              <a:picLocks noChangeAspect="1"/>
            </p:cNvPicPr>
            <p:nvPr/>
          </p:nvPicPr>
          <p:blipFill>
            <a:blip r:embed="rId11"/>
            <a:stretch>
              <a:fillRect/>
            </a:stretch>
          </p:blipFill>
          <p:spPr>
            <a:xfrm>
              <a:off x="29625856" y="13419239"/>
              <a:ext cx="6132750" cy="4938483"/>
            </a:xfrm>
            <a:prstGeom prst="rect">
              <a:avLst/>
            </a:prstGeom>
          </p:spPr>
        </p:pic>
        <p:sp>
          <p:nvSpPr>
            <p:cNvPr id="1029" name="TextBox 1028"/>
            <p:cNvSpPr txBox="1"/>
            <p:nvPr/>
          </p:nvSpPr>
          <p:spPr>
            <a:xfrm>
              <a:off x="29609817" y="17927523"/>
              <a:ext cx="6164828" cy="646331"/>
            </a:xfrm>
            <a:prstGeom prst="rect">
              <a:avLst/>
            </a:prstGeom>
            <a:noFill/>
          </p:spPr>
          <p:txBody>
            <a:bodyPr wrap="none" rtlCol="0">
              <a:spAutoFit/>
            </a:bodyPr>
            <a:lstStyle/>
            <a:p>
              <a:pPr algn="ctr"/>
              <a:r>
                <a:rPr lang="en-US" sz="1800" dirty="0" smtClean="0"/>
                <a:t>Figure 6 – Tunnel Floor Temperature Distribution After 52 Hours</a:t>
              </a:r>
            </a:p>
            <a:p>
              <a:pPr algn="ctr"/>
              <a:r>
                <a:rPr lang="en-US" sz="1800" dirty="0" smtClean="0"/>
                <a:t>With initial floor temp of 270 K and initial air temp of 275 K</a:t>
              </a:r>
              <a:endParaRPr lang="en-US" sz="1800" dirty="0"/>
            </a:p>
          </p:txBody>
        </p:sp>
      </p:grpSp>
      <p:pic>
        <p:nvPicPr>
          <p:cNvPr id="1031" name="Picture 1030"/>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9171135" y="619853"/>
            <a:ext cx="2334695" cy="2841414"/>
          </a:xfrm>
          <a:prstGeom prst="rect">
            <a:avLst/>
          </a:prstGeom>
        </p:spPr>
      </p:pic>
      <p:sp>
        <p:nvSpPr>
          <p:cNvPr id="1033" name="TextBox 1032"/>
          <p:cNvSpPr txBox="1"/>
          <p:nvPr/>
        </p:nvSpPr>
        <p:spPr>
          <a:xfrm>
            <a:off x="1001486" y="2310985"/>
            <a:ext cx="10286790" cy="707886"/>
          </a:xfrm>
          <a:prstGeom prst="rect">
            <a:avLst/>
          </a:prstGeom>
          <a:noFill/>
        </p:spPr>
        <p:txBody>
          <a:bodyPr wrap="none" rtlCol="0">
            <a:spAutoFit/>
          </a:bodyPr>
          <a:lstStyle/>
          <a:p>
            <a:r>
              <a:rPr lang="en-US" sz="4000" dirty="0" smtClean="0">
                <a:latin typeface="+mj-lt"/>
              </a:rPr>
              <a:t>Greg Taylor-Power, University of New Hampshire</a:t>
            </a:r>
            <a:endParaRPr lang="en-US" sz="4000" dirty="0">
              <a:latin typeface="+mj-lt"/>
            </a:endParaRPr>
          </a:p>
        </p:txBody>
      </p:sp>
      <p:sp>
        <p:nvSpPr>
          <p:cNvPr id="44" name="TextBox 43"/>
          <p:cNvSpPr txBox="1"/>
          <p:nvPr/>
        </p:nvSpPr>
        <p:spPr>
          <a:xfrm>
            <a:off x="1001486" y="2962333"/>
            <a:ext cx="9323899" cy="707886"/>
          </a:xfrm>
          <a:prstGeom prst="rect">
            <a:avLst/>
          </a:prstGeom>
          <a:noFill/>
        </p:spPr>
        <p:txBody>
          <a:bodyPr wrap="none" rtlCol="0">
            <a:spAutoFit/>
          </a:bodyPr>
          <a:lstStyle/>
          <a:p>
            <a:r>
              <a:rPr lang="en-US" sz="4000" dirty="0" smtClean="0">
                <a:latin typeface="+mj-lt"/>
              </a:rPr>
              <a:t>John Turner V, University of New Hampshire</a:t>
            </a:r>
            <a:endParaRPr lang="en-US" sz="4000" dirty="0">
              <a:latin typeface="+mj-lt"/>
            </a:endParaRPr>
          </a:p>
        </p:txBody>
      </p:sp>
      <p:sp>
        <p:nvSpPr>
          <p:cNvPr id="45" name="TextBox 44"/>
          <p:cNvSpPr txBox="1"/>
          <p:nvPr/>
        </p:nvSpPr>
        <p:spPr>
          <a:xfrm>
            <a:off x="1001486" y="3629193"/>
            <a:ext cx="9561657" cy="707886"/>
          </a:xfrm>
          <a:prstGeom prst="rect">
            <a:avLst/>
          </a:prstGeom>
          <a:noFill/>
        </p:spPr>
        <p:txBody>
          <a:bodyPr wrap="none" rtlCol="0">
            <a:spAutoFit/>
          </a:bodyPr>
          <a:lstStyle/>
          <a:p>
            <a:r>
              <a:rPr lang="en-US" sz="4000" dirty="0" smtClean="0">
                <a:latin typeface="+mj-lt"/>
              </a:rPr>
              <a:t>Martin </a:t>
            </a:r>
            <a:r>
              <a:rPr lang="en-US" sz="4000" dirty="0" err="1" smtClean="0">
                <a:latin typeface="+mj-lt"/>
              </a:rPr>
              <a:t>Wosnik</a:t>
            </a:r>
            <a:r>
              <a:rPr lang="en-US" sz="4000" dirty="0" smtClean="0">
                <a:latin typeface="+mj-lt"/>
              </a:rPr>
              <a:t>, University of New Hampshire</a:t>
            </a:r>
            <a:endParaRPr lang="en-US" sz="4000" dirty="0">
              <a:latin typeface="+mj-lt"/>
            </a:endParaRPr>
          </a:p>
        </p:txBody>
      </p:sp>
      <p:grpSp>
        <p:nvGrpSpPr>
          <p:cNvPr id="1035" name="Group 1034"/>
          <p:cNvGrpSpPr/>
          <p:nvPr/>
        </p:nvGrpSpPr>
        <p:grpSpPr>
          <a:xfrm>
            <a:off x="12926785" y="21308444"/>
            <a:ext cx="5703366" cy="5052476"/>
            <a:chOff x="13159259" y="21020078"/>
            <a:chExt cx="5703366" cy="5052476"/>
          </a:xfrm>
        </p:grpSpPr>
        <p:sp>
          <p:nvSpPr>
            <p:cNvPr id="28" name="TextBox 27"/>
            <p:cNvSpPr txBox="1"/>
            <p:nvPr/>
          </p:nvSpPr>
          <p:spPr>
            <a:xfrm>
              <a:off x="13474941" y="25426223"/>
              <a:ext cx="5072002" cy="646331"/>
            </a:xfrm>
            <a:prstGeom prst="rect">
              <a:avLst/>
            </a:prstGeom>
            <a:noFill/>
          </p:spPr>
          <p:txBody>
            <a:bodyPr wrap="square" rtlCol="0">
              <a:spAutoFit/>
            </a:bodyPr>
            <a:lstStyle/>
            <a:p>
              <a:pPr algn="ctr"/>
              <a:r>
                <a:rPr lang="en-US" sz="1800" dirty="0" smtClean="0"/>
                <a:t>Figure 4 – Spectral Density Plot from velocity data taken in the FPF</a:t>
              </a:r>
            </a:p>
          </p:txBody>
        </p:sp>
        <p:pic>
          <p:nvPicPr>
            <p:cNvPr id="1034" name="Picture 1033"/>
            <p:cNvPicPr>
              <a:picLocks noChangeAspect="1"/>
            </p:cNvPicPr>
            <p:nvPr/>
          </p:nvPicPr>
          <p:blipFill>
            <a:blip r:embed="rId13"/>
            <a:stretch>
              <a:fillRect/>
            </a:stretch>
          </p:blipFill>
          <p:spPr>
            <a:xfrm>
              <a:off x="13159259" y="21020078"/>
              <a:ext cx="5703366" cy="4306748"/>
            </a:xfrm>
            <a:prstGeom prst="rect">
              <a:avLst/>
            </a:prstGeom>
          </p:spPr>
        </p:pic>
      </p:grpSp>
      <mc:AlternateContent xmlns:mc="http://schemas.openxmlformats.org/markup-compatibility/2006">
        <mc:Choice xmlns:a14="http://schemas.microsoft.com/office/drawing/2010/main" Requires="a14">
          <p:sp>
            <p:nvSpPr>
              <p:cNvPr id="1036" name="TextBox 1035"/>
              <p:cNvSpPr txBox="1"/>
              <p:nvPr/>
            </p:nvSpPr>
            <p:spPr>
              <a:xfrm>
                <a:off x="12928409" y="26201817"/>
                <a:ext cx="10981185" cy="2031325"/>
              </a:xfrm>
              <a:prstGeom prst="rect">
                <a:avLst/>
              </a:prstGeom>
              <a:noFill/>
            </p:spPr>
            <p:txBody>
              <a:bodyPr wrap="square" rtlCol="0">
                <a:spAutoFit/>
              </a:bodyPr>
              <a:lstStyle/>
              <a:p>
                <a:pPr>
                  <a:lnSpc>
                    <a:spcPct val="150000"/>
                  </a:lnSpc>
                </a:pPr>
                <a:r>
                  <a:rPr lang="en-US" sz="2800" dirty="0" smtClean="0"/>
                  <a:t>This means the frequency spectrum matches the standard for about 10% of the boundary layer, which in this case corresponds to about </a:t>
                </a:r>
              </a:p>
              <a:p>
                <a:pPr>
                  <a:lnSpc>
                    <a:spcPct val="150000"/>
                  </a:lnSpc>
                </a:pPr>
                <a14:m>
                  <m:oMathPara xmlns:m="http://schemas.openxmlformats.org/officeDocument/2006/math">
                    <m:oMathParaPr>
                      <m:jc m:val="left"/>
                    </m:oMathParaPr>
                    <m:oMath xmlns:m="http://schemas.openxmlformats.org/officeDocument/2006/math">
                      <m:r>
                        <a:rPr lang="en-US" sz="2800" b="0" i="1" smtClean="0">
                          <a:latin typeface="Cambria Math"/>
                        </a:rPr>
                        <m:t>8.9</m:t>
                      </m:r>
                      <m:r>
                        <a:rPr lang="en-US" sz="2800" b="0" i="1" smtClean="0">
                          <a:latin typeface="Cambria Math"/>
                        </a:rPr>
                        <m:t>𝑐𝑚</m:t>
                      </m:r>
                      <m:r>
                        <a:rPr lang="en-US" sz="2800" b="0" i="1" smtClean="0">
                          <a:latin typeface="Cambria Math" panose="02040503050406030204" pitchFamily="18" charset="0"/>
                        </a:rPr>
                        <m:t>&lt;</m:t>
                      </m:r>
                      <m:r>
                        <a:rPr lang="en-US" sz="2800" b="0" i="1" smtClean="0">
                          <a:latin typeface="Cambria Math" panose="02040503050406030204" pitchFamily="18" charset="0"/>
                        </a:rPr>
                        <m:t>𝑦</m:t>
                      </m:r>
                      <m:r>
                        <a:rPr lang="en-US" sz="2800" b="0" i="1" smtClean="0">
                          <a:latin typeface="Cambria Math" panose="02040503050406030204" pitchFamily="18" charset="0"/>
                        </a:rPr>
                        <m:t>&lt;16.8</m:t>
                      </m:r>
                      <m:r>
                        <a:rPr lang="en-US" sz="2800" b="0" i="1" smtClean="0">
                          <a:latin typeface="Cambria Math"/>
                        </a:rPr>
                        <m:t>𝑐𝑚</m:t>
                      </m:r>
                    </m:oMath>
                  </m:oMathPara>
                </a14:m>
                <a:endParaRPr lang="en-US" sz="2800" dirty="0"/>
              </a:p>
            </p:txBody>
          </p:sp>
        </mc:Choice>
        <mc:Fallback>
          <p:sp>
            <p:nvSpPr>
              <p:cNvPr id="1036" name="TextBox 1035"/>
              <p:cNvSpPr txBox="1">
                <a:spLocks noRot="1" noChangeAspect="1" noMove="1" noResize="1" noEditPoints="1" noAdjustHandles="1" noChangeArrowheads="1" noChangeShapeType="1" noTextEdit="1"/>
              </p:cNvSpPr>
              <p:nvPr/>
            </p:nvSpPr>
            <p:spPr>
              <a:xfrm>
                <a:off x="12928409" y="26201817"/>
                <a:ext cx="10981185" cy="2031325"/>
              </a:xfrm>
              <a:prstGeom prst="rect">
                <a:avLst/>
              </a:prstGeom>
              <a:blipFill rotWithShape="0">
                <a:blip r:embed="rId14"/>
                <a:stretch>
                  <a:fillRect l="-1166"/>
                </a:stretch>
              </a:blipFill>
            </p:spPr>
            <p:txBody>
              <a:bodyPr/>
              <a:lstStyle/>
              <a:p>
                <a:r>
                  <a:rPr lang="en-US">
                    <a:noFill/>
                  </a:rPr>
                  <a:t> </a:t>
                </a:r>
              </a:p>
            </p:txBody>
          </p:sp>
        </mc:Fallback>
      </mc:AlternateContent>
      <p:sp>
        <p:nvSpPr>
          <p:cNvPr id="49" name="TextBox 48"/>
          <p:cNvSpPr txBox="1"/>
          <p:nvPr/>
        </p:nvSpPr>
        <p:spPr>
          <a:xfrm>
            <a:off x="1023673" y="26253710"/>
            <a:ext cx="10972800" cy="646330"/>
          </a:xfrm>
          <a:prstGeom prst="rect">
            <a:avLst/>
          </a:prstGeom>
          <a:solidFill>
            <a:schemeClr val="bg1">
              <a:lumMod val="65000"/>
            </a:schemeClr>
          </a:solidFill>
          <a:ln>
            <a:solidFill>
              <a:schemeClr val="accent1">
                <a:shade val="50000"/>
              </a:schemeClr>
            </a:solidFill>
          </a:ln>
        </p:spPr>
        <p:txBody>
          <a:bodyPr wrap="square" rtlCol="0">
            <a:spAutoFit/>
          </a:bodyPr>
          <a:lstStyle/>
          <a:p>
            <a:r>
              <a:rPr lang="en-US" sz="3600" b="1" dirty="0" smtClean="0">
                <a:solidFill>
                  <a:schemeClr val="bg1"/>
                </a:solidFill>
              </a:rPr>
              <a:t>Acknowledgements</a:t>
            </a:r>
            <a:endParaRPr lang="en-US" sz="3600" b="1" dirty="0">
              <a:solidFill>
                <a:schemeClr val="bg1"/>
              </a:solidFill>
            </a:endParaRPr>
          </a:p>
        </p:txBody>
      </p:sp>
      <p:sp>
        <p:nvSpPr>
          <p:cNvPr id="51" name="TextBox 50"/>
          <p:cNvSpPr txBox="1"/>
          <p:nvPr/>
        </p:nvSpPr>
        <p:spPr>
          <a:xfrm>
            <a:off x="1023673" y="26984290"/>
            <a:ext cx="10972800" cy="1384995"/>
          </a:xfrm>
          <a:prstGeom prst="rect">
            <a:avLst/>
          </a:prstGeom>
          <a:noFill/>
        </p:spPr>
        <p:txBody>
          <a:bodyPr wrap="square" rtlCol="0">
            <a:spAutoFit/>
          </a:bodyPr>
          <a:lstStyle/>
          <a:p>
            <a:pPr>
              <a:lnSpc>
                <a:spcPct val="150000"/>
              </a:lnSpc>
            </a:pPr>
            <a:r>
              <a:rPr lang="en-US" sz="2800" dirty="0" smtClean="0"/>
              <a:t>Support comes from the UNH Hamel Center for Undergraduate Research via a Summer Undergraduate Research Fellowship. </a:t>
            </a:r>
            <a:endParaRPr lang="en-US" sz="2800" dirty="0"/>
          </a:p>
        </p:txBody>
      </p:sp>
      <p:sp>
        <p:nvSpPr>
          <p:cNvPr id="52" name="TextBox 51"/>
          <p:cNvSpPr txBox="1"/>
          <p:nvPr/>
        </p:nvSpPr>
        <p:spPr>
          <a:xfrm>
            <a:off x="24855146" y="25345626"/>
            <a:ext cx="10972800" cy="646330"/>
          </a:xfrm>
          <a:prstGeom prst="rect">
            <a:avLst/>
          </a:prstGeom>
          <a:solidFill>
            <a:schemeClr val="bg1">
              <a:lumMod val="65000"/>
            </a:schemeClr>
          </a:solidFill>
        </p:spPr>
        <p:txBody>
          <a:bodyPr wrap="square" rtlCol="0">
            <a:spAutoFit/>
          </a:bodyPr>
          <a:lstStyle/>
          <a:p>
            <a:r>
              <a:rPr lang="en-US" sz="3600" b="1" dirty="0" smtClean="0">
                <a:solidFill>
                  <a:schemeClr val="bg1"/>
                </a:solidFill>
              </a:rPr>
              <a:t>References</a:t>
            </a:r>
            <a:endParaRPr lang="en-US" sz="3600" b="1" dirty="0">
              <a:solidFill>
                <a:schemeClr val="bg1"/>
              </a:solidFill>
            </a:endParaRPr>
          </a:p>
        </p:txBody>
      </p:sp>
      <p:sp>
        <p:nvSpPr>
          <p:cNvPr id="53" name="TextBox 52"/>
          <p:cNvSpPr txBox="1"/>
          <p:nvPr/>
        </p:nvSpPr>
        <p:spPr>
          <a:xfrm>
            <a:off x="24855146" y="26201515"/>
            <a:ext cx="10972800" cy="2585323"/>
          </a:xfrm>
          <a:prstGeom prst="rect">
            <a:avLst/>
          </a:prstGeom>
          <a:noFill/>
        </p:spPr>
        <p:txBody>
          <a:bodyPr wrap="square" rtlCol="0">
            <a:spAutoFit/>
          </a:bodyPr>
          <a:lstStyle/>
          <a:p>
            <a:pPr>
              <a:lnSpc>
                <a:spcPct val="150000"/>
              </a:lnSpc>
            </a:pPr>
            <a:r>
              <a:rPr lang="en-US" sz="1800" dirty="0" smtClean="0"/>
              <a:t>[1] </a:t>
            </a:r>
            <a:r>
              <a:rPr lang="en-US" sz="1800" dirty="0" err="1" smtClean="0"/>
              <a:t>Vincenti</a:t>
            </a:r>
            <a:r>
              <a:rPr lang="en-US" sz="1800" dirty="0" smtClean="0"/>
              <a:t> </a:t>
            </a:r>
            <a:r>
              <a:rPr lang="en-US" sz="1800" dirty="0"/>
              <a:t>P; </a:t>
            </a:r>
            <a:r>
              <a:rPr lang="en-US" sz="1800" dirty="0" err="1"/>
              <a:t>Klewicki</a:t>
            </a:r>
            <a:r>
              <a:rPr lang="en-US" sz="1800" dirty="0"/>
              <a:t> J; Morrill-Winter C; White C; </a:t>
            </a:r>
            <a:r>
              <a:rPr lang="en-US" sz="1800" dirty="0" err="1" smtClean="0"/>
              <a:t>Wosnik</a:t>
            </a:r>
            <a:r>
              <a:rPr lang="en-US" sz="1800" dirty="0" smtClean="0"/>
              <a:t> </a:t>
            </a:r>
            <a:r>
              <a:rPr lang="en-US" sz="1800" dirty="0"/>
              <a:t>M (2013) </a:t>
            </a:r>
            <a:r>
              <a:rPr lang="en-US" sz="1800" dirty="0" err="1"/>
              <a:t>Streamwise</a:t>
            </a:r>
            <a:r>
              <a:rPr lang="en-US" sz="1800" dirty="0"/>
              <a:t> </a:t>
            </a:r>
            <a:r>
              <a:rPr lang="en-US" sz="1800" dirty="0" smtClean="0"/>
              <a:t>Velocity </a:t>
            </a:r>
            <a:r>
              <a:rPr lang="en-US" sz="1800" dirty="0"/>
              <a:t>Statistics in </a:t>
            </a:r>
            <a:r>
              <a:rPr lang="en-US" sz="1800" dirty="0" smtClean="0"/>
              <a:t>Turbulent Boundary </a:t>
            </a:r>
            <a:r>
              <a:rPr lang="en-US" sz="1800" dirty="0"/>
              <a:t>Layers that Spatially Develop to High </a:t>
            </a:r>
            <a:r>
              <a:rPr lang="en-US" sz="1800" dirty="0" smtClean="0"/>
              <a:t>Reynolds Number</a:t>
            </a:r>
            <a:endParaRPr lang="en-US" sz="1800" dirty="0"/>
          </a:p>
          <a:p>
            <a:pPr>
              <a:lnSpc>
                <a:spcPct val="150000"/>
              </a:lnSpc>
            </a:pPr>
            <a:r>
              <a:rPr lang="en-US" sz="1800" dirty="0" smtClean="0"/>
              <a:t>[2] American Society of </a:t>
            </a:r>
            <a:r>
              <a:rPr lang="en-US" sz="1800" dirty="0"/>
              <a:t>Civil Engineers (2012) Wind Tunnel Testing for Buildings and Other Structures: </a:t>
            </a:r>
            <a:endParaRPr lang="en-US" sz="1800" dirty="0" smtClean="0"/>
          </a:p>
          <a:p>
            <a:pPr>
              <a:lnSpc>
                <a:spcPct val="150000"/>
              </a:lnSpc>
            </a:pPr>
            <a:r>
              <a:rPr lang="en-US" sz="1800" dirty="0" smtClean="0"/>
              <a:t>ASCE/SEI 49-12</a:t>
            </a:r>
            <a:endParaRPr lang="en-US" sz="1800" dirty="0"/>
          </a:p>
          <a:p>
            <a:pPr>
              <a:lnSpc>
                <a:spcPct val="150000"/>
              </a:lnSpc>
            </a:pPr>
            <a:r>
              <a:rPr lang="en-US" sz="1800" dirty="0" smtClean="0"/>
              <a:t>[3] von Kármán, T.</a:t>
            </a:r>
            <a:r>
              <a:rPr lang="en-US" sz="1800" b="1" dirty="0"/>
              <a:t> </a:t>
            </a:r>
            <a:r>
              <a:rPr lang="en-US" sz="1800" dirty="0" smtClean="0"/>
              <a:t>(1948). Progress in the statistical theory of turbulence. </a:t>
            </a:r>
            <a:r>
              <a:rPr lang="en-US" sz="1800" i="1" dirty="0" smtClean="0"/>
              <a:t>Proc., National Academy of Sciences</a:t>
            </a:r>
            <a:endParaRPr lang="en-US" sz="1800" dirty="0"/>
          </a:p>
          <a:p>
            <a:pPr>
              <a:lnSpc>
                <a:spcPct val="150000"/>
              </a:lnSpc>
            </a:pPr>
            <a:r>
              <a:rPr lang="en-US" sz="1800" dirty="0" smtClean="0"/>
              <a:t>[4] </a:t>
            </a:r>
            <a:r>
              <a:rPr lang="en-US" sz="1800" dirty="0" err="1"/>
              <a:t>Incropera</a:t>
            </a:r>
            <a:r>
              <a:rPr lang="en-US" sz="1800" dirty="0"/>
              <a:t>, Frank P., and David P. </a:t>
            </a:r>
            <a:r>
              <a:rPr lang="en-US" sz="1800" dirty="0" smtClean="0"/>
              <a:t>DeWitt (2011) Introduction to Heat Transfer Sixth Edition</a:t>
            </a:r>
          </a:p>
        </p:txBody>
      </p:sp>
      <p:sp>
        <p:nvSpPr>
          <p:cNvPr id="1038" name="TextBox 1037"/>
          <p:cNvSpPr txBox="1"/>
          <p:nvPr/>
        </p:nvSpPr>
        <p:spPr>
          <a:xfrm>
            <a:off x="26340130" y="10531070"/>
            <a:ext cx="8002833" cy="369332"/>
          </a:xfrm>
          <a:prstGeom prst="rect">
            <a:avLst/>
          </a:prstGeom>
          <a:noFill/>
        </p:spPr>
        <p:txBody>
          <a:bodyPr wrap="none" rtlCol="0">
            <a:spAutoFit/>
          </a:bodyPr>
          <a:lstStyle/>
          <a:p>
            <a:pPr algn="ctr"/>
            <a:r>
              <a:rPr lang="en-US" sz="1800" dirty="0" smtClean="0"/>
              <a:t>Figure 5 – One Application for ABL Simulation in the FPF: </a:t>
            </a:r>
            <a:r>
              <a:rPr lang="en-US" sz="1800" dirty="0" smtClean="0"/>
              <a:t>Large </a:t>
            </a:r>
            <a:r>
              <a:rPr lang="en-US" sz="1800" dirty="0" smtClean="0"/>
              <a:t>Wind Turbine Arrays</a:t>
            </a:r>
            <a:endParaRPr lang="en-US" sz="1800" dirty="0"/>
          </a:p>
        </p:txBody>
      </p:sp>
      <p:sp>
        <p:nvSpPr>
          <p:cNvPr id="20" name="Rectangle 19"/>
          <p:cNvSpPr/>
          <p:nvPr/>
        </p:nvSpPr>
        <p:spPr>
          <a:xfrm>
            <a:off x="1022049" y="5748107"/>
            <a:ext cx="10976048" cy="9787682"/>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p:cNvSpPr/>
          <p:nvPr/>
        </p:nvSpPr>
        <p:spPr>
          <a:xfrm>
            <a:off x="1023673" y="16990872"/>
            <a:ext cx="10972800" cy="449865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1023673" y="22576424"/>
            <a:ext cx="10972800" cy="347483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p:cNvSpPr/>
          <p:nvPr/>
        </p:nvSpPr>
        <p:spPr>
          <a:xfrm>
            <a:off x="12932601" y="5741667"/>
            <a:ext cx="10972800" cy="11894273"/>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p:cNvSpPr/>
          <p:nvPr/>
        </p:nvSpPr>
        <p:spPr>
          <a:xfrm>
            <a:off x="1023673" y="27067152"/>
            <a:ext cx="10972800" cy="1354563"/>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p:cNvSpPr/>
          <p:nvPr/>
        </p:nvSpPr>
        <p:spPr>
          <a:xfrm>
            <a:off x="12932601" y="18691847"/>
            <a:ext cx="10972800" cy="9541295"/>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p:cNvSpPr/>
          <p:nvPr/>
        </p:nvSpPr>
        <p:spPr>
          <a:xfrm>
            <a:off x="24855146" y="5741666"/>
            <a:ext cx="10972800" cy="10752044"/>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p:cNvSpPr/>
          <p:nvPr/>
        </p:nvSpPr>
        <p:spPr>
          <a:xfrm>
            <a:off x="24855146" y="17490489"/>
            <a:ext cx="10972800" cy="7667246"/>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p:cNvSpPr/>
          <p:nvPr/>
        </p:nvSpPr>
        <p:spPr>
          <a:xfrm>
            <a:off x="24855146" y="26182463"/>
            <a:ext cx="10972800" cy="2604375"/>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31"/>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4859339" y="5727143"/>
            <a:ext cx="10949505" cy="4678831"/>
          </a:xfrm>
          <a:prstGeom prst="rect">
            <a:avLst/>
          </a:prstGeom>
        </p:spPr>
      </p:pic>
    </p:spTree>
    <p:extLst>
      <p:ext uri="{BB962C8B-B14F-4D97-AF65-F5344CB8AC3E}">
        <p14:creationId xmlns:p14="http://schemas.microsoft.com/office/powerpoint/2010/main" val="8931670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909</TotalTime>
  <Words>720</Words>
  <Application>Microsoft Office PowerPoint</Application>
  <PresentationFormat>Custom</PresentationFormat>
  <Paragraphs>52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 Math</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Greg Taylor-Power</dc:creator>
  <cp:lastModifiedBy>Greg Taylor-Power</cp:lastModifiedBy>
  <cp:revision>62</cp:revision>
  <cp:lastPrinted>2015-11-20T18:54:22Z</cp:lastPrinted>
  <dcterms:created xsi:type="dcterms:W3CDTF">2015-11-17T19:25:36Z</dcterms:created>
  <dcterms:modified xsi:type="dcterms:W3CDTF">2015-11-20T20:49:57Z</dcterms:modified>
</cp:coreProperties>
</file>