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</p:sldIdLst>
  <p:sldSz cx="512064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1pPr>
    <a:lvl2pPr marL="45713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2pPr>
    <a:lvl3pPr marL="914258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3pPr>
    <a:lvl4pPr marL="1371387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4pPr>
    <a:lvl5pPr marL="1828515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5pPr>
    <a:lvl6pPr marL="2285645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6pPr>
    <a:lvl7pPr marL="2742773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7pPr>
    <a:lvl8pPr marL="3199902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8pPr>
    <a:lvl9pPr marL="3657030" algn="l" defTabSz="45713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 scaleToFitPaper="1"/>
  <p:clrMru>
    <a:srgbClr val="00C900"/>
    <a:srgbClr val="00FF00"/>
    <a:srgbClr val="337833"/>
    <a:srgbClr val="FF9933"/>
    <a:srgbClr val="278723"/>
    <a:srgbClr val="99CD66"/>
    <a:srgbClr val="1D1D1D"/>
    <a:srgbClr val="339933"/>
    <a:srgbClr val="B7BC27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52" autoAdjust="0"/>
  </p:normalViewPr>
  <p:slideViewPr>
    <p:cSldViewPr showGuides="1">
      <p:cViewPr>
        <p:scale>
          <a:sx n="33" d="100"/>
          <a:sy n="33" d="100"/>
        </p:scale>
        <p:origin x="-200" y="-248"/>
      </p:cViewPr>
      <p:guideLst>
        <p:guide orient="horz" pos="17040"/>
        <p:guide orient="horz" pos="4896"/>
        <p:guide orient="horz" pos="12624"/>
        <p:guide orient="horz" pos="13632"/>
        <p:guide pos="31823"/>
        <p:guide pos="192"/>
        <p:guide pos="6672"/>
        <p:guide pos="25968"/>
        <p:guide pos="23616"/>
        <p:guide pos="19392"/>
        <p:guide pos="12816"/>
        <p:guide pos="200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163" y="10226676"/>
            <a:ext cx="43526076" cy="70548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326" y="18653126"/>
            <a:ext cx="35845750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130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5" indent="0" algn="ctr">
              <a:buNone/>
              <a:defRPr/>
            </a:lvl5pPr>
            <a:lvl6pPr marL="2285645" indent="0" algn="ctr">
              <a:buNone/>
              <a:defRPr/>
            </a:lvl6pPr>
            <a:lvl7pPr marL="2742773" indent="0" algn="ctr">
              <a:buNone/>
              <a:defRPr/>
            </a:lvl7pPr>
            <a:lvl8pPr marL="3199902" indent="0" algn="ctr">
              <a:buNone/>
              <a:defRPr/>
            </a:lvl8pPr>
            <a:lvl9pPr marL="365703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869E54-C5B5-C245-87E7-1D9A0AB7EF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98F5F5F-B7B9-BD49-82C5-040C22E654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21153440"/>
            <a:ext cx="43526076" cy="653732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3952538"/>
            <a:ext cx="43526076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30" indent="0">
              <a:buNone/>
              <a:defRPr sz="1800"/>
            </a:lvl2pPr>
            <a:lvl3pPr marL="914258" indent="0">
              <a:buNone/>
              <a:defRPr sz="1500"/>
            </a:lvl3pPr>
            <a:lvl4pPr marL="1371387" indent="0">
              <a:buNone/>
              <a:defRPr sz="1400"/>
            </a:lvl4pPr>
            <a:lvl5pPr marL="1828515" indent="0">
              <a:buNone/>
              <a:defRPr sz="1400"/>
            </a:lvl5pPr>
            <a:lvl6pPr marL="2285645" indent="0">
              <a:buNone/>
              <a:defRPr sz="1400"/>
            </a:lvl6pPr>
            <a:lvl7pPr marL="2742773" indent="0">
              <a:buNone/>
              <a:defRPr sz="1400"/>
            </a:lvl7pPr>
            <a:lvl8pPr marL="3199902" indent="0">
              <a:buNone/>
              <a:defRPr sz="1400"/>
            </a:lvl8pPr>
            <a:lvl9pPr marL="365703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83727EF-7306-4F48-9E69-E773BEDF9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638" y="7680325"/>
            <a:ext cx="22966362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1" y="7680325"/>
            <a:ext cx="22966363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7F77353-8D60-FE47-A0FF-26928FA210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369176"/>
            <a:ext cx="2262505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500" b="1"/>
            </a:lvl4pPr>
            <a:lvl5pPr marL="1828515" indent="0">
              <a:buNone/>
              <a:defRPr sz="1500" b="1"/>
            </a:lvl5pPr>
            <a:lvl6pPr marL="2285645" indent="0">
              <a:buNone/>
              <a:defRPr sz="1500" b="1"/>
            </a:lvl6pPr>
            <a:lvl7pPr marL="2742773" indent="0">
              <a:buNone/>
              <a:defRPr sz="1500" b="1"/>
            </a:lvl7pPr>
            <a:lvl8pPr marL="3199902" indent="0">
              <a:buNone/>
              <a:defRPr sz="1500" b="1"/>
            </a:lvl8pPr>
            <a:lvl9pPr marL="3657030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439401"/>
            <a:ext cx="2262505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6" y="7369176"/>
            <a:ext cx="22632988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500" b="1"/>
            </a:lvl4pPr>
            <a:lvl5pPr marL="1828515" indent="0">
              <a:buNone/>
              <a:defRPr sz="1500" b="1"/>
            </a:lvl5pPr>
            <a:lvl6pPr marL="2285645" indent="0">
              <a:buNone/>
              <a:defRPr sz="1500" b="1"/>
            </a:lvl6pPr>
            <a:lvl7pPr marL="2742773" indent="0">
              <a:buNone/>
              <a:defRPr sz="1500" b="1"/>
            </a:lvl7pPr>
            <a:lvl8pPr marL="3199902" indent="0">
              <a:buNone/>
              <a:defRPr sz="1500" b="1"/>
            </a:lvl8pPr>
            <a:lvl9pPr marL="3657030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6" y="10439401"/>
            <a:ext cx="22632988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FEF46BF-7D0F-E544-B6D7-B02BAB1B2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DBDE466-B155-7446-9970-BF4A3141D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5BEAEE-26C7-7140-90D9-D078A95155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311275"/>
            <a:ext cx="16846550" cy="5576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4" y="1311275"/>
            <a:ext cx="28625800" cy="2809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888162"/>
            <a:ext cx="1684655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300"/>
            </a:lvl2pPr>
            <a:lvl3pPr marL="914258" indent="0">
              <a:buNone/>
              <a:defRPr sz="1000"/>
            </a:lvl3pPr>
            <a:lvl4pPr marL="1371387" indent="0">
              <a:buNone/>
              <a:defRPr sz="800"/>
            </a:lvl4pPr>
            <a:lvl5pPr marL="1828515" indent="0">
              <a:buNone/>
              <a:defRPr sz="800"/>
            </a:lvl5pPr>
            <a:lvl6pPr marL="2285645" indent="0">
              <a:buNone/>
              <a:defRPr sz="800"/>
            </a:lvl6pPr>
            <a:lvl7pPr marL="2742773" indent="0">
              <a:buNone/>
              <a:defRPr sz="800"/>
            </a:lvl7pPr>
            <a:lvl8pPr marL="3199902" indent="0">
              <a:buNone/>
              <a:defRPr sz="800"/>
            </a:lvl8pPr>
            <a:lvl9pPr marL="365703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2B7ADB6-3158-9C41-B178-E7B6CDA864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6" y="23042563"/>
            <a:ext cx="30724476" cy="27209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6" y="2941639"/>
            <a:ext cx="30724476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5" indent="0">
              <a:buNone/>
              <a:defRPr sz="2000"/>
            </a:lvl5pPr>
            <a:lvl6pPr marL="2285645" indent="0">
              <a:buNone/>
              <a:defRPr sz="2000"/>
            </a:lvl6pPr>
            <a:lvl7pPr marL="2742773" indent="0">
              <a:buNone/>
              <a:defRPr sz="2000"/>
            </a:lvl7pPr>
            <a:lvl8pPr marL="3199902" indent="0">
              <a:buNone/>
              <a:defRPr sz="2000"/>
            </a:lvl8pPr>
            <a:lvl9pPr marL="365703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6" y="25763539"/>
            <a:ext cx="30724476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300"/>
            </a:lvl2pPr>
            <a:lvl3pPr marL="914258" indent="0">
              <a:buNone/>
              <a:defRPr sz="1000"/>
            </a:lvl3pPr>
            <a:lvl4pPr marL="1371387" indent="0">
              <a:buNone/>
              <a:defRPr sz="800"/>
            </a:lvl4pPr>
            <a:lvl5pPr marL="1828515" indent="0">
              <a:buNone/>
              <a:defRPr sz="800"/>
            </a:lvl5pPr>
            <a:lvl6pPr marL="2285645" indent="0">
              <a:buNone/>
              <a:defRPr sz="800"/>
            </a:lvl6pPr>
            <a:lvl7pPr marL="2742773" indent="0">
              <a:buNone/>
              <a:defRPr sz="800"/>
            </a:lvl7pPr>
            <a:lvl8pPr marL="3199902" indent="0">
              <a:buNone/>
              <a:defRPr sz="800"/>
            </a:lvl8pPr>
            <a:lvl9pPr marL="365703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90E986-24C3-CB48-81B9-C26193E3F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64235E2-65AC-6944-8716-E21AD525D1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5276" y="1317625"/>
            <a:ext cx="11520488" cy="280876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640" y="1317625"/>
            <a:ext cx="34412237" cy="280876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9581891-1FE7-B544-BC36-565750B5B2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60639" y="1317625"/>
            <a:ext cx="4608512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60639" y="7680325"/>
            <a:ext cx="46085124" cy="2172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0639" y="29976762"/>
            <a:ext cx="119475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defTabSz="4806202">
              <a:defRPr sz="7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9" y="29976762"/>
            <a:ext cx="162147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algn="ctr" defTabSz="4806202">
              <a:defRPr sz="7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9" y="29976762"/>
            <a:ext cx="1194752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635" tIns="240318" rIns="480635" bIns="240318" numCol="1" anchor="t" anchorCtr="0" compatLnSpc="1">
            <a:prstTxWarp prst="textNoShape">
              <a:avLst/>
            </a:prstTxWarp>
          </a:bodyPr>
          <a:lstStyle>
            <a:lvl1pPr algn="r" defTabSz="4806202">
              <a:defRPr sz="7400"/>
            </a:lvl1pPr>
          </a:lstStyle>
          <a:p>
            <a:fld id="{3F7B7ECE-1032-A54C-8507-3D3793FB13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2pPr>
      <a:lvl3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3pPr>
      <a:lvl4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4pPr>
      <a:lvl5pPr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5pPr>
      <a:lvl6pPr marL="457130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6pPr>
      <a:lvl7pPr marL="914258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7pPr>
      <a:lvl8pPr marL="1371387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8pPr>
      <a:lvl9pPr marL="1828515" algn="ctr" defTabSz="4806202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9pPr>
    </p:titleStyle>
    <p:bodyStyle>
      <a:lvl1pPr marL="1803120" indent="-1803120" algn="l" defTabSz="4806202" rtl="0" fontAlgn="base">
        <a:spcBef>
          <a:spcPct val="20000"/>
        </a:spcBef>
        <a:spcAft>
          <a:spcPct val="0"/>
        </a:spcAft>
        <a:buChar char="•"/>
        <a:defRPr sz="16900">
          <a:solidFill>
            <a:schemeClr val="tx1"/>
          </a:solidFill>
          <a:latin typeface="+mn-lt"/>
          <a:ea typeface="+mn-ea"/>
          <a:cs typeface="+mn-cs"/>
        </a:defRPr>
      </a:lvl1pPr>
      <a:lvl2pPr marL="3904643" indent="-1501541" algn="l" defTabSz="4806202" rtl="0" fontAlgn="base">
        <a:spcBef>
          <a:spcPct val="20000"/>
        </a:spcBef>
        <a:spcAft>
          <a:spcPct val="0"/>
        </a:spcAft>
        <a:buChar char="–"/>
        <a:defRPr sz="14600">
          <a:solidFill>
            <a:schemeClr val="tx1"/>
          </a:solidFill>
          <a:latin typeface="+mn-lt"/>
          <a:ea typeface="ＭＳ Ｐゴシック" pitchFamily="-112" charset="-128"/>
        </a:defRPr>
      </a:lvl2pPr>
      <a:lvl3pPr marL="6007754" indent="-1201552" algn="l" defTabSz="4806202" rtl="0" fontAlgn="base">
        <a:spcBef>
          <a:spcPct val="20000"/>
        </a:spcBef>
        <a:spcAft>
          <a:spcPct val="0"/>
        </a:spcAft>
        <a:buChar char="•"/>
        <a:defRPr sz="12500">
          <a:solidFill>
            <a:schemeClr val="tx1"/>
          </a:solidFill>
          <a:latin typeface="+mn-lt"/>
          <a:ea typeface="ＭＳ Ｐゴシック" pitchFamily="-112" charset="-128"/>
        </a:defRPr>
      </a:lvl3pPr>
      <a:lvl4pPr marL="8410855" indent="-1201552" algn="l" defTabSz="4806202" rtl="0" fontAlgn="base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0813956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5pPr>
      <a:lvl6pPr marL="11271085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6pPr>
      <a:lvl7pPr marL="11728213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7pPr>
      <a:lvl8pPr marL="12185343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8pPr>
      <a:lvl9pPr marL="12642471" indent="-1201552" algn="l" defTabSz="4806202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5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5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3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0" algn="l" defTabSz="4571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9.jpe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jpg"/><Relationship Id="rId24" Type="http://schemas.openxmlformats.org/officeDocument/2006/relationships/image" Target="../media/image23.jpeg"/><Relationship Id="rId25" Type="http://schemas.microsoft.com/office/2007/relationships/hdphoto" Target="../media/hdphoto1.wdp"/><Relationship Id="rId26" Type="http://schemas.openxmlformats.org/officeDocument/2006/relationships/image" Target="../media/image24.jpg"/><Relationship Id="rId27" Type="http://schemas.openxmlformats.org/officeDocument/2006/relationships/image" Target="../media/image25.jpg"/><Relationship Id="rId28" Type="http://schemas.openxmlformats.org/officeDocument/2006/relationships/image" Target="../media/image26.png"/><Relationship Id="rId29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gif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eg"/><Relationship Id="rId30" Type="http://schemas.openxmlformats.org/officeDocument/2006/relationships/image" Target="../media/image28.png"/><Relationship Id="rId31" Type="http://schemas.openxmlformats.org/officeDocument/2006/relationships/image" Target="../media/image29.emf"/><Relationship Id="rId32" Type="http://schemas.openxmlformats.org/officeDocument/2006/relationships/image" Target="../media/image30.jpeg"/><Relationship Id="rId9" Type="http://schemas.openxmlformats.org/officeDocument/2006/relationships/image" Target="../media/image8.jpeg"/><Relationship Id="rId6" Type="http://schemas.openxmlformats.org/officeDocument/2006/relationships/image" Target="../media/image5.jpe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33" Type="http://schemas.microsoft.com/office/2007/relationships/hdphoto" Target="../media/hdphoto2.wdp"/><Relationship Id="rId10" Type="http://schemas.openxmlformats.org/officeDocument/2006/relationships/image" Target="../media/image9.jpeg"/><Relationship Id="rId11" Type="http://schemas.openxmlformats.org/officeDocument/2006/relationships/image" Target="../media/image10.jpeg"/><Relationship Id="rId12" Type="http://schemas.openxmlformats.org/officeDocument/2006/relationships/image" Target="../media/image11.jpe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emf"/><Relationship Id="rId17" Type="http://schemas.openxmlformats.org/officeDocument/2006/relationships/image" Target="../media/image16.jpeg"/><Relationship Id="rId18" Type="http://schemas.openxmlformats.org/officeDocument/2006/relationships/image" Target="../media/image17.jpeg"/><Relationship Id="rId1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/>
          <p:cNvSpPr/>
          <p:nvPr/>
        </p:nvSpPr>
        <p:spPr bwMode="auto">
          <a:xfrm>
            <a:off x="32689800" y="10134600"/>
            <a:ext cx="11811000" cy="12801600"/>
          </a:xfrm>
          <a:prstGeom prst="rect">
            <a:avLst/>
          </a:prstGeom>
          <a:solidFill>
            <a:srgbClr val="99CC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2461200" y="4069080"/>
            <a:ext cx="18135600" cy="27249120"/>
          </a:xfrm>
          <a:prstGeom prst="rect">
            <a:avLst/>
          </a:prstGeom>
          <a:solidFill>
            <a:srgbClr val="9999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806950"/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62000" y="4069080"/>
            <a:ext cx="18135600" cy="27249120"/>
          </a:xfrm>
          <a:prstGeom prst="rect">
            <a:avLst/>
          </a:prstGeom>
          <a:solidFill>
            <a:srgbClr val="FF99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55" name="Rectangle 46"/>
          <p:cNvSpPr>
            <a:spLocks noChangeArrowheads="1"/>
          </p:cNvSpPr>
          <p:nvPr/>
        </p:nvSpPr>
        <p:spPr bwMode="auto">
          <a:xfrm>
            <a:off x="0" y="31610808"/>
            <a:ext cx="51206400" cy="1307592"/>
          </a:xfrm>
          <a:prstGeom prst="rect">
            <a:avLst/>
          </a:prstGeom>
          <a:solidFill>
            <a:srgbClr val="7F86BB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26" tIns="45713" rIns="91426" bIns="45713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auto">
          <a:xfrm>
            <a:off x="39700199" y="31546800"/>
            <a:ext cx="11201401" cy="138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algn="r" defTabSz="4806202"/>
            <a:r>
              <a:rPr lang="en-US" sz="2800" dirty="0" smtClean="0">
                <a:solidFill>
                  <a:schemeClr val="bg1"/>
                </a:solidFill>
              </a:rPr>
              <a:t>Annette Schloss, Jeffrey </a:t>
            </a:r>
            <a:r>
              <a:rPr lang="en-US" sz="2800" dirty="0" err="1" smtClean="0">
                <a:solidFill>
                  <a:schemeClr val="bg1"/>
                </a:solidFill>
              </a:rPr>
              <a:t>Beaudry</a:t>
            </a:r>
            <a:r>
              <a:rPr lang="en-US" sz="2800" dirty="0" smtClean="0">
                <a:solidFill>
                  <a:schemeClr val="bg1"/>
                </a:solidFill>
              </a:rPr>
              <a:t>, Alan Gould, John Pickle</a:t>
            </a:r>
          </a:p>
          <a:p>
            <a:pPr algn="r" defTabSz="4806202"/>
            <a:r>
              <a:rPr lang="en-US" sz="2800" dirty="0" smtClean="0">
                <a:solidFill>
                  <a:schemeClr val="bg1"/>
                </a:solidFill>
              </a:rPr>
              <a:t> For </a:t>
            </a:r>
            <a:r>
              <a:rPr lang="en-US" sz="2800" dirty="0">
                <a:solidFill>
                  <a:schemeClr val="bg1"/>
                </a:solidFill>
              </a:rPr>
              <a:t>more information, contact  Annette Schloss </a:t>
            </a:r>
          </a:p>
          <a:p>
            <a:pPr algn="r" defTabSz="4806202"/>
            <a:r>
              <a:rPr lang="en-US" sz="2800" dirty="0" err="1">
                <a:solidFill>
                  <a:schemeClr val="bg1"/>
                </a:solidFill>
              </a:rPr>
              <a:t>annette.schloss@unh.edu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7" name="Rectangle 52"/>
          <p:cNvSpPr>
            <a:spLocks noChangeArrowheads="1"/>
          </p:cNvSpPr>
          <p:nvPr/>
        </p:nvSpPr>
        <p:spPr bwMode="auto">
          <a:xfrm>
            <a:off x="10591800" y="31699200"/>
            <a:ext cx="30022800" cy="1015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algn="ctr"/>
            <a:r>
              <a:rPr lang="en-US" sz="6000" dirty="0" err="1" smtClean="0">
                <a:solidFill>
                  <a:schemeClr val="bg1"/>
                </a:solidFill>
              </a:rPr>
              <a:t>dew.globalsystemsscience.org</a:t>
            </a:r>
            <a:r>
              <a:rPr lang="en-US" sz="6000" dirty="0" smtClean="0">
                <a:solidFill>
                  <a:schemeClr val="bg1"/>
                </a:solidFill>
              </a:rPr>
              <a:t>     </a:t>
            </a:r>
            <a:r>
              <a:rPr lang="en-US" sz="6000" dirty="0" err="1" smtClean="0">
                <a:solidFill>
                  <a:schemeClr val="bg1"/>
                </a:solidFill>
              </a:rPr>
              <a:t>picturepost.unh.edu</a:t>
            </a:r>
            <a:r>
              <a:rPr lang="en-US" sz="6000" dirty="0" smtClean="0">
                <a:solidFill>
                  <a:schemeClr val="bg1"/>
                </a:solidFill>
              </a:rPr>
              <a:t>     </a:t>
            </a:r>
            <a:r>
              <a:rPr lang="en-US" sz="6000" dirty="0" err="1" smtClean="0">
                <a:solidFill>
                  <a:schemeClr val="bg1"/>
                </a:solidFill>
              </a:rPr>
              <a:t>panopicturepost.tumblr.com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0" y="257414"/>
            <a:ext cx="51206400" cy="2923863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 defTabSz="4806202"/>
            <a:r>
              <a:rPr lang="en-US" sz="9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Digital </a:t>
            </a:r>
            <a:r>
              <a:rPr lang="en-US" sz="9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Earth </a:t>
            </a:r>
            <a:r>
              <a:rPr lang="en-US" sz="9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rPr>
              <a:t>Watch &amp; Picture Post</a:t>
            </a:r>
            <a:endParaRPr lang="en-US" sz="9600" dirty="0">
              <a:solidFill>
                <a:schemeClr val="tx1">
                  <a:lumMod val="85000"/>
                  <a:lumOff val="15000"/>
                </a:schemeClr>
              </a:solidFill>
              <a:latin typeface="Calibri"/>
              <a:cs typeface="Calibri"/>
            </a:endParaRPr>
          </a:p>
          <a:p>
            <a:pPr algn="ctr" defTabSz="4806202"/>
            <a:r>
              <a:rPr lang="en-US" sz="8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halkboard"/>
                <a:cs typeface="Chalkboard"/>
              </a:rPr>
              <a:t>Simple Tools for Environmental Science</a:t>
            </a:r>
            <a:endParaRPr lang="en-US" sz="8800" dirty="0">
              <a:solidFill>
                <a:schemeClr val="tx1">
                  <a:lumMod val="85000"/>
                  <a:lumOff val="15000"/>
                </a:schemeClr>
              </a:solidFill>
              <a:latin typeface="Chalkboard"/>
              <a:cs typeface="Chalkboard"/>
            </a:endParaRPr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3048001" y="31775400"/>
            <a:ext cx="75437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6" tIns="45713" rIns="91426" bIns="45713">
            <a:prstTxWarp prst="textNoShape">
              <a:avLst/>
            </a:prstTxWarp>
            <a:spAutoFit/>
          </a:bodyPr>
          <a:lstStyle/>
          <a:p>
            <a:pPr defTabSz="4806202"/>
            <a:r>
              <a:rPr lang="en-US" sz="2800" dirty="0">
                <a:solidFill>
                  <a:schemeClr val="bg1"/>
                </a:solidFill>
              </a:rPr>
              <a:t>DEW and Picture Post have been developed with support from NASA.</a:t>
            </a:r>
          </a:p>
        </p:txBody>
      </p:sp>
      <p:pic>
        <p:nvPicPr>
          <p:cNvPr id="103" name="Picture 102" descr="NASA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9997401"/>
            <a:ext cx="3568699" cy="2921000"/>
          </a:xfrm>
          <a:prstGeom prst="rect">
            <a:avLst/>
          </a:prstGeom>
        </p:spPr>
      </p:pic>
      <p:grpSp>
        <p:nvGrpSpPr>
          <p:cNvPr id="32" name="Group 15"/>
          <p:cNvGrpSpPr>
            <a:grpSpLocks/>
          </p:cNvGrpSpPr>
          <p:nvPr/>
        </p:nvGrpSpPr>
        <p:grpSpPr bwMode="auto">
          <a:xfrm>
            <a:off x="762000" y="3200400"/>
            <a:ext cx="49834800" cy="381000"/>
            <a:chOff x="1642985" y="8662990"/>
            <a:chExt cx="24122878" cy="962020"/>
          </a:xfrm>
        </p:grpSpPr>
        <p:sp>
          <p:nvSpPr>
            <p:cNvPr id="33" name="Rectangle 32"/>
            <p:cNvSpPr/>
            <p:nvPr/>
          </p:nvSpPr>
          <p:spPr>
            <a:xfrm>
              <a:off x="1642985" y="8662990"/>
              <a:ext cx="6042545" cy="962020"/>
            </a:xfrm>
            <a:prstGeom prst="rect">
              <a:avLst/>
            </a:prstGeom>
            <a:solidFill>
              <a:srgbClr val="D0E03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638228" y="8662990"/>
              <a:ext cx="6042545" cy="962020"/>
            </a:xfrm>
            <a:prstGeom prst="rect">
              <a:avLst/>
            </a:prstGeom>
            <a:solidFill>
              <a:srgbClr val="C340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3680773" y="8662990"/>
              <a:ext cx="6042545" cy="962020"/>
            </a:xfrm>
            <a:prstGeom prst="rect">
              <a:avLst/>
            </a:prstGeom>
            <a:solidFill>
              <a:srgbClr val="E177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9723318" y="8662990"/>
              <a:ext cx="6042545" cy="962020"/>
            </a:xfrm>
            <a:prstGeom prst="rect">
              <a:avLst/>
            </a:prstGeom>
            <a:solidFill>
              <a:srgbClr val="8389B7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0606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37" name="Picture 36" descr="picturepost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3801" y="761999"/>
            <a:ext cx="8686800" cy="2103458"/>
          </a:xfrm>
          <a:prstGeom prst="rect">
            <a:avLst/>
          </a:prstGeom>
        </p:spPr>
      </p:pic>
      <p:pic>
        <p:nvPicPr>
          <p:cNvPr id="51" name="Picture 50" descr="dew.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1" y="1"/>
            <a:ext cx="5791199" cy="3245806"/>
          </a:xfrm>
          <a:prstGeom prst="rect">
            <a:avLst/>
          </a:prstGeom>
        </p:spPr>
      </p:pic>
      <p:sp>
        <p:nvSpPr>
          <p:cNvPr id="100" name="Rectangle 99"/>
          <p:cNvSpPr/>
          <p:nvPr/>
        </p:nvSpPr>
        <p:spPr>
          <a:xfrm>
            <a:off x="32384999" y="10972799"/>
            <a:ext cx="18134013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Put it All Together</a:t>
            </a:r>
          </a:p>
        </p:txBody>
      </p:sp>
      <p:sp>
        <p:nvSpPr>
          <p:cNvPr id="66" name="Rectangle 65"/>
          <p:cNvSpPr/>
          <p:nvPr/>
        </p:nvSpPr>
        <p:spPr>
          <a:xfrm>
            <a:off x="838200" y="4267200"/>
            <a:ext cx="17983200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Using</a:t>
            </a:r>
            <a:r>
              <a:rPr lang="en-US" sz="6000" dirty="0" smtClean="0">
                <a:ln>
                  <a:solidFill>
                    <a:srgbClr val="8ECB91"/>
                  </a:solidFill>
                </a:ln>
                <a:latin typeface="Helvetica"/>
                <a:cs typeface="Helvetica"/>
              </a:rPr>
              <a:t> </a:t>
            </a:r>
            <a:r>
              <a:rPr lang="en-US" sz="6000" dirty="0">
                <a:latin typeface="Helvetica"/>
                <a:cs typeface="Helvetica"/>
              </a:rPr>
              <a:t>Colored Filters to see Plant Health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9635958" y="17316286"/>
            <a:ext cx="3429000" cy="1200314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Healthy plants look darker</a:t>
            </a:r>
          </a:p>
        </p:txBody>
      </p:sp>
      <p:sp>
        <p:nvSpPr>
          <p:cNvPr id="111" name="object 2"/>
          <p:cNvSpPr/>
          <p:nvPr/>
        </p:nvSpPr>
        <p:spPr>
          <a:xfrm>
            <a:off x="9483558" y="12515686"/>
            <a:ext cx="3851442" cy="4766365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78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kern="1200"/>
          </a:p>
        </p:txBody>
      </p:sp>
      <p:sp>
        <p:nvSpPr>
          <p:cNvPr id="110" name="Rectangle 109"/>
          <p:cNvSpPr/>
          <p:nvPr/>
        </p:nvSpPr>
        <p:spPr>
          <a:xfrm>
            <a:off x="13868400" y="17240086"/>
            <a:ext cx="3581400" cy="1200314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Stressed plants look lighter</a:t>
            </a:r>
          </a:p>
        </p:txBody>
      </p:sp>
      <p:sp>
        <p:nvSpPr>
          <p:cNvPr id="112" name="object 2"/>
          <p:cNvSpPr/>
          <p:nvPr/>
        </p:nvSpPr>
        <p:spPr>
          <a:xfrm>
            <a:off x="13716000" y="12515686"/>
            <a:ext cx="3962400" cy="4766365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kern="1200"/>
          </a:p>
        </p:txBody>
      </p:sp>
      <p:sp>
        <p:nvSpPr>
          <p:cNvPr id="116" name="Rectangle 115"/>
          <p:cNvSpPr/>
          <p:nvPr/>
        </p:nvSpPr>
        <p:spPr>
          <a:xfrm>
            <a:off x="32461200" y="4036888"/>
            <a:ext cx="18210213" cy="1938978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Using Repeat Digital Photographs </a:t>
            </a:r>
            <a:r>
              <a:rPr lang="en-US" sz="6000" dirty="0" smtClean="0">
                <a:latin typeface="Helvetica"/>
                <a:cs typeface="Helvetica"/>
              </a:rPr>
              <a:t>to </a:t>
            </a:r>
            <a:r>
              <a:rPr lang="en-US" sz="6000" dirty="0">
                <a:latin typeface="Helvetica"/>
                <a:cs typeface="Helvetica"/>
              </a:rPr>
              <a:t>Monitor </a:t>
            </a:r>
            <a:endParaRPr lang="en-US" sz="6000" dirty="0" smtClean="0">
              <a:latin typeface="Helvetica"/>
              <a:cs typeface="Helvetica"/>
            </a:endParaRPr>
          </a:p>
          <a:p>
            <a:pPr algn="ctr"/>
            <a:r>
              <a:rPr lang="en-US" sz="6000" dirty="0" smtClean="0">
                <a:latin typeface="Helvetica"/>
                <a:cs typeface="Helvetica"/>
              </a:rPr>
              <a:t>the </a:t>
            </a:r>
            <a:r>
              <a:rPr lang="en-US" sz="6000" dirty="0">
                <a:latin typeface="Helvetica"/>
                <a:cs typeface="Helvetica"/>
              </a:rPr>
              <a:t>Environment</a:t>
            </a:r>
          </a:p>
        </p:txBody>
      </p:sp>
      <p:pic>
        <p:nvPicPr>
          <p:cNvPr id="99" name="Picture 98" descr="DEWbook1.pd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65425" y="26503940"/>
            <a:ext cx="5515575" cy="4067367"/>
          </a:xfrm>
          <a:prstGeom prst="rect">
            <a:avLst/>
          </a:prstGeom>
          <a:ln w="28575" cmpd="sng">
            <a:solidFill>
              <a:srgbClr val="339933"/>
            </a:solidFill>
          </a:ln>
        </p:spPr>
      </p:pic>
      <p:pic>
        <p:nvPicPr>
          <p:cNvPr id="19" name="Picture 18" descr="Screen Shot 2015-12-02 at 1.19.00 PM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4271" y="26580140"/>
            <a:ext cx="5609458" cy="4071065"/>
          </a:xfrm>
          <a:prstGeom prst="rect">
            <a:avLst/>
          </a:prstGeom>
          <a:ln>
            <a:solidFill>
              <a:srgbClr val="339933"/>
            </a:solidFill>
          </a:ln>
        </p:spPr>
      </p:pic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38800" y="20193000"/>
            <a:ext cx="6400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38800" y="15265289"/>
            <a:ext cx="6400800" cy="479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33200" y="15240000"/>
            <a:ext cx="6400800" cy="4823591"/>
          </a:xfrm>
          <a:prstGeom prst="rect">
            <a:avLst/>
          </a:prstGeom>
        </p:spPr>
      </p:pic>
      <p:pic>
        <p:nvPicPr>
          <p:cNvPr id="121" name="Picture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33200" y="20193000"/>
            <a:ext cx="6400800" cy="4800600"/>
          </a:xfrm>
          <a:prstGeom prst="rect">
            <a:avLst/>
          </a:prstGeom>
        </p:spPr>
      </p:pic>
      <p:sp>
        <p:nvSpPr>
          <p:cNvPr id="123" name="Rectangle 122"/>
          <p:cNvSpPr/>
          <p:nvPr/>
        </p:nvSpPr>
        <p:spPr>
          <a:xfrm>
            <a:off x="37033200" y="19089483"/>
            <a:ext cx="44196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True color (r, g, b)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43738800" y="19013283"/>
            <a:ext cx="34290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Infrared (IR) </a:t>
            </a:r>
          </a:p>
        </p:txBody>
      </p:sp>
      <p:sp>
        <p:nvSpPr>
          <p:cNvPr id="125" name="Rectangle 124"/>
          <p:cNvSpPr/>
          <p:nvPr/>
        </p:nvSpPr>
        <p:spPr>
          <a:xfrm>
            <a:off x="37033200" y="24118683"/>
            <a:ext cx="5257800" cy="646317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False color – (IR, g, b)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43738800" y="23717086"/>
            <a:ext cx="6400800" cy="1200314"/>
          </a:xfrm>
          <a:prstGeom prst="rect">
            <a:avLst/>
          </a:prstGeom>
          <a:solidFill>
            <a:srgbClr val="FFFFFF"/>
          </a:solidFill>
        </p:spPr>
        <p:txBody>
          <a:bodyPr wrap="square" lIns="91426" tIns="45713" rIns="91426" bIns="45713">
            <a:spAutoFit/>
          </a:bodyPr>
          <a:lstStyle/>
          <a:p>
            <a:r>
              <a:rPr lang="en-US" sz="3600" dirty="0">
                <a:latin typeface="Helvetica"/>
                <a:cs typeface="Helvetica"/>
              </a:rPr>
              <a:t>False color </a:t>
            </a:r>
            <a:r>
              <a:rPr lang="en-US" sz="3600" dirty="0" smtClean="0">
                <a:latin typeface="Helvetica"/>
                <a:cs typeface="Helvetica"/>
              </a:rPr>
              <a:t>ratio </a:t>
            </a:r>
            <a:r>
              <a:rPr lang="en-US" sz="3600" dirty="0">
                <a:latin typeface="Helvetica"/>
                <a:cs typeface="Helvetica"/>
              </a:rPr>
              <a:t>(IR – r)/(</a:t>
            </a:r>
            <a:r>
              <a:rPr lang="en-US" sz="3600" dirty="0" err="1" smtClean="0">
                <a:latin typeface="Helvetica"/>
                <a:cs typeface="Helvetica"/>
              </a:rPr>
              <a:t>IR+r</a:t>
            </a:r>
            <a:r>
              <a:rPr lang="en-US" sz="3600" dirty="0">
                <a:latin typeface="Helvetica"/>
                <a:cs typeface="Helvetica"/>
              </a:rPr>
              <a:t>)</a:t>
            </a:r>
          </a:p>
          <a:p>
            <a:r>
              <a:rPr lang="en-US" sz="3600" dirty="0">
                <a:latin typeface="Helvetica"/>
                <a:cs typeface="Helvetica"/>
              </a:rPr>
              <a:t>V</a:t>
            </a:r>
            <a:r>
              <a:rPr lang="en-US" sz="3600" dirty="0" smtClean="0">
                <a:latin typeface="Helvetica"/>
                <a:cs typeface="Helvetica"/>
              </a:rPr>
              <a:t>egetation </a:t>
            </a:r>
            <a:r>
              <a:rPr lang="en-US" sz="3600" dirty="0">
                <a:latin typeface="Helvetica"/>
                <a:cs typeface="Helvetica"/>
              </a:rPr>
              <a:t>I</a:t>
            </a:r>
            <a:r>
              <a:rPr lang="en-US" sz="3600" dirty="0" smtClean="0">
                <a:latin typeface="Helvetica"/>
                <a:cs typeface="Helvetica"/>
              </a:rPr>
              <a:t>ndex </a:t>
            </a:r>
            <a:endParaRPr lang="en-US" sz="3600" dirty="0">
              <a:latin typeface="Helvetica"/>
              <a:cs typeface="Helvetica"/>
            </a:endParaRPr>
          </a:p>
        </p:txBody>
      </p:sp>
      <p:pic>
        <p:nvPicPr>
          <p:cNvPr id="129" name="Picture 1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35149" y="19050000"/>
            <a:ext cx="3588451" cy="2209800"/>
          </a:xfrm>
          <a:prstGeom prst="rect">
            <a:avLst/>
          </a:prstGeom>
          <a:ln>
            <a:solidFill>
              <a:srgbClr val="99CD66"/>
            </a:solidFill>
          </a:ln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7000" y="5715198"/>
            <a:ext cx="8267171" cy="6244370"/>
          </a:xfrm>
          <a:prstGeom prst="rect">
            <a:avLst/>
          </a:prstGeom>
        </p:spPr>
      </p:pic>
      <p:sp>
        <p:nvSpPr>
          <p:cNvPr id="64" name="Rectangle 63"/>
          <p:cNvSpPr/>
          <p:nvPr/>
        </p:nvSpPr>
        <p:spPr>
          <a:xfrm>
            <a:off x="12801600" y="5874617"/>
            <a:ext cx="5562600" cy="1200314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r>
              <a:rPr lang="en-US" sz="2400" b="1" dirty="0">
                <a:latin typeface="Helvetica"/>
                <a:cs typeface="Helvetica"/>
              </a:rPr>
              <a:t>Plants that are stressed or unhealthy don’t make as much </a:t>
            </a:r>
            <a:r>
              <a:rPr lang="en-US" sz="2400" b="1" dirty="0" smtClean="0">
                <a:latin typeface="Helvetica"/>
                <a:cs typeface="Helvetica"/>
              </a:rPr>
              <a:t>food, </a:t>
            </a:r>
            <a:r>
              <a:rPr lang="en-US" sz="2400" b="1" dirty="0">
                <a:latin typeface="Helvetica"/>
                <a:cs typeface="Helvetica"/>
              </a:rPr>
              <a:t>so they reflect more </a:t>
            </a:r>
            <a:r>
              <a:rPr lang="en-US" sz="2400" b="1" dirty="0">
                <a:solidFill>
                  <a:srgbClr val="FF0000"/>
                </a:solidFill>
                <a:latin typeface="Helvetica"/>
                <a:cs typeface="Helvetica"/>
              </a:rPr>
              <a:t>red</a:t>
            </a:r>
            <a:r>
              <a:rPr lang="en-US" sz="2400" b="1" dirty="0">
                <a:latin typeface="Helvetica"/>
                <a:cs typeface="Helvetica"/>
              </a:rPr>
              <a:t> and </a:t>
            </a:r>
            <a:r>
              <a:rPr lang="en-US" sz="2400" b="1" dirty="0">
                <a:solidFill>
                  <a:srgbClr val="3366FF"/>
                </a:solidFill>
                <a:latin typeface="Helvetica"/>
                <a:cs typeface="Helvetica"/>
              </a:rPr>
              <a:t>blue</a:t>
            </a:r>
            <a:r>
              <a:rPr lang="en-US" sz="2400" b="1" dirty="0">
                <a:latin typeface="Helvetica"/>
                <a:cs typeface="Helvetica"/>
              </a:rPr>
              <a:t> light.</a:t>
            </a:r>
          </a:p>
        </p:txBody>
      </p:sp>
      <p:pic>
        <p:nvPicPr>
          <p:cNvPr id="67" name="Picture 66" descr="greenplants.png"/>
          <p:cNvPicPr>
            <a:picLocks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3000" y="5715000"/>
            <a:ext cx="8278847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Rectangle 68"/>
          <p:cNvSpPr/>
          <p:nvPr/>
        </p:nvSpPr>
        <p:spPr>
          <a:xfrm>
            <a:off x="3886200" y="5874617"/>
            <a:ext cx="5410200" cy="1938978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r>
              <a:rPr lang="en-US" sz="2400" b="1" dirty="0" smtClean="0">
                <a:latin typeface="Helvetica"/>
                <a:cs typeface="Helvetica"/>
              </a:rPr>
              <a:t>Plants absorb </a:t>
            </a:r>
            <a:r>
              <a:rPr lang="en-US" sz="2400" b="1" dirty="0" smtClean="0">
                <a:solidFill>
                  <a:srgbClr val="FF0000"/>
                </a:solidFill>
                <a:latin typeface="Helvetica"/>
                <a:cs typeface="Helvetica"/>
              </a:rPr>
              <a:t>red</a:t>
            </a:r>
            <a:r>
              <a:rPr lang="en-US" sz="2400" b="1" dirty="0" smtClean="0">
                <a:latin typeface="Helvetica"/>
                <a:cs typeface="Helvetica"/>
              </a:rPr>
              <a:t> and </a:t>
            </a:r>
            <a:r>
              <a:rPr lang="en-US" sz="2400" b="1" dirty="0" smtClean="0">
                <a:solidFill>
                  <a:srgbClr val="3366FF"/>
                </a:solidFill>
                <a:latin typeface="Helvetica"/>
                <a:cs typeface="Helvetica"/>
              </a:rPr>
              <a:t>blue</a:t>
            </a:r>
            <a:r>
              <a:rPr lang="en-US" sz="2400" b="1" dirty="0" smtClean="0">
                <a:latin typeface="Helvetica"/>
                <a:cs typeface="Helvetica"/>
              </a:rPr>
              <a:t> light to make food (photosynthesis). </a:t>
            </a:r>
            <a:r>
              <a:rPr lang="en-US" sz="2400" b="1" dirty="0">
                <a:latin typeface="Helvetica"/>
                <a:cs typeface="Helvetica"/>
              </a:rPr>
              <a:t>Plants don’t need </a:t>
            </a:r>
            <a:r>
              <a:rPr lang="en-US" sz="2400" b="1" dirty="0">
                <a:solidFill>
                  <a:srgbClr val="00C900"/>
                </a:solidFill>
                <a:latin typeface="Helvetica"/>
                <a:cs typeface="Helvetica"/>
              </a:rPr>
              <a:t>green </a:t>
            </a:r>
            <a:r>
              <a:rPr lang="en-US" sz="2400" b="1" dirty="0">
                <a:latin typeface="Helvetica"/>
                <a:cs typeface="Helvetica"/>
              </a:rPr>
              <a:t>light to make food, so it is reflected - which is why plants are </a:t>
            </a:r>
            <a:r>
              <a:rPr lang="en-US" sz="2400" b="1" dirty="0">
                <a:solidFill>
                  <a:srgbClr val="00C900"/>
                </a:solidFill>
                <a:latin typeface="Helvetica"/>
                <a:cs typeface="Helvetica"/>
              </a:rPr>
              <a:t>green</a:t>
            </a:r>
            <a:r>
              <a:rPr lang="en-US" sz="2400" b="1" dirty="0" smtClean="0">
                <a:latin typeface="Helvetica"/>
                <a:cs typeface="Helvetica"/>
              </a:rPr>
              <a:t>!</a:t>
            </a:r>
            <a:endParaRPr lang="en-US" sz="2400" b="1" dirty="0">
              <a:latin typeface="Helvetica"/>
              <a:cs typeface="Helvetica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914400" y="13802744"/>
            <a:ext cx="3886200" cy="1200314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Purple filters block green light</a:t>
            </a:r>
          </a:p>
        </p:txBody>
      </p:sp>
      <p:pic>
        <p:nvPicPr>
          <p:cNvPr id="54" name="Picture 1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711" t="44420" r="2809"/>
          <a:stretch/>
        </p:blipFill>
        <p:spPr bwMode="auto">
          <a:xfrm>
            <a:off x="4915114" y="12964544"/>
            <a:ext cx="4076486" cy="3951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ectangle 73"/>
          <p:cNvSpPr/>
          <p:nvPr/>
        </p:nvSpPr>
        <p:spPr>
          <a:xfrm>
            <a:off x="914400" y="19050000"/>
            <a:ext cx="7162800" cy="646317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Try </a:t>
            </a:r>
            <a:r>
              <a:rPr lang="en-US" sz="3600" dirty="0" smtClean="0">
                <a:latin typeface="Helvetica"/>
                <a:cs typeface="Helvetica"/>
              </a:rPr>
              <a:t>it here with our DIY filter flags. </a:t>
            </a:r>
            <a:endParaRPr lang="en-US" sz="3600" dirty="0">
              <a:latin typeface="Helvetica"/>
              <a:cs typeface="Helvetica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0668000" y="18973800"/>
            <a:ext cx="7391400" cy="5948051"/>
            <a:chOff x="1143000" y="19473412"/>
            <a:chExt cx="7391400" cy="5948051"/>
          </a:xfrm>
        </p:grpSpPr>
        <p:pic>
          <p:nvPicPr>
            <p:cNvPr id="77" name="Picture 76" descr="grass-Ndeficientyellow.jpeg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3000" y="19473412"/>
              <a:ext cx="7391400" cy="5543550"/>
            </a:xfrm>
            <a:prstGeom prst="rect">
              <a:avLst/>
            </a:prstGeom>
          </p:spPr>
        </p:pic>
        <p:sp>
          <p:nvSpPr>
            <p:cNvPr id="78" name="Rectangle 77"/>
            <p:cNvSpPr/>
            <p:nvPr/>
          </p:nvSpPr>
          <p:spPr>
            <a:xfrm>
              <a:off x="1143000" y="24959812"/>
              <a:ext cx="7315200" cy="461651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2400" dirty="0">
                  <a:latin typeface="Helvetica"/>
                  <a:cs typeface="Helvetica"/>
                </a:rPr>
                <a:t>Blades of </a:t>
              </a:r>
              <a:r>
                <a:rPr lang="en-US" sz="2400">
                  <a:latin typeface="Helvetica"/>
                  <a:cs typeface="Helvetica"/>
                </a:rPr>
                <a:t>grass </a:t>
              </a:r>
              <a:r>
                <a:rPr lang="en-US" sz="2400" smtClean="0">
                  <a:latin typeface="Helvetica"/>
                  <a:cs typeface="Helvetica"/>
                </a:rPr>
                <a:t>showing </a:t>
              </a:r>
              <a:r>
                <a:rPr lang="en-US" sz="2400" dirty="0">
                  <a:latin typeface="Helvetica"/>
                  <a:cs typeface="Helvetica"/>
                </a:rPr>
                <a:t>nitrogen deficiency.</a:t>
              </a:r>
            </a:p>
          </p:txBody>
        </p:sp>
      </p:grpSp>
      <p:pic>
        <p:nvPicPr>
          <p:cNvPr id="114" name="Picture 113" descr="FIG_04 copy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0" y="20522389"/>
            <a:ext cx="8686800" cy="292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Rectangle 78"/>
          <p:cNvSpPr/>
          <p:nvPr/>
        </p:nvSpPr>
        <p:spPr>
          <a:xfrm>
            <a:off x="1447800" y="23469600"/>
            <a:ext cx="8382000" cy="461651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2400" dirty="0">
                <a:latin typeface="Helvetica"/>
                <a:cs typeface="Helvetica"/>
              </a:rPr>
              <a:t>Leaves ranging from green to fully brown.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553646" y="4038600"/>
            <a:ext cx="13145554" cy="26746200"/>
            <a:chOff x="18439346" y="4038600"/>
            <a:chExt cx="13145554" cy="26746200"/>
          </a:xfrm>
        </p:grpSpPr>
        <p:sp>
          <p:nvSpPr>
            <p:cNvPr id="68" name="Rectangle 67"/>
            <p:cNvSpPr/>
            <p:nvPr/>
          </p:nvSpPr>
          <p:spPr bwMode="auto">
            <a:xfrm>
              <a:off x="19697700" y="5257800"/>
              <a:ext cx="11811000" cy="11963400"/>
            </a:xfrm>
            <a:prstGeom prst="rect">
              <a:avLst/>
            </a:prstGeom>
            <a:solidFill>
              <a:srgbClr val="D0E03D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8069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9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</a:endParaRPr>
            </a:p>
          </p:txBody>
        </p:sp>
        <p:pic>
          <p:nvPicPr>
            <p:cNvPr id="65" name="Picture 64" descr="FIG_01 copy.JPG"/>
            <p:cNvPicPr>
              <a:picLocks noChangeAspect="1"/>
            </p:cNvPicPr>
            <p:nvPr/>
          </p:nvPicPr>
          <p:blipFill rotWithShape="1">
            <a:blip r:embed="rId19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729579" y="5791201"/>
              <a:ext cx="9747243" cy="8470928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20634221" y="14367808"/>
              <a:ext cx="9937959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999"/>
                </a:spcAft>
              </a:pPr>
              <a:r>
                <a:rPr lang="en-US" sz="4000" dirty="0">
                  <a:solidFill>
                    <a:srgbClr val="337833"/>
                  </a:solidFill>
                  <a:latin typeface="Vegur"/>
                  <a:cs typeface="Vegur"/>
                </a:rPr>
                <a:t>DEW is collection of activities that support environmental science field studies in middle schools, high schools, self-</a:t>
              </a:r>
              <a:r>
                <a:rPr lang="en-US" sz="4000" dirty="0">
                  <a:solidFill>
                    <a:srgbClr val="337833"/>
                  </a:solidFill>
                  <a:latin typeface="Vegur"/>
                  <a:ea typeface="Arial" charset="0"/>
                  <a:cs typeface="Vegur"/>
                </a:rPr>
                <a:t>guided</a:t>
              </a:r>
              <a:r>
                <a:rPr lang="en-US" sz="4000" dirty="0">
                  <a:solidFill>
                    <a:srgbClr val="337833"/>
                  </a:solidFill>
                  <a:latin typeface="Vegur"/>
                  <a:cs typeface="Vegur"/>
                </a:rPr>
                <a:t> education, and citizen science.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19618320" y="4038600"/>
              <a:ext cx="11623679" cy="1323425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8000" b="1" dirty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What is DEW?</a:t>
              </a: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9735800" y="17497975"/>
              <a:ext cx="11623679" cy="1323425"/>
            </a:xfrm>
            <a:prstGeom prst="rect">
              <a:avLst/>
            </a:prstGeom>
          </p:spPr>
          <p:txBody>
            <a:bodyPr wrap="square" lIns="91426" tIns="45713" rIns="91426" bIns="45713">
              <a:spAutoFit/>
            </a:bodyPr>
            <a:lstStyle/>
            <a:p>
              <a:pPr algn="ctr"/>
              <a:r>
                <a:rPr lang="en-US" sz="8000" b="1" dirty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What is </a:t>
              </a:r>
              <a:r>
                <a:rPr lang="en-US" sz="8000" b="1" dirty="0" smtClean="0">
                  <a:ln>
                    <a:solidFill>
                      <a:srgbClr val="8ECB91"/>
                    </a:solidFill>
                  </a:ln>
                  <a:solidFill>
                    <a:srgbClr val="337833"/>
                  </a:solidFill>
                  <a:latin typeface="Vegur Regular"/>
                  <a:cs typeface="Vegur Regular"/>
                </a:rPr>
                <a:t>Picture Post?</a:t>
              </a:r>
              <a:endParaRPr lang="en-US" sz="8000" b="1" dirty="0">
                <a:ln>
                  <a:solidFill>
                    <a:srgbClr val="8ECB91"/>
                  </a:solidFill>
                </a:ln>
                <a:solidFill>
                  <a:srgbClr val="337833"/>
                </a:solidFill>
                <a:latin typeface="Vegur Regular"/>
                <a:cs typeface="Vegur Regular"/>
              </a:endParaRPr>
            </a:p>
          </p:txBody>
        </p:sp>
        <p:sp>
          <p:nvSpPr>
            <p:cNvPr id="83" name="Rectangle 82"/>
            <p:cNvSpPr/>
            <p:nvPr/>
          </p:nvSpPr>
          <p:spPr bwMode="auto">
            <a:xfrm>
              <a:off x="19773900" y="18821400"/>
              <a:ext cx="11811000" cy="11963400"/>
            </a:xfrm>
            <a:prstGeom prst="rect">
              <a:avLst/>
            </a:prstGeom>
            <a:solidFill>
              <a:srgbClr val="99CD6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8069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9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20846841" y="28388609"/>
              <a:ext cx="9937959" cy="19389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spcAft>
                  <a:spcPts val="999"/>
                </a:spcAft>
              </a:pP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Picture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Post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enables everyone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to measure environmental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change in </a:t>
              </a:r>
              <a:r>
                <a:rPr lang="en-US" sz="4000" dirty="0">
                  <a:solidFill>
                    <a:srgbClr val="337833"/>
                  </a:solidFill>
                  <a:latin typeface="Vegur Regular"/>
                  <a:cs typeface="Vegur Regular"/>
                </a:rPr>
                <a:t>their communities </a:t>
              </a:r>
              <a:r>
                <a:rPr lang="en-US" sz="4000" dirty="0" smtClean="0">
                  <a:solidFill>
                    <a:srgbClr val="337833"/>
                  </a:solidFill>
                  <a:latin typeface="Vegur Regular"/>
                  <a:cs typeface="Vegur Regular"/>
                </a:rPr>
                <a:t>and contribute to climate change research. </a:t>
              </a:r>
              <a:endParaRPr lang="en-US" sz="4000" dirty="0">
                <a:solidFill>
                  <a:srgbClr val="337833"/>
                </a:solidFill>
                <a:latin typeface="Vegur Regular"/>
                <a:cs typeface="Vegur Regular"/>
              </a:endParaRPr>
            </a:p>
          </p:txBody>
        </p:sp>
        <p:grpSp>
          <p:nvGrpSpPr>
            <p:cNvPr id="86" name="Group 85"/>
            <p:cNvGrpSpPr/>
            <p:nvPr/>
          </p:nvGrpSpPr>
          <p:grpSpPr>
            <a:xfrm>
              <a:off x="21334933" y="19583401"/>
              <a:ext cx="8688934" cy="8686800"/>
              <a:chOff x="34940562" y="5469699"/>
              <a:chExt cx="3705225" cy="3684588"/>
            </a:xfrm>
          </p:grpSpPr>
          <p:pic>
            <p:nvPicPr>
              <p:cNvPr id="87" name="Picture 86" descr="plastipost2.jpg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065975" y="5469699"/>
                <a:ext cx="3579812" cy="3684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8" name="Picture 87" descr="plastictop2.tiff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160"/>
              <a:stretch>
                <a:fillRect/>
              </a:stretch>
            </p:blipFill>
            <p:spPr bwMode="auto">
              <a:xfrm>
                <a:off x="34940562" y="5469699"/>
                <a:ext cx="1893888" cy="1847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9" name="Picture 88" descr="Jeff-takingpictures.tiff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40562" y="7312787"/>
                <a:ext cx="1893888" cy="184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Group 14"/>
            <p:cNvGrpSpPr/>
            <p:nvPr/>
          </p:nvGrpSpPr>
          <p:grpSpPr>
            <a:xfrm rot="15341115">
              <a:off x="19766308" y="9907766"/>
              <a:ext cx="2316351" cy="4970276"/>
              <a:chOff x="34061400" y="10896600"/>
              <a:chExt cx="6096000" cy="12611100"/>
            </a:xfrm>
          </p:grpSpPr>
          <p:pic>
            <p:nvPicPr>
              <p:cNvPr id="14" name="Picture 13" descr="Screen Shot 2015-12-02 at 12.00.55 PM.jpg"/>
              <p:cNvPicPr>
                <a:picLocks noChangeAspect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061400" y="10896600"/>
                <a:ext cx="6096000" cy="12611100"/>
              </a:xfrm>
              <a:prstGeom prst="roundRect">
                <a:avLst>
                  <a:gd name="adj" fmla="val 17298"/>
                </a:avLst>
              </a:prstGeom>
            </p:spPr>
          </p:pic>
          <p:pic>
            <p:nvPicPr>
              <p:cNvPr id="98" name="Picture 97" descr="Screen Shot 2015-12-02 at 11.54.49 AM.png"/>
              <p:cNvPicPr>
                <a:picLocks noChangeAspect="1"/>
              </p:cNvPicPr>
              <p:nvPr/>
            </p:nvPicPr>
            <p:blipFill rotWithShape="1">
              <a:blip r:embed="rId24" cstate="print">
                <a:extLst>
                  <a:ext uri="{BEBA8EAE-BF5A-486C-A8C5-ECC9F3942E4B}">
                    <a14:imgProps xmlns:a14="http://schemas.microsoft.com/office/drawing/2010/main">
                      <a14:imgLayer r:embed="rId25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b="4431"/>
              <a:stretch/>
            </p:blipFill>
            <p:spPr>
              <a:xfrm rot="5400000">
                <a:off x="32794794" y="14449206"/>
                <a:ext cx="8629212" cy="5334000"/>
              </a:xfrm>
              <a:prstGeom prst="rect">
                <a:avLst/>
              </a:prstGeom>
            </p:spPr>
          </p:pic>
        </p:grpSp>
      </p:grpSp>
      <p:pic>
        <p:nvPicPr>
          <p:cNvPr id="94" name="Picture 93" descr="post_9.jpg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5186" y="5897879"/>
            <a:ext cx="17785978" cy="2267712"/>
          </a:xfrm>
          <a:prstGeom prst="rect">
            <a:avLst/>
          </a:prstGeom>
        </p:spPr>
      </p:pic>
      <p:pic>
        <p:nvPicPr>
          <p:cNvPr id="95" name="Picture 94" descr="post_178.jp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00" y="12039599"/>
            <a:ext cx="17785080" cy="2463233"/>
          </a:xfrm>
          <a:prstGeom prst="rect">
            <a:avLst/>
          </a:prstGeom>
        </p:spPr>
      </p:pic>
      <p:sp>
        <p:nvSpPr>
          <p:cNvPr id="105" name="Rectangle 104"/>
          <p:cNvSpPr/>
          <p:nvPr/>
        </p:nvSpPr>
        <p:spPr>
          <a:xfrm>
            <a:off x="32385000" y="14478000"/>
            <a:ext cx="18135600" cy="457200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2400" dirty="0">
                <a:latin typeface="Helvetica"/>
                <a:cs typeface="Helvetica"/>
              </a:rPr>
              <a:t>A picture post picture set taken with a purple filter. The 8 photos were joined together to make the 360</a:t>
            </a:r>
            <a:r>
              <a:rPr lang="en-US" sz="2400" baseline="30000" dirty="0">
                <a:latin typeface="Helvetica"/>
                <a:cs typeface="Helvetica"/>
              </a:rPr>
              <a:t>o</a:t>
            </a:r>
            <a:r>
              <a:rPr lang="en-US" sz="2400" dirty="0">
                <a:latin typeface="Helvetica"/>
                <a:cs typeface="Helvetica"/>
              </a:rPr>
              <a:t> panorama.</a:t>
            </a:r>
          </a:p>
        </p:txBody>
      </p:sp>
      <p:pic>
        <p:nvPicPr>
          <p:cNvPr id="11" name="Picture 10" descr="Screen Shot 2015-12-03 at 2.40.50 PM.png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00800" y="26732540"/>
            <a:ext cx="5714999" cy="4071065"/>
          </a:xfrm>
          <a:prstGeom prst="rect">
            <a:avLst/>
          </a:prstGeom>
        </p:spPr>
      </p:pic>
      <p:sp>
        <p:nvSpPr>
          <p:cNvPr id="106" name="Rectangle 105"/>
          <p:cNvSpPr/>
          <p:nvPr/>
        </p:nvSpPr>
        <p:spPr>
          <a:xfrm>
            <a:off x="32613600" y="15674890"/>
            <a:ext cx="3886200" cy="2308310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>
                <a:latin typeface="Helvetica"/>
                <a:cs typeface="Helvetica"/>
              </a:rPr>
              <a:t>Infrared </a:t>
            </a:r>
            <a:r>
              <a:rPr lang="en-US" sz="3600" dirty="0" smtClean="0">
                <a:latin typeface="Helvetica"/>
                <a:cs typeface="Helvetica"/>
              </a:rPr>
              <a:t>(IR) &amp; </a:t>
            </a:r>
            <a:r>
              <a:rPr lang="en-US" sz="3600" dirty="0">
                <a:latin typeface="Helvetica"/>
                <a:cs typeface="Helvetica"/>
              </a:rPr>
              <a:t>false color highlight features in digital </a:t>
            </a:r>
            <a:r>
              <a:rPr lang="en-US" sz="3600" dirty="0" smtClean="0">
                <a:latin typeface="Helvetica"/>
                <a:cs typeface="Helvetica"/>
              </a:rPr>
              <a:t>pictures.</a:t>
            </a:r>
            <a:endParaRPr lang="en-US" sz="3600" dirty="0">
              <a:latin typeface="Helvetica"/>
              <a:cs typeface="Helvetica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32537400" y="21488400"/>
            <a:ext cx="4267200" cy="2308310"/>
          </a:xfrm>
          <a:prstGeom prst="rect">
            <a:avLst/>
          </a:prstGeom>
          <a:solidFill>
            <a:srgbClr val="FFFFFF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3600" dirty="0" smtClean="0">
                <a:latin typeface="Helvetica"/>
                <a:cs typeface="Helvetica"/>
              </a:rPr>
              <a:t>Try our “</a:t>
            </a:r>
            <a:r>
              <a:rPr lang="en-US" sz="3600" dirty="0">
                <a:latin typeface="Helvetica"/>
                <a:cs typeface="Helvetica"/>
              </a:rPr>
              <a:t>IR” </a:t>
            </a:r>
            <a:r>
              <a:rPr lang="en-US" sz="3600" dirty="0" smtClean="0">
                <a:latin typeface="Helvetica"/>
                <a:cs typeface="Helvetica"/>
              </a:rPr>
              <a:t>goggles. Learn how to make them using filter </a:t>
            </a:r>
            <a:r>
              <a:rPr lang="en-US" sz="3600" dirty="0">
                <a:latin typeface="Helvetica"/>
                <a:cs typeface="Helvetica"/>
              </a:rPr>
              <a:t>gels.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32461200" y="25488516"/>
            <a:ext cx="18134013" cy="1015649"/>
          </a:xfrm>
          <a:prstGeom prst="rect">
            <a:avLst/>
          </a:prstGeom>
        </p:spPr>
        <p:txBody>
          <a:bodyPr wrap="square" lIns="91426" tIns="45713" rIns="91426" bIns="45713">
            <a:spAutoFit/>
          </a:bodyPr>
          <a:lstStyle/>
          <a:p>
            <a:pPr algn="ctr"/>
            <a:r>
              <a:rPr lang="en-US" sz="6000" dirty="0">
                <a:latin typeface="Helvetica"/>
                <a:cs typeface="Helvetica"/>
              </a:rPr>
              <a:t>Visit us on the web to learn more!</a:t>
            </a:r>
          </a:p>
        </p:txBody>
      </p:sp>
      <p:pic>
        <p:nvPicPr>
          <p:cNvPr id="12" name="Picture 11" descr="post_9.jpg"/>
          <p:cNvPicPr>
            <a:picLocks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00" y="8247887"/>
            <a:ext cx="17785080" cy="2267712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45491400" y="8813749"/>
            <a:ext cx="3657600" cy="1569646"/>
          </a:xfrm>
          <a:prstGeom prst="rect">
            <a:avLst/>
          </a:prstGeom>
          <a:solidFill>
            <a:schemeClr val="bg1"/>
          </a:solidFill>
          <a:ln>
            <a:solidFill>
              <a:srgbClr val="99CD66"/>
            </a:solidFill>
          </a:ln>
        </p:spPr>
        <p:txBody>
          <a:bodyPr wrap="square" lIns="91426" tIns="45713" rIns="91426" bIns="45713">
            <a:spAutoFit/>
          </a:bodyPr>
          <a:lstStyle/>
          <a:p>
            <a:pPr algn="r"/>
            <a:r>
              <a:rPr lang="en-US" sz="2400" dirty="0">
                <a:latin typeface="Helvetica"/>
                <a:cs typeface="Helvetica"/>
              </a:rPr>
              <a:t>Picture Posts are 8-sided </a:t>
            </a:r>
            <a:r>
              <a:rPr lang="en-US" sz="2400" dirty="0" smtClean="0">
                <a:latin typeface="Helvetica"/>
                <a:cs typeface="Helvetica"/>
              </a:rPr>
              <a:t>platforms for taking pictures </a:t>
            </a:r>
            <a:r>
              <a:rPr lang="en-US" sz="2400" dirty="0">
                <a:latin typeface="Helvetica"/>
                <a:cs typeface="Helvetica"/>
              </a:rPr>
              <a:t>of the 360</a:t>
            </a:r>
            <a:r>
              <a:rPr lang="en-US" sz="2400" baseline="30000" dirty="0">
                <a:latin typeface="Helvetica"/>
                <a:cs typeface="Helvetica"/>
              </a:rPr>
              <a:t>o</a:t>
            </a:r>
            <a:r>
              <a:rPr lang="en-US" sz="2400" dirty="0">
                <a:latin typeface="Helvetica"/>
                <a:cs typeface="Helvetica"/>
              </a:rPr>
              <a:t> landscape</a:t>
            </a:r>
            <a:r>
              <a:rPr lang="en-US" sz="2400" b="1" dirty="0" smtClean="0">
                <a:latin typeface="Vegur Regular"/>
                <a:cs typeface="Vegur Regular"/>
              </a:rPr>
              <a:t>.</a:t>
            </a:r>
            <a:endParaRPr lang="en-US" sz="2400" b="1" dirty="0">
              <a:latin typeface="Vegur Regular"/>
              <a:cs typeface="Vegur Regular"/>
            </a:endParaRPr>
          </a:p>
        </p:txBody>
      </p:sp>
      <p:pic>
        <p:nvPicPr>
          <p:cNvPr id="96" name="Picture 95" descr="intro-4a.p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45387" y="5544311"/>
            <a:ext cx="4875213" cy="426705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2842200" y="30480000"/>
            <a:ext cx="572744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806950"/>
            <a:r>
              <a:rPr lang="en-US" sz="3200" dirty="0" err="1">
                <a:solidFill>
                  <a:srgbClr val="000000"/>
                </a:solidFill>
              </a:rPr>
              <a:t>dew.globalsystemsscience.org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39720781" y="30556200"/>
            <a:ext cx="37894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806950"/>
            <a:r>
              <a:rPr lang="en-US" sz="3200" dirty="0" err="1">
                <a:solidFill>
                  <a:srgbClr val="000000"/>
                </a:solidFill>
              </a:rPr>
              <a:t>picturepost.unh.edu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44729400" y="30708600"/>
            <a:ext cx="522570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 err="1">
                <a:solidFill>
                  <a:srgbClr val="000000"/>
                </a:solidFill>
              </a:rPr>
              <a:t>panopicturepost.tumblr.com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auto">
          <a:xfrm>
            <a:off x="32385000" y="10667999"/>
            <a:ext cx="18288000" cy="1143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sp>
        <p:nvSpPr>
          <p:cNvPr id="81" name="Rectangle 80"/>
          <p:cNvSpPr/>
          <p:nvPr/>
        </p:nvSpPr>
        <p:spPr bwMode="auto">
          <a:xfrm>
            <a:off x="32385000" y="25222200"/>
            <a:ext cx="18288000" cy="1143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069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162800" y="25146000"/>
            <a:ext cx="10871200" cy="6096000"/>
            <a:chOff x="7924800" y="19888200"/>
            <a:chExt cx="10871200" cy="6096000"/>
          </a:xfrm>
        </p:grpSpPr>
        <p:pic>
          <p:nvPicPr>
            <p:cNvPr id="127" name="Picture 2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1983" t="2225" r="17244" b="30945"/>
            <a:stretch/>
          </p:blipFill>
          <p:spPr bwMode="auto">
            <a:xfrm>
              <a:off x="8001000" y="19888200"/>
              <a:ext cx="10795000" cy="5647848"/>
            </a:xfrm>
            <a:prstGeom prst="rect">
              <a:avLst/>
            </a:prstGeom>
            <a:solidFill>
              <a:srgbClr val="6481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7924800" y="25527000"/>
              <a:ext cx="10820400" cy="4572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latin typeface="Helvetica"/>
                  <a:cs typeface="Helvetica"/>
                </a:rPr>
                <a:t>Nasturtium leaves from a single plant show a range of leaf health &amp; ages. </a:t>
              </a:r>
            </a:p>
          </p:txBody>
        </p:sp>
      </p:grpSp>
      <p:pic>
        <p:nvPicPr>
          <p:cNvPr id="10" name="Picture 9" descr="Photo on 12-8-15 at 2.28 PM.jpg"/>
          <p:cNvPicPr>
            <a:picLocks noChangeAspect="1"/>
          </p:cNvPicPr>
          <p:nvPr/>
        </p:nvPicPr>
        <p:blipFill rotWithShape="1"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83419">
            <a:off x="1610006" y="25815482"/>
            <a:ext cx="5299797" cy="230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2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</TotalTime>
  <Words>346</Words>
  <Application>Microsoft Macintosh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UMass Boston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pollard</dc:creator>
  <cp:keywords/>
  <cp:lastModifiedBy>Annette Schloss</cp:lastModifiedBy>
  <cp:revision>248</cp:revision>
  <cp:lastPrinted>2015-12-07T14:47:15Z</cp:lastPrinted>
  <dcterms:created xsi:type="dcterms:W3CDTF">2012-11-26T16:26:59Z</dcterms:created>
  <dcterms:modified xsi:type="dcterms:W3CDTF">2015-12-08T19:39:24Z</dcterms:modified>
</cp:coreProperties>
</file>