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7" r:id="rId2"/>
  </p:sldIdLst>
  <p:sldSz cx="36576000" cy="29260800"/>
  <p:notesSz cx="9601200" cy="73152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4000" b="1" kern="1200">
        <a:solidFill>
          <a:srgbClr val="003399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000" b="1" kern="1200">
        <a:solidFill>
          <a:srgbClr val="003399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216">
          <p15:clr>
            <a:srgbClr val="A4A3A4"/>
          </p15:clr>
        </p15:guide>
        <p15:guide id="2" pos="115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000099"/>
    <a:srgbClr val="A50021"/>
    <a:srgbClr val="F8F8F8"/>
    <a:srgbClr val="EAEAEA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348" autoAdjust="0"/>
    <p:restoredTop sz="87521" autoAdjust="0"/>
  </p:normalViewPr>
  <p:slideViewPr>
    <p:cSldViewPr>
      <p:cViewPr>
        <p:scale>
          <a:sx n="30" d="100"/>
          <a:sy n="30" d="100"/>
        </p:scale>
        <p:origin x="300" y="-1374"/>
      </p:cViewPr>
      <p:guideLst>
        <p:guide orient="horz" pos="9216"/>
        <p:guide pos="115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92699507-D242-4391-9150-FC8998A964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369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437188" y="0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086100" y="549275"/>
            <a:ext cx="3429000" cy="2743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60438" y="3475038"/>
            <a:ext cx="7681912" cy="329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948488"/>
            <a:ext cx="4160838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437188" y="6948488"/>
            <a:ext cx="41624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6321" tIns="48159" rIns="96321" bIns="48159" numCol="1" anchor="b" anchorCtr="0" compatLnSpc="1">
            <a:prstTxWarp prst="textNoShape">
              <a:avLst/>
            </a:prstTxWarp>
          </a:bodyPr>
          <a:lstStyle>
            <a:lvl1pPr algn="r" defTabSz="963613">
              <a:defRPr sz="1400" b="0">
                <a:solidFill>
                  <a:schemeClr val="tx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0309C706-E669-44D0-84E9-EC6629D10F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7063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90025"/>
            <a:ext cx="31089600" cy="62722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438"/>
            <a:ext cx="25603200" cy="747712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1C8006-FACE-40FE-8A0C-807A243C6D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104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887F7-588A-4B87-900A-93D071BD90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327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0" y="18802350"/>
            <a:ext cx="31089600" cy="58118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0" y="12401550"/>
            <a:ext cx="31089600" cy="6400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CC3DE-5D7E-40EF-98D9-1CC0D680E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5007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751138" y="8432800"/>
            <a:ext cx="15460662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364200" y="8432800"/>
            <a:ext cx="15462250" cy="17576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0B410-E75A-4B08-B224-07F9C8F6EC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385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71575"/>
            <a:ext cx="32918400" cy="4876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50025"/>
            <a:ext cx="1616075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8938"/>
            <a:ext cx="1616075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0" y="6550025"/>
            <a:ext cx="16167100" cy="272891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0" y="9278938"/>
            <a:ext cx="16167100" cy="168592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CDC093-7A6F-4E5D-9FFF-DBD5AB893B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2293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0A30D8-122F-4F6F-B8D9-294F0B5A2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4540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433658-D803-4156-B2D5-E4B16BCD34D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1165225"/>
            <a:ext cx="12033250" cy="49577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225"/>
            <a:ext cx="20447000" cy="249729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6122988"/>
            <a:ext cx="12033250" cy="20015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708428-1668-41D4-8D7B-862DD2F491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891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0" y="20481925"/>
            <a:ext cx="21945600" cy="24193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0" y="2614613"/>
            <a:ext cx="21945600" cy="17556162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0" y="22901275"/>
            <a:ext cx="21945600" cy="34337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63446-ED7B-4437-B77A-CAFEC137F5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41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9E2E4C-86EF-408B-B88F-E45D3FBCA4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258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058813" y="2601913"/>
            <a:ext cx="7767637" cy="234076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751138" y="2601913"/>
            <a:ext cx="23155275" cy="234076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B1C51D-C423-4C9A-B7D2-7CD5680ACC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215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8" y="2601913"/>
            <a:ext cx="3107531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51138" y="8432800"/>
            <a:ext cx="31075312" cy="175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751138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2490450" y="26681113"/>
            <a:ext cx="11596688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ct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6206450" y="26681113"/>
            <a:ext cx="7620000" cy="193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4525" tIns="217265" rIns="434525" bIns="217265" numCol="1" anchor="t" anchorCtr="0" compatLnSpc="1">
            <a:prstTxWarp prst="textNoShape">
              <a:avLst/>
            </a:prstTxWarp>
          </a:bodyPr>
          <a:lstStyle>
            <a:lvl1pPr algn="r" defTabSz="4351338">
              <a:defRPr sz="6100" b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A7320CF9-FB07-47BA-9C43-BFFE8E1C20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2pPr>
      <a:lvl3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3pPr>
      <a:lvl4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4pPr>
      <a:lvl5pPr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5pPr>
      <a:lvl6pPr marL="4572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6pPr>
      <a:lvl7pPr marL="9144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7pPr>
      <a:lvl8pPr marL="13716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8pPr>
      <a:lvl9pPr marL="1828800" algn="ctr" defTabSz="4351338" rtl="0" eaLnBrk="0" fontAlgn="base" hangingPunct="0">
        <a:spcBef>
          <a:spcPct val="0"/>
        </a:spcBef>
        <a:spcAft>
          <a:spcPct val="0"/>
        </a:spcAft>
        <a:defRPr sz="21200">
          <a:solidFill>
            <a:schemeClr val="tx2"/>
          </a:solidFill>
          <a:latin typeface="Times New Roman" pitchFamily="18" charset="0"/>
        </a:defRPr>
      </a:lvl9pPr>
    </p:titleStyle>
    <p:bodyStyle>
      <a:lvl1pPr marL="1628775" indent="-162877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4500">
          <a:solidFill>
            <a:schemeClr val="tx1"/>
          </a:solidFill>
          <a:latin typeface="+mn-lt"/>
          <a:ea typeface="+mn-ea"/>
          <a:cs typeface="+mn-cs"/>
        </a:defRPr>
      </a:lvl1pPr>
      <a:lvl2pPr marL="3533775" indent="-1362075" algn="l" defTabSz="4351338" rtl="0" eaLnBrk="0" fontAlgn="base" hangingPunct="0">
        <a:spcBef>
          <a:spcPct val="20000"/>
        </a:spcBef>
        <a:spcAft>
          <a:spcPct val="0"/>
        </a:spcAft>
        <a:buChar char="–"/>
        <a:defRPr sz="13200">
          <a:solidFill>
            <a:schemeClr val="tx1"/>
          </a:solidFill>
          <a:latin typeface="+mn-lt"/>
        </a:defRPr>
      </a:lvl2pPr>
      <a:lvl3pPr marL="5427663" indent="-1076325" algn="l" defTabSz="4351338" rtl="0" eaLnBrk="0" fontAlgn="base" hangingPunct="0">
        <a:spcBef>
          <a:spcPct val="20000"/>
        </a:spcBef>
        <a:spcAft>
          <a:spcPct val="0"/>
        </a:spcAft>
        <a:buChar char="•"/>
        <a:defRPr sz="11000">
          <a:solidFill>
            <a:schemeClr val="tx1"/>
          </a:solidFill>
          <a:latin typeface="+mn-lt"/>
        </a:defRPr>
      </a:lvl3pPr>
      <a:lvl4pPr marL="7607300" indent="-1098550" algn="l" defTabSz="4351338" rtl="0" eaLnBrk="0" fontAlgn="base" hangingPunct="0">
        <a:spcBef>
          <a:spcPct val="20000"/>
        </a:spcBef>
        <a:spcAft>
          <a:spcPct val="0"/>
        </a:spcAft>
        <a:buChar char="–"/>
        <a:defRPr sz="9300">
          <a:solidFill>
            <a:schemeClr val="tx1"/>
          </a:solidFill>
          <a:latin typeface="+mn-lt"/>
        </a:defRPr>
      </a:lvl4pPr>
      <a:lvl5pPr marL="97694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5pPr>
      <a:lvl6pPr marL="102266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6pPr>
      <a:lvl7pPr marL="106838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7pPr>
      <a:lvl8pPr marL="111410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8pPr>
      <a:lvl9pPr marL="11598275" indent="-1081088" algn="l" defTabSz="4351338" rtl="0" eaLnBrk="0" fontAlgn="base" hangingPunct="0">
        <a:spcBef>
          <a:spcPct val="20000"/>
        </a:spcBef>
        <a:spcAft>
          <a:spcPct val="0"/>
        </a:spcAft>
        <a:buChar char="»"/>
        <a:defRPr sz="93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13" Type="http://schemas.openxmlformats.org/officeDocument/2006/relationships/image" Target="../media/image3.emf"/><Relationship Id="rId3" Type="http://schemas.openxmlformats.org/officeDocument/2006/relationships/image" Target="../media/image4.wmf"/><Relationship Id="rId7" Type="http://schemas.openxmlformats.org/officeDocument/2006/relationships/oleObject" Target="../embeddings/oleObject1.bin"/><Relationship Id="rId12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png"/><Relationship Id="rId11" Type="http://schemas.openxmlformats.org/officeDocument/2006/relationships/image" Target="../media/image2.emf"/><Relationship Id="rId5" Type="http://schemas.openxmlformats.org/officeDocument/2006/relationships/image" Target="../media/image6.png"/><Relationship Id="rId10" Type="http://schemas.openxmlformats.org/officeDocument/2006/relationships/oleObject" Target="../embeddings/oleObject2.bin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" name="Text Box 2"/>
          <p:cNvSpPr txBox="1">
            <a:spLocks noChangeArrowheads="1"/>
          </p:cNvSpPr>
          <p:nvPr/>
        </p:nvSpPr>
        <p:spPr bwMode="auto">
          <a:xfrm>
            <a:off x="3565524" y="188913"/>
            <a:ext cx="3141027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7200" rIns="457200" bIns="457200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6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</a:t>
            </a:r>
            <a:r>
              <a:rPr lang="en-US" altLang="en-US" sz="6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zlactone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Functionalized </a:t>
            </a:r>
            <a:r>
              <a:rPr lang="en-US" altLang="en-US" sz="6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opolymers as a Possible </a:t>
            </a:r>
            <a:r>
              <a:rPr lang="en-US" altLang="en-US" sz="6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oute to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Single-Chain Nanoparticle</a:t>
            </a:r>
            <a:r>
              <a:rPr lang="en-US" altLang="en-US" sz="6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 </a:t>
            </a:r>
            <a:endParaRPr lang="en-US" altLang="en-US" sz="6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5" name="Line 72"/>
          <p:cNvSpPr>
            <a:spLocks noChangeShapeType="1"/>
          </p:cNvSpPr>
          <p:nvPr/>
        </p:nvSpPr>
        <p:spPr bwMode="auto">
          <a:xfrm>
            <a:off x="31750" y="3922713"/>
            <a:ext cx="0" cy="25338087"/>
          </a:xfrm>
          <a:prstGeom prst="line">
            <a:avLst/>
          </a:prstGeom>
          <a:noFill/>
          <a:ln w="9525">
            <a:solidFill>
              <a:srgbClr val="F8F8F8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6" name="Text Box 95"/>
          <p:cNvSpPr txBox="1">
            <a:spLocks noChangeArrowheads="1"/>
          </p:cNvSpPr>
          <p:nvPr/>
        </p:nvSpPr>
        <p:spPr bwMode="auto">
          <a:xfrm>
            <a:off x="657035" y="22102948"/>
            <a:ext cx="11298428" cy="2245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Acknowledgments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ts val="1200"/>
              </a:spcBef>
            </a:pPr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Special thanks to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Alka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Prasher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and the other members of the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Berda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group, Holly Guevara, and the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Department 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of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Chemistry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at</a:t>
            </a:r>
            <a:r>
              <a:rPr lang="en-US" altLang="en-US" sz="30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UNH </a:t>
            </a:r>
            <a:r>
              <a:rPr lang="en-US" altLang="en-US" sz="30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for funding. </a:t>
            </a:r>
          </a:p>
        </p:txBody>
      </p:sp>
      <p:sp>
        <p:nvSpPr>
          <p:cNvPr id="1037" name="Text Box 96"/>
          <p:cNvSpPr txBox="1">
            <a:spLocks noChangeArrowheads="1"/>
          </p:cNvSpPr>
          <p:nvPr/>
        </p:nvSpPr>
        <p:spPr bwMode="auto">
          <a:xfrm>
            <a:off x="6994525" y="1620333"/>
            <a:ext cx="22860000" cy="1753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pPr algn="ctr"/>
            <a:r>
              <a:rPr lang="en-AU" altLang="en-US" sz="3600" u="sng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Cynthia R. Gerber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Holly Guevara*,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Alka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Prasher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*, Erik B. </a:t>
            </a:r>
            <a:r>
              <a:rPr lang="en-AU" altLang="en-US" sz="3600" dirty="0" err="1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Berda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*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/>
            </a:r>
            <a:b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cry85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@wildcats.unh.edu</a:t>
            </a:r>
            <a:r>
              <a:rPr lang="en-AU" altLang="en-US" sz="36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; Parsons Hall, 23 Academic Way, Durham NH </a:t>
            </a:r>
            <a:r>
              <a:rPr lang="en-AU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03824</a:t>
            </a:r>
          </a:p>
          <a:p>
            <a:pPr algn="ctr"/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December 10</a:t>
            </a:r>
            <a:r>
              <a:rPr lang="en-US" altLang="en-US" sz="3600" baseline="300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</a:t>
            </a:r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2015</a:t>
            </a:r>
            <a:endParaRPr lang="en-US" altLang="en-US" sz="36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8" name="Text Box 3"/>
          <p:cNvSpPr txBox="1">
            <a:spLocks noChangeArrowheads="1"/>
          </p:cNvSpPr>
          <p:nvPr/>
        </p:nvSpPr>
        <p:spPr bwMode="auto">
          <a:xfrm>
            <a:off x="366712" y="4241793"/>
            <a:ext cx="11726863" cy="7139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Introduction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functional group has been chosen as a reactive precursor for SCNP synthesis using diamines as an external cross-linker. The electrophilic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ring has  advantages as it undergoes a ring-opening addition reaction without using a catalyst and does not form any byproducts. 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ring is also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resistant to hydrolysis at neutral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pH.</a:t>
            </a:r>
            <a:endParaRPr lang="en-US" altLang="en-US" sz="360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T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he synthesis and characterization of poly(VDMA-co- MMA) is being explored as a facile route to synthesize SCNPs where 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ring reacts with diamines undergoing cross-linking in dilute solutions (Figure 1).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39" name="Text Box 126"/>
          <p:cNvSpPr txBox="1">
            <a:spLocks noChangeArrowheads="1"/>
          </p:cNvSpPr>
          <p:nvPr/>
        </p:nvSpPr>
        <p:spPr bwMode="auto">
          <a:xfrm>
            <a:off x="646149" y="18460429"/>
            <a:ext cx="11309314" cy="107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of SCNPs using diamines as a cross-linker 		for P(VDMA-co-MMA) copolymers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0" name="Text Box 238"/>
          <p:cNvSpPr txBox="1">
            <a:spLocks noChangeArrowheads="1"/>
          </p:cNvSpPr>
          <p:nvPr/>
        </p:nvSpPr>
        <p:spPr bwMode="auto">
          <a:xfrm>
            <a:off x="646149" y="25117404"/>
            <a:ext cx="11309314" cy="3831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7200">
            <a:spAutoFit/>
          </a:bodyPr>
          <a:lstStyle>
            <a:lvl1pPr marL="877888" indent="-877888"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6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References</a:t>
            </a:r>
          </a:p>
          <a:p>
            <a:pPr algn="just">
              <a:spcBef>
                <a:spcPts val="1200"/>
              </a:spcBef>
            </a:pP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1.	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Lyon, C. K.; 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Prasher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A.; Hanlon, A. M.; 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Tuten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B. T.; 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Tooley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C. A.; Frank, P. G.; 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Berda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E. B. </a:t>
            </a:r>
            <a:r>
              <a:rPr lang="en-US" altLang="en-US" sz="3200" b="0" i="1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Polym</a:t>
            </a:r>
            <a:r>
              <a:rPr lang="en-US" altLang="en-US" sz="3200" b="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Chem.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2015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200" b="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6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181-197.</a:t>
            </a:r>
            <a:endParaRPr lang="en-US" altLang="en-US" sz="3200" b="0" dirty="0" smtClean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ts val="1200"/>
              </a:spcBef>
            </a:pP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2.	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Levere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M. E.; Ho, H. T.; </a:t>
            </a:r>
            <a:r>
              <a:rPr lang="en-US" altLang="en-US" sz="3200" b="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Pascual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S.; Fontaine, L. </a:t>
            </a:r>
            <a:r>
              <a:rPr lang="en-US" altLang="en-US" sz="3200" b="0" i="1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Polym</a:t>
            </a:r>
            <a:r>
              <a:rPr lang="en-US" altLang="en-US" sz="3200" b="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. Chem.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2011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</a:t>
            </a:r>
            <a:r>
              <a:rPr lang="en-US" altLang="en-US" sz="3200" b="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</a:t>
            </a:r>
            <a:r>
              <a:rPr lang="en-US" altLang="en-US" sz="3200" b="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, 2878-2887.</a:t>
            </a:r>
            <a:endParaRPr lang="en-US" altLang="en-US" sz="3200" b="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1" name="Text Box 304"/>
          <p:cNvSpPr txBox="1">
            <a:spLocks noChangeArrowheads="1"/>
          </p:cNvSpPr>
          <p:nvPr/>
        </p:nvSpPr>
        <p:spPr bwMode="auto">
          <a:xfrm>
            <a:off x="12295981" y="4241793"/>
            <a:ext cx="11622088" cy="4785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57200" tIns="45267" rIns="2286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Monomer Synthesis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procedure for the synthesis of the 2-vinyl-4,4-dimethyl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(VDMA) was adapted from literature and involved first synthesizing </a:t>
            </a:r>
            <a:r>
              <a:rPr lang="en-US" altLang="en-US" sz="36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N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-acryloyl-2-methylalanine by reacting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aminoisobutyric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acid with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acryloyl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chloride using 2,6,-di-</a:t>
            </a:r>
            <a:r>
              <a:rPr lang="en-US" altLang="en-US" sz="36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tert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-butyl-</a:t>
            </a:r>
            <a:r>
              <a:rPr lang="en-US" altLang="en-US" sz="3600" i="1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-cresol as a catalyst. This was then reacted with ethyl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chloroformate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to form VDMA (Figure 2).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2" name="Text Box 341"/>
          <p:cNvSpPr txBox="1">
            <a:spLocks noChangeArrowheads="1"/>
          </p:cNvSpPr>
          <p:nvPr/>
        </p:nvSpPr>
        <p:spPr bwMode="auto">
          <a:xfrm>
            <a:off x="12723735" y="10850268"/>
            <a:ext cx="11194333" cy="5838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2.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of 2-vinyl-4,4-dimethyl 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3" name="Text Box 401"/>
          <p:cNvSpPr txBox="1">
            <a:spLocks noChangeArrowheads="1"/>
          </p:cNvSpPr>
          <p:nvPr/>
        </p:nvSpPr>
        <p:spPr bwMode="auto">
          <a:xfrm>
            <a:off x="24638224" y="26154281"/>
            <a:ext cx="11404638" cy="2569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Conclusions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altLang="en-US" sz="3600" b="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monomer and polymer syntheses were successful and the SCNP synthesis is currently being explored in the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Berda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group lab.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4" name="Text Box 402"/>
          <p:cNvSpPr txBox="1">
            <a:spLocks noChangeArrowheads="1"/>
          </p:cNvSpPr>
          <p:nvPr/>
        </p:nvSpPr>
        <p:spPr bwMode="auto">
          <a:xfrm>
            <a:off x="24699113" y="19678897"/>
            <a:ext cx="11343749" cy="312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Future </a:t>
            </a:r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Work</a:t>
            </a:r>
            <a:endParaRPr lang="en-US" altLang="en-US" sz="4400" dirty="0">
              <a:solidFill>
                <a:srgbClr val="000066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copolymer was collapsed by cross-linking using </a:t>
            </a:r>
            <a:r>
              <a:rPr lang="en-US" altLang="en-US" sz="36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hexanediamine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 to form the single-chain nanoparticle (Figure 4). It will be analyzed by GPC and NMR to determine success of the reaction.</a:t>
            </a:r>
            <a:endParaRPr lang="en-US" altLang="en-US" sz="3600" dirty="0"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45" name="Text Box 443"/>
          <p:cNvSpPr txBox="1">
            <a:spLocks noChangeArrowheads="1"/>
          </p:cNvSpPr>
          <p:nvPr/>
        </p:nvSpPr>
        <p:spPr bwMode="auto">
          <a:xfrm>
            <a:off x="25187215" y="9834728"/>
            <a:ext cx="10820400" cy="1076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419070" tIns="45267" rIns="419070" bIns="45267">
            <a:spAutoFit/>
          </a:bodyPr>
          <a:lstStyle>
            <a:lvl1pPr defTabSz="908050"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32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Figure 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3.	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 of poly[(2-vinyl-4,4-dimethyl 			</a:t>
            </a:r>
            <a:r>
              <a:rPr lang="en-US" altLang="en-US" sz="3200" dirty="0" err="1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azlactone</a:t>
            </a:r>
            <a:r>
              <a:rPr lang="en-US" altLang="en-US" sz="32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)-co-(methyl methacrylate)]</a:t>
            </a:r>
            <a:endParaRPr lang="en-US" altLang="en-US" sz="32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sp>
        <p:nvSpPr>
          <p:cNvPr id="1053" name="Text Box 401"/>
          <p:cNvSpPr txBox="1">
            <a:spLocks noChangeArrowheads="1"/>
          </p:cNvSpPr>
          <p:nvPr/>
        </p:nvSpPr>
        <p:spPr bwMode="auto">
          <a:xfrm>
            <a:off x="24502094" y="4241793"/>
            <a:ext cx="11494635" cy="31230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228600" tIns="45267" rIns="457200" bIns="45267">
            <a:spAutoFit/>
          </a:bodyPr>
          <a:lstStyle>
            <a:lvl1pPr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1pPr>
            <a:lvl2pPr marL="742950" indent="-28575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2pPr>
            <a:lvl3pPr marL="11430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3pPr>
            <a:lvl4pPr marL="16002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4pPr>
            <a:lvl5pPr marL="2057400" indent="-228600" defTabSz="908050"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5pPr>
            <a:lvl6pPr marL="25146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6pPr>
            <a:lvl7pPr marL="29718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7pPr>
            <a:lvl8pPr marL="34290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8pPr>
            <a:lvl9pPr marL="3886200" indent="-228600" defTabSz="908050" eaLnBrk="0" fontAlgn="base" hangingPunct="0">
              <a:spcBef>
                <a:spcPct val="0"/>
              </a:spcBef>
              <a:spcAft>
                <a:spcPct val="0"/>
              </a:spcAft>
              <a:tabLst>
                <a:tab pos="914400" algn="l"/>
              </a:tabLst>
              <a:defRPr sz="4000" b="1">
                <a:solidFill>
                  <a:srgbClr val="003399"/>
                </a:solidFill>
                <a:latin typeface="Arial" charset="0"/>
              </a:defRPr>
            </a:lvl9pPr>
          </a:lstStyle>
          <a:p>
            <a:r>
              <a:rPr lang="en-US" altLang="en-US" sz="4400" dirty="0" smtClean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Polymer </a:t>
            </a:r>
            <a:r>
              <a:rPr lang="en-US" altLang="en-US" sz="4400" dirty="0">
                <a:solidFill>
                  <a:srgbClr val="000066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Synthesis</a:t>
            </a:r>
          </a:p>
          <a:p>
            <a:pPr algn="just">
              <a:spcBef>
                <a:spcPct val="25000"/>
              </a:spcBef>
            </a:pP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	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The </a:t>
            </a:r>
            <a:r>
              <a:rPr lang="en-US" altLang="en-US" sz="3600" dirty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VDMA monomer was copolymerized with methyl methacrylate using reversible addition-fragmentation chain transfer (RAFT) polymerization (Figure 3</a:t>
            </a:r>
            <a:r>
              <a:rPr lang="en-US" altLang="en-US" sz="3600" dirty="0" smtClean="0">
                <a:solidFill>
                  <a:schemeClr val="tx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).</a:t>
            </a:r>
            <a:endParaRPr lang="en-US" altLang="en-US" sz="3600" dirty="0">
              <a:solidFill>
                <a:schemeClr val="tx1"/>
              </a:solidFill>
              <a:latin typeface="Calibri" pitchFamily="34" charset="0"/>
              <a:ea typeface="Calibri" pitchFamily="34" charset="0"/>
              <a:cs typeface="Calibri" pitchFamily="34" charset="0"/>
            </a:endParaRPr>
          </a:p>
        </p:txBody>
      </p:sp>
      <p:pic>
        <p:nvPicPr>
          <p:cNvPr id="1238" name="Picture 12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600" y="1028700"/>
            <a:ext cx="2286000" cy="2781300"/>
          </a:xfrm>
          <a:prstGeom prst="rect">
            <a:avLst/>
          </a:prstGeom>
        </p:spPr>
      </p:pic>
      <p:pic>
        <p:nvPicPr>
          <p:cNvPr id="203" name="Picture 20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149" y="12115129"/>
            <a:ext cx="11309314" cy="620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36510" y="11863756"/>
            <a:ext cx="11181557" cy="8492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75401" y="20533397"/>
            <a:ext cx="11080504" cy="8415368"/>
          </a:xfrm>
          <a:prstGeom prst="rect">
            <a:avLst/>
          </a:prstGeom>
        </p:spPr>
      </p:pic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5680332"/>
              </p:ext>
            </p:extLst>
          </p:nvPr>
        </p:nvGraphicFramePr>
        <p:xfrm>
          <a:off x="24902089" y="7925232"/>
          <a:ext cx="10820400" cy="1832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4" name="CS ChemDraw Drawing" r:id="rId7" imgW="7010020" imgH="1188089" progId="ChemDraw.Document.6.0">
                  <p:embed/>
                </p:oleObj>
              </mc:Choice>
              <mc:Fallback>
                <p:oleObj name="CS ChemDraw Drawing" r:id="rId7" imgW="7010020" imgH="118808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902089" y="7925232"/>
                        <a:ext cx="10820400" cy="18328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841200" y="11183328"/>
            <a:ext cx="10820400" cy="825392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5146001" y="24916045"/>
            <a:ext cx="105155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tx1"/>
                </a:solidFill>
                <a:latin typeface="Calibri" panose="020F0502020204030204" pitchFamily="34" charset="0"/>
              </a:rPr>
              <a:t>Figure 4.	Scheme for the collapse of P[VDMA-co-MMA] to 		the single-chain nanoparticle	</a:t>
            </a:r>
            <a:endParaRPr lang="en-US" sz="32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Rounded Rectangle 10"/>
          <p:cNvSpPr/>
          <p:nvPr/>
        </p:nvSpPr>
        <p:spPr bwMode="auto">
          <a:xfrm>
            <a:off x="366712" y="21717001"/>
            <a:ext cx="11726863" cy="7006300"/>
          </a:xfrm>
          <a:prstGeom prst="roundRect">
            <a:avLst/>
          </a:prstGeom>
          <a:noFill/>
          <a:ln>
            <a:headEnd type="none" w="med" len="med"/>
            <a:tailEnd type="none" w="med" len="med"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0805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000" b="1" i="0" u="none" strike="noStrike" cap="none" normalizeH="0" baseline="0" smtClean="0">
              <a:ln>
                <a:noFill/>
              </a:ln>
              <a:solidFill>
                <a:srgbClr val="003399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6482166"/>
              </p:ext>
            </p:extLst>
          </p:nvPr>
        </p:nvGraphicFramePr>
        <p:xfrm>
          <a:off x="24837225" y="23043561"/>
          <a:ext cx="10824375" cy="17961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5" name="CS ChemDraw Drawing" r:id="rId10" imgW="6141347" imgH="1019503" progId="ChemDraw.Document.6.0">
                  <p:embed/>
                </p:oleObj>
              </mc:Choice>
              <mc:Fallback>
                <p:oleObj name="CS ChemDraw Drawing" r:id="rId10" imgW="6141347" imgH="101950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24837225" y="23043561"/>
                        <a:ext cx="10824375" cy="17961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5573299"/>
              </p:ext>
            </p:extLst>
          </p:nvPr>
        </p:nvGraphicFramePr>
        <p:xfrm>
          <a:off x="12723735" y="9339776"/>
          <a:ext cx="11132170" cy="15043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CS ChemDraw Drawing" r:id="rId12" imgW="6049974" imgH="818125" progId="ChemDraw.Document.6.0">
                  <p:embed/>
                </p:oleObj>
              </mc:Choice>
              <mc:Fallback>
                <p:oleObj name="CS ChemDraw Drawing" r:id="rId12" imgW="6049974" imgH="818125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12723735" y="9339776"/>
                        <a:ext cx="11132170" cy="150434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34277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0066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0805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000" b="1" i="0" u="none" strike="noStrike" cap="none" normalizeH="0" baseline="0" smtClean="0">
            <a:ln>
              <a:noFill/>
            </a:ln>
            <a:solidFill>
              <a:srgbClr val="003399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6508</TotalTime>
  <Words>51</Words>
  <Application>Microsoft Office PowerPoint</Application>
  <PresentationFormat>Custom</PresentationFormat>
  <Paragraphs>23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 New Roman</vt:lpstr>
      <vt:lpstr>Blank Presentation</vt:lpstr>
      <vt:lpstr>CS ChemDraw Drawing</vt:lpstr>
      <vt:lpstr>PowerPoint Presentation</vt:lpstr>
    </vt:vector>
  </TitlesOfParts>
  <Company>Mechanical Engineering VT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Michael Alley</dc:creator>
  <cp:lastModifiedBy>Cynthia Gerber</cp:lastModifiedBy>
  <cp:revision>158</cp:revision>
  <cp:lastPrinted>2003-04-18T14:25:05Z</cp:lastPrinted>
  <dcterms:created xsi:type="dcterms:W3CDTF">2003-04-11T15:30:44Z</dcterms:created>
  <dcterms:modified xsi:type="dcterms:W3CDTF">2015-12-08T19:57:48Z</dcterms:modified>
</cp:coreProperties>
</file>