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48" autoAdjust="0"/>
    <p:restoredTop sz="98743" autoAdjust="0"/>
  </p:normalViewPr>
  <p:slideViewPr>
    <p:cSldViewPr>
      <p:cViewPr>
        <p:scale>
          <a:sx n="28" d="100"/>
          <a:sy n="28" d="100"/>
        </p:scale>
        <p:origin x="-414" y="-72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3429000" y="0"/>
            <a:ext cx="29325887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72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UNH Chemistry </a:t>
            </a:r>
            <a:r>
              <a:rPr lang="en-US" altLang="en-US" sz="72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756: Synthesis of 5,12-bis(</a:t>
            </a:r>
            <a:r>
              <a:rPr lang="en-US" altLang="en-US" sz="7200" dirty="0" err="1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</a:t>
            </a:r>
            <a:r>
              <a:rPr lang="en-US" altLang="en-US" sz="72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henylethynyl</a:t>
            </a:r>
            <a:r>
              <a:rPr lang="en-US" altLang="en-US" sz="72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)-</a:t>
            </a:r>
            <a:r>
              <a:rPr lang="en-US" altLang="en-US" sz="72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tetracene</a:t>
            </a:r>
            <a:r>
              <a:rPr lang="en-US" altLang="en-US" sz="72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(BPEN)</a:t>
            </a:r>
            <a:endParaRPr lang="en-US" altLang="en-US" sz="72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17960976" y="22910105"/>
            <a:ext cx="18064424" cy="1784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ts val="1200"/>
              </a:spcBef>
            </a:pP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Thanks to the UNH Chemistry Department for providing funding for this synthesis, and to Holly Guevara for assisting with much of the procedure.</a:t>
            </a:r>
            <a:endParaRPr lang="en-US" altLang="en-US" sz="30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7140575" y="1661000"/>
            <a:ext cx="228600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36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Anthony Jennings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Holly Guevara,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Alka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Prasher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asu54@wildcats.unh.edu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03824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746126" y="3352800"/>
            <a:ext cx="16804480" cy="4908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200" dirty="0">
                <a:solidFill>
                  <a:schemeClr val="tx1"/>
                </a:solidFill>
              </a:rPr>
              <a:t>5,12-bis(</a:t>
            </a:r>
            <a:r>
              <a:rPr lang="en-US" sz="3200" dirty="0" err="1">
                <a:solidFill>
                  <a:schemeClr val="tx1"/>
                </a:solidFill>
              </a:rPr>
              <a:t>phenylethynyl</a:t>
            </a:r>
            <a:r>
              <a:rPr lang="en-US" sz="3200" dirty="0">
                <a:solidFill>
                  <a:schemeClr val="tx1"/>
                </a:solidFill>
              </a:rPr>
              <a:t>)</a:t>
            </a:r>
            <a:r>
              <a:rPr lang="en-US" sz="3200" dirty="0" err="1">
                <a:solidFill>
                  <a:schemeClr val="tx1"/>
                </a:solidFill>
              </a:rPr>
              <a:t>napthacene</a:t>
            </a:r>
            <a:r>
              <a:rPr lang="en-US" sz="3200" dirty="0">
                <a:solidFill>
                  <a:schemeClr val="tx1"/>
                </a:solidFill>
              </a:rPr>
              <a:t>, or </a:t>
            </a:r>
            <a:r>
              <a:rPr lang="en-US" sz="3200" dirty="0" smtClean="0">
                <a:solidFill>
                  <a:schemeClr val="tx1"/>
                </a:solidFill>
              </a:rPr>
              <a:t>BPEN, </a:t>
            </a:r>
            <a:r>
              <a:rPr lang="en-US" sz="3200" dirty="0">
                <a:solidFill>
                  <a:schemeClr val="tx1"/>
                </a:solidFill>
              </a:rPr>
              <a:t>is a </a:t>
            </a:r>
            <a:r>
              <a:rPr lang="en-US" sz="3200" dirty="0" smtClean="0">
                <a:solidFill>
                  <a:schemeClr val="tx1"/>
                </a:solidFill>
              </a:rPr>
              <a:t>chemiluminescent compound which emits orange light when excited. It is commonly used as the dye in orange glow sticks, emitting light after being excited by reaction with an unstable </a:t>
            </a:r>
            <a:r>
              <a:rPr lang="en-US" sz="3200" dirty="0" err="1" smtClean="0">
                <a:solidFill>
                  <a:schemeClr val="tx1"/>
                </a:solidFill>
              </a:rPr>
              <a:t>peroxyacid</a:t>
            </a:r>
            <a:r>
              <a:rPr lang="en-US" sz="3200" dirty="0" smtClean="0">
                <a:solidFill>
                  <a:schemeClr val="tx1"/>
                </a:solidFill>
              </a:rPr>
              <a:t> ester formed from </a:t>
            </a:r>
            <a:r>
              <a:rPr lang="en-US" sz="3200" dirty="0">
                <a:solidFill>
                  <a:schemeClr val="tx1"/>
                </a:solidFill>
              </a:rPr>
              <a:t>hydrogen peroxide and diphenyl </a:t>
            </a:r>
            <a:r>
              <a:rPr lang="en-US" sz="3200" dirty="0" smtClean="0">
                <a:solidFill>
                  <a:schemeClr val="tx1"/>
                </a:solidFill>
              </a:rPr>
              <a:t>oxalate. </a:t>
            </a:r>
            <a:r>
              <a:rPr lang="en-US" sz="3200" dirty="0">
                <a:solidFill>
                  <a:schemeClr val="tx1"/>
                </a:solidFill>
              </a:rPr>
              <a:t>This phenomenon is studied in an experiment for the </a:t>
            </a:r>
            <a:r>
              <a:rPr lang="en-US" sz="3200" dirty="0" smtClean="0">
                <a:solidFill>
                  <a:schemeClr val="tx1"/>
                </a:solidFill>
              </a:rPr>
              <a:t>CHEM 546 laboratory, </a:t>
            </a:r>
            <a:r>
              <a:rPr lang="en-US" sz="3200" dirty="0">
                <a:solidFill>
                  <a:schemeClr val="tx1"/>
                </a:solidFill>
              </a:rPr>
              <a:t>so BPEN is needed for </a:t>
            </a:r>
            <a:r>
              <a:rPr lang="en-US" sz="3200" dirty="0" smtClean="0">
                <a:solidFill>
                  <a:schemeClr val="tx1"/>
                </a:solidFill>
              </a:rPr>
              <a:t>that </a:t>
            </a:r>
            <a:r>
              <a:rPr lang="en-US" sz="3200" dirty="0">
                <a:solidFill>
                  <a:schemeClr val="tx1"/>
                </a:solidFill>
              </a:rPr>
              <a:t>course each semester. The goal of this experiment was to determine a method to synthesize </a:t>
            </a:r>
            <a:r>
              <a:rPr lang="en-US" sz="3200" dirty="0" smtClean="0">
                <a:solidFill>
                  <a:schemeClr val="tx1"/>
                </a:solidFill>
              </a:rPr>
              <a:t>BPEN, and to produce enough of the compound for use in the organic laboratory course next </a:t>
            </a:r>
            <a:r>
              <a:rPr lang="en-US" sz="3200" smtClean="0">
                <a:solidFill>
                  <a:schemeClr val="tx1"/>
                </a:solidFill>
              </a:rPr>
              <a:t>semester.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17855670" y="24617493"/>
            <a:ext cx="18317105" cy="475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</a:t>
            </a:r>
          </a:p>
          <a:p>
            <a:pPr lvl="0">
              <a:buFont typeface="+mj-lt"/>
              <a:buAutoNum type="arabicPeriod"/>
            </a:pP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Nishina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, Y., T. Kida and T.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Ureshino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Facile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Sc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(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OTf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)3-Catalyzed Generation and 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Successive  Aromatization of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Isobenzofuran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from o-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Dicarbonylbenzenes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</a:t>
            </a:r>
            <a:r>
              <a:rPr lang="en-US" sz="30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Organic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Letters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2011.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13.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3960-3963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pPr lvl="0">
              <a:buFont typeface="+mj-lt"/>
              <a:buAutoNum type="arabicPeriod"/>
            </a:pP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Maulding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, D. R. and B. G. Roberts. Electronic absorption and fluorescence of </a:t>
            </a: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phenylethynyl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-substituted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acenes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Journal of Organic Chemistry.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1969.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34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1734-1736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pPr lvl="0">
              <a:buFont typeface="+mj-lt"/>
              <a:buAutoNum type="arabicPeriod"/>
            </a:pP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Odom, S. A., S. R.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Parkin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and J. E. Anthony.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Tetracene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Derivatives as potential red 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emitters for organic LEDs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Organic Letters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2003.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5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4245-4248.</a:t>
            </a:r>
          </a:p>
          <a:p>
            <a:pPr lvl="0">
              <a:buFont typeface="+mj-lt"/>
              <a:buAutoNum type="arabicPeriod"/>
            </a:pP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Zhang, J. et al. Structure,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photophysics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and </a:t>
            </a:r>
            <a:r>
              <a:rPr lang="en-US" sz="3000" dirty="0" err="1">
                <a:solidFill>
                  <a:schemeClr val="tx1"/>
                </a:solidFill>
                <a:latin typeface="Calibri" panose="020F0502020204030204" pitchFamily="34" charset="0"/>
              </a:rPr>
              <a:t>photooxidation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of 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crowded </a:t>
            </a: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diethynyltetracenes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. </a:t>
            </a:r>
            <a:r>
              <a:rPr lang="en-US" sz="30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J. Materials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Chemistry. 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2012. </a:t>
            </a:r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22.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 6182-6188.</a:t>
            </a: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17709488" y="19796043"/>
            <a:ext cx="18615025" cy="3123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600" dirty="0">
                <a:solidFill>
                  <a:schemeClr val="tx1"/>
                </a:solidFill>
                <a:latin typeface="Calibri" panose="020F0502020204030204" pitchFamily="34" charset="0"/>
              </a:rPr>
              <a:t>BPEN was successfully synthesized from o-</a:t>
            </a:r>
            <a:r>
              <a:rPr lang="en-US" sz="3600" dirty="0" err="1">
                <a:solidFill>
                  <a:schemeClr val="tx1"/>
                </a:solidFill>
                <a:latin typeface="Calibri" panose="020F0502020204030204" pitchFamily="34" charset="0"/>
              </a:rPr>
              <a:t>pthalaldehyde</a:t>
            </a:r>
            <a:r>
              <a:rPr lang="en-US" sz="3600" dirty="0">
                <a:solidFill>
                  <a:schemeClr val="tx1"/>
                </a:solidFill>
                <a:latin typeface="Calibri" panose="020F0502020204030204" pitchFamily="34" charset="0"/>
              </a:rPr>
              <a:t> and 1,4-napthoquinone, though not in the desired amount. The yield from the synthesis of 5,12-tetracenequinone was unexpectedly 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low, 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resulting in a low overall yield. The success of this synthesis mainly depends on the yield of this first step, as the second step worked extremely well on the first attempt.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17960976" y="17145000"/>
            <a:ext cx="18112050" cy="3261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</a:t>
            </a:r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Although only a small amount of BPEN was synthesized, a fairly large amount of impure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tetracenequinone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remains from the second  run of this reaction. This material should yield enough BPEN for the next semester of CHEM 546. 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419100" y="18468625"/>
            <a:ext cx="17394237" cy="4785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Experimental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synthesized from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(1.5 eq.) and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(1 eq.) using Et</a:t>
            </a:r>
            <a:r>
              <a:rPr lang="en-US" altLang="en-US" sz="3600" b="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SiH(1.5 eq.) and scandium </a:t>
            </a:r>
            <a:r>
              <a:rPr lang="en-US" alt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triflate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(cat.), resulting solution filtered through silica with </a:t>
            </a:r>
            <a:r>
              <a:rPr lang="en-US" alt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EtOAc</a:t>
            </a:r>
            <a:endParaRPr lang="en-US" altLang="en-US" sz="3600" b="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purified by recrystallization with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Et</a:t>
            </a:r>
            <a:r>
              <a:rPr lang="en-US" altLang="en-US" sz="3600" b="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O, recovered a dark brown solid(79 mg)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(1 eq.) was converted to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using n-butyl lithium(0.9 eq.)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To the same flask,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3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(0.33 eq.) was added to produce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6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, a purple-red solid</a:t>
            </a:r>
            <a:endParaRPr lang="en-US" altLang="en-US" sz="3600" b="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purified by column chromatography with hexanes and </a:t>
            </a:r>
            <a:r>
              <a:rPr lang="en-US" alt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MeOH</a:t>
            </a:r>
            <a:r>
              <a:rPr lang="en-US" altLang="en-US" sz="3600" b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(recovered 215 mg)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238" name="Picture 12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270350"/>
            <a:ext cx="2286000" cy="2781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0" y="3191902"/>
            <a:ext cx="6705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5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 and Discussion</a:t>
            </a:r>
            <a:endParaRPr lang="en-US" altLang="en-US" sz="5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US" sz="5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206" y="8696325"/>
            <a:ext cx="16154400" cy="95852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23469080"/>
            <a:ext cx="8915400" cy="501903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46125" y="17758325"/>
            <a:ext cx="845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1. Synthetic scheme for BPEN</a:t>
            </a:r>
            <a:endParaRPr lang="en-US" sz="2800" b="0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67200" y="28499041"/>
            <a:ext cx="845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2. </a:t>
            </a:r>
            <a:r>
              <a:rPr lang="en-US" sz="2800" b="0" dirty="0" err="1" smtClean="0">
                <a:solidFill>
                  <a:schemeClr val="tx1"/>
                </a:solidFill>
              </a:rPr>
              <a:t>Chemiluminescence</a:t>
            </a:r>
            <a:r>
              <a:rPr lang="en-US" sz="2800" b="0" dirty="0" smtClean="0">
                <a:solidFill>
                  <a:schemeClr val="tx1"/>
                </a:solidFill>
              </a:rPr>
              <a:t> </a:t>
            </a:r>
            <a:r>
              <a:rPr lang="en-US" sz="2800" b="0" dirty="0" smtClean="0">
                <a:solidFill>
                  <a:schemeClr val="tx1"/>
                </a:solidFill>
              </a:rPr>
              <a:t>of BPEN(center-right)</a:t>
            </a:r>
            <a:endParaRPr lang="en-US" sz="2800" b="0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313870" y="10447108"/>
            <a:ext cx="10159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4. NMR spectrum for 5,12-bis(</a:t>
            </a:r>
            <a:r>
              <a:rPr lang="en-US" sz="2800" b="0" dirty="0" err="1" smtClean="0">
                <a:solidFill>
                  <a:schemeClr val="tx1"/>
                </a:solidFill>
              </a:rPr>
              <a:t>phenylethynyl</a:t>
            </a:r>
            <a:r>
              <a:rPr lang="en-US" sz="2800" b="0" dirty="0" smtClean="0">
                <a:solidFill>
                  <a:schemeClr val="tx1"/>
                </a:solidFill>
              </a:rPr>
              <a:t>)</a:t>
            </a:r>
            <a:r>
              <a:rPr lang="en-US" sz="2800" b="0" dirty="0" err="1" smtClean="0">
                <a:solidFill>
                  <a:schemeClr val="tx1"/>
                </a:solidFill>
              </a:rPr>
              <a:t>tetracene</a:t>
            </a:r>
            <a:endParaRPr lang="en-US" sz="2800" b="0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855670" y="10455576"/>
            <a:ext cx="845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3. NMR spectrum for 5,12-tetracenequinone</a:t>
            </a:r>
            <a:endParaRPr lang="en-US" sz="2800" b="0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2400" y="4113292"/>
            <a:ext cx="8839460" cy="61664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7070" y="4253656"/>
            <a:ext cx="8686800" cy="606000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813336" y="10978796"/>
            <a:ext cx="17848523" cy="8156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Quinone Synthesis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Very low initial yield, likely from short reaction time, literature suggested 24 hour reflux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Reaction was redone, scaled threefold and refluxed for 13 hours, appeared to give higher yield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Pipette silica columns for filtering were ineffective because of a large amount of solids, used a filtering funnel in second reaction, but silica ran through the funnel.</a:t>
            </a:r>
          </a:p>
          <a:p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BPEN Synthesis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Hexanes solvent system in column easily separated product from starting material, but gave extremely poor bandwidth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100% chloroform solvent system was suggested by literature, could be more effective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Methanol was used to flush out column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8636" y="4253656"/>
            <a:ext cx="5240026" cy="13851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70575" y="8496270"/>
            <a:ext cx="6096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C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343826" y="8217335"/>
            <a:ext cx="6096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B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8953426" y="8296215"/>
            <a:ext cx="6096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D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960975" y="6907324"/>
            <a:ext cx="6096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89"/>
          <a:stretch/>
        </p:blipFill>
        <p:spPr>
          <a:xfrm>
            <a:off x="26821764" y="4113292"/>
            <a:ext cx="2956621" cy="2085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802517" y="8121290"/>
            <a:ext cx="334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467555" y="8496270"/>
            <a:ext cx="334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132593" y="8896380"/>
            <a:ext cx="334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F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705109" y="8696325"/>
            <a:ext cx="334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7235000" y="8217335"/>
            <a:ext cx="334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A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8635036" y="8704678"/>
            <a:ext cx="334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4223</TotalTime>
  <Words>385</Words>
  <Application>Microsoft Office PowerPoint</Application>
  <PresentationFormat>Custom</PresentationFormat>
  <Paragraphs>47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 Presentation</vt:lpstr>
      <vt:lpstr>PowerPoint Presentation</vt:lpstr>
    </vt:vector>
  </TitlesOfParts>
  <Company>Mechanical Engineering VT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Anthony Jennings</cp:lastModifiedBy>
  <cp:revision>166</cp:revision>
  <cp:lastPrinted>2003-04-18T14:25:05Z</cp:lastPrinted>
  <dcterms:created xsi:type="dcterms:W3CDTF">2003-04-11T15:30:44Z</dcterms:created>
  <dcterms:modified xsi:type="dcterms:W3CDTF">2015-12-10T00:08:38Z</dcterms:modified>
</cp:coreProperties>
</file>