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Lst>
  <p:sldSz cx="38404800" cy="29260800"/>
  <p:notesSz cx="6858000" cy="9313863"/>
  <p:defaultTextStyle>
    <a:defPPr>
      <a:defRPr lang="en-US"/>
    </a:defPPr>
    <a:lvl1pPr marL="0" algn="l" defTabSz="3866449" rtl="0" eaLnBrk="1" latinLnBrk="0" hangingPunct="1">
      <a:defRPr sz="7600" kern="1200">
        <a:solidFill>
          <a:schemeClr val="tx1"/>
        </a:solidFill>
        <a:latin typeface="+mn-lt"/>
        <a:ea typeface="+mn-ea"/>
        <a:cs typeface="+mn-cs"/>
      </a:defRPr>
    </a:lvl1pPr>
    <a:lvl2pPr marL="1933224" algn="l" defTabSz="3866449" rtl="0" eaLnBrk="1" latinLnBrk="0" hangingPunct="1">
      <a:defRPr sz="7600" kern="1200">
        <a:solidFill>
          <a:schemeClr val="tx1"/>
        </a:solidFill>
        <a:latin typeface="+mn-lt"/>
        <a:ea typeface="+mn-ea"/>
        <a:cs typeface="+mn-cs"/>
      </a:defRPr>
    </a:lvl2pPr>
    <a:lvl3pPr marL="3866449" algn="l" defTabSz="3866449" rtl="0" eaLnBrk="1" latinLnBrk="0" hangingPunct="1">
      <a:defRPr sz="7600" kern="1200">
        <a:solidFill>
          <a:schemeClr val="tx1"/>
        </a:solidFill>
        <a:latin typeface="+mn-lt"/>
        <a:ea typeface="+mn-ea"/>
        <a:cs typeface="+mn-cs"/>
      </a:defRPr>
    </a:lvl3pPr>
    <a:lvl4pPr marL="5799673" algn="l" defTabSz="3866449" rtl="0" eaLnBrk="1" latinLnBrk="0" hangingPunct="1">
      <a:defRPr sz="7600" kern="1200">
        <a:solidFill>
          <a:schemeClr val="tx1"/>
        </a:solidFill>
        <a:latin typeface="+mn-lt"/>
        <a:ea typeface="+mn-ea"/>
        <a:cs typeface="+mn-cs"/>
      </a:defRPr>
    </a:lvl4pPr>
    <a:lvl5pPr marL="7732898" algn="l" defTabSz="3866449" rtl="0" eaLnBrk="1" latinLnBrk="0" hangingPunct="1">
      <a:defRPr sz="7600" kern="1200">
        <a:solidFill>
          <a:schemeClr val="tx1"/>
        </a:solidFill>
        <a:latin typeface="+mn-lt"/>
        <a:ea typeface="+mn-ea"/>
        <a:cs typeface="+mn-cs"/>
      </a:defRPr>
    </a:lvl5pPr>
    <a:lvl6pPr marL="9666122" algn="l" defTabSz="3866449" rtl="0" eaLnBrk="1" latinLnBrk="0" hangingPunct="1">
      <a:defRPr sz="7600" kern="1200">
        <a:solidFill>
          <a:schemeClr val="tx1"/>
        </a:solidFill>
        <a:latin typeface="+mn-lt"/>
        <a:ea typeface="+mn-ea"/>
        <a:cs typeface="+mn-cs"/>
      </a:defRPr>
    </a:lvl6pPr>
    <a:lvl7pPr marL="11599347" algn="l" defTabSz="3866449" rtl="0" eaLnBrk="1" latinLnBrk="0" hangingPunct="1">
      <a:defRPr sz="7600" kern="1200">
        <a:solidFill>
          <a:schemeClr val="tx1"/>
        </a:solidFill>
        <a:latin typeface="+mn-lt"/>
        <a:ea typeface="+mn-ea"/>
        <a:cs typeface="+mn-cs"/>
      </a:defRPr>
    </a:lvl7pPr>
    <a:lvl8pPr marL="13532571" algn="l" defTabSz="3866449" rtl="0" eaLnBrk="1" latinLnBrk="0" hangingPunct="1">
      <a:defRPr sz="7600" kern="1200">
        <a:solidFill>
          <a:schemeClr val="tx1"/>
        </a:solidFill>
        <a:latin typeface="+mn-lt"/>
        <a:ea typeface="+mn-ea"/>
        <a:cs typeface="+mn-cs"/>
      </a:defRPr>
    </a:lvl8pPr>
    <a:lvl9pPr marL="15465796" algn="l" defTabSz="3866449" rtl="0" eaLnBrk="1" latinLnBrk="0" hangingPunct="1">
      <a:defRPr sz="76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ohn Moore" initials="C" lastIdx="1" clrIdx="0"/>
  <p:cmAuthor id="1" name="Gough, Laura" initials="LG" lastIdx="6" clrIdx="1"/>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8904"/>
    <a:srgbClr val="00043E"/>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7356" autoAdjust="0"/>
    <p:restoredTop sz="94660"/>
  </p:normalViewPr>
  <p:slideViewPr>
    <p:cSldViewPr>
      <p:cViewPr>
        <p:scale>
          <a:sx n="33" d="100"/>
          <a:sy n="33" d="100"/>
        </p:scale>
        <p:origin x="-78" y="1320"/>
      </p:cViewPr>
      <p:guideLst>
        <p:guide orient="horz" pos="9216"/>
        <p:guide pos="12096"/>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89815"/>
            <a:ext cx="3264408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6581120"/>
            <a:ext cx="26883360" cy="7477760"/>
          </a:xfrm>
        </p:spPr>
        <p:txBody>
          <a:bodyPr/>
          <a:lstStyle>
            <a:lvl1pPr marL="0" indent="0" algn="ctr">
              <a:buNone/>
              <a:defRPr>
                <a:solidFill>
                  <a:schemeClr val="tx1">
                    <a:tint val="75000"/>
                  </a:schemeClr>
                </a:solidFill>
              </a:defRPr>
            </a:lvl1pPr>
            <a:lvl2pPr marL="1933224" indent="0" algn="ctr">
              <a:buNone/>
              <a:defRPr>
                <a:solidFill>
                  <a:schemeClr val="tx1">
                    <a:tint val="75000"/>
                  </a:schemeClr>
                </a:solidFill>
              </a:defRPr>
            </a:lvl2pPr>
            <a:lvl3pPr marL="3866449" indent="0" algn="ctr">
              <a:buNone/>
              <a:defRPr>
                <a:solidFill>
                  <a:schemeClr val="tx1">
                    <a:tint val="75000"/>
                  </a:schemeClr>
                </a:solidFill>
              </a:defRPr>
            </a:lvl3pPr>
            <a:lvl4pPr marL="5799673" indent="0" algn="ctr">
              <a:buNone/>
              <a:defRPr>
                <a:solidFill>
                  <a:schemeClr val="tx1">
                    <a:tint val="75000"/>
                  </a:schemeClr>
                </a:solidFill>
              </a:defRPr>
            </a:lvl4pPr>
            <a:lvl5pPr marL="7732898" indent="0" algn="ctr">
              <a:buNone/>
              <a:defRPr>
                <a:solidFill>
                  <a:schemeClr val="tx1">
                    <a:tint val="75000"/>
                  </a:schemeClr>
                </a:solidFill>
              </a:defRPr>
            </a:lvl5pPr>
            <a:lvl6pPr marL="9666122" indent="0" algn="ctr">
              <a:buNone/>
              <a:defRPr>
                <a:solidFill>
                  <a:schemeClr val="tx1">
                    <a:tint val="75000"/>
                  </a:schemeClr>
                </a:solidFill>
              </a:defRPr>
            </a:lvl6pPr>
            <a:lvl7pPr marL="11599347" indent="0" algn="ctr">
              <a:buNone/>
              <a:defRPr>
                <a:solidFill>
                  <a:schemeClr val="tx1">
                    <a:tint val="75000"/>
                  </a:schemeClr>
                </a:solidFill>
              </a:defRPr>
            </a:lvl7pPr>
            <a:lvl8pPr marL="13532571" indent="0" algn="ctr">
              <a:buNone/>
              <a:defRPr>
                <a:solidFill>
                  <a:schemeClr val="tx1">
                    <a:tint val="75000"/>
                  </a:schemeClr>
                </a:solidFill>
              </a:defRPr>
            </a:lvl8pPr>
            <a:lvl9pPr marL="1546579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FA2094-14FC-4B14-9A9D-A6277988DB24}" type="datetimeFigureOut">
              <a:rPr lang="en-US" smtClean="0"/>
              <a:pPr/>
              <a:t>12/8/2015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1026913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FA2094-14FC-4B14-9A9D-A6277988DB24}" type="datetimeFigureOut">
              <a:rPr lang="en-US" smtClean="0"/>
              <a:pPr/>
              <a:t>12/8/2015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2836096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8802775"/>
            <a:ext cx="32644080" cy="5811520"/>
          </a:xfrm>
        </p:spPr>
        <p:txBody>
          <a:bodyPr anchor="t"/>
          <a:lstStyle>
            <a:lvl1pPr algn="l">
              <a:defRPr sz="169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2401978"/>
            <a:ext cx="32644080" cy="6400798"/>
          </a:xfrm>
        </p:spPr>
        <p:txBody>
          <a:bodyPr anchor="b"/>
          <a:lstStyle>
            <a:lvl1pPr marL="0" indent="0">
              <a:buNone/>
              <a:defRPr sz="8500">
                <a:solidFill>
                  <a:schemeClr val="tx1">
                    <a:tint val="75000"/>
                  </a:schemeClr>
                </a:solidFill>
              </a:defRPr>
            </a:lvl1pPr>
            <a:lvl2pPr marL="1933224" indent="0">
              <a:buNone/>
              <a:defRPr sz="7600">
                <a:solidFill>
                  <a:schemeClr val="tx1">
                    <a:tint val="75000"/>
                  </a:schemeClr>
                </a:solidFill>
              </a:defRPr>
            </a:lvl2pPr>
            <a:lvl3pPr marL="3866449" indent="0">
              <a:buNone/>
              <a:defRPr sz="6800">
                <a:solidFill>
                  <a:schemeClr val="tx1">
                    <a:tint val="75000"/>
                  </a:schemeClr>
                </a:solidFill>
              </a:defRPr>
            </a:lvl3pPr>
            <a:lvl4pPr marL="5799673" indent="0">
              <a:buNone/>
              <a:defRPr sz="5900">
                <a:solidFill>
                  <a:schemeClr val="tx1">
                    <a:tint val="75000"/>
                  </a:schemeClr>
                </a:solidFill>
              </a:defRPr>
            </a:lvl4pPr>
            <a:lvl5pPr marL="7732898" indent="0">
              <a:buNone/>
              <a:defRPr sz="5900">
                <a:solidFill>
                  <a:schemeClr val="tx1">
                    <a:tint val="75000"/>
                  </a:schemeClr>
                </a:solidFill>
              </a:defRPr>
            </a:lvl5pPr>
            <a:lvl6pPr marL="9666122" indent="0">
              <a:buNone/>
              <a:defRPr sz="5900">
                <a:solidFill>
                  <a:schemeClr val="tx1">
                    <a:tint val="75000"/>
                  </a:schemeClr>
                </a:solidFill>
              </a:defRPr>
            </a:lvl6pPr>
            <a:lvl7pPr marL="11599347" indent="0">
              <a:buNone/>
              <a:defRPr sz="5900">
                <a:solidFill>
                  <a:schemeClr val="tx1">
                    <a:tint val="75000"/>
                  </a:schemeClr>
                </a:solidFill>
              </a:defRPr>
            </a:lvl7pPr>
            <a:lvl8pPr marL="13532571" indent="0">
              <a:buNone/>
              <a:defRPr sz="5900">
                <a:solidFill>
                  <a:schemeClr val="tx1">
                    <a:tint val="75000"/>
                  </a:schemeClr>
                </a:solidFill>
              </a:defRPr>
            </a:lvl8pPr>
            <a:lvl9pPr marL="15465796" indent="0">
              <a:buNone/>
              <a:defRPr sz="5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FA2094-14FC-4B14-9A9D-A6277988DB24}" type="datetimeFigureOut">
              <a:rPr lang="en-US" smtClean="0"/>
              <a:pPr/>
              <a:t>12/8/2015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3537700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920240" y="6827522"/>
            <a:ext cx="16962120" cy="19310775"/>
          </a:xfrm>
        </p:spPr>
        <p:txBody>
          <a:bodyPr/>
          <a:lstStyle>
            <a:lvl1pPr>
              <a:defRPr sz="11800"/>
            </a:lvl1pPr>
            <a:lvl2pPr>
              <a:defRPr sz="101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9522440" y="6827522"/>
            <a:ext cx="16962120" cy="19310775"/>
          </a:xfrm>
        </p:spPr>
        <p:txBody>
          <a:bodyPr/>
          <a:lstStyle>
            <a:lvl1pPr>
              <a:defRPr sz="11800"/>
            </a:lvl1pPr>
            <a:lvl2pPr>
              <a:defRPr sz="101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FA2094-14FC-4B14-9A9D-A6277988DB24}" type="datetimeFigureOut">
              <a:rPr lang="en-US" smtClean="0"/>
              <a:pPr/>
              <a:t>12/8/2015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2202758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0" y="6549816"/>
            <a:ext cx="16968790" cy="2729651"/>
          </a:xfrm>
        </p:spPr>
        <p:txBody>
          <a:bodyPr anchor="b"/>
          <a:lstStyle>
            <a:lvl1pPr marL="0" indent="0">
              <a:buNone/>
              <a:defRPr sz="10100" b="1"/>
            </a:lvl1pPr>
            <a:lvl2pPr marL="1933224" indent="0">
              <a:buNone/>
              <a:defRPr sz="8500" b="1"/>
            </a:lvl2pPr>
            <a:lvl3pPr marL="3866449" indent="0">
              <a:buNone/>
              <a:defRPr sz="7600" b="1"/>
            </a:lvl3pPr>
            <a:lvl4pPr marL="5799673" indent="0">
              <a:buNone/>
              <a:defRPr sz="6800" b="1"/>
            </a:lvl4pPr>
            <a:lvl5pPr marL="7732898" indent="0">
              <a:buNone/>
              <a:defRPr sz="6800" b="1"/>
            </a:lvl5pPr>
            <a:lvl6pPr marL="9666122" indent="0">
              <a:buNone/>
              <a:defRPr sz="6800" b="1"/>
            </a:lvl6pPr>
            <a:lvl7pPr marL="11599347" indent="0">
              <a:buNone/>
              <a:defRPr sz="6800" b="1"/>
            </a:lvl7pPr>
            <a:lvl8pPr marL="13532571" indent="0">
              <a:buNone/>
              <a:defRPr sz="6800" b="1"/>
            </a:lvl8pPr>
            <a:lvl9pPr marL="15465796" indent="0">
              <a:buNone/>
              <a:defRPr sz="6800" b="1"/>
            </a:lvl9pPr>
          </a:lstStyle>
          <a:p>
            <a:pPr lvl="0"/>
            <a:r>
              <a:rPr lang="en-US" smtClean="0"/>
              <a:t>Click to edit Master text styles</a:t>
            </a:r>
          </a:p>
        </p:txBody>
      </p:sp>
      <p:sp>
        <p:nvSpPr>
          <p:cNvPr id="4" name="Content Placeholder 3"/>
          <p:cNvSpPr>
            <a:spLocks noGrp="1"/>
          </p:cNvSpPr>
          <p:nvPr>
            <p:ph sz="half" idx="2"/>
          </p:nvPr>
        </p:nvSpPr>
        <p:spPr>
          <a:xfrm>
            <a:off x="1920240" y="9279467"/>
            <a:ext cx="16968790" cy="16858829"/>
          </a:xfrm>
        </p:spPr>
        <p:txBody>
          <a:bodyPr/>
          <a:lstStyle>
            <a:lvl1pPr>
              <a:defRPr sz="10100"/>
            </a:lvl1pPr>
            <a:lvl2pPr>
              <a:defRPr sz="8500"/>
            </a:lvl2pPr>
            <a:lvl3pPr>
              <a:defRPr sz="7600"/>
            </a:lvl3pPr>
            <a:lvl4pPr>
              <a:defRPr sz="6800"/>
            </a:lvl4pPr>
            <a:lvl5pPr>
              <a:defRPr sz="6800"/>
            </a:lvl5pPr>
            <a:lvl6pPr>
              <a:defRPr sz="6800"/>
            </a:lvl6pPr>
            <a:lvl7pPr>
              <a:defRPr sz="6800"/>
            </a:lvl7pPr>
            <a:lvl8pPr>
              <a:defRPr sz="6800"/>
            </a:lvl8pPr>
            <a:lvl9pPr>
              <a:defRPr sz="6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7" y="6549816"/>
            <a:ext cx="16975455" cy="2729651"/>
          </a:xfrm>
        </p:spPr>
        <p:txBody>
          <a:bodyPr anchor="b"/>
          <a:lstStyle>
            <a:lvl1pPr marL="0" indent="0">
              <a:buNone/>
              <a:defRPr sz="10100" b="1"/>
            </a:lvl1pPr>
            <a:lvl2pPr marL="1933224" indent="0">
              <a:buNone/>
              <a:defRPr sz="8500" b="1"/>
            </a:lvl2pPr>
            <a:lvl3pPr marL="3866449" indent="0">
              <a:buNone/>
              <a:defRPr sz="7600" b="1"/>
            </a:lvl3pPr>
            <a:lvl4pPr marL="5799673" indent="0">
              <a:buNone/>
              <a:defRPr sz="6800" b="1"/>
            </a:lvl4pPr>
            <a:lvl5pPr marL="7732898" indent="0">
              <a:buNone/>
              <a:defRPr sz="6800" b="1"/>
            </a:lvl5pPr>
            <a:lvl6pPr marL="9666122" indent="0">
              <a:buNone/>
              <a:defRPr sz="6800" b="1"/>
            </a:lvl6pPr>
            <a:lvl7pPr marL="11599347" indent="0">
              <a:buNone/>
              <a:defRPr sz="6800" b="1"/>
            </a:lvl7pPr>
            <a:lvl8pPr marL="13532571" indent="0">
              <a:buNone/>
              <a:defRPr sz="6800" b="1"/>
            </a:lvl8pPr>
            <a:lvl9pPr marL="15465796" indent="0">
              <a:buNone/>
              <a:defRPr sz="6800" b="1"/>
            </a:lvl9pPr>
          </a:lstStyle>
          <a:p>
            <a:pPr lvl="0"/>
            <a:r>
              <a:rPr lang="en-US" smtClean="0"/>
              <a:t>Click to edit Master text styles</a:t>
            </a:r>
          </a:p>
        </p:txBody>
      </p:sp>
      <p:sp>
        <p:nvSpPr>
          <p:cNvPr id="6" name="Content Placeholder 5"/>
          <p:cNvSpPr>
            <a:spLocks noGrp="1"/>
          </p:cNvSpPr>
          <p:nvPr>
            <p:ph sz="quarter" idx="4"/>
          </p:nvPr>
        </p:nvSpPr>
        <p:spPr>
          <a:xfrm>
            <a:off x="19509107" y="9279467"/>
            <a:ext cx="16975455" cy="16858829"/>
          </a:xfrm>
        </p:spPr>
        <p:txBody>
          <a:bodyPr/>
          <a:lstStyle>
            <a:lvl1pPr>
              <a:defRPr sz="10100"/>
            </a:lvl1pPr>
            <a:lvl2pPr>
              <a:defRPr sz="8500"/>
            </a:lvl2pPr>
            <a:lvl3pPr>
              <a:defRPr sz="7600"/>
            </a:lvl3pPr>
            <a:lvl4pPr>
              <a:defRPr sz="6800"/>
            </a:lvl4pPr>
            <a:lvl5pPr>
              <a:defRPr sz="6800"/>
            </a:lvl5pPr>
            <a:lvl6pPr>
              <a:defRPr sz="6800"/>
            </a:lvl6pPr>
            <a:lvl7pPr>
              <a:defRPr sz="6800"/>
            </a:lvl7pPr>
            <a:lvl8pPr>
              <a:defRPr sz="6800"/>
            </a:lvl8pPr>
            <a:lvl9pPr>
              <a:defRPr sz="6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FA2094-14FC-4B14-9A9D-A6277988DB24}" type="datetimeFigureOut">
              <a:rPr lang="en-US" smtClean="0"/>
              <a:pPr/>
              <a:t>12/8/2015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1405208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FA2094-14FC-4B14-9A9D-A6277988DB24}" type="datetimeFigureOut">
              <a:rPr lang="en-US" smtClean="0"/>
              <a:pPr/>
              <a:t>12/8/2015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1516388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FA2094-14FC-4B14-9A9D-A6277988DB24}" type="datetimeFigureOut">
              <a:rPr lang="en-US" smtClean="0"/>
              <a:pPr/>
              <a:t>12/8/2015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1751973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2" y="1165013"/>
            <a:ext cx="12634915" cy="4958080"/>
          </a:xfrm>
        </p:spPr>
        <p:txBody>
          <a:bodyPr anchor="b"/>
          <a:lstStyle>
            <a:lvl1pPr algn="l">
              <a:defRPr sz="8500" b="1"/>
            </a:lvl1pPr>
          </a:lstStyle>
          <a:p>
            <a:r>
              <a:rPr lang="en-US" smtClean="0"/>
              <a:t>Click to edit Master title style</a:t>
            </a:r>
            <a:endParaRPr lang="en-US"/>
          </a:p>
        </p:txBody>
      </p:sp>
      <p:sp>
        <p:nvSpPr>
          <p:cNvPr id="3" name="Content Placeholder 2"/>
          <p:cNvSpPr>
            <a:spLocks noGrp="1"/>
          </p:cNvSpPr>
          <p:nvPr>
            <p:ph idx="1"/>
          </p:nvPr>
        </p:nvSpPr>
        <p:spPr>
          <a:xfrm>
            <a:off x="15015210" y="1165016"/>
            <a:ext cx="21469350" cy="24973282"/>
          </a:xfrm>
        </p:spPr>
        <p:txBody>
          <a:bodyPr/>
          <a:lstStyle>
            <a:lvl1pPr>
              <a:defRPr sz="13500"/>
            </a:lvl1pPr>
            <a:lvl2pPr>
              <a:defRPr sz="11800"/>
            </a:lvl2pPr>
            <a:lvl3pPr>
              <a:defRPr sz="10100"/>
            </a:lvl3pPr>
            <a:lvl4pPr>
              <a:defRPr sz="8500"/>
            </a:lvl4pPr>
            <a:lvl5pPr>
              <a:defRPr sz="8500"/>
            </a:lvl5pPr>
            <a:lvl6pPr>
              <a:defRPr sz="8500"/>
            </a:lvl6pPr>
            <a:lvl7pPr>
              <a:defRPr sz="8500"/>
            </a:lvl7pPr>
            <a:lvl8pPr>
              <a:defRPr sz="8500"/>
            </a:lvl8pPr>
            <a:lvl9pPr>
              <a:defRPr sz="8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2" y="6123096"/>
            <a:ext cx="12634915" cy="20015202"/>
          </a:xfrm>
        </p:spPr>
        <p:txBody>
          <a:bodyPr/>
          <a:lstStyle>
            <a:lvl1pPr marL="0" indent="0">
              <a:buNone/>
              <a:defRPr sz="5900"/>
            </a:lvl1pPr>
            <a:lvl2pPr marL="1933224" indent="0">
              <a:buNone/>
              <a:defRPr sz="5100"/>
            </a:lvl2pPr>
            <a:lvl3pPr marL="3866449" indent="0">
              <a:buNone/>
              <a:defRPr sz="4200"/>
            </a:lvl3pPr>
            <a:lvl4pPr marL="5799673" indent="0">
              <a:buNone/>
              <a:defRPr sz="3800"/>
            </a:lvl4pPr>
            <a:lvl5pPr marL="7732898" indent="0">
              <a:buNone/>
              <a:defRPr sz="3800"/>
            </a:lvl5pPr>
            <a:lvl6pPr marL="9666122" indent="0">
              <a:buNone/>
              <a:defRPr sz="3800"/>
            </a:lvl6pPr>
            <a:lvl7pPr marL="11599347" indent="0">
              <a:buNone/>
              <a:defRPr sz="3800"/>
            </a:lvl7pPr>
            <a:lvl8pPr marL="13532571" indent="0">
              <a:buNone/>
              <a:defRPr sz="3800"/>
            </a:lvl8pPr>
            <a:lvl9pPr marL="15465796" indent="0">
              <a:buNone/>
              <a:defRPr sz="3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FA2094-14FC-4B14-9A9D-A6277988DB24}" type="datetimeFigureOut">
              <a:rPr lang="en-US" smtClean="0"/>
              <a:pPr/>
              <a:t>12/8/2015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839348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0482560"/>
            <a:ext cx="23042880" cy="2418082"/>
          </a:xfrm>
        </p:spPr>
        <p:txBody>
          <a:bodyPr anchor="b"/>
          <a:lstStyle>
            <a:lvl1pPr algn="l">
              <a:defRPr sz="8500" b="1"/>
            </a:lvl1pPr>
          </a:lstStyle>
          <a:p>
            <a:r>
              <a:rPr lang="en-US" smtClean="0"/>
              <a:t>Click to edit Master title style</a:t>
            </a:r>
            <a:endParaRPr lang="en-US"/>
          </a:p>
        </p:txBody>
      </p:sp>
      <p:sp>
        <p:nvSpPr>
          <p:cNvPr id="3" name="Picture Placeholder 2"/>
          <p:cNvSpPr>
            <a:spLocks noGrp="1"/>
          </p:cNvSpPr>
          <p:nvPr>
            <p:ph type="pic" idx="1"/>
          </p:nvPr>
        </p:nvSpPr>
        <p:spPr>
          <a:xfrm>
            <a:off x="7527610" y="2614507"/>
            <a:ext cx="23042880" cy="17556480"/>
          </a:xfrm>
        </p:spPr>
        <p:txBody>
          <a:bodyPr/>
          <a:lstStyle>
            <a:lvl1pPr marL="0" indent="0">
              <a:buNone/>
              <a:defRPr sz="13500"/>
            </a:lvl1pPr>
            <a:lvl2pPr marL="1933224" indent="0">
              <a:buNone/>
              <a:defRPr sz="11800"/>
            </a:lvl2pPr>
            <a:lvl3pPr marL="3866449" indent="0">
              <a:buNone/>
              <a:defRPr sz="10100"/>
            </a:lvl3pPr>
            <a:lvl4pPr marL="5799673" indent="0">
              <a:buNone/>
              <a:defRPr sz="8500"/>
            </a:lvl4pPr>
            <a:lvl5pPr marL="7732898" indent="0">
              <a:buNone/>
              <a:defRPr sz="8500"/>
            </a:lvl5pPr>
            <a:lvl6pPr marL="9666122" indent="0">
              <a:buNone/>
              <a:defRPr sz="8500"/>
            </a:lvl6pPr>
            <a:lvl7pPr marL="11599347" indent="0">
              <a:buNone/>
              <a:defRPr sz="8500"/>
            </a:lvl7pPr>
            <a:lvl8pPr marL="13532571" indent="0">
              <a:buNone/>
              <a:defRPr sz="8500"/>
            </a:lvl8pPr>
            <a:lvl9pPr marL="15465796" indent="0">
              <a:buNone/>
              <a:defRPr sz="8500"/>
            </a:lvl9pPr>
          </a:lstStyle>
          <a:p>
            <a:endParaRPr lang="en-US" dirty="0"/>
          </a:p>
        </p:txBody>
      </p:sp>
      <p:sp>
        <p:nvSpPr>
          <p:cNvPr id="4" name="Text Placeholder 3"/>
          <p:cNvSpPr>
            <a:spLocks noGrp="1"/>
          </p:cNvSpPr>
          <p:nvPr>
            <p:ph type="body" sz="half" idx="2"/>
          </p:nvPr>
        </p:nvSpPr>
        <p:spPr>
          <a:xfrm>
            <a:off x="7527610" y="22900642"/>
            <a:ext cx="23042880" cy="3434078"/>
          </a:xfrm>
        </p:spPr>
        <p:txBody>
          <a:bodyPr/>
          <a:lstStyle>
            <a:lvl1pPr marL="0" indent="0">
              <a:buNone/>
              <a:defRPr sz="5900"/>
            </a:lvl1pPr>
            <a:lvl2pPr marL="1933224" indent="0">
              <a:buNone/>
              <a:defRPr sz="5100"/>
            </a:lvl2pPr>
            <a:lvl3pPr marL="3866449" indent="0">
              <a:buNone/>
              <a:defRPr sz="4200"/>
            </a:lvl3pPr>
            <a:lvl4pPr marL="5799673" indent="0">
              <a:buNone/>
              <a:defRPr sz="3800"/>
            </a:lvl4pPr>
            <a:lvl5pPr marL="7732898" indent="0">
              <a:buNone/>
              <a:defRPr sz="3800"/>
            </a:lvl5pPr>
            <a:lvl6pPr marL="9666122" indent="0">
              <a:buNone/>
              <a:defRPr sz="3800"/>
            </a:lvl6pPr>
            <a:lvl7pPr marL="11599347" indent="0">
              <a:buNone/>
              <a:defRPr sz="3800"/>
            </a:lvl7pPr>
            <a:lvl8pPr marL="13532571" indent="0">
              <a:buNone/>
              <a:defRPr sz="3800"/>
            </a:lvl8pPr>
            <a:lvl9pPr marL="15465796" indent="0">
              <a:buNone/>
              <a:defRPr sz="3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FA2094-14FC-4B14-9A9D-A6277988DB24}" type="datetimeFigureOut">
              <a:rPr lang="en-US" smtClean="0"/>
              <a:pPr/>
              <a:t>12/8/2015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3895556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FA2094-14FC-4B14-9A9D-A6277988DB24}" type="datetimeFigureOut">
              <a:rPr lang="en-US" smtClean="0"/>
              <a:pPr/>
              <a:t>12/8/2015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855626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171791"/>
            <a:ext cx="864108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920240" y="1171791"/>
            <a:ext cx="2528316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FA2094-14FC-4B14-9A9D-A6277988DB24}" type="datetimeFigureOut">
              <a:rPr lang="en-US" smtClean="0"/>
              <a:pPr/>
              <a:t>12/8/2015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2617068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1171789"/>
            <a:ext cx="34564320" cy="4876800"/>
          </a:xfrm>
          <a:prstGeom prst="rect">
            <a:avLst/>
          </a:prstGeom>
        </p:spPr>
        <p:txBody>
          <a:bodyPr vert="horz" lIns="386645" tIns="193322" rIns="386645" bIns="1933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920240" y="6827522"/>
            <a:ext cx="34564320" cy="19310775"/>
          </a:xfrm>
          <a:prstGeom prst="rect">
            <a:avLst/>
          </a:prstGeom>
        </p:spPr>
        <p:txBody>
          <a:bodyPr vert="horz" lIns="386645" tIns="193322" rIns="386645" bIns="1933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920240" y="27120429"/>
            <a:ext cx="8961120" cy="1557867"/>
          </a:xfrm>
          <a:prstGeom prst="rect">
            <a:avLst/>
          </a:prstGeom>
        </p:spPr>
        <p:txBody>
          <a:bodyPr vert="horz" lIns="386645" tIns="193322" rIns="386645" bIns="193322" rtlCol="0" anchor="ctr"/>
          <a:lstStyle>
            <a:lvl1pPr algn="l">
              <a:defRPr sz="5100">
                <a:solidFill>
                  <a:schemeClr val="tx1">
                    <a:tint val="75000"/>
                  </a:schemeClr>
                </a:solidFill>
              </a:defRPr>
            </a:lvl1pPr>
          </a:lstStyle>
          <a:p>
            <a:fld id="{53FA2094-14FC-4B14-9A9D-A6277988DB24}" type="datetimeFigureOut">
              <a:rPr lang="en-US" smtClean="0"/>
              <a:pPr/>
              <a:t>12/8/2015</a:t>
            </a:fld>
            <a:endParaRPr lang="en-US" dirty="0"/>
          </a:p>
        </p:txBody>
      </p:sp>
      <p:sp>
        <p:nvSpPr>
          <p:cNvPr id="5" name="Footer Placeholder 4"/>
          <p:cNvSpPr>
            <a:spLocks noGrp="1"/>
          </p:cNvSpPr>
          <p:nvPr>
            <p:ph type="ftr" sz="quarter" idx="3"/>
          </p:nvPr>
        </p:nvSpPr>
        <p:spPr>
          <a:xfrm>
            <a:off x="13121640" y="27120429"/>
            <a:ext cx="12161520" cy="1557867"/>
          </a:xfrm>
          <a:prstGeom prst="rect">
            <a:avLst/>
          </a:prstGeom>
        </p:spPr>
        <p:txBody>
          <a:bodyPr vert="horz" lIns="386645" tIns="193322" rIns="386645" bIns="193322" rtlCol="0" anchor="ctr"/>
          <a:lstStyle>
            <a:lvl1pPr algn="ctr">
              <a:defRPr sz="51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7523440" y="27120429"/>
            <a:ext cx="8961120" cy="1557867"/>
          </a:xfrm>
          <a:prstGeom prst="rect">
            <a:avLst/>
          </a:prstGeom>
        </p:spPr>
        <p:txBody>
          <a:bodyPr vert="horz" lIns="386645" tIns="193322" rIns="386645" bIns="193322" rtlCol="0" anchor="ctr"/>
          <a:lstStyle>
            <a:lvl1pPr algn="r">
              <a:defRPr sz="5100">
                <a:solidFill>
                  <a:schemeClr val="tx1">
                    <a:tint val="75000"/>
                  </a:schemeClr>
                </a:solidFill>
              </a:defRPr>
            </a:lvl1pPr>
          </a:lstStyle>
          <a:p>
            <a:fld id="{3C50D67F-8480-4069-9B3D-2938606BDC06}" type="slidenum">
              <a:rPr lang="en-US" smtClean="0"/>
              <a:pPr/>
              <a:t>‹#›</a:t>
            </a:fld>
            <a:endParaRPr lang="en-US" dirty="0"/>
          </a:p>
        </p:txBody>
      </p:sp>
    </p:spTree>
    <p:extLst>
      <p:ext uri="{BB962C8B-B14F-4D97-AF65-F5344CB8AC3E}">
        <p14:creationId xmlns:p14="http://schemas.microsoft.com/office/powerpoint/2010/main" val="11695546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866449" rtl="0" eaLnBrk="1" latinLnBrk="0" hangingPunct="1">
        <a:spcBef>
          <a:spcPct val="0"/>
        </a:spcBef>
        <a:buNone/>
        <a:defRPr sz="18600" kern="1200">
          <a:solidFill>
            <a:schemeClr val="tx1"/>
          </a:solidFill>
          <a:latin typeface="+mj-lt"/>
          <a:ea typeface="+mj-ea"/>
          <a:cs typeface="+mj-cs"/>
        </a:defRPr>
      </a:lvl1pPr>
    </p:titleStyle>
    <p:bodyStyle>
      <a:lvl1pPr marL="1449918" indent="-1449918" algn="l" defTabSz="3866449" rtl="0" eaLnBrk="1" latinLnBrk="0" hangingPunct="1">
        <a:spcBef>
          <a:spcPct val="20000"/>
        </a:spcBef>
        <a:buFont typeface="Arial" panose="020B0604020202020204" pitchFamily="34" charset="0"/>
        <a:buChar char="•"/>
        <a:defRPr sz="13500" kern="1200">
          <a:solidFill>
            <a:schemeClr val="tx1"/>
          </a:solidFill>
          <a:latin typeface="+mn-lt"/>
          <a:ea typeface="+mn-ea"/>
          <a:cs typeface="+mn-cs"/>
        </a:defRPr>
      </a:lvl1pPr>
      <a:lvl2pPr marL="3141490" indent="-1208265" algn="l" defTabSz="3866449" rtl="0" eaLnBrk="1" latinLnBrk="0" hangingPunct="1">
        <a:spcBef>
          <a:spcPct val="20000"/>
        </a:spcBef>
        <a:buFont typeface="Arial" panose="020B0604020202020204" pitchFamily="34" charset="0"/>
        <a:buChar char="–"/>
        <a:defRPr sz="11800" kern="1200">
          <a:solidFill>
            <a:schemeClr val="tx1"/>
          </a:solidFill>
          <a:latin typeface="+mn-lt"/>
          <a:ea typeface="+mn-ea"/>
          <a:cs typeface="+mn-cs"/>
        </a:defRPr>
      </a:lvl2pPr>
      <a:lvl3pPr marL="4833061" indent="-966612" algn="l" defTabSz="3866449" rtl="0" eaLnBrk="1" latinLnBrk="0" hangingPunct="1">
        <a:spcBef>
          <a:spcPct val="20000"/>
        </a:spcBef>
        <a:buFont typeface="Arial" panose="020B0604020202020204" pitchFamily="34" charset="0"/>
        <a:buChar char="•"/>
        <a:defRPr sz="10100" kern="1200">
          <a:solidFill>
            <a:schemeClr val="tx1"/>
          </a:solidFill>
          <a:latin typeface="+mn-lt"/>
          <a:ea typeface="+mn-ea"/>
          <a:cs typeface="+mn-cs"/>
        </a:defRPr>
      </a:lvl3pPr>
      <a:lvl4pPr marL="6766286"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4pPr>
      <a:lvl5pPr marL="8699510"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5pPr>
      <a:lvl6pPr marL="10632735"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6pPr>
      <a:lvl7pPr marL="12565959"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7pPr>
      <a:lvl8pPr marL="14499184"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8pPr>
      <a:lvl9pPr marL="16432408" indent="-966612" algn="l" defTabSz="3866449" rtl="0" eaLnBrk="1" latinLnBrk="0" hangingPunct="1">
        <a:spcBef>
          <a:spcPct val="20000"/>
        </a:spcBef>
        <a:buFont typeface="Arial" panose="020B0604020202020204" pitchFamily="34" charset="0"/>
        <a:buChar char="•"/>
        <a:defRPr sz="8500" kern="1200">
          <a:solidFill>
            <a:schemeClr val="tx1"/>
          </a:solidFill>
          <a:latin typeface="+mn-lt"/>
          <a:ea typeface="+mn-ea"/>
          <a:cs typeface="+mn-cs"/>
        </a:defRPr>
      </a:lvl9pPr>
    </p:bodyStyle>
    <p:otherStyle>
      <a:defPPr>
        <a:defRPr lang="en-US"/>
      </a:defPPr>
      <a:lvl1pPr marL="0" algn="l" defTabSz="3866449" rtl="0" eaLnBrk="1" latinLnBrk="0" hangingPunct="1">
        <a:defRPr sz="7600" kern="1200">
          <a:solidFill>
            <a:schemeClr val="tx1"/>
          </a:solidFill>
          <a:latin typeface="+mn-lt"/>
          <a:ea typeface="+mn-ea"/>
          <a:cs typeface="+mn-cs"/>
        </a:defRPr>
      </a:lvl1pPr>
      <a:lvl2pPr marL="1933224" algn="l" defTabSz="3866449" rtl="0" eaLnBrk="1" latinLnBrk="0" hangingPunct="1">
        <a:defRPr sz="7600" kern="1200">
          <a:solidFill>
            <a:schemeClr val="tx1"/>
          </a:solidFill>
          <a:latin typeface="+mn-lt"/>
          <a:ea typeface="+mn-ea"/>
          <a:cs typeface="+mn-cs"/>
        </a:defRPr>
      </a:lvl2pPr>
      <a:lvl3pPr marL="3866449" algn="l" defTabSz="3866449" rtl="0" eaLnBrk="1" latinLnBrk="0" hangingPunct="1">
        <a:defRPr sz="7600" kern="1200">
          <a:solidFill>
            <a:schemeClr val="tx1"/>
          </a:solidFill>
          <a:latin typeface="+mn-lt"/>
          <a:ea typeface="+mn-ea"/>
          <a:cs typeface="+mn-cs"/>
        </a:defRPr>
      </a:lvl3pPr>
      <a:lvl4pPr marL="5799673" algn="l" defTabSz="3866449" rtl="0" eaLnBrk="1" latinLnBrk="0" hangingPunct="1">
        <a:defRPr sz="7600" kern="1200">
          <a:solidFill>
            <a:schemeClr val="tx1"/>
          </a:solidFill>
          <a:latin typeface="+mn-lt"/>
          <a:ea typeface="+mn-ea"/>
          <a:cs typeface="+mn-cs"/>
        </a:defRPr>
      </a:lvl4pPr>
      <a:lvl5pPr marL="7732898" algn="l" defTabSz="3866449" rtl="0" eaLnBrk="1" latinLnBrk="0" hangingPunct="1">
        <a:defRPr sz="7600" kern="1200">
          <a:solidFill>
            <a:schemeClr val="tx1"/>
          </a:solidFill>
          <a:latin typeface="+mn-lt"/>
          <a:ea typeface="+mn-ea"/>
          <a:cs typeface="+mn-cs"/>
        </a:defRPr>
      </a:lvl5pPr>
      <a:lvl6pPr marL="9666122" algn="l" defTabSz="3866449" rtl="0" eaLnBrk="1" latinLnBrk="0" hangingPunct="1">
        <a:defRPr sz="7600" kern="1200">
          <a:solidFill>
            <a:schemeClr val="tx1"/>
          </a:solidFill>
          <a:latin typeface="+mn-lt"/>
          <a:ea typeface="+mn-ea"/>
          <a:cs typeface="+mn-cs"/>
        </a:defRPr>
      </a:lvl6pPr>
      <a:lvl7pPr marL="11599347" algn="l" defTabSz="3866449" rtl="0" eaLnBrk="1" latinLnBrk="0" hangingPunct="1">
        <a:defRPr sz="7600" kern="1200">
          <a:solidFill>
            <a:schemeClr val="tx1"/>
          </a:solidFill>
          <a:latin typeface="+mn-lt"/>
          <a:ea typeface="+mn-ea"/>
          <a:cs typeface="+mn-cs"/>
        </a:defRPr>
      </a:lvl7pPr>
      <a:lvl8pPr marL="13532571" algn="l" defTabSz="3866449" rtl="0" eaLnBrk="1" latinLnBrk="0" hangingPunct="1">
        <a:defRPr sz="7600" kern="1200">
          <a:solidFill>
            <a:schemeClr val="tx1"/>
          </a:solidFill>
          <a:latin typeface="+mn-lt"/>
          <a:ea typeface="+mn-ea"/>
          <a:cs typeface="+mn-cs"/>
        </a:defRPr>
      </a:lvl8pPr>
      <a:lvl9pPr marL="15465796" algn="l" defTabSz="3866449" rtl="0" eaLnBrk="1" latinLnBrk="0" hangingPunct="1">
        <a:defRPr sz="7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hyperlink" Target="http://mnspruce.ornl.gov/" TargetMode="External"/><Relationship Id="rId7" Type="http://schemas.openxmlformats.org/officeDocument/2006/relationships/image" Target="../media/image5.jpeg"/><Relationship Id="rId12"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938" y="0"/>
            <a:ext cx="38390052" cy="2438400"/>
          </a:xfrm>
          <a:prstGeom prst="rect">
            <a:avLst/>
          </a:prstGeom>
        </p:spPr>
      </p:pic>
      <p:sp>
        <p:nvSpPr>
          <p:cNvPr id="2" name="Rectangle 1"/>
          <p:cNvSpPr/>
          <p:nvPr/>
        </p:nvSpPr>
        <p:spPr>
          <a:xfrm>
            <a:off x="16933898" y="2351463"/>
            <a:ext cx="21428208" cy="25274337"/>
          </a:xfrm>
          <a:prstGeom prst="rect">
            <a:avLst/>
          </a:prstGeom>
          <a:solidFill>
            <a:srgbClr val="D9D9D9"/>
          </a:solidFill>
          <a:ln>
            <a:solidFill>
              <a:schemeClr val="bg2"/>
            </a:solidFill>
          </a:ln>
        </p:spPr>
        <p:style>
          <a:lnRef idx="1">
            <a:schemeClr val="accent1"/>
          </a:lnRef>
          <a:fillRef idx="3">
            <a:schemeClr val="accent1"/>
          </a:fillRef>
          <a:effectRef idx="2">
            <a:schemeClr val="accent1"/>
          </a:effectRef>
          <a:fontRef idx="minor">
            <a:schemeClr val="lt1"/>
          </a:fontRef>
        </p:style>
        <p:txBody>
          <a:bodyPr rtlCol="0" anchor="ctr"/>
          <a:lstStyle/>
          <a:p>
            <a:endParaRPr lang="en-US" sz="2800" dirty="0">
              <a:solidFill>
                <a:schemeClr val="tx1"/>
              </a:solidFill>
            </a:endParaRPr>
          </a:p>
        </p:txBody>
      </p:sp>
      <p:sp>
        <p:nvSpPr>
          <p:cNvPr id="5" name="TextBox 4"/>
          <p:cNvSpPr txBox="1"/>
          <p:nvPr/>
        </p:nvSpPr>
        <p:spPr>
          <a:xfrm>
            <a:off x="242436" y="4669"/>
            <a:ext cx="38324788" cy="2128931"/>
          </a:xfrm>
          <a:prstGeom prst="rect">
            <a:avLst/>
          </a:prstGeom>
          <a:noFill/>
        </p:spPr>
        <p:txBody>
          <a:bodyPr wrap="square" lIns="96661" tIns="48331" rIns="96661" bIns="48331" rtlCol="0">
            <a:spAutoFit/>
          </a:bodyPr>
          <a:lstStyle/>
          <a:p>
            <a:r>
              <a:rPr lang="en-US" sz="4800" dirty="0">
                <a:solidFill>
                  <a:srgbClr val="FF0000"/>
                </a:solidFill>
              </a:rPr>
              <a:t> </a:t>
            </a:r>
            <a:r>
              <a:rPr lang="en-US" sz="4800" dirty="0" smtClean="0">
                <a:solidFill>
                  <a:srgbClr val="FF0000"/>
                </a:solidFill>
              </a:rPr>
              <a:t>                     Stable </a:t>
            </a:r>
            <a:r>
              <a:rPr lang="en-US" sz="4800" dirty="0">
                <a:solidFill>
                  <a:srgbClr val="FF0000"/>
                </a:solidFill>
              </a:rPr>
              <a:t>Isotopes in Peat </a:t>
            </a:r>
            <a:r>
              <a:rPr lang="en-US" sz="4800" dirty="0" smtClean="0">
                <a:solidFill>
                  <a:srgbClr val="FF0000"/>
                </a:solidFill>
              </a:rPr>
              <a:t>Profiles Reveal Long-term                                                Carbon and Nitrogen Dynamics at SPRUCE</a:t>
            </a:r>
          </a:p>
          <a:p>
            <a:pPr algn="ctr"/>
            <a:r>
              <a:rPr lang="en-US" sz="4200" dirty="0">
                <a:solidFill>
                  <a:srgbClr val="FFFF00"/>
                </a:solidFill>
              </a:rPr>
              <a:t> </a:t>
            </a:r>
            <a:r>
              <a:rPr lang="en-US" sz="4200" dirty="0" smtClean="0">
                <a:solidFill>
                  <a:srgbClr val="FFFF00"/>
                </a:solidFill>
              </a:rPr>
              <a:t>                    Erik A. Hobbie</a:t>
            </a:r>
            <a:r>
              <a:rPr lang="en-US" sz="4200" baseline="30000" dirty="0" smtClean="0">
                <a:solidFill>
                  <a:srgbClr val="FFFF00"/>
                </a:solidFill>
              </a:rPr>
              <a:t>1</a:t>
            </a:r>
            <a:r>
              <a:rPr lang="en-US" sz="4200" dirty="0" smtClean="0">
                <a:solidFill>
                  <a:srgbClr val="FFFF00"/>
                </a:solidFill>
              </a:rPr>
              <a:t>, Kirsten S. Hofmockel</a:t>
            </a:r>
            <a:r>
              <a:rPr lang="en-US" sz="4200" baseline="30000" dirty="0" smtClean="0">
                <a:solidFill>
                  <a:srgbClr val="FFFF00"/>
                </a:solidFill>
              </a:rPr>
              <a:t>2</a:t>
            </a:r>
            <a:r>
              <a:rPr lang="en-US" sz="4200" dirty="0" smtClean="0">
                <a:solidFill>
                  <a:srgbClr val="FFFF00"/>
                </a:solidFill>
              </a:rPr>
              <a:t>, Karis J. McFarlane</a:t>
            </a:r>
            <a:r>
              <a:rPr lang="en-US" sz="4200" baseline="30000" dirty="0" smtClean="0">
                <a:solidFill>
                  <a:srgbClr val="FFFF00"/>
                </a:solidFill>
              </a:rPr>
              <a:t>3</a:t>
            </a:r>
            <a:r>
              <a:rPr lang="en-US" sz="4200" dirty="0" smtClean="0">
                <a:solidFill>
                  <a:srgbClr val="FFFF00"/>
                </a:solidFill>
              </a:rPr>
              <a:t>, Colleen M. Iversen</a:t>
            </a:r>
            <a:r>
              <a:rPr lang="en-US" sz="4200" baseline="30000" dirty="0" smtClean="0">
                <a:solidFill>
                  <a:srgbClr val="FFFF00"/>
                </a:solidFill>
              </a:rPr>
              <a:t>4</a:t>
            </a:r>
            <a:r>
              <a:rPr lang="en-US" sz="4200" dirty="0" smtClean="0">
                <a:solidFill>
                  <a:srgbClr val="FFFF00"/>
                </a:solidFill>
              </a:rPr>
              <a:t>, Janet Chen</a:t>
            </a:r>
            <a:r>
              <a:rPr lang="en-US" sz="4200" baseline="30000" dirty="0">
                <a:solidFill>
                  <a:srgbClr val="FFFF00"/>
                </a:solidFill>
              </a:rPr>
              <a:t>1</a:t>
            </a:r>
            <a:r>
              <a:rPr lang="en-US" sz="4200" dirty="0" smtClean="0">
                <a:solidFill>
                  <a:srgbClr val="FFFF00"/>
                </a:solidFill>
              </a:rPr>
              <a:t>, Nathan R. Thorp</a:t>
            </a:r>
            <a:r>
              <a:rPr lang="en-US" sz="4200" baseline="30000" dirty="0" smtClean="0">
                <a:solidFill>
                  <a:srgbClr val="FFFF00"/>
                </a:solidFill>
              </a:rPr>
              <a:t>1</a:t>
            </a:r>
            <a:r>
              <a:rPr lang="en-US" sz="4200" dirty="0" smtClean="0">
                <a:solidFill>
                  <a:srgbClr val="FFFF00"/>
                </a:solidFill>
              </a:rPr>
              <a:t>, Paul J. Hanson</a:t>
            </a:r>
            <a:r>
              <a:rPr lang="en-US" sz="4200" baseline="30000" dirty="0" smtClean="0">
                <a:solidFill>
                  <a:srgbClr val="FFFF00"/>
                </a:solidFill>
              </a:rPr>
              <a:t>4</a:t>
            </a:r>
            <a:endParaRPr lang="en-US" sz="4200" dirty="0" smtClean="0">
              <a:solidFill>
                <a:srgbClr val="FFFF00"/>
              </a:solidFill>
            </a:endParaRPr>
          </a:p>
          <a:p>
            <a:pPr algn="ctr"/>
            <a:r>
              <a:rPr lang="en-US" sz="4200" i="1" baseline="30000" dirty="0" smtClean="0">
                <a:solidFill>
                  <a:srgbClr val="FFFF00"/>
                </a:solidFill>
              </a:rPr>
              <a:t>1</a:t>
            </a:r>
            <a:r>
              <a:rPr lang="en-US" sz="4200" i="1" dirty="0" smtClean="0">
                <a:solidFill>
                  <a:srgbClr val="FFFF00"/>
                </a:solidFill>
              </a:rPr>
              <a:t>University of New Hampshire, </a:t>
            </a:r>
            <a:r>
              <a:rPr lang="en-US" sz="4200" i="1" baseline="30000" dirty="0" smtClean="0">
                <a:solidFill>
                  <a:srgbClr val="FFFF00"/>
                </a:solidFill>
              </a:rPr>
              <a:t>2</a:t>
            </a:r>
            <a:r>
              <a:rPr lang="en-US" sz="4200" i="1" dirty="0" smtClean="0">
                <a:solidFill>
                  <a:srgbClr val="FFFF00"/>
                </a:solidFill>
              </a:rPr>
              <a:t>Iowa State University,  </a:t>
            </a:r>
            <a:r>
              <a:rPr lang="en-US" sz="4200" i="1" baseline="30000" dirty="0" smtClean="0">
                <a:solidFill>
                  <a:srgbClr val="FFFF00"/>
                </a:solidFill>
              </a:rPr>
              <a:t>3</a:t>
            </a:r>
            <a:r>
              <a:rPr lang="en-US" sz="4200" i="1" dirty="0" smtClean="0">
                <a:solidFill>
                  <a:srgbClr val="FFFF00"/>
                </a:solidFill>
              </a:rPr>
              <a:t>Lawrence Livermore National Laboratory, </a:t>
            </a:r>
            <a:r>
              <a:rPr lang="en-US" sz="4200" i="1" baseline="30000" dirty="0" smtClean="0">
                <a:solidFill>
                  <a:srgbClr val="FFFF00"/>
                </a:solidFill>
              </a:rPr>
              <a:t>4</a:t>
            </a:r>
            <a:r>
              <a:rPr lang="en-US" sz="4200" i="1" dirty="0" smtClean="0">
                <a:solidFill>
                  <a:srgbClr val="FFFF00"/>
                </a:solidFill>
              </a:rPr>
              <a:t>Oak Ridge National Laboratory</a:t>
            </a:r>
            <a:endParaRPr lang="en-US" sz="4200" i="1" dirty="0">
              <a:solidFill>
                <a:srgbClr val="FFFF00"/>
              </a:solidFill>
            </a:endParaRPr>
          </a:p>
        </p:txBody>
      </p:sp>
      <p:sp>
        <p:nvSpPr>
          <p:cNvPr id="6" name="TextBox 5"/>
          <p:cNvSpPr txBox="1"/>
          <p:nvPr/>
        </p:nvSpPr>
        <p:spPr>
          <a:xfrm>
            <a:off x="242436" y="2438400"/>
            <a:ext cx="16407262" cy="25396839"/>
          </a:xfrm>
          <a:prstGeom prst="rect">
            <a:avLst/>
          </a:prstGeom>
          <a:noFill/>
        </p:spPr>
        <p:txBody>
          <a:bodyPr wrap="square" lIns="96661" tIns="48331" rIns="96661" bIns="48331" rtlCol="0">
            <a:spAutoFit/>
          </a:bodyPr>
          <a:lstStyle/>
          <a:p>
            <a:pPr algn="ctr"/>
            <a:r>
              <a:rPr lang="en-US" sz="3200" b="1" dirty="0" smtClean="0"/>
              <a:t>Introduction</a:t>
            </a:r>
          </a:p>
          <a:p>
            <a:pPr algn="ctr"/>
            <a:endParaRPr lang="en-US" sz="3200" b="1" dirty="0" smtClean="0"/>
          </a:p>
          <a:p>
            <a:r>
              <a:rPr lang="en-US" sz="2800" dirty="0"/>
              <a:t>Peat is a large reservoir of stored carbon and peat cores preserve a long-term record of system carbon and nitrogen dynamics. Stable isotopes are one marker of carbon and nitrogen dynamics in peat cores. Here, we investigated controls over δ</a:t>
            </a:r>
            <a:r>
              <a:rPr lang="en-US" sz="2800" baseline="30000" dirty="0"/>
              <a:t>15</a:t>
            </a:r>
            <a:r>
              <a:rPr lang="en-US" sz="2800" dirty="0"/>
              <a:t>N and δ</a:t>
            </a:r>
            <a:r>
              <a:rPr lang="en-US" sz="2800" baseline="30000" dirty="0"/>
              <a:t>13</a:t>
            </a:r>
            <a:r>
              <a:rPr lang="en-US" sz="2800" dirty="0"/>
              <a:t>C patterns in peat cores from the </a:t>
            </a:r>
            <a:r>
              <a:rPr lang="en-US" sz="2800" dirty="0" err="1"/>
              <a:t>Marcell</a:t>
            </a:r>
            <a:r>
              <a:rPr lang="en-US" sz="2800" dirty="0"/>
              <a:t> S1 forested bog in northern Minnesota. </a:t>
            </a:r>
            <a:endParaRPr lang="en-US" sz="2800" dirty="0" smtClean="0"/>
          </a:p>
          <a:p>
            <a:endParaRPr lang="en-US" sz="2800" dirty="0" smtClean="0">
              <a:solidFill>
                <a:srgbClr val="0070C0"/>
              </a:solidFill>
            </a:endParaRPr>
          </a:p>
          <a:p>
            <a:pPr algn="ctr"/>
            <a:r>
              <a:rPr lang="en-US" sz="3200" dirty="0" smtClean="0"/>
              <a:t> </a:t>
            </a:r>
            <a:r>
              <a:rPr lang="en-US" sz="3200" b="1" dirty="0" smtClean="0"/>
              <a:t>Methods</a:t>
            </a:r>
          </a:p>
          <a:p>
            <a:pPr algn="ctr"/>
            <a:endParaRPr lang="en-US" sz="3200" dirty="0" smtClean="0"/>
          </a:p>
          <a:p>
            <a:r>
              <a:rPr lang="en-US" sz="2800" dirty="0" smtClean="0"/>
              <a:t>∙ Peat cores were collected in mid-August 2012 in 17 plots along 3 boardwalks extending out into bog S1 (</a:t>
            </a:r>
            <a:r>
              <a:rPr lang="en-US" sz="2800" dirty="0" smtClean="0">
                <a:solidFill>
                  <a:srgbClr val="00B0F0"/>
                </a:solidFill>
              </a:rPr>
              <a:t>Figure 1</a:t>
            </a:r>
            <a:r>
              <a:rPr lang="en-US" sz="2800" dirty="0" smtClean="0"/>
              <a:t>) using a modified hole saw (0-30 cm) or a Russian peat corer (30-250 cm depth).</a:t>
            </a:r>
          </a:p>
          <a:p>
            <a:r>
              <a:rPr lang="en-US" sz="2800" dirty="0" smtClean="0"/>
              <a:t>∙ Hollows were sampled to -250 cm and hummocks to -10 cm. Cores were sampled every 10 cm to 1 m; every 25 cm from 1-2 m, every 50 cm thereafter.  Cores were taken in treed or non-treed locations. Mean depth of core sections is  reported.</a:t>
            </a:r>
          </a:p>
          <a:p>
            <a:r>
              <a:rPr lang="en-US" sz="2800" dirty="0"/>
              <a:t> ∙ </a:t>
            </a:r>
            <a:r>
              <a:rPr lang="en-US" sz="2800" dirty="0" smtClean="0"/>
              <a:t>Foliage, roots, and fungi were also sampled. </a:t>
            </a:r>
          </a:p>
          <a:p>
            <a:r>
              <a:rPr lang="en-US" sz="2800" dirty="0" smtClean="0"/>
              <a:t>∙ δ</a:t>
            </a:r>
            <a:r>
              <a:rPr lang="en-US" sz="2800" baseline="30000" dirty="0" smtClean="0"/>
              <a:t>15</a:t>
            </a:r>
            <a:r>
              <a:rPr lang="en-US" sz="2800" dirty="0" smtClean="0"/>
              <a:t>N </a:t>
            </a:r>
            <a:r>
              <a:rPr lang="en-US" sz="2800" dirty="0"/>
              <a:t>and </a:t>
            </a:r>
            <a:r>
              <a:rPr lang="en-US" sz="2800" dirty="0" smtClean="0"/>
              <a:t>δ</a:t>
            </a:r>
            <a:r>
              <a:rPr lang="en-US" sz="2800" baseline="30000" dirty="0" smtClean="0"/>
              <a:t>13</a:t>
            </a:r>
            <a:r>
              <a:rPr lang="en-US" sz="2800" dirty="0" smtClean="0"/>
              <a:t>C in samples were measured at the University of new Hampshire; radiocarbon was measured at Lawrence Livermore National Laboratory. </a:t>
            </a:r>
          </a:p>
          <a:p>
            <a:r>
              <a:rPr lang="en-US" sz="2800" dirty="0" smtClean="0"/>
              <a:t>∙ </a:t>
            </a:r>
            <a:r>
              <a:rPr lang="en-US" sz="2800" dirty="0"/>
              <a:t> δ</a:t>
            </a:r>
            <a:r>
              <a:rPr lang="en-US" sz="2800" baseline="30000" dirty="0"/>
              <a:t>13</a:t>
            </a:r>
            <a:r>
              <a:rPr lang="en-US" sz="2800" dirty="0"/>
              <a:t>C patterns </a:t>
            </a:r>
            <a:r>
              <a:rPr lang="en-US" sz="2800" dirty="0" smtClean="0"/>
              <a:t>were analyzed using multiple regression in JMP with δ</a:t>
            </a:r>
            <a:r>
              <a:rPr lang="en-US" sz="2800" baseline="30000" dirty="0" smtClean="0"/>
              <a:t>15</a:t>
            </a:r>
            <a:r>
              <a:rPr lang="en-US" sz="2800" dirty="0" smtClean="0"/>
              <a:t>N, %N, and %C as continuous varia</a:t>
            </a:r>
            <a:r>
              <a:rPr lang="en-US" sz="2800" dirty="0"/>
              <a:t>b</a:t>
            </a:r>
            <a:r>
              <a:rPr lang="en-US" sz="2800" dirty="0" smtClean="0"/>
              <a:t>les and depth, plot location, topography (hummock or hollow), or vegetation (treed or non-treed) as nominal variables. δ</a:t>
            </a:r>
            <a:r>
              <a:rPr lang="en-US" sz="2800" baseline="30000" dirty="0" smtClean="0"/>
              <a:t>15</a:t>
            </a:r>
            <a:r>
              <a:rPr lang="en-US" sz="2800" dirty="0" smtClean="0"/>
              <a:t>N was analyzed using the same variables and δ</a:t>
            </a:r>
            <a:r>
              <a:rPr lang="en-US" sz="2800" baseline="30000" dirty="0" smtClean="0"/>
              <a:t>13</a:t>
            </a:r>
            <a:r>
              <a:rPr lang="en-US" sz="2800" dirty="0" smtClean="0"/>
              <a:t>C.</a:t>
            </a:r>
          </a:p>
          <a:p>
            <a:r>
              <a:rPr lang="en-US" sz="2800" dirty="0" smtClean="0"/>
              <a:t>∙ δ</a:t>
            </a:r>
            <a:r>
              <a:rPr lang="en-US" sz="2800" baseline="30000" dirty="0" smtClean="0"/>
              <a:t>13</a:t>
            </a:r>
            <a:r>
              <a:rPr lang="en-US" sz="2800" dirty="0" smtClean="0"/>
              <a:t>C and </a:t>
            </a:r>
            <a:r>
              <a:rPr lang="en-US" sz="2800" dirty="0"/>
              <a:t>δ</a:t>
            </a:r>
            <a:r>
              <a:rPr lang="en-US" sz="2800" baseline="30000" dirty="0"/>
              <a:t>15</a:t>
            </a:r>
            <a:r>
              <a:rPr lang="en-US" sz="2800" dirty="0"/>
              <a:t>N </a:t>
            </a:r>
            <a:r>
              <a:rPr lang="en-US" sz="2800" dirty="0" smtClean="0"/>
              <a:t>were also correlated against radiocarbon (∆</a:t>
            </a:r>
            <a:r>
              <a:rPr lang="en-US" sz="2800" baseline="30000" dirty="0" smtClean="0"/>
              <a:t>14</a:t>
            </a:r>
            <a:r>
              <a:rPr lang="en-US" sz="2800" dirty="0" smtClean="0"/>
              <a:t>C).</a:t>
            </a:r>
          </a:p>
          <a:p>
            <a:endParaRPr lang="en-US" sz="2800" dirty="0" smtClean="0"/>
          </a:p>
          <a:p>
            <a:pPr algn="ctr"/>
            <a:r>
              <a:rPr lang="en-US" sz="3200" b="1" dirty="0" smtClean="0"/>
              <a:t>Results</a:t>
            </a:r>
            <a:endParaRPr lang="en-US" sz="3200" dirty="0"/>
          </a:p>
          <a:p>
            <a:endParaRPr lang="en-US" sz="2800" dirty="0" smtClean="0"/>
          </a:p>
          <a:p>
            <a:r>
              <a:rPr lang="en-US" sz="2800" dirty="0" smtClean="0"/>
              <a:t>∙  </a:t>
            </a:r>
            <a:r>
              <a:rPr lang="en-US" sz="2800" dirty="0"/>
              <a:t>δ</a:t>
            </a:r>
            <a:r>
              <a:rPr lang="en-US" sz="2800" baseline="30000" dirty="0"/>
              <a:t>13</a:t>
            </a:r>
            <a:r>
              <a:rPr lang="en-US" sz="2800" dirty="0"/>
              <a:t>C </a:t>
            </a:r>
            <a:r>
              <a:rPr lang="en-US" sz="2800" dirty="0" smtClean="0"/>
              <a:t>was lowest in hummocks (above 0 cm) and then increased </a:t>
            </a:r>
            <a:r>
              <a:rPr lang="en-US" sz="2800" dirty="0"/>
              <a:t>by 3‰ </a:t>
            </a:r>
            <a:r>
              <a:rPr lang="en-US" sz="2800" dirty="0" smtClean="0"/>
              <a:t>to -85 cm (</a:t>
            </a:r>
            <a:r>
              <a:rPr lang="en-US" sz="2800" dirty="0">
                <a:solidFill>
                  <a:schemeClr val="accent1"/>
                </a:solidFill>
              </a:rPr>
              <a:t>Figure </a:t>
            </a:r>
            <a:r>
              <a:rPr lang="en-US" sz="2800" dirty="0" smtClean="0">
                <a:solidFill>
                  <a:schemeClr val="accent1"/>
                </a:solidFill>
              </a:rPr>
              <a:t>2a</a:t>
            </a:r>
            <a:r>
              <a:rPr lang="en-US" sz="2800" dirty="0" smtClean="0"/>
              <a:t>).</a:t>
            </a:r>
            <a:endParaRPr lang="en-US" sz="2800" dirty="0"/>
          </a:p>
          <a:p>
            <a:r>
              <a:rPr lang="en-US" sz="2800" dirty="0" smtClean="0"/>
              <a:t>∙ δ</a:t>
            </a:r>
            <a:r>
              <a:rPr lang="en-US" sz="2800" baseline="30000" dirty="0" smtClean="0"/>
              <a:t>15</a:t>
            </a:r>
            <a:r>
              <a:rPr lang="en-US" sz="2800" dirty="0" smtClean="0"/>
              <a:t>N was lowest in hummocks and increased </a:t>
            </a:r>
            <a:r>
              <a:rPr lang="en-US" sz="2800" dirty="0"/>
              <a:t>by up to 6‰ </a:t>
            </a:r>
            <a:r>
              <a:rPr lang="en-US" sz="2800" dirty="0" smtClean="0"/>
              <a:t>to -35 cm before declining </a:t>
            </a:r>
            <a:r>
              <a:rPr lang="en-US" sz="2800" dirty="0"/>
              <a:t>(</a:t>
            </a:r>
            <a:r>
              <a:rPr lang="en-US" sz="2800" dirty="0">
                <a:solidFill>
                  <a:schemeClr val="accent1"/>
                </a:solidFill>
              </a:rPr>
              <a:t>Figure </a:t>
            </a:r>
            <a:r>
              <a:rPr lang="en-US" sz="2800" dirty="0" smtClean="0">
                <a:solidFill>
                  <a:schemeClr val="accent1"/>
                </a:solidFill>
              </a:rPr>
              <a:t>2b</a:t>
            </a:r>
            <a:r>
              <a:rPr lang="en-US" sz="2800" dirty="0" smtClean="0"/>
              <a:t>).</a:t>
            </a:r>
            <a:endParaRPr lang="en-US" sz="2800" dirty="0"/>
          </a:p>
          <a:p>
            <a:r>
              <a:rPr lang="en-US" sz="2800" dirty="0" smtClean="0"/>
              <a:t>∙ The log C/N steadily declined to around 3 at -85 cm (C/N = 20) (</a:t>
            </a:r>
            <a:r>
              <a:rPr lang="en-US" sz="2800" dirty="0">
                <a:solidFill>
                  <a:schemeClr val="accent1"/>
                </a:solidFill>
              </a:rPr>
              <a:t>Figure </a:t>
            </a:r>
            <a:r>
              <a:rPr lang="en-US" sz="2800" dirty="0" smtClean="0">
                <a:solidFill>
                  <a:schemeClr val="accent1"/>
                </a:solidFill>
              </a:rPr>
              <a:t>2c</a:t>
            </a:r>
            <a:r>
              <a:rPr lang="en-US" sz="2800" dirty="0" smtClean="0"/>
              <a:t>).</a:t>
            </a:r>
            <a:endParaRPr lang="en-US" sz="2800" dirty="0"/>
          </a:p>
          <a:p>
            <a:r>
              <a:rPr lang="en-US" sz="2800" dirty="0" smtClean="0"/>
              <a:t>∙ In </a:t>
            </a:r>
            <a:r>
              <a:rPr lang="en-US" sz="2800" dirty="0"/>
              <a:t>multiple regression analyses, δ</a:t>
            </a:r>
            <a:r>
              <a:rPr lang="en-US" sz="2800" baseline="30000" dirty="0"/>
              <a:t>15</a:t>
            </a:r>
            <a:r>
              <a:rPr lang="en-US" sz="2800" dirty="0"/>
              <a:t>N and δ</a:t>
            </a:r>
            <a:r>
              <a:rPr lang="en-US" sz="2800" baseline="30000" dirty="0"/>
              <a:t>13</a:t>
            </a:r>
            <a:r>
              <a:rPr lang="en-US" sz="2800" dirty="0"/>
              <a:t>C correlated strongly with depth, plot location, %C, %N, and each </a:t>
            </a:r>
            <a:r>
              <a:rPr lang="en-US" sz="2800" dirty="0" smtClean="0"/>
              <a:t>other, with</a:t>
            </a:r>
            <a:r>
              <a:rPr lang="en-US" sz="2800" dirty="0"/>
              <a:t> </a:t>
            </a:r>
            <a:r>
              <a:rPr lang="en-US" sz="2800" dirty="0" smtClean="0"/>
              <a:t>δ</a:t>
            </a:r>
            <a:r>
              <a:rPr lang="en-US" sz="2800" baseline="30000" dirty="0" smtClean="0"/>
              <a:t>13</a:t>
            </a:r>
            <a:r>
              <a:rPr lang="en-US" sz="2800" dirty="0" smtClean="0"/>
              <a:t>C also correlating with topography  (</a:t>
            </a:r>
            <a:r>
              <a:rPr lang="en-US" sz="2800" dirty="0" smtClean="0">
                <a:solidFill>
                  <a:schemeClr val="accent1"/>
                </a:solidFill>
              </a:rPr>
              <a:t>Table 1</a:t>
            </a:r>
            <a:r>
              <a:rPr lang="en-US" sz="2800" dirty="0" smtClean="0"/>
              <a:t>). The models explained 85% and 74% of variance for δ</a:t>
            </a:r>
            <a:r>
              <a:rPr lang="en-US" sz="2800" baseline="30000" dirty="0" smtClean="0"/>
              <a:t>13</a:t>
            </a:r>
            <a:r>
              <a:rPr lang="en-US" sz="2800" dirty="0" smtClean="0"/>
              <a:t>C and </a:t>
            </a:r>
            <a:r>
              <a:rPr lang="en-US" sz="2800" dirty="0"/>
              <a:t>δ</a:t>
            </a:r>
            <a:r>
              <a:rPr lang="en-US" sz="2800" baseline="30000" dirty="0"/>
              <a:t>15</a:t>
            </a:r>
            <a:r>
              <a:rPr lang="en-US" sz="2800" dirty="0"/>
              <a:t>N</a:t>
            </a:r>
            <a:r>
              <a:rPr lang="en-US" sz="2800" dirty="0" smtClean="0"/>
              <a:t>. </a:t>
            </a:r>
          </a:p>
          <a:p>
            <a:r>
              <a:rPr lang="en-US" sz="2800" dirty="0" smtClean="0"/>
              <a:t>∙ Depth accounted for &lt;50% of variance and the depth coefficients for δ</a:t>
            </a:r>
            <a:r>
              <a:rPr lang="en-US" sz="2800" baseline="30000" dirty="0" smtClean="0"/>
              <a:t>13</a:t>
            </a:r>
            <a:r>
              <a:rPr lang="en-US" sz="2800" dirty="0" smtClean="0"/>
              <a:t>C </a:t>
            </a:r>
            <a:r>
              <a:rPr lang="en-US" sz="2800" dirty="0"/>
              <a:t>and δ</a:t>
            </a:r>
            <a:r>
              <a:rPr lang="en-US" sz="2800" baseline="30000" dirty="0"/>
              <a:t>15</a:t>
            </a:r>
            <a:r>
              <a:rPr lang="en-US" sz="2800" dirty="0"/>
              <a:t>N</a:t>
            </a:r>
            <a:r>
              <a:rPr lang="en-US" sz="2800" dirty="0" smtClean="0"/>
              <a:t> correlated strongly (</a:t>
            </a:r>
            <a:r>
              <a:rPr lang="en-US" sz="2800" dirty="0" smtClean="0">
                <a:solidFill>
                  <a:schemeClr val="accent1"/>
                </a:solidFill>
              </a:rPr>
              <a:t>Figure 3</a:t>
            </a:r>
            <a:r>
              <a:rPr lang="en-US" sz="2800" dirty="0" smtClean="0"/>
              <a:t>).</a:t>
            </a:r>
          </a:p>
          <a:p>
            <a:r>
              <a:rPr lang="en-US" sz="2800" dirty="0" smtClean="0"/>
              <a:t>∙ Plot location accounted for &lt;15% of variance  and the plot coefficients for δ</a:t>
            </a:r>
            <a:r>
              <a:rPr lang="en-US" sz="2800" baseline="30000" dirty="0" smtClean="0"/>
              <a:t>13</a:t>
            </a:r>
            <a:r>
              <a:rPr lang="en-US" sz="2800" dirty="0" smtClean="0"/>
              <a:t>C and δ</a:t>
            </a:r>
            <a:r>
              <a:rPr lang="en-US" sz="2800" baseline="30000" dirty="0" smtClean="0"/>
              <a:t>15</a:t>
            </a:r>
            <a:r>
              <a:rPr lang="en-US" sz="2800" dirty="0" smtClean="0"/>
              <a:t>N correlated negatively (</a:t>
            </a:r>
            <a:r>
              <a:rPr lang="en-US" sz="2800" dirty="0" smtClean="0">
                <a:solidFill>
                  <a:schemeClr val="accent1"/>
                </a:solidFill>
              </a:rPr>
              <a:t>Figure 4a</a:t>
            </a:r>
            <a:r>
              <a:rPr lang="en-US" sz="2800" dirty="0" smtClean="0"/>
              <a:t>), with high </a:t>
            </a:r>
            <a:r>
              <a:rPr lang="en-US" sz="2800" dirty="0"/>
              <a:t>δ</a:t>
            </a:r>
            <a:r>
              <a:rPr lang="en-US" sz="2800" baseline="30000" dirty="0"/>
              <a:t>15</a:t>
            </a:r>
            <a:r>
              <a:rPr lang="en-US" sz="2800" dirty="0"/>
              <a:t>N </a:t>
            </a:r>
            <a:r>
              <a:rPr lang="en-US" sz="2800" dirty="0" smtClean="0"/>
              <a:t>and low </a:t>
            </a:r>
            <a:r>
              <a:rPr lang="en-US" sz="2800" dirty="0"/>
              <a:t>δ</a:t>
            </a:r>
            <a:r>
              <a:rPr lang="en-US" sz="2800" baseline="30000" dirty="0"/>
              <a:t>13</a:t>
            </a:r>
            <a:r>
              <a:rPr lang="en-US" sz="2800" dirty="0"/>
              <a:t>C </a:t>
            </a:r>
            <a:r>
              <a:rPr lang="en-US" sz="2800" dirty="0" smtClean="0"/>
              <a:t> coefficients in the  western lagg zone  closer to uplands (</a:t>
            </a:r>
            <a:r>
              <a:rPr lang="en-US" sz="2800" dirty="0" smtClean="0">
                <a:solidFill>
                  <a:schemeClr val="accent1"/>
                </a:solidFill>
              </a:rPr>
              <a:t>Figure 4b</a:t>
            </a:r>
            <a:r>
              <a:rPr lang="en-US" sz="2800" dirty="0" smtClean="0"/>
              <a:t>).</a:t>
            </a:r>
            <a:endParaRPr lang="en-US" sz="2800" dirty="0"/>
          </a:p>
          <a:p>
            <a:r>
              <a:rPr lang="en-US" sz="2800" dirty="0" smtClean="0"/>
              <a:t>∙  Patterns in </a:t>
            </a:r>
            <a:r>
              <a:rPr lang="en-US" sz="2800" dirty="0"/>
              <a:t>δ</a:t>
            </a:r>
            <a:r>
              <a:rPr lang="en-US" sz="2800" baseline="30000" dirty="0"/>
              <a:t>15</a:t>
            </a:r>
            <a:r>
              <a:rPr lang="en-US" sz="2800" dirty="0"/>
              <a:t>N </a:t>
            </a:r>
            <a:r>
              <a:rPr lang="en-US" sz="2800" dirty="0" smtClean="0"/>
              <a:t>and δ</a:t>
            </a:r>
            <a:r>
              <a:rPr lang="en-US" sz="2800" baseline="30000" dirty="0" smtClean="0"/>
              <a:t>13</a:t>
            </a:r>
            <a:r>
              <a:rPr lang="en-US" sz="2800" dirty="0" smtClean="0"/>
              <a:t>C against radiocarbon (</a:t>
            </a:r>
            <a:r>
              <a:rPr lang="en-US" sz="2800" dirty="0" smtClean="0">
                <a:solidFill>
                  <a:schemeClr val="accent1"/>
                </a:solidFill>
              </a:rPr>
              <a:t>Figure 5a </a:t>
            </a:r>
            <a:r>
              <a:rPr lang="en-US" sz="2800" dirty="0"/>
              <a:t>and </a:t>
            </a:r>
            <a:r>
              <a:rPr lang="en-US" sz="2800" dirty="0" smtClean="0">
                <a:solidFill>
                  <a:schemeClr val="accent1"/>
                </a:solidFill>
              </a:rPr>
              <a:t>5b</a:t>
            </a:r>
            <a:r>
              <a:rPr lang="en-US" sz="2800" dirty="0" smtClean="0"/>
              <a:t>) were used to link stable isotopes to specific time periods. </a:t>
            </a:r>
          </a:p>
          <a:p>
            <a:pPr algn="ctr"/>
            <a:r>
              <a:rPr lang="en-US" sz="2800" b="1" dirty="0"/>
              <a:t>Discussion/Conclusions</a:t>
            </a:r>
          </a:p>
          <a:p>
            <a:endParaRPr lang="en-US" sz="2800" dirty="0" smtClean="0"/>
          </a:p>
          <a:p>
            <a:r>
              <a:rPr lang="en-US" sz="2800" dirty="0"/>
              <a:t> </a:t>
            </a:r>
            <a:r>
              <a:rPr lang="en-US" sz="2800" dirty="0" smtClean="0"/>
              <a:t>∙ The negative </a:t>
            </a:r>
            <a:r>
              <a:rPr lang="en-US" sz="2800" dirty="0"/>
              <a:t>correlation of δ</a:t>
            </a:r>
            <a:r>
              <a:rPr lang="en-US" sz="2800" baseline="30000" dirty="0"/>
              <a:t>15</a:t>
            </a:r>
            <a:r>
              <a:rPr lang="en-US" sz="2800" dirty="0"/>
              <a:t>N with %N </a:t>
            </a:r>
            <a:r>
              <a:rPr lang="en-US" sz="2800" dirty="0" smtClean="0"/>
              <a:t> (</a:t>
            </a:r>
            <a:r>
              <a:rPr lang="en-US" sz="2800" dirty="0" smtClean="0">
                <a:solidFill>
                  <a:srgbClr val="00B0F0"/>
                </a:solidFill>
              </a:rPr>
              <a:t>Table 1</a:t>
            </a:r>
            <a:r>
              <a:rPr lang="en-US" sz="2800" dirty="0" smtClean="0"/>
              <a:t>) </a:t>
            </a:r>
            <a:r>
              <a:rPr lang="en-US" sz="2800" dirty="0" smtClean="0"/>
              <a:t>could reflect either removal </a:t>
            </a:r>
            <a:r>
              <a:rPr lang="en-US" sz="2800" dirty="0"/>
              <a:t>of </a:t>
            </a:r>
            <a:r>
              <a:rPr lang="en-US" sz="2800" baseline="30000" dirty="0" smtClean="0"/>
              <a:t>15</a:t>
            </a:r>
            <a:r>
              <a:rPr lang="en-US" sz="2800" dirty="0" smtClean="0"/>
              <a:t>N-enriched N or addition of </a:t>
            </a:r>
            <a:r>
              <a:rPr lang="en-US" sz="2800" baseline="30000" dirty="0" smtClean="0"/>
              <a:t>15</a:t>
            </a:r>
            <a:r>
              <a:rPr lang="en-US" sz="2800" dirty="0" smtClean="0"/>
              <a:t>N-depleted N, possibly via N fixation. </a:t>
            </a:r>
            <a:r>
              <a:rPr lang="en-US" sz="2800" dirty="0" smtClean="0"/>
              <a:t>The increase </a:t>
            </a:r>
            <a:r>
              <a:rPr lang="en-US" sz="2800" dirty="0"/>
              <a:t>in the depth coefficient for δ</a:t>
            </a:r>
            <a:r>
              <a:rPr lang="en-US" sz="2800" baseline="30000" dirty="0"/>
              <a:t>15</a:t>
            </a:r>
            <a:r>
              <a:rPr lang="en-US" sz="2800" dirty="0"/>
              <a:t>N of ~3‰ from -25 cm to -35 cm </a:t>
            </a:r>
            <a:r>
              <a:rPr lang="en-US" sz="2800" dirty="0" smtClean="0"/>
              <a:t>(</a:t>
            </a:r>
            <a:r>
              <a:rPr lang="en-US" sz="2800" dirty="0" smtClean="0">
                <a:solidFill>
                  <a:srgbClr val="00B0F0"/>
                </a:solidFill>
              </a:rPr>
              <a:t>Figure 3</a:t>
            </a:r>
            <a:r>
              <a:rPr lang="en-US" sz="2800" dirty="0" smtClean="0"/>
              <a:t>) suggested </a:t>
            </a:r>
            <a:r>
              <a:rPr lang="en-US" sz="2800" dirty="0"/>
              <a:t>that the N removal process primarily operates at a discrete depth, presumably corresponding to the juncture between aerobic and anaerobic layers defined by the water table. </a:t>
            </a:r>
            <a:endParaRPr lang="en-US" sz="2800" dirty="0" smtClean="0"/>
          </a:p>
          <a:p>
            <a:r>
              <a:rPr lang="en-US" sz="2800" dirty="0"/>
              <a:t>∙ </a:t>
            </a:r>
            <a:r>
              <a:rPr lang="en-US" sz="2800" dirty="0" smtClean="0"/>
              <a:t>Higher </a:t>
            </a:r>
            <a:r>
              <a:rPr lang="en-US" sz="2800" dirty="0"/>
              <a:t>δ</a:t>
            </a:r>
            <a:r>
              <a:rPr lang="en-US" sz="2800" baseline="30000" dirty="0"/>
              <a:t>15</a:t>
            </a:r>
            <a:r>
              <a:rPr lang="en-US" sz="2800" dirty="0"/>
              <a:t>N and lower δ</a:t>
            </a:r>
            <a:r>
              <a:rPr lang="en-US" sz="2800" baseline="30000" dirty="0"/>
              <a:t>13</a:t>
            </a:r>
            <a:r>
              <a:rPr lang="en-US" sz="2800" dirty="0"/>
              <a:t>C in plots closer to uplands </a:t>
            </a:r>
            <a:r>
              <a:rPr lang="en-US" sz="2800" dirty="0" smtClean="0"/>
              <a:t> (</a:t>
            </a:r>
            <a:r>
              <a:rPr lang="en-US" sz="2800" dirty="0" smtClean="0">
                <a:solidFill>
                  <a:srgbClr val="00B0F0"/>
                </a:solidFill>
              </a:rPr>
              <a:t>Figure 4b</a:t>
            </a:r>
            <a:r>
              <a:rPr lang="en-US" sz="2800" dirty="0" smtClean="0"/>
              <a:t>) may </a:t>
            </a:r>
            <a:r>
              <a:rPr lang="en-US" sz="2800" dirty="0"/>
              <a:t>reflect distinct hydrology and accompanying shifts in C and N dynamics in the lagg area. </a:t>
            </a:r>
            <a:endParaRPr lang="en-US" sz="2800" dirty="0" smtClean="0"/>
          </a:p>
          <a:p>
            <a:r>
              <a:rPr lang="en-US" sz="2800" dirty="0"/>
              <a:t>∙ </a:t>
            </a:r>
            <a:r>
              <a:rPr lang="en-US" sz="2800" dirty="0" smtClean="0"/>
              <a:t>The </a:t>
            </a:r>
            <a:r>
              <a:rPr lang="en-US" sz="2800" dirty="0" err="1"/>
              <a:t>Suess</a:t>
            </a:r>
            <a:r>
              <a:rPr lang="en-US" sz="2800" dirty="0"/>
              <a:t> effect and aerobic decomposition lowered δ</a:t>
            </a:r>
            <a:r>
              <a:rPr lang="en-US" sz="2800" baseline="30000" dirty="0"/>
              <a:t>13</a:t>
            </a:r>
            <a:r>
              <a:rPr lang="en-US" sz="2800" dirty="0"/>
              <a:t>C in recent surficial samples. </a:t>
            </a:r>
            <a:endParaRPr lang="en-US" sz="2800" dirty="0" smtClean="0"/>
          </a:p>
          <a:p>
            <a:r>
              <a:rPr lang="en-US" sz="2800" dirty="0"/>
              <a:t>∙ </a:t>
            </a:r>
            <a:r>
              <a:rPr lang="en-US" sz="2800" dirty="0" smtClean="0"/>
              <a:t>Small </a:t>
            </a:r>
            <a:r>
              <a:rPr lang="en-US" sz="2800" dirty="0"/>
              <a:t>increases in δ</a:t>
            </a:r>
            <a:r>
              <a:rPr lang="en-US" sz="2800" baseline="30000" dirty="0"/>
              <a:t>13</a:t>
            </a:r>
            <a:r>
              <a:rPr lang="en-US" sz="2800" dirty="0"/>
              <a:t>C at -112 cm (4290 calibrated years BP) and -85 cm (3820 calibrated years BP) may reflect C dynamics during a suspected transitional fen stage (based on paleoecology at a nearby </a:t>
            </a:r>
            <a:r>
              <a:rPr lang="en-US" sz="2800" dirty="0" smtClean="0"/>
              <a:t>bog, </a:t>
            </a:r>
            <a:r>
              <a:rPr lang="en-US" sz="2800" dirty="0" err="1" smtClean="0"/>
              <a:t>Verry</a:t>
            </a:r>
            <a:r>
              <a:rPr lang="en-US" sz="2800" dirty="0" smtClean="0"/>
              <a:t> and </a:t>
            </a:r>
            <a:r>
              <a:rPr lang="en-US" sz="2800" dirty="0" err="1" smtClean="0"/>
              <a:t>Janssens</a:t>
            </a:r>
            <a:r>
              <a:rPr lang="en-US" sz="2800" dirty="0" smtClean="0"/>
              <a:t> 2011), </a:t>
            </a:r>
            <a:r>
              <a:rPr lang="en-US" sz="2800" dirty="0"/>
              <a:t>with reduced </a:t>
            </a:r>
            <a:r>
              <a:rPr lang="en-US" sz="2800" dirty="0" err="1" smtClean="0"/>
              <a:t>methanotrophy</a:t>
            </a:r>
            <a:r>
              <a:rPr lang="en-US" sz="2800" dirty="0" smtClean="0"/>
              <a:t> during </a:t>
            </a:r>
            <a:r>
              <a:rPr lang="en-US" sz="2800" dirty="0"/>
              <a:t>this period retaining less </a:t>
            </a:r>
            <a:r>
              <a:rPr lang="en-US" sz="2800" baseline="30000" dirty="0"/>
              <a:t>13</a:t>
            </a:r>
            <a:r>
              <a:rPr lang="en-US" sz="2800" dirty="0"/>
              <a:t>C-depleted carbon derived from methane than in later periods. </a:t>
            </a:r>
            <a:endParaRPr lang="en-US" sz="2800" dirty="0" smtClean="0"/>
          </a:p>
          <a:p>
            <a:r>
              <a:rPr lang="en-US" sz="2800" dirty="0" smtClean="0"/>
              <a:t>∙ </a:t>
            </a:r>
            <a:r>
              <a:rPr lang="en-US" sz="2800" dirty="0"/>
              <a:t>T</a:t>
            </a:r>
            <a:r>
              <a:rPr lang="en-US" sz="2800" dirty="0" smtClean="0"/>
              <a:t>his may reflect a phase during which sedges transported methane directly to the atmosphere, thereby minimizing the </a:t>
            </a:r>
            <a:r>
              <a:rPr lang="en-US" sz="2800" dirty="0" err="1" smtClean="0"/>
              <a:t>refixation</a:t>
            </a:r>
            <a:r>
              <a:rPr lang="en-US" sz="2800" dirty="0" smtClean="0"/>
              <a:t> in </a:t>
            </a:r>
            <a:r>
              <a:rPr lang="en-US" sz="2800" i="1" dirty="0" smtClean="0"/>
              <a:t>Sphagnum </a:t>
            </a:r>
            <a:r>
              <a:rPr lang="en-US" sz="2800" dirty="0" smtClean="0"/>
              <a:t>cells of </a:t>
            </a:r>
            <a:r>
              <a:rPr lang="en-US" sz="2800" baseline="30000" dirty="0"/>
              <a:t>13</a:t>
            </a:r>
            <a:r>
              <a:rPr lang="en-US" sz="2800" dirty="0" smtClean="0"/>
              <a:t>C-depleted, </a:t>
            </a:r>
            <a:r>
              <a:rPr lang="en-US" sz="2800" dirty="0" err="1" smtClean="0"/>
              <a:t>methanotrophic</a:t>
            </a:r>
            <a:r>
              <a:rPr lang="en-US" sz="2800" dirty="0" smtClean="0"/>
              <a:t>-derived carbon dioxide.</a:t>
            </a:r>
          </a:p>
          <a:p>
            <a:r>
              <a:rPr lang="en-US" sz="2800" dirty="0"/>
              <a:t>∙ </a:t>
            </a:r>
            <a:r>
              <a:rPr lang="en-US" sz="2800" dirty="0" smtClean="0"/>
              <a:t>A peak in </a:t>
            </a:r>
            <a:r>
              <a:rPr lang="en-US" sz="2800" dirty="0"/>
              <a:t>δ</a:t>
            </a:r>
            <a:r>
              <a:rPr lang="en-US" sz="2800" baseline="30000" dirty="0"/>
              <a:t>13</a:t>
            </a:r>
            <a:r>
              <a:rPr lang="en-US" sz="2800" dirty="0"/>
              <a:t>C </a:t>
            </a:r>
            <a:r>
              <a:rPr lang="en-US" sz="2800" dirty="0" smtClean="0"/>
              <a:t> and trough in </a:t>
            </a:r>
            <a:r>
              <a:rPr lang="en-US" sz="2800" dirty="0"/>
              <a:t>δ</a:t>
            </a:r>
            <a:r>
              <a:rPr lang="en-US" sz="2800" baseline="30000" dirty="0"/>
              <a:t>15</a:t>
            </a:r>
            <a:r>
              <a:rPr lang="en-US" sz="2800" dirty="0"/>
              <a:t>N</a:t>
            </a:r>
            <a:r>
              <a:rPr lang="en-US" sz="2800" dirty="0" smtClean="0"/>
              <a:t> at -400‰ </a:t>
            </a:r>
            <a:r>
              <a:rPr lang="en-US" sz="2800" dirty="0"/>
              <a:t>∆</a:t>
            </a:r>
            <a:r>
              <a:rPr lang="en-US" sz="2800" baseline="30000" dirty="0" smtClean="0"/>
              <a:t>14</a:t>
            </a:r>
            <a:r>
              <a:rPr lang="en-US" sz="2800" dirty="0" smtClean="0"/>
              <a:t>C (4220 calibrated years BP, </a:t>
            </a:r>
            <a:r>
              <a:rPr lang="en-US" sz="2800" dirty="0" smtClean="0">
                <a:solidFill>
                  <a:srgbClr val="00B0F0"/>
                </a:solidFill>
              </a:rPr>
              <a:t>Figure 5</a:t>
            </a:r>
            <a:r>
              <a:rPr lang="en-US" sz="2800" dirty="0" smtClean="0"/>
              <a:t>) suggests that processes increasing </a:t>
            </a:r>
            <a:r>
              <a:rPr lang="en-US" sz="2800" dirty="0"/>
              <a:t>δ</a:t>
            </a:r>
            <a:r>
              <a:rPr lang="en-US" sz="2800" baseline="30000" dirty="0"/>
              <a:t>13</a:t>
            </a:r>
            <a:r>
              <a:rPr lang="en-US" sz="2800" dirty="0"/>
              <a:t>C </a:t>
            </a:r>
            <a:r>
              <a:rPr lang="en-US" sz="2800" dirty="0" smtClean="0"/>
              <a:t> such as high sedge abundance may decrease sequestration of </a:t>
            </a:r>
            <a:r>
              <a:rPr lang="en-US" sz="2800" baseline="30000" dirty="0"/>
              <a:t>15</a:t>
            </a:r>
            <a:r>
              <a:rPr lang="en-US" sz="2800" dirty="0" smtClean="0"/>
              <a:t>N-enriched organic matter. </a:t>
            </a:r>
            <a:endParaRPr lang="en-US" sz="2800" dirty="0" smtClean="0"/>
          </a:p>
          <a:p>
            <a:r>
              <a:rPr lang="en-US" sz="2800" dirty="0"/>
              <a:t>∙ </a:t>
            </a:r>
            <a:r>
              <a:rPr lang="en-US" sz="2800" dirty="0" smtClean="0"/>
              <a:t>We are currently exploring whether climate can be linked to these isotopic shifts and whether isotopic modeling will provide further insights into C and N dynamics at S1 during the Holocene.</a:t>
            </a:r>
            <a:endParaRPr lang="en-US" sz="2800" dirty="0" smtClean="0"/>
          </a:p>
          <a:p>
            <a:endParaRPr lang="en-US" sz="2400" b="1" dirty="0" smtClean="0"/>
          </a:p>
          <a:p>
            <a:pPr algn="ctr"/>
            <a:r>
              <a:rPr lang="en-US" sz="2400" b="1" dirty="0" err="1" smtClean="0"/>
              <a:t>Referencess</a:t>
            </a:r>
            <a:r>
              <a:rPr lang="en-US" sz="2400" b="1" dirty="0" smtClean="0"/>
              <a:t>: </a:t>
            </a:r>
          </a:p>
          <a:p>
            <a:r>
              <a:rPr lang="en-US" sz="2400" b="1" dirty="0" err="1" smtClean="0"/>
              <a:t>Verry</a:t>
            </a:r>
            <a:r>
              <a:rPr lang="en-US" sz="2400" b="1" dirty="0" smtClean="0"/>
              <a:t> </a:t>
            </a:r>
            <a:r>
              <a:rPr lang="en-US" sz="2400" b="1" dirty="0"/>
              <a:t>ES, </a:t>
            </a:r>
            <a:r>
              <a:rPr lang="en-US" sz="2400" b="1" dirty="0" err="1"/>
              <a:t>Janssens</a:t>
            </a:r>
            <a:r>
              <a:rPr lang="en-US" sz="2400" b="1" dirty="0"/>
              <a:t> J. 2011.</a:t>
            </a:r>
            <a:r>
              <a:rPr lang="en-US" sz="2400" dirty="0"/>
              <a:t> </a:t>
            </a:r>
            <a:r>
              <a:rPr lang="en-US" sz="2400" dirty="0" err="1"/>
              <a:t>Geology,vegetation</a:t>
            </a:r>
            <a:r>
              <a:rPr lang="en-US" sz="2400" dirty="0"/>
              <a:t>, and hydrology of the S2 bog at the MEF: 12,000 years in northern Minnesota. </a:t>
            </a:r>
            <a:r>
              <a:rPr lang="en-US" sz="2400" i="1" dirty="0"/>
              <a:t>RK </a:t>
            </a:r>
            <a:r>
              <a:rPr lang="en-US" sz="2400" i="1" dirty="0" err="1"/>
              <a:t>Kolka</a:t>
            </a:r>
            <a:r>
              <a:rPr lang="en-US" sz="2400" i="1" dirty="0"/>
              <a:t>, </a:t>
            </a:r>
            <a:r>
              <a:rPr lang="en-US" sz="2400" i="1" dirty="0" err="1"/>
              <a:t>Peatland</a:t>
            </a:r>
            <a:r>
              <a:rPr lang="en-US" sz="2400" i="1" dirty="0"/>
              <a:t> </a:t>
            </a:r>
            <a:r>
              <a:rPr lang="en-US" sz="2400" i="1" dirty="0" err="1"/>
              <a:t>Biogeochemisty</a:t>
            </a:r>
            <a:r>
              <a:rPr lang="en-US" sz="2400" i="1" dirty="0"/>
              <a:t> and Watershed Hydrology at the </a:t>
            </a:r>
            <a:r>
              <a:rPr lang="en-US" sz="2400" i="1" dirty="0" err="1"/>
              <a:t>Marcell</a:t>
            </a:r>
            <a:r>
              <a:rPr lang="en-US" sz="2400" i="1" dirty="0"/>
              <a:t> experimental Forest</a:t>
            </a:r>
            <a:r>
              <a:rPr lang="en-US" sz="2400" dirty="0"/>
              <a:t>: 93-135</a:t>
            </a:r>
            <a:r>
              <a:rPr lang="en-US" sz="2400" dirty="0" smtClean="0"/>
              <a:t>.</a:t>
            </a:r>
            <a:endParaRPr lang="en-US" sz="2400" dirty="0"/>
          </a:p>
        </p:txBody>
      </p:sp>
      <p:sp>
        <p:nvSpPr>
          <p:cNvPr id="7" name="TextBox 6"/>
          <p:cNvSpPr txBox="1"/>
          <p:nvPr/>
        </p:nvSpPr>
        <p:spPr>
          <a:xfrm>
            <a:off x="27889200" y="19812000"/>
            <a:ext cx="9982200" cy="559271"/>
          </a:xfrm>
          <a:prstGeom prst="rect">
            <a:avLst/>
          </a:prstGeom>
          <a:noFill/>
        </p:spPr>
        <p:txBody>
          <a:bodyPr wrap="square" lIns="96661" tIns="48331" rIns="96661" bIns="48331" rtlCol="0">
            <a:spAutoFit/>
          </a:bodyPr>
          <a:lstStyle/>
          <a:p>
            <a:endParaRPr lang="en-US" sz="3000" dirty="0"/>
          </a:p>
        </p:txBody>
      </p:sp>
      <p:sp>
        <p:nvSpPr>
          <p:cNvPr id="19" name="TextBox 18"/>
          <p:cNvSpPr txBox="1"/>
          <p:nvPr/>
        </p:nvSpPr>
        <p:spPr>
          <a:xfrm>
            <a:off x="27163555" y="3495041"/>
            <a:ext cx="193968" cy="1280351"/>
          </a:xfrm>
          <a:prstGeom prst="rect">
            <a:avLst/>
          </a:prstGeom>
          <a:noFill/>
        </p:spPr>
        <p:txBody>
          <a:bodyPr wrap="none" lIns="96661" tIns="48331" rIns="96661" bIns="48331" rtlCol="0">
            <a:spAutoFit/>
          </a:bodyPr>
          <a:lstStyle/>
          <a:p>
            <a:endParaRPr lang="en-US" dirty="0"/>
          </a:p>
        </p:txBody>
      </p:sp>
      <p:sp>
        <p:nvSpPr>
          <p:cNvPr id="25" name="Rectangle 24"/>
          <p:cNvSpPr/>
          <p:nvPr/>
        </p:nvSpPr>
        <p:spPr>
          <a:xfrm>
            <a:off x="51938" y="27625800"/>
            <a:ext cx="38324788" cy="1205602"/>
          </a:xfrm>
          <a:prstGeom prst="rect">
            <a:avLst/>
          </a:prstGeom>
        </p:spPr>
        <p:txBody>
          <a:bodyPr wrap="square" lIns="96661" tIns="48331" rIns="96661" bIns="48331">
            <a:spAutoFit/>
          </a:bodyPr>
          <a:lstStyle/>
          <a:p>
            <a:pPr algn="ctr"/>
            <a:r>
              <a:rPr lang="en-US" sz="2400" b="1" dirty="0" smtClean="0"/>
              <a:t>Acknowledgements</a:t>
            </a:r>
          </a:p>
          <a:p>
            <a:r>
              <a:rPr lang="en-US" sz="2400" dirty="0"/>
              <a:t>The authors appreciate field sampling </a:t>
            </a:r>
            <a:r>
              <a:rPr lang="en-US" sz="2400" dirty="0" smtClean="0"/>
              <a:t>by members </a:t>
            </a:r>
            <a:r>
              <a:rPr lang="en-US" sz="2400" dirty="0"/>
              <a:t>of the SPRUCE research group, in particular Jana Phillips and Deanne Brice. This material is based upon work supported in part by the U.S. Department of Energy, Office of Science, Office of Biological and Environmental Research. Oak Ridge National Laboratory is managed by UT-Battelle, LLC, for the U.S. Department of Energy under contract DE-AC05-00OR22725. </a:t>
            </a:r>
            <a:r>
              <a:rPr lang="en-US" sz="2400" dirty="0" smtClean="0"/>
              <a:t>DOE grant ER65430 to Iowa State University also supported this work. The </a:t>
            </a:r>
            <a:r>
              <a:rPr lang="en-US" sz="2400" dirty="0"/>
              <a:t>data </a:t>
            </a:r>
            <a:r>
              <a:rPr lang="en-US" sz="2400" dirty="0" smtClean="0"/>
              <a:t>referenced here are </a:t>
            </a:r>
            <a:r>
              <a:rPr lang="en-US" sz="2400" dirty="0"/>
              <a:t>archived at and available from the SPRUCE long-term repository (</a:t>
            </a:r>
            <a:r>
              <a:rPr lang="en-US" sz="2400" u="sng" dirty="0">
                <a:hlinkClick r:id="rId3"/>
              </a:rPr>
              <a:t>http://mnspruce.ornl.gov</a:t>
            </a:r>
            <a:r>
              <a:rPr lang="en-US" sz="2400" dirty="0"/>
              <a:t>).</a:t>
            </a:r>
          </a:p>
        </p:txBody>
      </p:sp>
      <p:sp>
        <p:nvSpPr>
          <p:cNvPr id="15" name="TextBox 14"/>
          <p:cNvSpPr txBox="1"/>
          <p:nvPr/>
        </p:nvSpPr>
        <p:spPr>
          <a:xfrm>
            <a:off x="16933898" y="9940662"/>
            <a:ext cx="7356847" cy="1938992"/>
          </a:xfrm>
          <a:prstGeom prst="rect">
            <a:avLst/>
          </a:prstGeom>
          <a:noFill/>
        </p:spPr>
        <p:txBody>
          <a:bodyPr wrap="square" rtlCol="0">
            <a:spAutoFit/>
          </a:bodyPr>
          <a:lstStyle/>
          <a:p>
            <a:r>
              <a:rPr lang="en-US" sz="2400" dirty="0">
                <a:solidFill>
                  <a:srgbClr val="0070C0"/>
                </a:solidFill>
              </a:rPr>
              <a:t>Figure </a:t>
            </a:r>
            <a:r>
              <a:rPr lang="en-US" sz="2400" dirty="0" smtClean="0">
                <a:solidFill>
                  <a:srgbClr val="0070C0"/>
                </a:solidFill>
              </a:rPr>
              <a:t>1.</a:t>
            </a:r>
            <a:r>
              <a:rPr lang="en-US" sz="2400" dirty="0" smtClean="0"/>
              <a:t> </a:t>
            </a:r>
            <a:r>
              <a:rPr lang="en-US" sz="2400" dirty="0"/>
              <a:t>Aerial photograph of the </a:t>
            </a:r>
            <a:r>
              <a:rPr lang="en-US" sz="2400" dirty="0" smtClean="0"/>
              <a:t>S1 bog </a:t>
            </a:r>
            <a:r>
              <a:rPr lang="en-US" sz="2400" dirty="0"/>
              <a:t>(23 September 2014) showing the 17 experimental plots (each 10.4 m in diameter to the outer edge of the visible perimeter boardwalk).  Plot numbers on the image represent the plot areas within which peat was sampled.</a:t>
            </a:r>
          </a:p>
        </p:txBody>
      </p:sp>
      <p:pic>
        <p:nvPicPr>
          <p:cNvPr id="32" name="Picture 31"/>
          <p:cNvPicPr/>
          <p:nvPr/>
        </p:nvPicPr>
        <p:blipFill rotWithShape="1">
          <a:blip r:embed="rId4" cstate="print">
            <a:extLst>
              <a:ext uri="{28A0092B-C50C-407E-A947-70E740481C1C}">
                <a14:useLocalDpi xmlns:a14="http://schemas.microsoft.com/office/drawing/2010/main" val="0"/>
              </a:ext>
            </a:extLst>
          </a:blip>
          <a:srcRect l="14703" r="23295"/>
          <a:stretch/>
        </p:blipFill>
        <p:spPr bwMode="auto">
          <a:xfrm>
            <a:off x="17013474" y="2683042"/>
            <a:ext cx="7277271" cy="7153211"/>
          </a:xfrm>
          <a:prstGeom prst="rect">
            <a:avLst/>
          </a:prstGeom>
          <a:ln>
            <a:noFill/>
          </a:ln>
          <a:extLst>
            <a:ext uri="{53640926-AAD7-44D8-BBD7-CCE9431645EC}">
              <a14:shadowObscured xmlns:a14="http://schemas.microsoft.com/office/drawing/2010/main"/>
            </a:ext>
          </a:extLst>
        </p:spPr>
      </p:pic>
      <p:sp>
        <p:nvSpPr>
          <p:cNvPr id="35" name="Rectangle 34"/>
          <p:cNvSpPr/>
          <p:nvPr/>
        </p:nvSpPr>
        <p:spPr>
          <a:xfrm>
            <a:off x="17013474" y="12239220"/>
            <a:ext cx="10897039" cy="6001643"/>
          </a:xfrm>
          <a:prstGeom prst="rect">
            <a:avLst/>
          </a:prstGeom>
        </p:spPr>
        <p:txBody>
          <a:bodyPr wrap="square">
            <a:spAutoFit/>
          </a:bodyPr>
          <a:lstStyle/>
          <a:p>
            <a:pPr>
              <a:tabLst>
                <a:tab pos="1885950" algn="l"/>
                <a:tab pos="3657600" algn="l"/>
                <a:tab pos="4572000" algn="l"/>
                <a:tab pos="5772150" algn="l"/>
                <a:tab pos="6972300" algn="l"/>
                <a:tab pos="8858250" algn="l"/>
                <a:tab pos="9772650" algn="l"/>
              </a:tabLst>
            </a:pPr>
            <a:r>
              <a:rPr lang="en-US" sz="2400" dirty="0">
                <a:solidFill>
                  <a:srgbClr val="00B0F0"/>
                </a:solidFill>
              </a:rPr>
              <a:t>Table </a:t>
            </a:r>
            <a:r>
              <a:rPr lang="en-US" sz="2400" dirty="0" smtClean="0">
                <a:solidFill>
                  <a:srgbClr val="00B0F0"/>
                </a:solidFill>
              </a:rPr>
              <a:t>1</a:t>
            </a:r>
            <a:r>
              <a:rPr lang="en-US" sz="2400" dirty="0" smtClean="0"/>
              <a:t>. </a:t>
            </a:r>
            <a:r>
              <a:rPr lang="en-US" sz="2400" dirty="0"/>
              <a:t>Regression model for explaining δ</a:t>
            </a:r>
            <a:r>
              <a:rPr lang="en-US" sz="2400" baseline="30000" dirty="0"/>
              <a:t>13</a:t>
            </a:r>
            <a:r>
              <a:rPr lang="en-US" sz="2400" dirty="0"/>
              <a:t>C and δ</a:t>
            </a:r>
            <a:r>
              <a:rPr lang="en-US" sz="2400" baseline="30000" dirty="0"/>
              <a:t>15</a:t>
            </a:r>
            <a:r>
              <a:rPr lang="en-US" sz="2400" dirty="0"/>
              <a:t>N in peat profiles at SPRUCE. </a:t>
            </a:r>
            <a:r>
              <a:rPr lang="en-US" sz="2400" i="1" dirty="0"/>
              <a:t>Vegetated</a:t>
            </a:r>
            <a:r>
              <a:rPr lang="en-US" sz="2400" dirty="0"/>
              <a:t> vs non-vegetated, </a:t>
            </a:r>
            <a:r>
              <a:rPr lang="en-US" sz="2400" i="1" dirty="0"/>
              <a:t>hummock</a:t>
            </a:r>
            <a:r>
              <a:rPr lang="en-US" sz="2400" dirty="0"/>
              <a:t> vs. hollow topography. Plot and depth treated as nominal variables. Value = Coefficient ± standard error; Var. = % variance explained. n = 219.  </a:t>
            </a:r>
          </a:p>
          <a:p>
            <a:pPr>
              <a:tabLst>
                <a:tab pos="1885950" algn="l"/>
                <a:tab pos="3657600" algn="l"/>
                <a:tab pos="4572000" algn="l"/>
                <a:tab pos="5772150" algn="l"/>
                <a:tab pos="6972300" algn="l"/>
                <a:tab pos="8858250" algn="l"/>
                <a:tab pos="9772650" algn="l"/>
              </a:tabLst>
            </a:pPr>
            <a:r>
              <a:rPr lang="en-US" sz="2400" dirty="0" smtClean="0"/>
              <a:t>δ</a:t>
            </a:r>
            <a:r>
              <a:rPr lang="en-US" sz="2400" baseline="30000" dirty="0" smtClean="0"/>
              <a:t>13</a:t>
            </a:r>
            <a:r>
              <a:rPr lang="en-US" sz="2400" dirty="0" smtClean="0"/>
              <a:t>C model, adjusted r</a:t>
            </a:r>
            <a:r>
              <a:rPr lang="en-US" sz="2400" baseline="30000" dirty="0" smtClean="0"/>
              <a:t>2</a:t>
            </a:r>
            <a:r>
              <a:rPr lang="en-US" sz="2400" dirty="0" smtClean="0"/>
              <a:t> = 0.853, p &lt;0.001	δ</a:t>
            </a:r>
            <a:r>
              <a:rPr lang="en-US" sz="2400" baseline="30000" dirty="0" smtClean="0"/>
              <a:t>15</a:t>
            </a:r>
            <a:r>
              <a:rPr lang="en-US" sz="2400" dirty="0" smtClean="0"/>
              <a:t>N model, adjusted r</a:t>
            </a:r>
            <a:r>
              <a:rPr lang="en-US" sz="2400" baseline="30000" dirty="0" smtClean="0"/>
              <a:t>2</a:t>
            </a:r>
            <a:r>
              <a:rPr lang="en-US" sz="2400" dirty="0" smtClean="0"/>
              <a:t> = 0.738, p &lt;0.001</a:t>
            </a:r>
          </a:p>
          <a:p>
            <a:pPr>
              <a:tabLst>
                <a:tab pos="1885950" algn="l"/>
                <a:tab pos="3657600" algn="l"/>
                <a:tab pos="4572000" algn="l"/>
                <a:tab pos="5772150" algn="l"/>
                <a:tab pos="6972300" algn="l"/>
                <a:tab pos="8858250" algn="l"/>
                <a:tab pos="9772650" algn="l"/>
              </a:tabLst>
            </a:pPr>
            <a:endParaRPr lang="en-US" sz="2400" dirty="0"/>
          </a:p>
          <a:p>
            <a:pPr>
              <a:tabLst>
                <a:tab pos="1885950" algn="l"/>
                <a:tab pos="3657600" algn="l"/>
                <a:tab pos="4572000" algn="l"/>
                <a:tab pos="5772150" algn="l"/>
                <a:tab pos="6972300" algn="l"/>
                <a:tab pos="8858250" algn="l"/>
                <a:tab pos="9772650" algn="l"/>
                <a:tab pos="10629900" algn="l"/>
              </a:tabLst>
            </a:pPr>
            <a:r>
              <a:rPr lang="en-US" sz="2400" u="sng" dirty="0"/>
              <a:t>Source	</a:t>
            </a:r>
            <a:r>
              <a:rPr lang="en-US" sz="2400" u="sng" dirty="0" err="1"/>
              <a:t>Value±SE</a:t>
            </a:r>
            <a:r>
              <a:rPr lang="en-US" sz="2400" u="sng" dirty="0"/>
              <a:t>	%Var.	P	Source	</a:t>
            </a:r>
            <a:r>
              <a:rPr lang="en-US" sz="2400" u="sng" dirty="0" err="1"/>
              <a:t>Value±SE</a:t>
            </a:r>
            <a:r>
              <a:rPr lang="en-US" sz="2400" u="sng" dirty="0"/>
              <a:t>	%Var.	</a:t>
            </a:r>
            <a:r>
              <a:rPr lang="en-US" sz="2400" u="sng" dirty="0" smtClean="0"/>
              <a:t>P	</a:t>
            </a:r>
            <a:endParaRPr lang="en-US" sz="2400" dirty="0"/>
          </a:p>
          <a:p>
            <a:pPr>
              <a:tabLst>
                <a:tab pos="1885950" algn="l"/>
                <a:tab pos="3657600" algn="l"/>
                <a:tab pos="4572000" algn="l"/>
                <a:tab pos="5772150" algn="l"/>
                <a:tab pos="6972300" algn="l"/>
                <a:tab pos="8858250" algn="l"/>
                <a:tab pos="9772650" algn="l"/>
              </a:tabLst>
            </a:pPr>
            <a:r>
              <a:rPr lang="en-US" sz="2400" dirty="0"/>
              <a:t>Intercept	-30.68±1.14	--	--	</a:t>
            </a:r>
            <a:r>
              <a:rPr lang="en-US" sz="2400" dirty="0" err="1" smtClean="0"/>
              <a:t>Interc</a:t>
            </a:r>
            <a:r>
              <a:rPr lang="en-US" sz="2400" dirty="0"/>
              <a:t>	33.41±4.47	--	--</a:t>
            </a:r>
          </a:p>
          <a:p>
            <a:pPr>
              <a:tabLst>
                <a:tab pos="1885950" algn="l"/>
                <a:tab pos="3657600" algn="l"/>
                <a:tab pos="4572000" algn="l"/>
                <a:tab pos="5772150" algn="l"/>
                <a:tab pos="6972300" algn="l"/>
                <a:tab pos="8858250" algn="l"/>
                <a:tab pos="9772650" algn="l"/>
              </a:tabLst>
            </a:pPr>
            <a:r>
              <a:rPr lang="en-US" sz="2400" dirty="0"/>
              <a:t>δ</a:t>
            </a:r>
            <a:r>
              <a:rPr lang="en-US" sz="2400" baseline="30000" dirty="0"/>
              <a:t>15</a:t>
            </a:r>
            <a:r>
              <a:rPr lang="en-US" sz="2400" dirty="0"/>
              <a:t>N	0.18±0.03	14.4	</a:t>
            </a:r>
            <a:r>
              <a:rPr lang="en-US" sz="2400" b="1" dirty="0"/>
              <a:t>&lt;0.001</a:t>
            </a:r>
            <a:r>
              <a:rPr lang="en-US" sz="2400" dirty="0"/>
              <a:t>	δ</a:t>
            </a:r>
            <a:r>
              <a:rPr lang="en-US" sz="2400" baseline="30000" dirty="0"/>
              <a:t>13</a:t>
            </a:r>
            <a:r>
              <a:rPr lang="en-US" sz="2400" dirty="0"/>
              <a:t>C	0.74±0.14	9.7	</a:t>
            </a:r>
            <a:r>
              <a:rPr lang="en-US" sz="2400" b="1" dirty="0"/>
              <a:t>&lt;0.001</a:t>
            </a:r>
            <a:endParaRPr lang="en-US" sz="2400" dirty="0"/>
          </a:p>
          <a:p>
            <a:pPr>
              <a:tabLst>
                <a:tab pos="1885950" algn="l"/>
                <a:tab pos="3657600" algn="l"/>
                <a:tab pos="4572000" algn="l"/>
                <a:tab pos="5772150" algn="l"/>
                <a:tab pos="6972300" algn="l"/>
                <a:tab pos="8858250" algn="l"/>
                <a:tab pos="9772650" algn="l"/>
              </a:tabLst>
            </a:pPr>
            <a:r>
              <a:rPr lang="en-US" sz="2400" dirty="0"/>
              <a:t>%N	0.366±0.141	3.4	</a:t>
            </a:r>
            <a:r>
              <a:rPr lang="en-US" sz="2400" b="1" dirty="0"/>
              <a:t>0.010</a:t>
            </a:r>
            <a:r>
              <a:rPr lang="en-US" sz="2400" dirty="0"/>
              <a:t>	%N	-1.061±0.277	5.0	</a:t>
            </a:r>
            <a:r>
              <a:rPr lang="en-US" sz="2400" b="1" dirty="0"/>
              <a:t>&lt;0.001</a:t>
            </a:r>
            <a:endParaRPr lang="en-US" sz="2400" dirty="0"/>
          </a:p>
          <a:p>
            <a:pPr>
              <a:tabLst>
                <a:tab pos="1885950" algn="l"/>
                <a:tab pos="3657600" algn="l"/>
                <a:tab pos="4572000" algn="l"/>
                <a:tab pos="5772150" algn="l"/>
                <a:tab pos="6972300" algn="l"/>
                <a:tab pos="8858250" algn="l"/>
                <a:tab pos="9772650" algn="l"/>
              </a:tabLst>
            </a:pPr>
            <a:r>
              <a:rPr lang="en-US" sz="2400" dirty="0"/>
              <a:t>%C	0.066±0.024	3.9	</a:t>
            </a:r>
            <a:r>
              <a:rPr lang="en-US" sz="2400" b="1" dirty="0"/>
              <a:t>0.006</a:t>
            </a:r>
            <a:r>
              <a:rPr lang="en-US" sz="2400" dirty="0"/>
              <a:t>	%C	-0.235±0.045	9.1	</a:t>
            </a:r>
            <a:r>
              <a:rPr lang="en-US" sz="2400" b="1" dirty="0"/>
              <a:t>&lt;0.001</a:t>
            </a:r>
            <a:endParaRPr lang="en-US" sz="2400" dirty="0"/>
          </a:p>
          <a:p>
            <a:pPr>
              <a:tabLst>
                <a:tab pos="1885950" algn="l"/>
                <a:tab pos="3657600" algn="l"/>
                <a:tab pos="4572000" algn="l"/>
                <a:tab pos="5772150" algn="l"/>
                <a:tab pos="6972300" algn="l"/>
                <a:tab pos="8858250" algn="l"/>
                <a:tab pos="9772650" algn="l"/>
              </a:tabLst>
            </a:pPr>
            <a:r>
              <a:rPr lang="en-US" sz="2400" dirty="0"/>
              <a:t>Vegetated	-0.07±0.07	0.6	0.287	</a:t>
            </a:r>
            <a:r>
              <a:rPr lang="en-US" sz="2400" dirty="0" smtClean="0"/>
              <a:t>Veg</a:t>
            </a:r>
            <a:r>
              <a:rPr lang="en-US" sz="2400" dirty="0"/>
              <a:t>	0.12±0.14	0.3	0.367</a:t>
            </a:r>
          </a:p>
          <a:p>
            <a:pPr>
              <a:tabLst>
                <a:tab pos="1885950" algn="l"/>
                <a:tab pos="3657600" algn="l"/>
                <a:tab pos="4572000" algn="l"/>
                <a:tab pos="5772150" algn="l"/>
                <a:tab pos="6972300" algn="l"/>
                <a:tab pos="8858250" algn="l"/>
                <a:tab pos="9772650" algn="l"/>
              </a:tabLst>
            </a:pPr>
            <a:r>
              <a:rPr lang="en-US" sz="2400" dirty="0"/>
              <a:t>Hummock	0.29±0.12	1.9	0.056	</a:t>
            </a:r>
            <a:r>
              <a:rPr lang="en-US" sz="2400" dirty="0" err="1" smtClean="0"/>
              <a:t>Humm</a:t>
            </a:r>
            <a:r>
              <a:rPr lang="en-US" sz="2400" dirty="0"/>
              <a:t>	1.11±0.29	4.8	</a:t>
            </a:r>
            <a:r>
              <a:rPr lang="en-US" sz="2400" b="1" dirty="0"/>
              <a:t>&lt;0.001</a:t>
            </a:r>
            <a:endParaRPr lang="en-US" sz="2400" dirty="0"/>
          </a:p>
          <a:p>
            <a:pPr>
              <a:tabLst>
                <a:tab pos="1885950" algn="l"/>
                <a:tab pos="3657600" algn="l"/>
                <a:tab pos="4572000" algn="l"/>
                <a:tab pos="5772150" algn="l"/>
                <a:tab pos="6972300" algn="l"/>
                <a:tab pos="8858250" algn="l"/>
                <a:tab pos="9772650" algn="l"/>
              </a:tabLst>
            </a:pPr>
            <a:r>
              <a:rPr lang="en-US" sz="2400" dirty="0"/>
              <a:t>Plot	--	16.7	</a:t>
            </a:r>
            <a:r>
              <a:rPr lang="en-US" sz="2400" b="1" dirty="0"/>
              <a:t>0.008</a:t>
            </a:r>
            <a:r>
              <a:rPr lang="en-US" sz="2400" dirty="0"/>
              <a:t>	Plot	--	17.8	</a:t>
            </a:r>
            <a:r>
              <a:rPr lang="en-US" sz="2400" b="1" dirty="0"/>
              <a:t>&lt;0.001</a:t>
            </a:r>
            <a:endParaRPr lang="en-US" sz="2400" dirty="0"/>
          </a:p>
          <a:p>
            <a:pPr>
              <a:tabLst>
                <a:tab pos="1885950" algn="l"/>
                <a:tab pos="3657600" algn="l"/>
                <a:tab pos="4572000" algn="l"/>
                <a:tab pos="5772150" algn="l"/>
                <a:tab pos="6972300" algn="l"/>
                <a:tab pos="8858250" algn="l"/>
                <a:tab pos="9772650" algn="l"/>
              </a:tabLst>
            </a:pPr>
            <a:r>
              <a:rPr lang="en-US" sz="2400" dirty="0"/>
              <a:t>Depth 	--	59.2	</a:t>
            </a:r>
            <a:r>
              <a:rPr lang="en-US" sz="2400" b="1" dirty="0"/>
              <a:t>&lt;0.001</a:t>
            </a:r>
            <a:r>
              <a:rPr lang="en-US" sz="2400" dirty="0"/>
              <a:t>	Depth	--	53.3	</a:t>
            </a:r>
            <a:r>
              <a:rPr lang="en-US" sz="2400" b="1" dirty="0"/>
              <a:t>&lt;0.001</a:t>
            </a:r>
            <a:endParaRPr lang="en-US" sz="2400" dirty="0"/>
          </a:p>
        </p:txBody>
      </p:sp>
      <p:pic>
        <p:nvPicPr>
          <p:cNvPr id="36" name="Picture 35"/>
          <p:cNvPicPr/>
          <p:nvPr/>
        </p:nvPicPr>
        <p:blipFill rotWithShape="1">
          <a:blip r:embed="rId5">
            <a:extLst>
              <a:ext uri="{28A0092B-C50C-407E-A947-70E740481C1C}">
                <a14:useLocalDpi xmlns:a14="http://schemas.microsoft.com/office/drawing/2010/main" val="0"/>
              </a:ext>
            </a:extLst>
          </a:blip>
          <a:srcRect l="18590" t="17044" r="10576" b="42445"/>
          <a:stretch/>
        </p:blipFill>
        <p:spPr bwMode="auto">
          <a:xfrm>
            <a:off x="31089600" y="12882270"/>
            <a:ext cx="7270175" cy="5060393"/>
          </a:xfrm>
          <a:prstGeom prst="rect">
            <a:avLst/>
          </a:prstGeom>
          <a:ln>
            <a:noFill/>
          </a:ln>
          <a:extLst>
            <a:ext uri="{53640926-AAD7-44D8-BBD7-CCE9431645EC}">
              <a14:shadowObscured xmlns:a14="http://schemas.microsoft.com/office/drawing/2010/main"/>
            </a:ext>
          </a:extLst>
        </p:spPr>
      </p:pic>
      <p:sp>
        <p:nvSpPr>
          <p:cNvPr id="3" name="TextBox 2"/>
          <p:cNvSpPr txBox="1"/>
          <p:nvPr/>
        </p:nvSpPr>
        <p:spPr>
          <a:xfrm>
            <a:off x="31206229" y="17983200"/>
            <a:ext cx="7172220" cy="1200329"/>
          </a:xfrm>
          <a:prstGeom prst="rect">
            <a:avLst/>
          </a:prstGeom>
          <a:noFill/>
        </p:spPr>
        <p:txBody>
          <a:bodyPr wrap="square" rtlCol="0">
            <a:spAutoFit/>
          </a:bodyPr>
          <a:lstStyle/>
          <a:p>
            <a:r>
              <a:rPr lang="en-US" sz="2400" dirty="0">
                <a:solidFill>
                  <a:srgbClr val="00B0F0"/>
                </a:solidFill>
              </a:rPr>
              <a:t>Figure 3</a:t>
            </a:r>
            <a:r>
              <a:rPr lang="en-US" sz="2400" dirty="0"/>
              <a:t>. Depth coefficients of δ</a:t>
            </a:r>
            <a:r>
              <a:rPr lang="en-US" sz="2400" baseline="30000" dirty="0"/>
              <a:t>15</a:t>
            </a:r>
            <a:r>
              <a:rPr lang="en-US" sz="2400" dirty="0"/>
              <a:t>N and δ</a:t>
            </a:r>
            <a:r>
              <a:rPr lang="en-US" sz="2400" baseline="30000" dirty="0"/>
              <a:t>13</a:t>
            </a:r>
            <a:r>
              <a:rPr lang="en-US" sz="2400" dirty="0"/>
              <a:t>C from regression models correlate in peat profiles. The depth in cm is indicated next to coefficients (±SE). </a:t>
            </a:r>
          </a:p>
        </p:txBody>
      </p:sp>
      <p:pic>
        <p:nvPicPr>
          <p:cNvPr id="41" name="Picture 40"/>
          <p:cNvPicPr/>
          <p:nvPr/>
        </p:nvPicPr>
        <p:blipFill rotWithShape="1">
          <a:blip r:embed="rId6">
            <a:extLst>
              <a:ext uri="{28A0092B-C50C-407E-A947-70E740481C1C}">
                <a14:useLocalDpi xmlns:a14="http://schemas.microsoft.com/office/drawing/2010/main" val="0"/>
              </a:ext>
            </a:extLst>
          </a:blip>
          <a:srcRect l="7693" t="40611" r="20328" b="19454"/>
          <a:stretch/>
        </p:blipFill>
        <p:spPr bwMode="auto">
          <a:xfrm>
            <a:off x="16987039" y="18468015"/>
            <a:ext cx="6564815" cy="4057777"/>
          </a:xfrm>
          <a:prstGeom prst="rect">
            <a:avLst/>
          </a:prstGeom>
          <a:ln>
            <a:noFill/>
          </a:ln>
          <a:extLst>
            <a:ext uri="{53640926-AAD7-44D8-BBD7-CCE9431645EC}">
              <a14:shadowObscured xmlns:a14="http://schemas.microsoft.com/office/drawing/2010/main"/>
            </a:ext>
          </a:extLst>
        </p:spPr>
      </p:pic>
      <p:sp>
        <p:nvSpPr>
          <p:cNvPr id="42" name="Rectangle 41"/>
          <p:cNvSpPr/>
          <p:nvPr/>
        </p:nvSpPr>
        <p:spPr>
          <a:xfrm>
            <a:off x="16987039" y="22770502"/>
            <a:ext cx="6564815" cy="3046988"/>
          </a:xfrm>
          <a:prstGeom prst="rect">
            <a:avLst/>
          </a:prstGeom>
        </p:spPr>
        <p:txBody>
          <a:bodyPr wrap="square">
            <a:spAutoFit/>
          </a:bodyPr>
          <a:lstStyle/>
          <a:p>
            <a:r>
              <a:rPr lang="en-US" sz="2400" dirty="0">
                <a:solidFill>
                  <a:srgbClr val="00B0F0"/>
                </a:solidFill>
              </a:rPr>
              <a:t>Figure </a:t>
            </a:r>
            <a:r>
              <a:rPr lang="en-US" sz="2400" dirty="0" smtClean="0">
                <a:solidFill>
                  <a:srgbClr val="00B0F0"/>
                </a:solidFill>
              </a:rPr>
              <a:t>4a</a:t>
            </a:r>
            <a:r>
              <a:rPr lang="en-US" sz="2400" dirty="0">
                <a:solidFill>
                  <a:srgbClr val="00B0F0"/>
                </a:solidFill>
              </a:rPr>
              <a:t>. </a:t>
            </a:r>
            <a:r>
              <a:rPr lang="en-US" sz="2400" dirty="0"/>
              <a:t>Plot coefficients of δ</a:t>
            </a:r>
            <a:r>
              <a:rPr lang="en-US" sz="2400" baseline="30000" dirty="0"/>
              <a:t>15</a:t>
            </a:r>
            <a:r>
              <a:rPr lang="en-US" sz="2400" dirty="0"/>
              <a:t>N and δ</a:t>
            </a:r>
            <a:r>
              <a:rPr lang="en-US" sz="2400" baseline="30000" dirty="0"/>
              <a:t>13</a:t>
            </a:r>
            <a:r>
              <a:rPr lang="en-US" sz="2400" dirty="0"/>
              <a:t>C from regression models correlate in peat profiles. Standard error bars omitted for clarity, and averaged 0.24‰ for δ</a:t>
            </a:r>
            <a:r>
              <a:rPr lang="en-US" sz="2400" baseline="30000" dirty="0"/>
              <a:t>15</a:t>
            </a:r>
            <a:r>
              <a:rPr lang="en-US" sz="2400" dirty="0"/>
              <a:t>N and 0.12‰ for δ</a:t>
            </a:r>
            <a:r>
              <a:rPr lang="en-US" sz="2400" baseline="30000" dirty="0"/>
              <a:t>13</a:t>
            </a:r>
            <a:r>
              <a:rPr lang="en-US" sz="2400" dirty="0"/>
              <a:t>C. The plot number is the symbol for the paired coefficient values. Data plotted below, equation, δ</a:t>
            </a:r>
            <a:r>
              <a:rPr lang="en-US" sz="2400" baseline="30000" dirty="0"/>
              <a:t>15</a:t>
            </a:r>
            <a:r>
              <a:rPr lang="en-US" sz="2400" dirty="0"/>
              <a:t>N = -1.37±0.57 × δ</a:t>
            </a:r>
            <a:r>
              <a:rPr lang="en-US" sz="2400" baseline="30000" dirty="0"/>
              <a:t>13</a:t>
            </a:r>
            <a:r>
              <a:rPr lang="en-US" sz="2400" dirty="0"/>
              <a:t>C + 0.00±0.10, adjusted r</a:t>
            </a:r>
            <a:r>
              <a:rPr lang="en-US" sz="2400" baseline="30000" dirty="0"/>
              <a:t>2</a:t>
            </a:r>
            <a:r>
              <a:rPr lang="en-US" sz="2400" dirty="0"/>
              <a:t> = 0.243, p = 0.030. </a:t>
            </a:r>
          </a:p>
        </p:txBody>
      </p:sp>
      <p:pic>
        <p:nvPicPr>
          <p:cNvPr id="43" name="Picture 42"/>
          <p:cNvPicPr/>
          <p:nvPr/>
        </p:nvPicPr>
        <p:blipFill rotWithShape="1">
          <a:blip r:embed="rId7" cstate="print">
            <a:extLst>
              <a:ext uri="{28A0092B-C50C-407E-A947-70E740481C1C}">
                <a14:useLocalDpi xmlns:a14="http://schemas.microsoft.com/office/drawing/2010/main" val="0"/>
              </a:ext>
            </a:extLst>
          </a:blip>
          <a:srcRect l="15275" t="22125" r="12487" b="22126"/>
          <a:stretch/>
        </p:blipFill>
        <p:spPr bwMode="auto">
          <a:xfrm>
            <a:off x="23774400" y="19349162"/>
            <a:ext cx="3448183" cy="2291638"/>
          </a:xfrm>
          <a:prstGeom prst="rect">
            <a:avLst/>
          </a:prstGeom>
          <a:ln>
            <a:noFill/>
          </a:ln>
          <a:extLst>
            <a:ext uri="{53640926-AAD7-44D8-BBD7-CCE9431645EC}">
              <a14:shadowObscured xmlns:a14="http://schemas.microsoft.com/office/drawing/2010/main"/>
            </a:ext>
          </a:extLst>
        </p:spPr>
      </p:pic>
      <p:pic>
        <p:nvPicPr>
          <p:cNvPr id="44" name="Picture 43"/>
          <p:cNvPicPr/>
          <p:nvPr/>
        </p:nvPicPr>
        <p:blipFill>
          <a:blip r:embed="rId8">
            <a:extLst>
              <a:ext uri="{28A0092B-C50C-407E-A947-70E740481C1C}">
                <a14:useLocalDpi xmlns:a14="http://schemas.microsoft.com/office/drawing/2010/main" val="0"/>
              </a:ext>
            </a:extLst>
          </a:blip>
          <a:stretch>
            <a:fillRect/>
          </a:stretch>
        </p:blipFill>
        <p:spPr>
          <a:xfrm>
            <a:off x="32144679" y="22402800"/>
            <a:ext cx="5718846" cy="4487348"/>
          </a:xfrm>
          <a:prstGeom prst="rect">
            <a:avLst/>
          </a:prstGeom>
        </p:spPr>
      </p:pic>
      <p:pic>
        <p:nvPicPr>
          <p:cNvPr id="45" name="Picture 44"/>
          <p:cNvPicPr/>
          <p:nvPr/>
        </p:nvPicPr>
        <p:blipFill>
          <a:blip r:embed="rId9">
            <a:extLst>
              <a:ext uri="{28A0092B-C50C-407E-A947-70E740481C1C}">
                <a14:useLocalDpi xmlns:a14="http://schemas.microsoft.com/office/drawing/2010/main" val="0"/>
              </a:ext>
            </a:extLst>
          </a:blip>
          <a:stretch>
            <a:fillRect/>
          </a:stretch>
        </p:blipFill>
        <p:spPr>
          <a:xfrm>
            <a:off x="24773253" y="22438700"/>
            <a:ext cx="6309647" cy="4307500"/>
          </a:xfrm>
          <a:prstGeom prst="rect">
            <a:avLst/>
          </a:prstGeom>
        </p:spPr>
      </p:pic>
      <p:sp>
        <p:nvSpPr>
          <p:cNvPr id="46" name="Rectangle 45"/>
          <p:cNvSpPr/>
          <p:nvPr/>
        </p:nvSpPr>
        <p:spPr>
          <a:xfrm>
            <a:off x="32014115" y="26961730"/>
            <a:ext cx="6238284" cy="461665"/>
          </a:xfrm>
          <a:prstGeom prst="rect">
            <a:avLst/>
          </a:prstGeom>
        </p:spPr>
        <p:txBody>
          <a:bodyPr wrap="square">
            <a:spAutoFit/>
          </a:bodyPr>
          <a:lstStyle/>
          <a:p>
            <a:r>
              <a:rPr lang="en-US" sz="2400" dirty="0" smtClean="0">
                <a:solidFill>
                  <a:srgbClr val="00B0F0"/>
                </a:solidFill>
              </a:rPr>
              <a:t>Figure 5b. </a:t>
            </a:r>
            <a:r>
              <a:rPr lang="en-US" sz="2400" dirty="0"/>
              <a:t>Relationship between ∆</a:t>
            </a:r>
            <a:r>
              <a:rPr lang="en-US" sz="2400" baseline="30000" dirty="0"/>
              <a:t>14</a:t>
            </a:r>
            <a:r>
              <a:rPr lang="en-US" sz="2400" dirty="0"/>
              <a:t>C and </a:t>
            </a:r>
            <a:r>
              <a:rPr lang="en-US" sz="2400" dirty="0" smtClean="0"/>
              <a:t>δ</a:t>
            </a:r>
            <a:r>
              <a:rPr lang="en-US" sz="2400" baseline="30000" dirty="0" smtClean="0"/>
              <a:t>13</a:t>
            </a:r>
            <a:r>
              <a:rPr lang="en-US" sz="2400" dirty="0" smtClean="0"/>
              <a:t>C</a:t>
            </a:r>
            <a:r>
              <a:rPr lang="en-US" sz="2400" dirty="0"/>
              <a:t>.</a:t>
            </a:r>
          </a:p>
        </p:txBody>
      </p:sp>
      <p:pic>
        <p:nvPicPr>
          <p:cNvPr id="47" name="Picture 46"/>
          <p:cNvPicPr/>
          <p:nvPr/>
        </p:nvPicPr>
        <p:blipFill rotWithShape="1">
          <a:blip r:embed="rId10">
            <a:extLst>
              <a:ext uri="{28A0092B-C50C-407E-A947-70E740481C1C}">
                <a14:useLocalDpi xmlns:a14="http://schemas.microsoft.com/office/drawing/2010/main" val="0"/>
              </a:ext>
            </a:extLst>
          </a:blip>
          <a:srcRect t="7860"/>
          <a:stretch/>
        </p:blipFill>
        <p:spPr bwMode="auto">
          <a:xfrm>
            <a:off x="24644638" y="2683042"/>
            <a:ext cx="6489123" cy="4781423"/>
          </a:xfrm>
          <a:prstGeom prst="rect">
            <a:avLst/>
          </a:prstGeom>
          <a:ln>
            <a:noFill/>
          </a:ln>
          <a:extLst>
            <a:ext uri="{53640926-AAD7-44D8-BBD7-CCE9431645EC}">
              <a14:shadowObscured xmlns:a14="http://schemas.microsoft.com/office/drawing/2010/main"/>
            </a:ext>
          </a:extLst>
        </p:spPr>
      </p:pic>
      <p:pic>
        <p:nvPicPr>
          <p:cNvPr id="48" name="Picture 47"/>
          <p:cNvPicPr/>
          <p:nvPr/>
        </p:nvPicPr>
        <p:blipFill rotWithShape="1">
          <a:blip r:embed="rId11">
            <a:extLst>
              <a:ext uri="{28A0092B-C50C-407E-A947-70E740481C1C}">
                <a14:useLocalDpi xmlns:a14="http://schemas.microsoft.com/office/drawing/2010/main" val="0"/>
              </a:ext>
            </a:extLst>
          </a:blip>
          <a:srcRect t="7148" r="4713"/>
          <a:stretch/>
        </p:blipFill>
        <p:spPr bwMode="auto">
          <a:xfrm>
            <a:off x="31242000" y="2667000"/>
            <a:ext cx="7043737" cy="4781423"/>
          </a:xfrm>
          <a:prstGeom prst="rect">
            <a:avLst/>
          </a:prstGeom>
          <a:ln>
            <a:noFill/>
          </a:ln>
          <a:extLst>
            <a:ext uri="{53640926-AAD7-44D8-BBD7-CCE9431645EC}">
              <a14:shadowObscured xmlns:a14="http://schemas.microsoft.com/office/drawing/2010/main"/>
            </a:ext>
          </a:extLst>
        </p:spPr>
      </p:pic>
      <p:pic>
        <p:nvPicPr>
          <p:cNvPr id="49" name="Picture 48"/>
          <p:cNvPicPr/>
          <p:nvPr/>
        </p:nvPicPr>
        <p:blipFill rotWithShape="1">
          <a:blip r:embed="rId12">
            <a:extLst>
              <a:ext uri="{28A0092B-C50C-407E-A947-70E740481C1C}">
                <a14:useLocalDpi xmlns:a14="http://schemas.microsoft.com/office/drawing/2010/main" val="0"/>
              </a:ext>
            </a:extLst>
          </a:blip>
          <a:srcRect t="6530" r="5024"/>
          <a:stretch/>
        </p:blipFill>
        <p:spPr bwMode="auto">
          <a:xfrm>
            <a:off x="31470600" y="7809372"/>
            <a:ext cx="6944603" cy="4781423"/>
          </a:xfrm>
          <a:prstGeom prst="rect">
            <a:avLst/>
          </a:prstGeom>
          <a:ln>
            <a:noFill/>
          </a:ln>
          <a:extLst>
            <a:ext uri="{53640926-AAD7-44D8-BBD7-CCE9431645EC}">
              <a14:shadowObscured xmlns:a14="http://schemas.microsoft.com/office/drawing/2010/main"/>
            </a:ext>
          </a:extLst>
        </p:spPr>
      </p:pic>
      <p:sp>
        <p:nvSpPr>
          <p:cNvPr id="50" name="TextBox 49"/>
          <p:cNvSpPr txBox="1"/>
          <p:nvPr/>
        </p:nvSpPr>
        <p:spPr>
          <a:xfrm>
            <a:off x="24635997" y="7493838"/>
            <a:ext cx="6497764" cy="3785652"/>
          </a:xfrm>
          <a:prstGeom prst="rect">
            <a:avLst/>
          </a:prstGeom>
          <a:noFill/>
        </p:spPr>
        <p:txBody>
          <a:bodyPr wrap="square" rtlCol="0">
            <a:spAutoFit/>
          </a:bodyPr>
          <a:lstStyle/>
          <a:p>
            <a:r>
              <a:rPr lang="en-US" sz="2400" dirty="0">
                <a:solidFill>
                  <a:srgbClr val="00B0F0"/>
                </a:solidFill>
              </a:rPr>
              <a:t>Figure 2</a:t>
            </a:r>
            <a:r>
              <a:rPr lang="en-US" sz="2400" dirty="0"/>
              <a:t>. δ</a:t>
            </a:r>
            <a:r>
              <a:rPr lang="en-US" sz="2400" baseline="30000" dirty="0"/>
              <a:t>15</a:t>
            </a:r>
            <a:r>
              <a:rPr lang="en-US" sz="2400" dirty="0"/>
              <a:t>N, δ</a:t>
            </a:r>
            <a:r>
              <a:rPr lang="en-US" sz="2400" baseline="30000" dirty="0"/>
              <a:t>13</a:t>
            </a:r>
            <a:r>
              <a:rPr lang="en-US" sz="2400" dirty="0"/>
              <a:t>C</a:t>
            </a:r>
            <a:r>
              <a:rPr lang="en-US" sz="2400" dirty="0" smtClean="0"/>
              <a:t>, and log C/N versus depth (</a:t>
            </a:r>
            <a:r>
              <a:rPr lang="en-US" sz="2400" dirty="0" smtClean="0">
                <a:solidFill>
                  <a:srgbClr val="00B0F0"/>
                </a:solidFill>
              </a:rPr>
              <a:t>Figure 2a, 2b, and 2c</a:t>
            </a:r>
            <a:r>
              <a:rPr lang="en-US" sz="2400" dirty="0" smtClean="0"/>
              <a:t>). </a:t>
            </a:r>
            <a:r>
              <a:rPr lang="en-US" sz="2400" dirty="0"/>
              <a:t>Values </a:t>
            </a:r>
            <a:r>
              <a:rPr lang="en-US" sz="2400" dirty="0" smtClean="0"/>
              <a:t>(±SE) </a:t>
            </a:r>
            <a:r>
              <a:rPr lang="en-US" sz="2400" dirty="0"/>
              <a:t>are averaged across hummock versus hollow cores and across treed versus non-treed cores. Averages (±SE) are given for each depth, with n given in parentheses following the depth: 25 cm (3), 22 cm (7), 14 cm (14), 5 cm (14), -5 cm (19), -15 cm (17), -25 cm (17), -35 cm (15), -45 cm (17), -55 cm (17), -65 cm (17), -85 cm (18), -112 cm (17), -162 cm (17), -210 cm (1), -225 cm (8), -260 cm (1</a:t>
            </a:r>
            <a:r>
              <a:rPr lang="en-US" sz="2400" dirty="0" smtClean="0"/>
              <a:t>).</a:t>
            </a:r>
            <a:endParaRPr lang="en-US" sz="2400" dirty="0"/>
          </a:p>
        </p:txBody>
      </p:sp>
      <p:sp>
        <p:nvSpPr>
          <p:cNvPr id="51" name="Rectangle 50"/>
          <p:cNvSpPr/>
          <p:nvPr/>
        </p:nvSpPr>
        <p:spPr>
          <a:xfrm>
            <a:off x="24993599" y="26822400"/>
            <a:ext cx="6212629" cy="461665"/>
          </a:xfrm>
          <a:prstGeom prst="rect">
            <a:avLst/>
          </a:prstGeom>
        </p:spPr>
        <p:txBody>
          <a:bodyPr wrap="square">
            <a:spAutoFit/>
          </a:bodyPr>
          <a:lstStyle/>
          <a:p>
            <a:r>
              <a:rPr lang="en-US" sz="2400" dirty="0" smtClean="0">
                <a:solidFill>
                  <a:srgbClr val="00B0F0"/>
                </a:solidFill>
              </a:rPr>
              <a:t>Figure 5a</a:t>
            </a:r>
            <a:r>
              <a:rPr lang="en-US" sz="2400" dirty="0" smtClean="0"/>
              <a:t>. </a:t>
            </a:r>
            <a:r>
              <a:rPr lang="en-US" sz="2400" dirty="0"/>
              <a:t>Relationship between ∆</a:t>
            </a:r>
            <a:r>
              <a:rPr lang="en-US" sz="2400" baseline="30000" dirty="0"/>
              <a:t>14</a:t>
            </a:r>
            <a:r>
              <a:rPr lang="en-US" sz="2400" dirty="0"/>
              <a:t>C </a:t>
            </a:r>
            <a:r>
              <a:rPr lang="en-US" sz="2400" dirty="0" smtClean="0"/>
              <a:t>and δ</a:t>
            </a:r>
            <a:r>
              <a:rPr lang="en-US" sz="2400" baseline="30000" dirty="0" smtClean="0"/>
              <a:t>15</a:t>
            </a:r>
            <a:r>
              <a:rPr lang="en-US" sz="2400" dirty="0" smtClean="0"/>
              <a:t>N.</a:t>
            </a:r>
            <a:endParaRPr lang="en-US" sz="2400" dirty="0"/>
          </a:p>
        </p:txBody>
      </p:sp>
      <p:sp>
        <p:nvSpPr>
          <p:cNvPr id="55" name="Rectangle 54"/>
          <p:cNvSpPr/>
          <p:nvPr/>
        </p:nvSpPr>
        <p:spPr>
          <a:xfrm>
            <a:off x="27451048" y="19349162"/>
            <a:ext cx="9906000" cy="2308324"/>
          </a:xfrm>
          <a:prstGeom prst="rect">
            <a:avLst/>
          </a:prstGeom>
        </p:spPr>
        <p:txBody>
          <a:bodyPr wrap="square">
            <a:spAutoFit/>
          </a:bodyPr>
          <a:lstStyle/>
          <a:p>
            <a:r>
              <a:rPr lang="en-US" sz="2400" dirty="0">
                <a:solidFill>
                  <a:srgbClr val="00B0F0"/>
                </a:solidFill>
              </a:rPr>
              <a:t>Figure </a:t>
            </a:r>
            <a:r>
              <a:rPr lang="en-US" sz="2400" dirty="0" smtClean="0">
                <a:solidFill>
                  <a:srgbClr val="00B0F0"/>
                </a:solidFill>
              </a:rPr>
              <a:t>4b</a:t>
            </a:r>
            <a:r>
              <a:rPr lang="en-US" sz="2400" dirty="0">
                <a:solidFill>
                  <a:srgbClr val="00B0F0"/>
                </a:solidFill>
              </a:rPr>
              <a:t>. </a:t>
            </a:r>
            <a:r>
              <a:rPr lang="en-US" sz="2400" dirty="0" smtClean="0">
                <a:solidFill>
                  <a:srgbClr val="00B0F0"/>
                </a:solidFill>
              </a:rPr>
              <a:t> </a:t>
            </a:r>
            <a:r>
              <a:rPr lang="en-US" sz="2400" dirty="0" smtClean="0"/>
              <a:t>Plot coefficients of </a:t>
            </a:r>
            <a:r>
              <a:rPr lang="en-US" sz="2400" dirty="0"/>
              <a:t>δ</a:t>
            </a:r>
            <a:r>
              <a:rPr lang="en-US" sz="2400" baseline="30000" dirty="0"/>
              <a:t>15</a:t>
            </a:r>
            <a:r>
              <a:rPr lang="en-US" sz="2400" dirty="0"/>
              <a:t>N and δ</a:t>
            </a:r>
            <a:r>
              <a:rPr lang="en-US" sz="2400" baseline="30000" dirty="0"/>
              <a:t>13</a:t>
            </a:r>
            <a:r>
              <a:rPr lang="en-US" sz="2400" dirty="0"/>
              <a:t>C </a:t>
            </a:r>
            <a:r>
              <a:rPr lang="en-US" sz="2400" dirty="0" smtClean="0"/>
              <a:t>showing the </a:t>
            </a:r>
            <a:r>
              <a:rPr lang="en-US" sz="2400" dirty="0"/>
              <a:t>spatial relationship among coefficient </a:t>
            </a:r>
            <a:r>
              <a:rPr lang="en-US" sz="2400" dirty="0" smtClean="0"/>
              <a:t>values</a:t>
            </a:r>
            <a:r>
              <a:rPr lang="en-US" sz="2400" dirty="0" smtClean="0"/>
              <a:t>. </a:t>
            </a:r>
            <a:r>
              <a:rPr lang="en-US" sz="2400" dirty="0" smtClean="0"/>
              <a:t>Plot </a:t>
            </a:r>
            <a:r>
              <a:rPr lang="en-US" sz="2400" dirty="0"/>
              <a:t>locations as </a:t>
            </a:r>
            <a:r>
              <a:rPr lang="en-US" sz="2400" dirty="0" smtClean="0"/>
              <a:t>given as </a:t>
            </a:r>
            <a:r>
              <a:rPr lang="en-US" sz="2400" dirty="0"/>
              <a:t>in Figure 1</a:t>
            </a:r>
            <a:r>
              <a:rPr lang="en-US" sz="2400" b="1" dirty="0"/>
              <a:t>, with plot 4 at lower </a:t>
            </a:r>
            <a:r>
              <a:rPr lang="en-US" sz="2400" dirty="0"/>
              <a:t>left</a:t>
            </a:r>
            <a:r>
              <a:rPr lang="en-US" sz="2400" dirty="0" smtClean="0"/>
              <a:t>. </a:t>
            </a:r>
            <a:r>
              <a:rPr lang="en-US" sz="2400" dirty="0"/>
              <a:t>Values are given × 10 for the δ</a:t>
            </a:r>
            <a:r>
              <a:rPr lang="en-US" sz="2400" baseline="30000" dirty="0"/>
              <a:t>15</a:t>
            </a:r>
            <a:r>
              <a:rPr lang="en-US" sz="2400" dirty="0"/>
              <a:t>N and δ</a:t>
            </a:r>
            <a:r>
              <a:rPr lang="en-US" sz="2400" baseline="30000" dirty="0"/>
              <a:t>13</a:t>
            </a:r>
            <a:r>
              <a:rPr lang="en-US" sz="2400" dirty="0"/>
              <a:t>C coefficients, as (δ</a:t>
            </a:r>
            <a:r>
              <a:rPr lang="en-US" sz="2400" baseline="30000" dirty="0"/>
              <a:t>15</a:t>
            </a:r>
            <a:r>
              <a:rPr lang="en-US" sz="2400" dirty="0"/>
              <a:t>N, δ</a:t>
            </a:r>
            <a:r>
              <a:rPr lang="en-US" sz="2400" baseline="30000" dirty="0"/>
              <a:t>13</a:t>
            </a:r>
            <a:r>
              <a:rPr lang="en-US" sz="2400" dirty="0"/>
              <a:t>C). Coefficients are color-coded, with blue = high δ</a:t>
            </a:r>
            <a:r>
              <a:rPr lang="en-US" sz="2400" baseline="30000" dirty="0"/>
              <a:t>15</a:t>
            </a:r>
            <a:r>
              <a:rPr lang="en-US" sz="2400" dirty="0"/>
              <a:t>N, red = low δ</a:t>
            </a:r>
            <a:r>
              <a:rPr lang="en-US" sz="2400" baseline="30000" dirty="0"/>
              <a:t>15</a:t>
            </a:r>
            <a:r>
              <a:rPr lang="en-US" sz="2400" dirty="0"/>
              <a:t>N, and purple intermediate δ</a:t>
            </a:r>
            <a:r>
              <a:rPr lang="en-US" sz="2400" baseline="30000" dirty="0"/>
              <a:t>15</a:t>
            </a:r>
            <a:r>
              <a:rPr lang="en-US" sz="2400" dirty="0"/>
              <a:t>N. </a:t>
            </a:r>
          </a:p>
          <a:p>
            <a:r>
              <a:rPr lang="en-US" sz="2400" dirty="0" smtClean="0"/>
              <a:t> </a:t>
            </a:r>
            <a:endParaRPr lang="en-US" sz="2400" dirty="0"/>
          </a:p>
        </p:txBody>
      </p:sp>
      <p:sp>
        <p:nvSpPr>
          <p:cNvPr id="11" name="TextBox 10"/>
          <p:cNvSpPr txBox="1"/>
          <p:nvPr/>
        </p:nvSpPr>
        <p:spPr>
          <a:xfrm>
            <a:off x="32404048" y="2351463"/>
            <a:ext cx="1346010" cy="461665"/>
          </a:xfrm>
          <a:prstGeom prst="rect">
            <a:avLst/>
          </a:prstGeom>
          <a:noFill/>
        </p:spPr>
        <p:txBody>
          <a:bodyPr wrap="none" rtlCol="0">
            <a:spAutoFit/>
          </a:bodyPr>
          <a:lstStyle/>
          <a:p>
            <a:r>
              <a:rPr lang="en-US" sz="2400" dirty="0" smtClean="0">
                <a:solidFill>
                  <a:srgbClr val="00B0F0"/>
                </a:solidFill>
              </a:rPr>
              <a:t>Figure 2b</a:t>
            </a:r>
            <a:endParaRPr lang="en-US" sz="2400" dirty="0">
              <a:solidFill>
                <a:srgbClr val="00B0F0"/>
              </a:solidFill>
            </a:endParaRPr>
          </a:p>
        </p:txBody>
      </p:sp>
      <p:sp>
        <p:nvSpPr>
          <p:cNvPr id="56" name="TextBox 55"/>
          <p:cNvSpPr txBox="1"/>
          <p:nvPr/>
        </p:nvSpPr>
        <p:spPr>
          <a:xfrm>
            <a:off x="32436109" y="7481875"/>
            <a:ext cx="1313949" cy="461665"/>
          </a:xfrm>
          <a:prstGeom prst="rect">
            <a:avLst/>
          </a:prstGeom>
          <a:noFill/>
        </p:spPr>
        <p:txBody>
          <a:bodyPr wrap="none" rtlCol="0">
            <a:spAutoFit/>
          </a:bodyPr>
          <a:lstStyle/>
          <a:p>
            <a:r>
              <a:rPr lang="en-US" sz="2400" dirty="0" smtClean="0">
                <a:solidFill>
                  <a:srgbClr val="00B0F0"/>
                </a:solidFill>
              </a:rPr>
              <a:t>Figure 2c</a:t>
            </a:r>
            <a:endParaRPr lang="en-US" sz="2400" dirty="0">
              <a:solidFill>
                <a:srgbClr val="00B0F0"/>
              </a:solidFill>
            </a:endParaRPr>
          </a:p>
        </p:txBody>
      </p:sp>
      <p:sp>
        <p:nvSpPr>
          <p:cNvPr id="57" name="TextBox 56"/>
          <p:cNvSpPr txBox="1"/>
          <p:nvPr/>
        </p:nvSpPr>
        <p:spPr>
          <a:xfrm>
            <a:off x="25698865" y="2381289"/>
            <a:ext cx="1331583" cy="461665"/>
          </a:xfrm>
          <a:prstGeom prst="rect">
            <a:avLst/>
          </a:prstGeom>
          <a:noFill/>
        </p:spPr>
        <p:txBody>
          <a:bodyPr wrap="none" rtlCol="0">
            <a:spAutoFit/>
          </a:bodyPr>
          <a:lstStyle/>
          <a:p>
            <a:r>
              <a:rPr lang="en-US" sz="2400" dirty="0" smtClean="0">
                <a:solidFill>
                  <a:srgbClr val="00B0F0"/>
                </a:solidFill>
              </a:rPr>
              <a:t>Figure 2a</a:t>
            </a:r>
            <a:endParaRPr lang="en-US" sz="2400" dirty="0">
              <a:solidFill>
                <a:srgbClr val="00B0F0"/>
              </a:solidFill>
            </a:endParaRPr>
          </a:p>
        </p:txBody>
      </p:sp>
    </p:spTree>
    <p:extLst>
      <p:ext uri="{BB962C8B-B14F-4D97-AF65-F5344CB8AC3E}">
        <p14:creationId xmlns:p14="http://schemas.microsoft.com/office/powerpoint/2010/main" val="39694850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10355</TotalTime>
  <Words>696</Words>
  <Application>Microsoft Office PowerPoint</Application>
  <PresentationFormat>Custom</PresentationFormat>
  <Paragraphs>62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Erik Hobbie</dc:creator>
  <cp:lastModifiedBy>Localadmin</cp:lastModifiedBy>
  <cp:revision>185</cp:revision>
  <cp:lastPrinted>2015-04-27T12:57:52Z</cp:lastPrinted>
  <dcterms:created xsi:type="dcterms:W3CDTF">2014-02-20T14:28:05Z</dcterms:created>
  <dcterms:modified xsi:type="dcterms:W3CDTF">2015-12-09T16:26:08Z</dcterms:modified>
</cp:coreProperties>
</file>