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ACCC5B0-4464-4606-8EC5-20E297B82AE9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02A6"/>
    <a:srgbClr val="01244F"/>
    <a:srgbClr val="024CA6"/>
    <a:srgbClr val="2D23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9500" autoAdjust="0"/>
  </p:normalViewPr>
  <p:slideViewPr>
    <p:cSldViewPr>
      <p:cViewPr>
        <p:scale>
          <a:sx n="100" d="100"/>
          <a:sy n="100" d="100"/>
        </p:scale>
        <p:origin x="7456" y="14792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74216" y="24252219"/>
            <a:ext cx="27057648" cy="4234171"/>
          </a:xfrm>
        </p:spPr>
        <p:txBody>
          <a:bodyPr>
            <a:normAutofit/>
          </a:bodyPr>
          <a:lstStyle>
            <a:lvl1pPr marL="0" indent="0" algn="l">
              <a:buNone/>
              <a:defRPr sz="10600">
                <a:solidFill>
                  <a:schemeClr val="tx2"/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4391" y="15034994"/>
            <a:ext cx="34441685" cy="8607202"/>
          </a:xfrm>
          <a:effectLst/>
        </p:spPr>
        <p:txBody>
          <a:bodyPr>
            <a:noAutofit/>
          </a:bodyPr>
          <a:lstStyle>
            <a:lvl1pPr marL="3072384" indent="-2194560" algn="l">
              <a:defRPr sz="259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5486400" y="3511296"/>
            <a:ext cx="30723840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9336" y="10428710"/>
            <a:ext cx="28639997" cy="11632061"/>
          </a:xfrm>
          <a:effectLst/>
        </p:spPr>
        <p:txBody>
          <a:bodyPr anchor="b"/>
          <a:lstStyle>
            <a:lvl1pPr algn="r">
              <a:defRPr sz="221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07703" y="22116053"/>
            <a:ext cx="28658371" cy="4010208"/>
          </a:xfrm>
        </p:spPr>
        <p:txBody>
          <a:bodyPr anchor="t"/>
          <a:lstStyle>
            <a:lvl1pPr marL="0" indent="0" algn="r">
              <a:buNone/>
              <a:defRPr sz="9600">
                <a:solidFill>
                  <a:schemeClr val="tx2"/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486395" y="3511291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22296730" y="3511296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0946" y="6721570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0705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marL="0" lvl="0" indent="0" algn="ctr" defTabSz="4389120" rtl="0" eaLnBrk="1" latinLnBrk="0" hangingPunct="1">
              <a:spcBef>
                <a:spcPct val="20000"/>
              </a:spcBef>
              <a:spcAft>
                <a:spcPts val="144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0" y="6715354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7658" y="10607043"/>
            <a:ext cx="17453208" cy="6040766"/>
          </a:xfrm>
          <a:effectLst/>
        </p:spPr>
        <p:txBody>
          <a:bodyPr anchor="b">
            <a:noAutofit/>
          </a:bodyPr>
          <a:lstStyle>
            <a:lvl1pPr marL="1097280" indent="-1097280" algn="l">
              <a:defRPr sz="134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48874" y="3511296"/>
            <a:ext cx="19282008" cy="23494704"/>
          </a:xfrm>
        </p:spPr>
        <p:txBody>
          <a:bodyPr anchor="ctr"/>
          <a:lstStyle>
            <a:lvl1pPr>
              <a:defRPr sz="106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67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63672" y="16789450"/>
            <a:ext cx="16265568" cy="10269686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80840" y="5486400"/>
            <a:ext cx="19751040" cy="15013469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96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3858" y="4850333"/>
            <a:ext cx="17731747" cy="10382496"/>
          </a:xfrm>
        </p:spPr>
        <p:txBody>
          <a:bodyPr anchor="b"/>
          <a:lstStyle>
            <a:lvl1pPr marL="877824" indent="-877824">
              <a:buFont typeface="Georgia" pitchFamily="18" charset="0"/>
              <a:buChar char="*"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0887" y="21429221"/>
            <a:ext cx="30640982" cy="5486400"/>
          </a:xfrm>
        </p:spPr>
        <p:txBody>
          <a:bodyPr anchor="b">
            <a:noAutofit/>
          </a:bodyPr>
          <a:lstStyle>
            <a:lvl1pPr algn="l">
              <a:defRPr sz="221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0" y="3511291"/>
            <a:ext cx="30723840" cy="166786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38038" y="1807284"/>
            <a:ext cx="9875520" cy="25144027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955745" y="3511294"/>
            <a:ext cx="23180578" cy="234946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4505920"/>
            <a:ext cx="43891200" cy="84124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24505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8087859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07790" y="20986406"/>
            <a:ext cx="31260053" cy="5486400"/>
          </a:xfrm>
          <a:prstGeom prst="rect">
            <a:avLst/>
          </a:prstGeom>
          <a:effectLst/>
        </p:spPr>
        <p:txBody>
          <a:bodyPr vert="horz" lIns="438912" tIns="219456" rIns="438912" bIns="219456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4848"/>
            <a:ext cx="30723840" cy="16678656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626560" y="29626562"/>
            <a:ext cx="120700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12/7/15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4558" y="29626562"/>
            <a:ext cx="16093445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288000" y="29626562"/>
            <a:ext cx="87782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marL="1536192" indent="-1536192" algn="r" defTabSz="438912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22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09728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0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63347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9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39502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8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266944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7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67146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798819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4366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097280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42121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0.emf"/><Relationship Id="rId12" Type="http://schemas.openxmlformats.org/officeDocument/2006/relationships/image" Target="../media/image11.emf"/><Relationship Id="rId13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8" Type="http://schemas.openxmlformats.org/officeDocument/2006/relationships/image" Target="../media/image7.emf"/><Relationship Id="rId9" Type="http://schemas.openxmlformats.org/officeDocument/2006/relationships/image" Target="../media/image8.emf"/><Relationship Id="rId10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A02A6">
                <a:lumMod val="0"/>
                <a:lumOff val="100000"/>
                <a:alpha val="60000"/>
              </a:srgb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990600"/>
            <a:ext cx="3962400" cy="373278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610600" y="1676400"/>
            <a:ext cx="30556200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Progress Towards the Synthesis of 4,5-Benzoxepin Derivatives for Use in Coupling Reactions</a:t>
            </a:r>
            <a:endParaRPr lang="en-US" sz="7200" b="1" dirty="0"/>
          </a:p>
          <a:p>
            <a:pPr algn="ctr"/>
            <a:r>
              <a:rPr lang="en-US" sz="4000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Bryanna Dowcett</a:t>
            </a:r>
            <a:r>
              <a:rPr lang="en-US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Arthur Greenberg, Holly Guevara</a:t>
            </a:r>
          </a:p>
          <a:p>
            <a:pPr algn="ctr"/>
            <a:r>
              <a:rPr lang="en-US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brd10@</a:t>
            </a:r>
            <a:r>
              <a:rPr lang="en-US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wildcats.unh.edu, Department of Chemistry, University of New Hampshire, Durham, NH</a:t>
            </a:r>
          </a:p>
          <a:p>
            <a:pPr algn="ctr"/>
            <a:r>
              <a:rPr lang="en-US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/10/</a:t>
            </a:r>
            <a:r>
              <a:rPr lang="en-US" sz="4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  <a:endParaRPr lang="en-US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81200" y="5105400"/>
            <a:ext cx="12360442" cy="28089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dirty="0"/>
          </a:p>
          <a:p>
            <a:endParaRPr lang="en-US" sz="3800" dirty="0"/>
          </a:p>
          <a:p>
            <a:pPr defTabSz="914400"/>
            <a:endParaRPr lang="en-US" sz="4000" dirty="0" smtClean="0"/>
          </a:p>
          <a:p>
            <a:pPr defTabSz="914400"/>
            <a:endParaRPr lang="en-US" sz="4000" dirty="0"/>
          </a:p>
          <a:p>
            <a:pPr defTabSz="914400"/>
            <a:endParaRPr lang="en-US" sz="4000" dirty="0" smtClean="0"/>
          </a:p>
          <a:p>
            <a:pPr defTabSz="914400"/>
            <a:r>
              <a:rPr lang="en-US" sz="3800" dirty="0" smtClean="0"/>
              <a:t>Knowing </a:t>
            </a:r>
            <a:r>
              <a:rPr lang="en-US" sz="3800" dirty="0"/>
              <a:t>the mechanistic pathways </a:t>
            </a:r>
            <a:r>
              <a:rPr lang="en-US" sz="3800" dirty="0" smtClean="0"/>
              <a:t>by </a:t>
            </a:r>
            <a:r>
              <a:rPr lang="en-US" sz="3800" dirty="0" smtClean="0"/>
              <a:t>which benzene, a known carcinogen, breaks </a:t>
            </a:r>
            <a:r>
              <a:rPr lang="en-US" sz="3800" dirty="0"/>
              <a:t>down in the body is useful </a:t>
            </a:r>
            <a:r>
              <a:rPr lang="en-US" sz="3800" dirty="0" smtClean="0"/>
              <a:t>in</a:t>
            </a:r>
            <a:r>
              <a:rPr lang="en-US" sz="3800" dirty="0" smtClean="0"/>
              <a:t> preventing and treating illness. </a:t>
            </a:r>
            <a:r>
              <a:rPr lang="en-US" sz="3800" dirty="0" err="1"/>
              <a:t>Oxepin</a:t>
            </a:r>
            <a:r>
              <a:rPr lang="en-US" sz="3800" dirty="0"/>
              <a:t> derivatives are useful </a:t>
            </a:r>
            <a:r>
              <a:rPr lang="en-US" sz="3800" dirty="0" smtClean="0"/>
              <a:t>in </a:t>
            </a:r>
            <a:r>
              <a:rPr lang="en-US" sz="3800" dirty="0"/>
              <a:t>investigating the ring opening mechanism of </a:t>
            </a:r>
            <a:r>
              <a:rPr lang="en-US" sz="3800" dirty="0" err="1" smtClean="0"/>
              <a:t>oxepins</a:t>
            </a:r>
            <a:r>
              <a:rPr lang="en-US" sz="3800" dirty="0" smtClean="0"/>
              <a:t> </a:t>
            </a:r>
            <a:r>
              <a:rPr lang="en-US" sz="3800" dirty="0"/>
              <a:t>as seen in benzene metabolism</a:t>
            </a:r>
            <a:r>
              <a:rPr lang="en-US" sz="3800" dirty="0" smtClean="0"/>
              <a:t>.</a:t>
            </a:r>
            <a:r>
              <a:rPr lang="en-US" sz="3800" baseline="30000" dirty="0" smtClean="0"/>
              <a:t>1</a:t>
            </a:r>
            <a:r>
              <a:rPr lang="en-US" sz="3800" dirty="0" smtClean="0"/>
              <a:t> This </a:t>
            </a:r>
            <a:r>
              <a:rPr lang="en-US" sz="3800" dirty="0"/>
              <a:t>project </a:t>
            </a:r>
            <a:r>
              <a:rPr lang="en-US" sz="3800" dirty="0" smtClean="0"/>
              <a:t>explores the improvement of </a:t>
            </a:r>
            <a:r>
              <a:rPr lang="en-US" sz="3800" dirty="0"/>
              <a:t>the synthesis </a:t>
            </a:r>
            <a:r>
              <a:rPr lang="en-US" sz="3800" dirty="0" smtClean="0"/>
              <a:t>of a </a:t>
            </a:r>
            <a:r>
              <a:rPr lang="en-US" sz="3800" dirty="0" err="1" smtClean="0"/>
              <a:t>benzoxepin</a:t>
            </a:r>
            <a:r>
              <a:rPr lang="en-US" sz="3800" dirty="0" smtClean="0"/>
              <a:t> derivative </a:t>
            </a:r>
            <a:r>
              <a:rPr lang="en-US" sz="3800" dirty="0"/>
              <a:t>for use in </a:t>
            </a:r>
            <a:r>
              <a:rPr lang="en-US" sz="3800" dirty="0" smtClean="0"/>
              <a:t>the research of </a:t>
            </a:r>
            <a:r>
              <a:rPr lang="en-US" sz="3800" dirty="0" err="1" smtClean="0"/>
              <a:t>oxepin</a:t>
            </a:r>
            <a:r>
              <a:rPr lang="en-US" sz="3800" dirty="0" smtClean="0"/>
              <a:t> oxidation by </a:t>
            </a:r>
            <a:r>
              <a:rPr lang="en-US" sz="3800" dirty="0"/>
              <a:t>the Greenberg research </a:t>
            </a:r>
            <a:r>
              <a:rPr lang="en-US" sz="3800" dirty="0" smtClean="0"/>
              <a:t>group.</a:t>
            </a:r>
            <a:r>
              <a:rPr lang="en-US" sz="3800" baseline="30000" dirty="0" smtClean="0"/>
              <a:t>2</a:t>
            </a:r>
            <a:r>
              <a:rPr lang="en-US" sz="3800" dirty="0" smtClean="0"/>
              <a:t> </a:t>
            </a:r>
            <a:r>
              <a:rPr lang="en-US" sz="3800" baseline="30000" dirty="0" smtClean="0"/>
              <a:t> </a:t>
            </a:r>
            <a:r>
              <a:rPr lang="en-US" sz="3800" dirty="0" smtClean="0"/>
              <a:t>It will be used in sp</a:t>
            </a:r>
            <a:r>
              <a:rPr lang="en-US" sz="3800" baseline="30000" dirty="0" smtClean="0"/>
              <a:t>3</a:t>
            </a:r>
            <a:r>
              <a:rPr lang="en-US" sz="3800" dirty="0" smtClean="0"/>
              <a:t>-sp</a:t>
            </a:r>
            <a:r>
              <a:rPr lang="en-US" sz="3800" baseline="30000" dirty="0" smtClean="0"/>
              <a:t>3</a:t>
            </a:r>
            <a:r>
              <a:rPr lang="en-US" sz="3800" dirty="0" smtClean="0"/>
              <a:t> coupling reactions in an attempt to synthesize compound </a:t>
            </a:r>
            <a:r>
              <a:rPr lang="en-US" sz="3800" b="1" dirty="0" smtClean="0"/>
              <a:t>1</a:t>
            </a:r>
            <a:r>
              <a:rPr lang="en-US" sz="3800" dirty="0" smtClean="0"/>
              <a:t>.</a:t>
            </a:r>
            <a:endParaRPr lang="en-US" sz="3800" baseline="30000" dirty="0"/>
          </a:p>
          <a:p>
            <a:endParaRPr lang="en-US" sz="3200" b="1" dirty="0"/>
          </a:p>
          <a:p>
            <a:endParaRPr lang="en-US" sz="3800" b="1" dirty="0" smtClean="0"/>
          </a:p>
          <a:p>
            <a:endParaRPr lang="en-US" sz="3800" b="1" dirty="0"/>
          </a:p>
          <a:p>
            <a:endParaRPr lang="en-US" sz="3800" b="1" dirty="0" smtClean="0"/>
          </a:p>
          <a:p>
            <a:endParaRPr lang="en-US" sz="3800" b="1" dirty="0"/>
          </a:p>
          <a:p>
            <a:endParaRPr lang="en-US" sz="3800" b="1" dirty="0" smtClean="0"/>
          </a:p>
          <a:p>
            <a:r>
              <a:rPr lang="en-US" sz="3800" b="1" dirty="0" smtClean="0"/>
              <a:t>     </a:t>
            </a:r>
            <a:endParaRPr lang="en-US" sz="3800" b="1" dirty="0" smtClean="0"/>
          </a:p>
          <a:p>
            <a:endParaRPr lang="en-US" sz="3800" b="1" dirty="0"/>
          </a:p>
          <a:p>
            <a:endParaRPr lang="en-US" sz="3800" b="1" dirty="0" smtClean="0"/>
          </a:p>
          <a:p>
            <a:r>
              <a:rPr lang="en-US" sz="3800" b="1" dirty="0" smtClean="0"/>
              <a:t>Scheme </a:t>
            </a:r>
            <a:r>
              <a:rPr lang="en-US" sz="3800" b="1" dirty="0"/>
              <a:t>1. </a:t>
            </a:r>
            <a:r>
              <a:rPr lang="en-US" sz="3800" dirty="0" smtClean="0"/>
              <a:t>Oxidation of </a:t>
            </a:r>
            <a:r>
              <a:rPr lang="en-US" sz="3800" dirty="0" err="1" smtClean="0"/>
              <a:t>Oxepins</a:t>
            </a:r>
            <a:endParaRPr lang="en-US" sz="3800" dirty="0" smtClean="0"/>
          </a:p>
          <a:p>
            <a:endParaRPr lang="en-US" sz="3800" b="1" dirty="0"/>
          </a:p>
          <a:p>
            <a:endParaRPr lang="en-US" sz="3800" b="1" dirty="0" smtClean="0"/>
          </a:p>
          <a:p>
            <a:r>
              <a:rPr lang="en-US" sz="3800" b="1" dirty="0" smtClean="0"/>
              <a:t> </a:t>
            </a:r>
          </a:p>
          <a:p>
            <a:r>
              <a:rPr lang="en-US" sz="3800" dirty="0" smtClean="0"/>
              <a:t>A </a:t>
            </a:r>
            <a:r>
              <a:rPr lang="en-US" sz="3800" dirty="0"/>
              <a:t>multistep synthesis was performed </a:t>
            </a:r>
            <a:r>
              <a:rPr lang="en-US" sz="3800" dirty="0" smtClean="0"/>
              <a:t>starting with </a:t>
            </a:r>
            <a:r>
              <a:rPr lang="en-US" sz="3800" dirty="0" smtClean="0"/>
              <a:t>1-phentylethanol </a:t>
            </a:r>
            <a:r>
              <a:rPr lang="en-US" sz="3800" b="1" dirty="0"/>
              <a:t>2</a:t>
            </a:r>
            <a:r>
              <a:rPr lang="en-US" sz="3800" dirty="0" smtClean="0"/>
              <a:t> </a:t>
            </a:r>
            <a:r>
              <a:rPr lang="en-US" sz="3800" dirty="0" smtClean="0"/>
              <a:t>to </a:t>
            </a:r>
            <a:r>
              <a:rPr lang="en-US" sz="3800" dirty="0" smtClean="0"/>
              <a:t>yield </a:t>
            </a:r>
            <a:r>
              <a:rPr lang="en-US" sz="3800" dirty="0" err="1" smtClean="0"/>
              <a:t>phenethyloxyacetic</a:t>
            </a:r>
            <a:r>
              <a:rPr lang="en-US" sz="3800" dirty="0" smtClean="0"/>
              <a:t> acid </a:t>
            </a:r>
            <a:r>
              <a:rPr lang="en-US" sz="3800" b="1" dirty="0"/>
              <a:t>3</a:t>
            </a:r>
            <a:r>
              <a:rPr lang="en-US" sz="3800" dirty="0" smtClean="0"/>
              <a:t>.</a:t>
            </a:r>
            <a:r>
              <a:rPr lang="en-US" sz="3600" baseline="30000" dirty="0" smtClean="0"/>
              <a:t>3</a:t>
            </a:r>
            <a:r>
              <a:rPr lang="en-US" sz="3800" dirty="0" smtClean="0"/>
              <a:t> An </a:t>
            </a:r>
            <a:r>
              <a:rPr lang="en-US" sz="3800" dirty="0" err="1" smtClean="0"/>
              <a:t>intramolecular</a:t>
            </a:r>
            <a:r>
              <a:rPr lang="en-US" sz="3800" dirty="0" smtClean="0"/>
              <a:t> </a:t>
            </a:r>
            <a:r>
              <a:rPr lang="en-US" sz="3800" dirty="0" err="1" smtClean="0"/>
              <a:t>Friedel</a:t>
            </a:r>
            <a:r>
              <a:rPr lang="en-US" sz="3800" dirty="0" smtClean="0"/>
              <a:t>-Crafts reaction yielded </a:t>
            </a:r>
            <a:r>
              <a:rPr lang="en-US" sz="3800" b="1" dirty="0"/>
              <a:t>4</a:t>
            </a:r>
            <a:r>
              <a:rPr lang="en-US" sz="3800" baseline="30000" dirty="0" smtClean="0"/>
              <a:t>4</a:t>
            </a:r>
            <a:r>
              <a:rPr lang="en-US" sz="3800" b="1" dirty="0" smtClean="0"/>
              <a:t>, </a:t>
            </a:r>
            <a:r>
              <a:rPr lang="en-US" sz="3800" dirty="0" smtClean="0"/>
              <a:t>which was then </a:t>
            </a:r>
            <a:r>
              <a:rPr lang="en-US" sz="3800" dirty="0" smtClean="0"/>
              <a:t>brominated using NBS to </a:t>
            </a:r>
            <a:r>
              <a:rPr lang="en-US" sz="3800" dirty="0" smtClean="0"/>
              <a:t>give</a:t>
            </a:r>
            <a:r>
              <a:rPr lang="en-US" sz="3800" dirty="0" smtClean="0"/>
              <a:t> the brominated </a:t>
            </a:r>
            <a:r>
              <a:rPr lang="en-US" sz="3800" dirty="0" err="1" smtClean="0"/>
              <a:t>dihydro</a:t>
            </a:r>
            <a:r>
              <a:rPr lang="en-US" sz="3800" dirty="0" err="1"/>
              <a:t>-</a:t>
            </a:r>
            <a:r>
              <a:rPr lang="en-US" sz="3800" dirty="0" err="1" smtClean="0"/>
              <a:t>benzoxepin</a:t>
            </a:r>
            <a:r>
              <a:rPr lang="en-US" sz="3800" dirty="0" smtClean="0"/>
              <a:t> </a:t>
            </a:r>
            <a:r>
              <a:rPr lang="en-US" sz="3800" b="1" dirty="0" smtClean="0"/>
              <a:t>5</a:t>
            </a:r>
            <a:r>
              <a:rPr lang="en-US" sz="3800" dirty="0" smtClean="0"/>
              <a:t>.</a:t>
            </a:r>
            <a:r>
              <a:rPr lang="en-US" sz="3800" baseline="30000" dirty="0" smtClean="0"/>
              <a:t>5</a:t>
            </a:r>
            <a:r>
              <a:rPr lang="en-US" sz="3800" dirty="0" smtClean="0"/>
              <a:t> </a:t>
            </a:r>
            <a:r>
              <a:rPr lang="en-US" sz="3800" dirty="0" smtClean="0"/>
              <a:t>Potassium t-</a:t>
            </a:r>
            <a:r>
              <a:rPr lang="en-US" sz="3800" dirty="0" err="1" smtClean="0"/>
              <a:t>butoxide</a:t>
            </a:r>
            <a:r>
              <a:rPr lang="en-US" sz="3800" dirty="0" smtClean="0"/>
              <a:t> cou</a:t>
            </a:r>
            <a:r>
              <a:rPr lang="en-US" sz="3800" dirty="0" smtClean="0"/>
              <a:t>ld</a:t>
            </a:r>
            <a:r>
              <a:rPr lang="en-US" sz="3800" dirty="0" smtClean="0"/>
              <a:t> be used to eliminate the bromine to form </a:t>
            </a:r>
            <a:r>
              <a:rPr lang="en-US" sz="3800" b="1" dirty="0" smtClean="0"/>
              <a:t>6, </a:t>
            </a:r>
            <a:r>
              <a:rPr lang="en-US" sz="3800" dirty="0" smtClean="0"/>
              <a:t>which is a precursor to the synthesis of </a:t>
            </a:r>
            <a:r>
              <a:rPr lang="en-US" sz="3800" b="1" dirty="0" smtClean="0"/>
              <a:t>1</a:t>
            </a:r>
            <a:r>
              <a:rPr lang="en-US" sz="3800" dirty="0" smtClean="0"/>
              <a:t> as shown in </a:t>
            </a:r>
            <a:r>
              <a:rPr lang="en-US" sz="3800" b="1" dirty="0" smtClean="0"/>
              <a:t>Scheme 1</a:t>
            </a:r>
            <a:r>
              <a:rPr lang="en-US" sz="3800" dirty="0" smtClean="0"/>
              <a:t>.</a:t>
            </a:r>
            <a:r>
              <a:rPr lang="en-US" sz="3800" dirty="0" smtClean="0"/>
              <a:t>  Each product was analyzed with </a:t>
            </a:r>
            <a:r>
              <a:rPr lang="en-US" sz="3800" baseline="30000" dirty="0" smtClean="0"/>
              <a:t>1</a:t>
            </a:r>
            <a:r>
              <a:rPr lang="en-US" sz="3800" dirty="0" smtClean="0"/>
              <a:t>H NMR and IR to verify purity and reaction progress was analyzed by TLC.</a:t>
            </a:r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3800" baseline="30000" dirty="0" smtClean="0"/>
          </a:p>
          <a:p>
            <a:endParaRPr lang="en-US" sz="4000" dirty="0" smtClean="0"/>
          </a:p>
          <a:p>
            <a:endParaRPr lang="en-US" sz="3800" b="1" dirty="0" smtClean="0"/>
          </a:p>
          <a:p>
            <a:r>
              <a:rPr lang="en-US" sz="3800" b="1" dirty="0" smtClean="0"/>
              <a:t>Scheme 2. </a:t>
            </a:r>
            <a:r>
              <a:rPr lang="en-US" sz="3800" dirty="0" smtClean="0"/>
              <a:t>Proposed Synthetic Route to 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-Dihydro-4,5-benzoxepin-3-one</a:t>
            </a:r>
            <a:endParaRPr lang="en-US" sz="38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29565600" y="5133474"/>
            <a:ext cx="13411201" cy="25149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Times New Roman" panose="02020603050405020304" pitchFamily="18" charset="0"/>
            </a:endParaRPr>
          </a:p>
          <a:p>
            <a:endParaRPr lang="en-US" sz="3800" dirty="0" smtClean="0">
              <a:cs typeface="Times New Roman" panose="02020603050405020304" pitchFamily="18" charset="0"/>
            </a:endParaRPr>
          </a:p>
          <a:p>
            <a:endParaRPr lang="en-US" sz="3600" dirty="0" smtClean="0">
              <a:cs typeface="Times New Roman" panose="02020603050405020304" pitchFamily="18" charset="0"/>
            </a:endParaRPr>
          </a:p>
          <a:p>
            <a:endParaRPr lang="en-US" sz="3600" dirty="0">
              <a:cs typeface="Times New Roman" panose="02020603050405020304" pitchFamily="18" charset="0"/>
            </a:endParaRPr>
          </a:p>
          <a:p>
            <a:endParaRPr lang="en-US" sz="3600" dirty="0">
              <a:cs typeface="Times New Roman" panose="02020603050405020304" pitchFamily="18" charset="0"/>
            </a:endParaRPr>
          </a:p>
          <a:p>
            <a:r>
              <a:rPr lang="en-US" sz="3600" dirty="0">
                <a:cs typeface="Times New Roman" panose="02020603050405020304" pitchFamily="18" charset="0"/>
              </a:rPr>
              <a:t>A</a:t>
            </a:r>
            <a:r>
              <a:rPr lang="en-US" sz="3600" dirty="0" smtClean="0">
                <a:cs typeface="Times New Roman" panose="02020603050405020304" pitchFamily="18" charset="0"/>
              </a:rPr>
              <a:t>nother column could be run to separate starting material and possible products. Alternatively, the </a:t>
            </a:r>
            <a:r>
              <a:rPr lang="en-US" sz="3600" dirty="0" err="1" smtClean="0">
                <a:cs typeface="Times New Roman" panose="02020603050405020304" pitchFamily="18" charset="0"/>
              </a:rPr>
              <a:t>bromination</a:t>
            </a:r>
            <a:r>
              <a:rPr lang="en-US" sz="3600" dirty="0" smtClean="0">
                <a:cs typeface="Times New Roman" panose="02020603050405020304" pitchFamily="18" charset="0"/>
              </a:rPr>
              <a:t> could be performed again using a photochemical reaction instead of heat to achieve better yields and purities. The elimination reaction would then be performed to yield the desired product </a:t>
            </a:r>
            <a:r>
              <a:rPr lang="en-US" sz="3600" b="1" dirty="0" smtClean="0">
                <a:cs typeface="Times New Roman" panose="02020603050405020304" pitchFamily="18" charset="0"/>
              </a:rPr>
              <a:t>6</a:t>
            </a:r>
            <a:r>
              <a:rPr lang="en-US" sz="3600" dirty="0" smtClean="0">
                <a:cs typeface="Times New Roman" panose="02020603050405020304" pitchFamily="18" charset="0"/>
              </a:rPr>
              <a:t>.</a:t>
            </a:r>
            <a:endParaRPr lang="en-US" sz="3600" dirty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endParaRPr lang="en-US" sz="3600" b="1" dirty="0" smtClean="0">
              <a:cs typeface="Times New Roman" panose="02020603050405020304" pitchFamily="18" charset="0"/>
            </a:endParaRPr>
          </a:p>
          <a:p>
            <a:r>
              <a:rPr lang="en-US" sz="3600" b="1" dirty="0" smtClean="0">
                <a:cs typeface="Times New Roman" panose="02020603050405020304" pitchFamily="18" charset="0"/>
              </a:rPr>
              <a:t>Scheme 3. </a:t>
            </a:r>
            <a:r>
              <a:rPr lang="en-US" sz="3600" dirty="0" smtClean="0">
                <a:cs typeface="Times New Roman" panose="02020603050405020304" pitchFamily="18" charset="0"/>
              </a:rPr>
              <a:t>Elimination of Bromine to Yield </a:t>
            </a:r>
            <a:r>
              <a:rPr lang="en-US" sz="3600" dirty="0" err="1" smtClean="0">
                <a:cs typeface="Times New Roman" panose="02020603050405020304" pitchFamily="18" charset="0"/>
              </a:rPr>
              <a:t>Benzoxepin</a:t>
            </a:r>
            <a:r>
              <a:rPr lang="en-US" sz="3600" dirty="0" smtClean="0">
                <a:cs typeface="Times New Roman" panose="02020603050405020304" pitchFamily="18" charset="0"/>
              </a:rPr>
              <a:t> Derivative</a:t>
            </a:r>
            <a:endParaRPr lang="en-US" sz="3600" b="1" dirty="0" smtClean="0">
              <a:cs typeface="Times New Roman" panose="02020603050405020304" pitchFamily="18" charset="0"/>
            </a:endParaRPr>
          </a:p>
          <a:p>
            <a:r>
              <a:rPr lang="en-US" sz="3600" b="1" dirty="0">
                <a:cs typeface="Times New Roman" panose="02020603050405020304" pitchFamily="18" charset="0"/>
              </a:rPr>
              <a:t> </a:t>
            </a:r>
            <a:r>
              <a:rPr lang="en-US" sz="3600" b="1" dirty="0" smtClean="0">
                <a:cs typeface="Times New Roman" panose="02020603050405020304" pitchFamily="18" charset="0"/>
              </a:rPr>
              <a:t>     </a:t>
            </a:r>
          </a:p>
          <a:p>
            <a:endParaRPr lang="en-US" sz="3600" b="1" dirty="0">
              <a:cs typeface="Times New Roman" panose="02020603050405020304" pitchFamily="18" charset="0"/>
            </a:endParaRPr>
          </a:p>
          <a:p>
            <a:pPr defTabSz="914400">
              <a:tabLst>
                <a:tab pos="914400" algn="l"/>
              </a:tabLst>
            </a:pPr>
            <a:r>
              <a:rPr lang="en-US" sz="3800" dirty="0" smtClean="0">
                <a:cs typeface="Times New Roman" panose="02020603050405020304" pitchFamily="18" charset="0"/>
              </a:rPr>
              <a:t>	</a:t>
            </a:r>
            <a:endParaRPr lang="en-US" sz="3800" dirty="0" smtClean="0">
              <a:cs typeface="Times New Roman" panose="02020603050405020304" pitchFamily="18" charset="0"/>
            </a:endParaRPr>
          </a:p>
          <a:p>
            <a:pPr defTabSz="914400">
              <a:tabLst>
                <a:tab pos="914400" algn="l"/>
              </a:tabLst>
            </a:pPr>
            <a:endParaRPr lang="en-US" sz="3800" dirty="0" smtClean="0">
              <a:cs typeface="Times New Roman" panose="02020603050405020304" pitchFamily="18" charset="0"/>
            </a:endParaRPr>
          </a:p>
          <a:p>
            <a:pPr defTabSz="914400">
              <a:tabLst>
                <a:tab pos="914400" algn="l"/>
              </a:tabLst>
            </a:pPr>
            <a:r>
              <a:rPr lang="en-US" sz="3800" dirty="0" smtClean="0">
                <a:cs typeface="Times New Roman" panose="02020603050405020304" pitchFamily="18" charset="0"/>
              </a:rPr>
              <a:t>The synthesis </a:t>
            </a:r>
            <a:r>
              <a:rPr lang="en-US" sz="3800" dirty="0" smtClean="0">
                <a:cs typeface="Times New Roman" panose="02020603050405020304" pitchFamily="18" charset="0"/>
              </a:rPr>
              <a:t>of </a:t>
            </a:r>
            <a:r>
              <a:rPr lang="en-US" sz="3800" dirty="0" smtClean="0">
                <a:cs typeface="Times New Roman" panose="02020603050405020304" pitchFamily="18" charset="0"/>
              </a:rPr>
              <a:t>the </a:t>
            </a:r>
            <a:r>
              <a:rPr lang="en-US" sz="3800" b="1" dirty="0" smtClean="0">
                <a:cs typeface="Times New Roman" panose="02020603050405020304" pitchFamily="18" charset="0"/>
              </a:rPr>
              <a:t>3 </a:t>
            </a:r>
            <a:r>
              <a:rPr lang="en-US" sz="3800" dirty="0" smtClean="0">
                <a:cs typeface="Times New Roman" panose="02020603050405020304" pitchFamily="18" charset="0"/>
              </a:rPr>
              <a:t>was </a:t>
            </a:r>
            <a:r>
              <a:rPr lang="en-US" sz="3800" dirty="0" smtClean="0">
                <a:cs typeface="Times New Roman" panose="02020603050405020304" pitchFamily="18" charset="0"/>
              </a:rPr>
              <a:t>completed, however, the final  product requires further studies</a:t>
            </a:r>
            <a:r>
              <a:rPr lang="en-US" sz="3800" dirty="0" smtClean="0">
                <a:cs typeface="Times New Roman" panose="02020603050405020304" pitchFamily="18" charset="0"/>
              </a:rPr>
              <a:t>. It was found that heat alone is not sufficient for the initiation of </a:t>
            </a:r>
            <a:r>
              <a:rPr lang="en-US" sz="3800" dirty="0" err="1" smtClean="0">
                <a:cs typeface="Times New Roman" panose="02020603050405020304" pitchFamily="18" charset="0"/>
              </a:rPr>
              <a:t>bromination</a:t>
            </a:r>
            <a:r>
              <a:rPr lang="en-US" sz="3800" dirty="0" smtClean="0">
                <a:cs typeface="Times New Roman" panose="02020603050405020304" pitchFamily="18" charset="0"/>
              </a:rPr>
              <a:t>. Instead, using light may yield better results. </a:t>
            </a:r>
            <a:endParaRPr lang="en-US" sz="3600" b="1" dirty="0">
              <a:cs typeface="Times New Roman" panose="02020603050405020304" pitchFamily="18" charset="0"/>
            </a:endParaRPr>
          </a:p>
          <a:p>
            <a:pPr defTabSz="914400"/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	</a:t>
            </a:r>
          </a:p>
          <a:p>
            <a:pPr defTabSz="914400"/>
            <a:endParaRPr lang="en-US" sz="3600" dirty="0" smtClean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defTabSz="914400"/>
            <a:endParaRPr lang="en-US" sz="3600" dirty="0" smtClean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defTabSz="914400"/>
            <a:endParaRPr lang="en-US" sz="3600" dirty="0" smtClean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defTabSz="914400"/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The </a:t>
            </a:r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Greenberg research group and UNH </a:t>
            </a:r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Department of Chemistry </a:t>
            </a:r>
            <a:r>
              <a:rPr lang="en-US" sz="3600" dirty="0">
                <a:solidFill>
                  <a:prstClr val="black"/>
                </a:solidFill>
                <a:cs typeface="Times New Roman" panose="02020603050405020304" pitchFamily="18" charset="0"/>
              </a:rPr>
              <a:t>are </a:t>
            </a:r>
            <a:r>
              <a:rPr lang="en-US" sz="36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gratefully acknowledged.</a:t>
            </a:r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Vogel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E., Gunther, H., </a:t>
            </a:r>
            <a:r>
              <a:rPr lang="en-US" sz="3500" i="1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Angew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Chem. Int. Ed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5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1967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35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385-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476.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Morgan, J., Greenberg, A., </a:t>
            </a:r>
            <a:r>
              <a:rPr lang="en-US" sz="3500" i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J. Org. Chem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5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2010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i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75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4761-4768.</a:t>
            </a:r>
            <a:endParaRPr lang="en-US" sz="35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Linn, K., </a:t>
            </a:r>
            <a:r>
              <a:rPr lang="en-US" sz="35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Kuethe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J., </a:t>
            </a:r>
            <a:r>
              <a:rPr lang="en-US" sz="3500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Peng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Z., Yasuda, N., Tetrahedron Letters. </a:t>
            </a:r>
            <a:r>
              <a:rPr lang="en-US" sz="35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200</a:t>
            </a:r>
            <a:r>
              <a:rPr lang="en-US" sz="35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500" i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3762-3765.</a:t>
            </a:r>
            <a:endParaRPr lang="en-US" sz="35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arenBoth"/>
              <a:tabLst>
                <a:tab pos="457200" algn="l"/>
              </a:tabLst>
            </a:pP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Holden, M., Crouch, D., Barker, K. </a:t>
            </a:r>
            <a:r>
              <a:rPr lang="en-US" sz="3500" i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J. Chem. Educ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500" i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Practical Preparation of </a:t>
            </a:r>
            <a:r>
              <a:rPr lang="en-US" sz="3500" i="1" dirty="0" err="1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Benzyloxyacetic</a:t>
            </a:r>
            <a:r>
              <a:rPr lang="en-US" sz="3500" i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Acids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5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2005</a:t>
            </a:r>
            <a:r>
              <a:rPr lang="en-US" sz="35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82(6), 934-935. </a:t>
            </a:r>
            <a:endParaRPr lang="en-US" sz="35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11400" y="5105400"/>
            <a:ext cx="13487400" cy="1886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600" dirty="0"/>
              <a:t>	</a:t>
            </a:r>
            <a:endParaRPr lang="en-US" sz="3600" dirty="0" smtClean="0"/>
          </a:p>
          <a:p>
            <a:endParaRPr lang="en-US" sz="3600" b="1" dirty="0"/>
          </a:p>
          <a:p>
            <a:pPr defTabSz="914400"/>
            <a:endParaRPr lang="en-US" sz="3600" b="1" dirty="0"/>
          </a:p>
          <a:p>
            <a:pPr defTabSz="914400"/>
            <a:endParaRPr lang="en-US" sz="3800" dirty="0"/>
          </a:p>
          <a:p>
            <a:pPr defTabSz="914400"/>
            <a:endParaRPr lang="en-US" sz="3800" dirty="0"/>
          </a:p>
          <a:p>
            <a:pPr defTabSz="914400"/>
            <a:r>
              <a:rPr lang="en-US" sz="3800" dirty="0" smtClean="0"/>
              <a:t>The b</a:t>
            </a:r>
            <a:r>
              <a:rPr lang="en-US" sz="3800" dirty="0" smtClean="0"/>
              <a:t>ase </a:t>
            </a:r>
            <a:r>
              <a:rPr lang="en-US" sz="3800" dirty="0" smtClean="0"/>
              <a:t>catalyzed Williamson Ether reaction and </a:t>
            </a:r>
            <a:r>
              <a:rPr lang="en-US" sz="3800" dirty="0" err="1" smtClean="0"/>
              <a:t>intramolecular</a:t>
            </a:r>
            <a:r>
              <a:rPr lang="en-US" sz="3800" dirty="0" smtClean="0"/>
              <a:t> </a:t>
            </a:r>
            <a:r>
              <a:rPr lang="en-US" sz="3800" dirty="0" err="1" smtClean="0"/>
              <a:t>Friedel</a:t>
            </a:r>
            <a:r>
              <a:rPr lang="en-US" sz="3800" dirty="0" smtClean="0"/>
              <a:t>-Crafts cyclization worked well. </a:t>
            </a:r>
            <a:r>
              <a:rPr lang="en-US" sz="3800" dirty="0" smtClean="0"/>
              <a:t>The </a:t>
            </a:r>
            <a:r>
              <a:rPr lang="en-US" sz="3800" dirty="0" smtClean="0"/>
              <a:t>free radical bromination with </a:t>
            </a:r>
            <a:r>
              <a:rPr lang="en-US" sz="3800" dirty="0" smtClean="0"/>
              <a:t>NBS resulted in unreacted starting material as well as unknown products. The crude mixture was purified by column chromatography, but TLC showed that the collected fractions were still impure (</a:t>
            </a:r>
            <a:r>
              <a:rPr lang="en-US" sz="3800" b="1" dirty="0" smtClean="0"/>
              <a:t>Figure 1).</a:t>
            </a:r>
            <a:r>
              <a:rPr lang="en-US" sz="3800" dirty="0" smtClean="0"/>
              <a:t> It showed sufficient separation, so that chromatography could be performed again. </a:t>
            </a:r>
            <a:r>
              <a:rPr lang="en-US" sz="3800" dirty="0" smtClean="0"/>
              <a:t>There was not enough product collected to continue on to the elimination reaction.</a:t>
            </a:r>
          </a:p>
          <a:p>
            <a:pPr defTabSz="914400"/>
            <a:endParaRPr lang="en-US" sz="3800" dirty="0"/>
          </a:p>
          <a:p>
            <a:endParaRPr lang="en-US" sz="3800" dirty="0" smtClean="0"/>
          </a:p>
          <a:p>
            <a:endParaRPr lang="en-US" sz="3800" dirty="0" smtClean="0"/>
          </a:p>
          <a:p>
            <a:endParaRPr lang="en-US" sz="3800" dirty="0" smtClean="0"/>
          </a:p>
          <a:p>
            <a:endParaRPr lang="en-US" sz="3600" b="1" dirty="0" smtClean="0"/>
          </a:p>
          <a:p>
            <a:r>
              <a:rPr lang="en-US" sz="3600" b="1" dirty="0" smtClean="0"/>
              <a:t>Scheme 2. </a:t>
            </a:r>
            <a:r>
              <a:rPr lang="en-US" sz="3600" dirty="0" smtClean="0"/>
              <a:t>Completed Experimental Work Toward Synthesis</a:t>
            </a:r>
            <a:endParaRPr lang="en-US" sz="3600" dirty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b="1" dirty="0" smtClean="0"/>
          </a:p>
          <a:p>
            <a:endParaRPr lang="en-US" sz="3600" b="1" dirty="0"/>
          </a:p>
          <a:p>
            <a:endParaRPr lang="en-US" sz="3600" b="1" dirty="0" smtClean="0"/>
          </a:p>
          <a:p>
            <a:endParaRPr lang="en-US" sz="3600" dirty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3600" dirty="0"/>
          </a:p>
        </p:txBody>
      </p:sp>
      <p:sp>
        <p:nvSpPr>
          <p:cNvPr id="11" name="Rectangle 10"/>
          <p:cNvSpPr/>
          <p:nvPr/>
        </p:nvSpPr>
        <p:spPr>
          <a:xfrm>
            <a:off x="29413200" y="6324600"/>
            <a:ext cx="42375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18415" cmpd="sng">
                  <a:solidFill>
                    <a:srgbClr val="4E67C8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anose="02020603050405020304" pitchFamily="18" charset="0"/>
              </a:rPr>
              <a:t>Future Work</a:t>
            </a:r>
            <a:r>
              <a:rPr lang="en-US" sz="5400" dirty="0" smtClean="0">
                <a:ln w="18415" cmpd="sng">
                  <a:solidFill>
                    <a:srgbClr val="4E67C8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anose="02020603050405020304" pitchFamily="18" charset="0"/>
              </a:rPr>
              <a:t>:</a:t>
            </a:r>
            <a:endParaRPr lang="en-US" sz="5400" dirty="0">
              <a:ln w="18415" cmpd="sng">
                <a:solidFill>
                  <a:srgbClr val="4E67C8"/>
                </a:solidFill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9641800" y="16383000"/>
            <a:ext cx="40366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solidFill>
                    <a:srgbClr val="4E67C8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anose="02020603050405020304" pitchFamily="18" charset="0"/>
              </a:rPr>
              <a:t>Conclusions</a:t>
            </a:r>
            <a:r>
              <a:rPr lang="en-US" sz="5400" dirty="0" smtClean="0">
                <a:ln w="18415" cmpd="sng">
                  <a:solidFill>
                    <a:srgbClr val="4E67C8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anose="02020603050405020304" pitchFamily="18" charset="0"/>
              </a:rPr>
              <a:t>:</a:t>
            </a:r>
            <a:endParaRPr lang="en-US" sz="5400" dirty="0">
              <a:ln w="18415" cmpd="sng">
                <a:solidFill>
                  <a:srgbClr val="4E67C8"/>
                </a:solidFill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565600" y="21259800"/>
            <a:ext cx="63836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solidFill>
                    <a:srgbClr val="4E67C8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anose="02020603050405020304" pitchFamily="18" charset="0"/>
              </a:rPr>
              <a:t>Acknowledgements:</a:t>
            </a:r>
            <a:endParaRPr lang="en-US" sz="5400" dirty="0">
              <a:ln w="18415" cmpd="sng">
                <a:solidFill>
                  <a:srgbClr val="4E67C8"/>
                </a:solidFill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641800" y="24841200"/>
            <a:ext cx="38513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18415" cmpd="sng">
                  <a:solidFill>
                    <a:srgbClr val="4E67C8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anose="02020603050405020304" pitchFamily="18" charset="0"/>
              </a:rPr>
              <a:t>References</a:t>
            </a:r>
            <a:r>
              <a:rPr lang="en-US" sz="5400" dirty="0" smtClean="0">
                <a:ln w="18415" cmpd="sng">
                  <a:solidFill>
                    <a:srgbClr val="4E67C8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anose="02020603050405020304" pitchFamily="18" charset="0"/>
              </a:rPr>
              <a:t>:</a:t>
            </a:r>
            <a:endParaRPr lang="en-US" sz="5400" dirty="0">
              <a:ln w="18415" cmpd="sng">
                <a:solidFill>
                  <a:srgbClr val="4E67C8"/>
                </a:solidFill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935200" y="6324600"/>
            <a:ext cx="72864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8415" cmpd="sng">
                  <a:solidFill>
                    <a:schemeClr val="accent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Results and Discussion:</a:t>
            </a:r>
            <a:endParaRPr lang="en-US" sz="5400" dirty="0">
              <a:ln w="18415" cmpd="sng">
                <a:solidFill>
                  <a:schemeClr val="accent1"/>
                </a:solidFill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035711" y="6324600"/>
            <a:ext cx="4450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Introduction</a:t>
            </a:r>
            <a:r>
              <a:rPr lang="en-US" sz="5400" b="1" cap="all" dirty="0" smtClean="0">
                <a:ln w="0">
                  <a:solidFill>
                    <a:schemeClr val="accent1"/>
                  </a:solidFill>
                </a:ln>
                <a:solidFill>
                  <a:srgbClr val="000000"/>
                </a:solidFill>
                <a:effectLst>
                  <a:reflection blurRad="12700" stA="50000" endPos="50000" dist="5000" dir="5400000" sy="-100000" rotWithShape="0"/>
                </a:effectLst>
              </a:rPr>
              <a:t>:</a:t>
            </a:r>
            <a:endParaRPr lang="en-US" sz="5400" b="1" cap="all" dirty="0">
              <a:ln w="0">
                <a:solidFill>
                  <a:schemeClr val="accent1"/>
                </a:solidFill>
              </a:ln>
              <a:solidFill>
                <a:srgbClr val="00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752600" y="19354800"/>
            <a:ext cx="6775224" cy="17543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1" cap="none" spc="0" dirty="0" smtClean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  <a:p>
            <a:pPr algn="ctr"/>
            <a:r>
              <a:rPr lang="en-US" sz="5400" dirty="0" smtClean="0">
                <a:ln w="18415" cmpd="sng">
                  <a:solidFill>
                    <a:srgbClr val="4E67C8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Experimental Design:</a:t>
            </a:r>
            <a:endParaRPr lang="en-US" sz="5400" dirty="0">
              <a:ln w="18415" cmpd="sng">
                <a:solidFill>
                  <a:srgbClr val="4E67C8"/>
                </a:solidFill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21259800" y="22707600"/>
            <a:ext cx="6705600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 smtClean="0">
                <a:solidFill>
                  <a:prstClr val="black"/>
                </a:solidFill>
              </a:rPr>
              <a:t>Figure 2</a:t>
            </a:r>
            <a:r>
              <a:rPr lang="en-US" sz="2400" dirty="0" smtClean="0">
                <a:solidFill>
                  <a:prstClr val="black"/>
                </a:solidFill>
              </a:rPr>
              <a:t>. </a:t>
            </a:r>
            <a:r>
              <a:rPr lang="en-US" sz="2400" baseline="30000" dirty="0" smtClean="0">
                <a:solidFill>
                  <a:prstClr val="black"/>
                </a:solidFill>
              </a:rPr>
              <a:t>1</a:t>
            </a:r>
            <a:r>
              <a:rPr lang="en-US" sz="2400" dirty="0" smtClean="0">
                <a:solidFill>
                  <a:prstClr val="black"/>
                </a:solidFill>
              </a:rPr>
              <a:t>H NMR Spectra of </a:t>
            </a:r>
            <a:r>
              <a:rPr lang="en-US" sz="2400" dirty="0">
                <a:solidFill>
                  <a:prstClr val="black"/>
                </a:solidFill>
              </a:rPr>
              <a:t>Crude </a:t>
            </a:r>
            <a:r>
              <a:rPr lang="en-US" sz="2400" b="1" dirty="0" smtClean="0">
                <a:solidFill>
                  <a:prstClr val="black"/>
                </a:solidFill>
              </a:rPr>
              <a:t>4</a:t>
            </a:r>
            <a:r>
              <a:rPr lang="en-US" sz="2400" dirty="0" smtClean="0">
                <a:solidFill>
                  <a:prstClr val="black"/>
                </a:solidFill>
              </a:rPr>
              <a:t>. </a:t>
            </a:r>
            <a:r>
              <a:rPr lang="en-US" sz="2400" dirty="0">
                <a:solidFill>
                  <a:prstClr val="black"/>
                </a:solidFill>
              </a:rPr>
              <a:t>IR was used to </a:t>
            </a:r>
            <a:r>
              <a:rPr lang="en-US" sz="2400" dirty="0" smtClean="0">
                <a:solidFill>
                  <a:prstClr val="black"/>
                </a:solidFill>
              </a:rPr>
              <a:t>observe </a:t>
            </a:r>
            <a:r>
              <a:rPr lang="en-US" sz="2400" dirty="0">
                <a:solidFill>
                  <a:prstClr val="black"/>
                </a:solidFill>
              </a:rPr>
              <a:t>the elimination of the alcohol OH stretch after </a:t>
            </a:r>
            <a:r>
              <a:rPr lang="en-US" sz="2400" dirty="0" smtClean="0">
                <a:solidFill>
                  <a:prstClr val="black"/>
                </a:solidFill>
              </a:rPr>
              <a:t>purification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5316200" y="31394400"/>
            <a:ext cx="6781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Figure 3</a:t>
            </a:r>
            <a:r>
              <a:rPr lang="en-US" sz="2800" dirty="0" smtClean="0"/>
              <a:t>. </a:t>
            </a:r>
            <a:r>
              <a:rPr lang="en-US" sz="2800" baseline="30000" dirty="0" smtClean="0">
                <a:solidFill>
                  <a:prstClr val="black"/>
                </a:solidFill>
              </a:rPr>
              <a:t>1</a:t>
            </a:r>
            <a:r>
              <a:rPr lang="en-US" sz="2800" dirty="0" smtClean="0">
                <a:solidFill>
                  <a:prstClr val="black"/>
                </a:solidFill>
              </a:rPr>
              <a:t>H NMR Spectra of Unknown Product in Fraction 3</a:t>
            </a:r>
            <a:r>
              <a:rPr lang="en-US" sz="2800" dirty="0" smtClean="0"/>
              <a:t> and TLC analysis</a:t>
            </a:r>
            <a:endParaRPr lang="en-US" sz="2800" dirty="0"/>
          </a:p>
        </p:txBody>
      </p:sp>
      <p:sp>
        <p:nvSpPr>
          <p:cNvPr id="51" name="TextBox 50"/>
          <p:cNvSpPr txBox="1"/>
          <p:nvPr/>
        </p:nvSpPr>
        <p:spPr>
          <a:xfrm>
            <a:off x="26670000" y="20116800"/>
            <a:ext cx="6897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EtOAc</a:t>
            </a:r>
            <a:endParaRPr lang="en-US" sz="1400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20040600" y="2491740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800" b="1" dirty="0"/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0" y="18364200"/>
            <a:ext cx="1371600" cy="1041722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22174200" y="19659600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A</a:t>
            </a:r>
            <a:endParaRPr lang="en-US" sz="1400" b="1" dirty="0"/>
          </a:p>
        </p:txBody>
      </p:sp>
      <p:sp>
        <p:nvSpPr>
          <p:cNvPr id="67" name="TextBox 66"/>
          <p:cNvSpPr txBox="1"/>
          <p:nvPr/>
        </p:nvSpPr>
        <p:spPr>
          <a:xfrm>
            <a:off x="22936200" y="18364200"/>
            <a:ext cx="300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A</a:t>
            </a:r>
            <a:endParaRPr lang="en-US" sz="1400" b="1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400" y="14249400"/>
            <a:ext cx="8686800" cy="4375573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23469600" y="19354800"/>
            <a:ext cx="2767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</a:t>
            </a:r>
            <a:endParaRPr lang="en-US" sz="1200" b="1" dirty="0"/>
          </a:p>
        </p:txBody>
      </p:sp>
      <p:sp>
        <p:nvSpPr>
          <p:cNvPr id="70" name="TextBox 69"/>
          <p:cNvSpPr txBox="1"/>
          <p:nvPr/>
        </p:nvSpPr>
        <p:spPr>
          <a:xfrm>
            <a:off x="24536400" y="19354800"/>
            <a:ext cx="2762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</a:t>
            </a:r>
            <a:endParaRPr lang="en-US" sz="1200" b="1" dirty="0"/>
          </a:p>
        </p:txBody>
      </p:sp>
      <p:sp>
        <p:nvSpPr>
          <p:cNvPr id="72" name="TextBox 71"/>
          <p:cNvSpPr txBox="1"/>
          <p:nvPr/>
        </p:nvSpPr>
        <p:spPr>
          <a:xfrm>
            <a:off x="17830800" y="23088600"/>
            <a:ext cx="1846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2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24003000" y="19278600"/>
            <a:ext cx="2915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B</a:t>
            </a:r>
            <a:endParaRPr lang="en-US" sz="1400" b="1" dirty="0"/>
          </a:p>
        </p:txBody>
      </p:sp>
      <p:sp>
        <p:nvSpPr>
          <p:cNvPr id="75" name="TextBox 74"/>
          <p:cNvSpPr txBox="1"/>
          <p:nvPr/>
        </p:nvSpPr>
        <p:spPr>
          <a:xfrm>
            <a:off x="23926800" y="18516600"/>
            <a:ext cx="3000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D</a:t>
            </a:r>
            <a:endParaRPr lang="en-US" sz="1400" b="1" dirty="0"/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61000" y="11277600"/>
            <a:ext cx="9313333" cy="2743200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08000" y="25146000"/>
            <a:ext cx="2819400" cy="4302016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2600" y="27127200"/>
            <a:ext cx="12892731" cy="3886200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49400" y="13258800"/>
            <a:ext cx="14859001" cy="2667000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 rotWithShape="1">
          <a:blip r:embed="rId9"/>
          <a:srcRect r="7776"/>
          <a:stretch/>
        </p:blipFill>
        <p:spPr>
          <a:xfrm>
            <a:off x="21336000" y="17602200"/>
            <a:ext cx="6757447" cy="5118287"/>
          </a:xfrm>
          <a:prstGeom prst="rect">
            <a:avLst/>
          </a:prstGeom>
          <a:ln>
            <a:solidFill>
              <a:srgbClr val="4E67C8"/>
            </a:solidFill>
          </a:ln>
        </p:spPr>
      </p:pic>
      <p:pic>
        <p:nvPicPr>
          <p:cNvPr id="85" name="Picture 84"/>
          <p:cNvPicPr>
            <a:picLocks noChangeAspect="1"/>
          </p:cNvPicPr>
          <p:nvPr/>
        </p:nvPicPr>
        <p:blipFill rotWithShape="1">
          <a:blip r:embed="rId10"/>
          <a:srcRect l="-1" r="6264"/>
          <a:stretch/>
        </p:blipFill>
        <p:spPr>
          <a:xfrm>
            <a:off x="13944600" y="17526000"/>
            <a:ext cx="6894579" cy="513789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6" name="Picture 85"/>
          <p:cNvPicPr>
            <a:picLocks noChangeAspect="1"/>
          </p:cNvPicPr>
          <p:nvPr/>
        </p:nvPicPr>
        <p:blipFill rotWithShape="1">
          <a:blip r:embed="rId11"/>
          <a:srcRect r="7519"/>
          <a:stretch/>
        </p:blipFill>
        <p:spPr>
          <a:xfrm>
            <a:off x="14935200" y="23926800"/>
            <a:ext cx="9372600" cy="7079317"/>
          </a:xfrm>
          <a:prstGeom prst="rect">
            <a:avLst/>
          </a:prstGeom>
          <a:ln>
            <a:solidFill>
              <a:srgbClr val="4E67C8"/>
            </a:solidFill>
          </a:ln>
        </p:spPr>
      </p:pic>
      <p:sp>
        <p:nvSpPr>
          <p:cNvPr id="87" name="TextBox 86"/>
          <p:cNvSpPr txBox="1"/>
          <p:nvPr/>
        </p:nvSpPr>
        <p:spPr>
          <a:xfrm>
            <a:off x="25908000" y="20955000"/>
            <a:ext cx="6897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/>
              <a:t>EtOAc</a:t>
            </a:r>
            <a:endParaRPr lang="en-US" sz="1400" b="1" dirty="0"/>
          </a:p>
        </p:txBody>
      </p:sp>
      <p:sp>
        <p:nvSpPr>
          <p:cNvPr id="88" name="TextBox 87"/>
          <p:cNvSpPr txBox="1"/>
          <p:nvPr/>
        </p:nvSpPr>
        <p:spPr>
          <a:xfrm>
            <a:off x="24841200" y="20574000"/>
            <a:ext cx="761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err="1" smtClean="0"/>
              <a:t>EtOAc</a:t>
            </a:r>
            <a:endParaRPr lang="en-US" sz="1400" b="1" dirty="0"/>
          </a:p>
        </p:txBody>
      </p:sp>
      <p:sp>
        <p:nvSpPr>
          <p:cNvPr id="89" name="TextBox 88"/>
          <p:cNvSpPr txBox="1"/>
          <p:nvPr/>
        </p:nvSpPr>
        <p:spPr>
          <a:xfrm>
            <a:off x="25374600" y="20116800"/>
            <a:ext cx="2767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C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25755600" y="18288000"/>
            <a:ext cx="2835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D</a:t>
            </a:r>
            <a:endParaRPr lang="en-US" sz="1200" b="1" dirty="0"/>
          </a:p>
        </p:txBody>
      </p:sp>
      <p:pic>
        <p:nvPicPr>
          <p:cNvPr id="91" name="Picture 9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554200" y="18211800"/>
            <a:ext cx="1930400" cy="914400"/>
          </a:xfrm>
          <a:prstGeom prst="rect">
            <a:avLst/>
          </a:prstGeom>
        </p:spPr>
      </p:pic>
      <p:sp>
        <p:nvSpPr>
          <p:cNvPr id="92" name="TextBox 91"/>
          <p:cNvSpPr txBox="1"/>
          <p:nvPr/>
        </p:nvSpPr>
        <p:spPr>
          <a:xfrm>
            <a:off x="14325600" y="19964400"/>
            <a:ext cx="2744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A</a:t>
            </a:r>
            <a:endParaRPr lang="en-US" sz="1200" b="1" dirty="0"/>
          </a:p>
        </p:txBody>
      </p:sp>
      <p:sp>
        <p:nvSpPr>
          <p:cNvPr id="93" name="Rectangle 92"/>
          <p:cNvSpPr/>
          <p:nvPr/>
        </p:nvSpPr>
        <p:spPr>
          <a:xfrm>
            <a:off x="14706600" y="18211800"/>
            <a:ext cx="2744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1" dirty="0" smtClean="0"/>
              <a:t>A</a:t>
            </a:r>
            <a:endParaRPr lang="en-US" sz="1200" b="1" dirty="0"/>
          </a:p>
        </p:txBody>
      </p:sp>
      <p:sp>
        <p:nvSpPr>
          <p:cNvPr id="99" name="TextBox 98"/>
          <p:cNvSpPr txBox="1"/>
          <p:nvPr/>
        </p:nvSpPr>
        <p:spPr>
          <a:xfrm>
            <a:off x="15773400" y="18669000"/>
            <a:ext cx="2762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</a:t>
            </a:r>
            <a:endParaRPr lang="en-US" sz="1200" b="1" dirty="0"/>
          </a:p>
        </p:txBody>
      </p:sp>
      <p:sp>
        <p:nvSpPr>
          <p:cNvPr id="102" name="TextBox 101"/>
          <p:cNvSpPr txBox="1"/>
          <p:nvPr/>
        </p:nvSpPr>
        <p:spPr>
          <a:xfrm>
            <a:off x="16992600" y="18592800"/>
            <a:ext cx="2762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B</a:t>
            </a:r>
            <a:endParaRPr lang="en-US" sz="1200" b="1" dirty="0"/>
          </a:p>
        </p:txBody>
      </p:sp>
      <p:sp>
        <p:nvSpPr>
          <p:cNvPr id="103" name="TextBox 102"/>
          <p:cNvSpPr txBox="1"/>
          <p:nvPr/>
        </p:nvSpPr>
        <p:spPr>
          <a:xfrm>
            <a:off x="17907000" y="20269200"/>
            <a:ext cx="2788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C</a:t>
            </a:r>
            <a:endParaRPr lang="en-US" sz="1200" b="1" dirty="0"/>
          </a:p>
        </p:txBody>
      </p:sp>
      <p:sp>
        <p:nvSpPr>
          <p:cNvPr id="104" name="TextBox 103"/>
          <p:cNvSpPr txBox="1"/>
          <p:nvPr/>
        </p:nvSpPr>
        <p:spPr>
          <a:xfrm>
            <a:off x="15163800" y="18211800"/>
            <a:ext cx="2788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C</a:t>
            </a:r>
            <a:endParaRPr lang="en-US" sz="1200" b="1" dirty="0"/>
          </a:p>
        </p:txBody>
      </p:sp>
      <p:sp>
        <p:nvSpPr>
          <p:cNvPr id="105" name="TextBox 104"/>
          <p:cNvSpPr txBox="1"/>
          <p:nvPr/>
        </p:nvSpPr>
        <p:spPr>
          <a:xfrm>
            <a:off x="17297400" y="20193000"/>
            <a:ext cx="2835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D</a:t>
            </a:r>
            <a:endParaRPr lang="en-US" sz="1200" b="1" dirty="0"/>
          </a:p>
        </p:txBody>
      </p:sp>
      <p:sp>
        <p:nvSpPr>
          <p:cNvPr id="106" name="TextBox 105"/>
          <p:cNvSpPr txBox="1"/>
          <p:nvPr/>
        </p:nvSpPr>
        <p:spPr>
          <a:xfrm>
            <a:off x="15392400" y="18592800"/>
            <a:ext cx="2835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D</a:t>
            </a:r>
            <a:endParaRPr lang="en-US" sz="1200" b="1" dirty="0"/>
          </a:p>
        </p:txBody>
      </p:sp>
      <p:pic>
        <p:nvPicPr>
          <p:cNvPr id="108" name="Picture 10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840200" y="25450800"/>
            <a:ext cx="1524000" cy="1166813"/>
          </a:xfrm>
          <a:prstGeom prst="rect">
            <a:avLst/>
          </a:prstGeom>
        </p:spPr>
      </p:pic>
      <p:sp>
        <p:nvSpPr>
          <p:cNvPr id="109" name="TextBox 108"/>
          <p:cNvSpPr txBox="1"/>
          <p:nvPr/>
        </p:nvSpPr>
        <p:spPr>
          <a:xfrm>
            <a:off x="18059400" y="25527000"/>
            <a:ext cx="3165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D</a:t>
            </a:r>
            <a:endParaRPr lang="en-US" sz="1600" b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17602200" y="26517600"/>
            <a:ext cx="3102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C</a:t>
            </a:r>
            <a:endParaRPr lang="en-US" sz="1600" b="1" dirty="0"/>
          </a:p>
        </p:txBody>
      </p:sp>
      <p:sp>
        <p:nvSpPr>
          <p:cNvPr id="112" name="Rectangle 111"/>
          <p:cNvSpPr/>
          <p:nvPr/>
        </p:nvSpPr>
        <p:spPr>
          <a:xfrm>
            <a:off x="18059400" y="26441400"/>
            <a:ext cx="533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/>
              <a:t>B</a:t>
            </a:r>
            <a:endParaRPr lang="en-US" sz="1600" b="1" dirty="0"/>
          </a:p>
        </p:txBody>
      </p:sp>
      <p:sp>
        <p:nvSpPr>
          <p:cNvPr id="113" name="TextBox 112"/>
          <p:cNvSpPr txBox="1"/>
          <p:nvPr/>
        </p:nvSpPr>
        <p:spPr>
          <a:xfrm>
            <a:off x="15011400" y="28727400"/>
            <a:ext cx="10203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Unknown</a:t>
            </a:r>
            <a:endParaRPr lang="en-US" sz="1600" dirty="0"/>
          </a:p>
        </p:txBody>
      </p:sp>
      <p:sp>
        <p:nvSpPr>
          <p:cNvPr id="114" name="Rectangle 113"/>
          <p:cNvSpPr/>
          <p:nvPr/>
        </p:nvSpPr>
        <p:spPr>
          <a:xfrm>
            <a:off x="19126200" y="26517600"/>
            <a:ext cx="533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/>
              <a:t>B</a:t>
            </a:r>
            <a:endParaRPr lang="en-US" sz="1600" b="1" dirty="0"/>
          </a:p>
        </p:txBody>
      </p:sp>
      <p:sp>
        <p:nvSpPr>
          <p:cNvPr id="115" name="TextBox 114"/>
          <p:cNvSpPr txBox="1"/>
          <p:nvPr/>
        </p:nvSpPr>
        <p:spPr>
          <a:xfrm>
            <a:off x="20574000" y="27355800"/>
            <a:ext cx="3102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C</a:t>
            </a:r>
            <a:endParaRPr lang="en-US" sz="1600" b="1" dirty="0"/>
          </a:p>
        </p:txBody>
      </p:sp>
      <p:sp>
        <p:nvSpPr>
          <p:cNvPr id="116" name="TextBox 115"/>
          <p:cNvSpPr txBox="1"/>
          <p:nvPr/>
        </p:nvSpPr>
        <p:spPr>
          <a:xfrm>
            <a:off x="20955000" y="24612600"/>
            <a:ext cx="3165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D</a:t>
            </a:r>
            <a:endParaRPr lang="en-US" sz="1600" b="1" dirty="0"/>
          </a:p>
        </p:txBody>
      </p:sp>
      <p:sp>
        <p:nvSpPr>
          <p:cNvPr id="117" name="TextBox 116"/>
          <p:cNvSpPr txBox="1"/>
          <p:nvPr/>
        </p:nvSpPr>
        <p:spPr>
          <a:xfrm>
            <a:off x="17068800" y="25450800"/>
            <a:ext cx="3257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A</a:t>
            </a:r>
            <a:endParaRPr lang="en-US" sz="1600" b="1" dirty="0"/>
          </a:p>
        </p:txBody>
      </p:sp>
      <p:sp>
        <p:nvSpPr>
          <p:cNvPr id="122" name="TextBox 121"/>
          <p:cNvSpPr txBox="1"/>
          <p:nvPr/>
        </p:nvSpPr>
        <p:spPr>
          <a:xfrm>
            <a:off x="13944600" y="22707600"/>
            <a:ext cx="5465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Figure 3.</a:t>
            </a:r>
            <a:r>
              <a:rPr lang="en-US" sz="2400" b="1" baseline="30000" dirty="0" smtClean="0">
                <a:solidFill>
                  <a:prstClr val="black"/>
                </a:solidFill>
              </a:rPr>
              <a:t>1</a:t>
            </a:r>
            <a:r>
              <a:rPr lang="en-US" sz="2400" b="1" dirty="0" smtClean="0">
                <a:solidFill>
                  <a:prstClr val="black"/>
                </a:solidFill>
              </a:rPr>
              <a:t>H </a:t>
            </a:r>
            <a:r>
              <a:rPr lang="en-US" sz="2400" dirty="0">
                <a:solidFill>
                  <a:prstClr val="black"/>
                </a:solidFill>
              </a:rPr>
              <a:t>NMR Spectra </a:t>
            </a:r>
            <a:r>
              <a:rPr lang="en-US" sz="2400" dirty="0" smtClean="0">
                <a:solidFill>
                  <a:prstClr val="black"/>
                </a:solidFill>
              </a:rPr>
              <a:t>of Purified </a:t>
            </a:r>
            <a:r>
              <a:rPr lang="en-US" sz="2400" b="1" dirty="0" smtClean="0">
                <a:solidFill>
                  <a:prstClr val="black"/>
                </a:solidFill>
              </a:rPr>
              <a:t>3</a:t>
            </a:r>
            <a:r>
              <a:rPr lang="en-US" sz="2400" dirty="0" smtClean="0">
                <a:solidFill>
                  <a:prstClr val="black"/>
                </a:solidFill>
              </a:rPr>
              <a:t>  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ＭＳ ゴシック"/>
        <a:font script="Hang" typeface="HY그래픽B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ゴシック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4229</TotalTime>
  <Words>398</Words>
  <Application>Microsoft Macintosh PowerPoint</Application>
  <PresentationFormat>Custom</PresentationFormat>
  <Paragraphs>127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Slipstream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Bryanna Dowcett</cp:lastModifiedBy>
  <cp:revision>209</cp:revision>
  <dcterms:created xsi:type="dcterms:W3CDTF">2012-04-23T20:12:21Z</dcterms:created>
  <dcterms:modified xsi:type="dcterms:W3CDTF">2015-12-09T16:59:21Z</dcterms:modified>
</cp:coreProperties>
</file>