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4" r:id="rId1"/>
  </p:sldMasterIdLst>
  <p:notesMasterIdLst>
    <p:notesMasterId r:id="rId3"/>
  </p:notesMasterIdLst>
  <p:sldIdLst>
    <p:sldId id="256" r:id="rId2"/>
  </p:sldIdLst>
  <p:sldSz cx="43891200" cy="32918400"/>
  <p:notesSz cx="6858000" cy="9144000"/>
  <p:defaultText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defaultTextStyle>
  <p:extLst>
    <p:ext uri="{521415D9-36F7-43E2-AB2F-B90AF26B5E84}">
      <p14:sectionLst xmlns:p14="http://schemas.microsoft.com/office/powerpoint/2010/main">
        <p14:section name="Untitled Section" id="{FACCC5B0-4464-4606-8EC5-20E297B82AE9}">
          <p14:sldIdLst>
            <p14:sldId id="256"/>
          </p14:sldIdLst>
        </p14:section>
      </p14:sectionLst>
    </p:ext>
    <p:ext uri="{EFAFB233-063F-42B5-8137-9DF3F51BA10A}">
      <p15:sldGuideLst xmlns:p15="http://schemas.microsoft.com/office/powerpoint/2012/main">
        <p15:guide id="1" orient="horz" pos="10368">
          <p15:clr>
            <a:srgbClr val="A4A3A4"/>
          </p15:clr>
        </p15:guide>
        <p15:guide id="2"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02A6"/>
    <a:srgbClr val="01244F"/>
    <a:srgbClr val="024CA6"/>
    <a:srgbClr val="2D23F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0" autoAdjust="0"/>
    <p:restoredTop sz="94434" autoAdjust="0"/>
  </p:normalViewPr>
  <p:slideViewPr>
    <p:cSldViewPr>
      <p:cViewPr>
        <p:scale>
          <a:sx n="33" d="100"/>
          <a:sy n="33" d="100"/>
        </p:scale>
        <p:origin x="-1536" y="-804"/>
      </p:cViewPr>
      <p:guideLst>
        <p:guide orient="horz" pos="10368"/>
        <p:guide pos="13824"/>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image" Target="../media/image1.emf"/><Relationship Id="rId4" Type="http://schemas.openxmlformats.org/officeDocument/2006/relationships/image" Target="../media/image4.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5939518-FA92-43F0-A708-4DD168A4CF4E}" type="datetimeFigureOut">
              <a:rPr lang="en-GB" smtClean="0"/>
              <a:t>09/12/2015</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63E2FAE-5C15-427B-ABCA-EC975D15C845}" type="slidenum">
              <a:rPr lang="en-GB" smtClean="0"/>
              <a:t>‹#›</a:t>
            </a:fld>
            <a:endParaRPr lang="en-GB"/>
          </a:p>
        </p:txBody>
      </p:sp>
    </p:spTree>
    <p:extLst>
      <p:ext uri="{BB962C8B-B14F-4D97-AF65-F5344CB8AC3E}">
        <p14:creationId xmlns:p14="http://schemas.microsoft.com/office/powerpoint/2010/main" val="31363576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63E2FAE-5C15-427B-ABCA-EC975D15C845}" type="slidenum">
              <a:rPr lang="en-GB" smtClean="0"/>
              <a:t>1</a:t>
            </a:fld>
            <a:endParaRPr lang="en-GB"/>
          </a:p>
        </p:txBody>
      </p:sp>
    </p:spTree>
    <p:extLst>
      <p:ext uri="{BB962C8B-B14F-4D97-AF65-F5344CB8AC3E}">
        <p14:creationId xmlns:p14="http://schemas.microsoft.com/office/powerpoint/2010/main" val="17191799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486400" y="5387342"/>
            <a:ext cx="32918400" cy="11460480"/>
          </a:xfrm>
        </p:spPr>
        <p:txBody>
          <a:bodyPr anchor="b"/>
          <a:lstStyle>
            <a:lvl1pPr algn="ctr">
              <a:defRPr sz="21600"/>
            </a:lvl1pPr>
          </a:lstStyle>
          <a:p>
            <a:r>
              <a:rPr lang="en-US" smtClean="0"/>
              <a:t>Click to edit Master title style</a:t>
            </a:r>
            <a:endParaRPr lang="en-US"/>
          </a:p>
        </p:txBody>
      </p:sp>
      <p:sp>
        <p:nvSpPr>
          <p:cNvPr id="3" name="Subtitle 2"/>
          <p:cNvSpPr>
            <a:spLocks noGrp="1"/>
          </p:cNvSpPr>
          <p:nvPr>
            <p:ph type="subTitle" idx="1"/>
          </p:nvPr>
        </p:nvSpPr>
        <p:spPr>
          <a:xfrm>
            <a:off x="5486400" y="17289782"/>
            <a:ext cx="32918400" cy="7947658"/>
          </a:xfrm>
        </p:spPr>
        <p:txBody>
          <a:bodyPr/>
          <a:lstStyle>
            <a:lvl1pPr marL="0" indent="0" algn="ctr">
              <a:buNone/>
              <a:defRPr sz="8640"/>
            </a:lvl1pPr>
            <a:lvl2pPr marL="1645920" indent="0" algn="ctr">
              <a:buNone/>
              <a:defRPr sz="7200"/>
            </a:lvl2pPr>
            <a:lvl3pPr marL="3291840" indent="0" algn="ctr">
              <a:buNone/>
              <a:defRPr sz="6480"/>
            </a:lvl3pPr>
            <a:lvl4pPr marL="4937760" indent="0" algn="ctr">
              <a:buNone/>
              <a:defRPr sz="5760"/>
            </a:lvl4pPr>
            <a:lvl5pPr marL="6583680" indent="0" algn="ctr">
              <a:buNone/>
              <a:defRPr sz="5760"/>
            </a:lvl5pPr>
            <a:lvl6pPr marL="8229600" indent="0" algn="ctr">
              <a:buNone/>
              <a:defRPr sz="5760"/>
            </a:lvl6pPr>
            <a:lvl7pPr marL="9875520" indent="0" algn="ctr">
              <a:buNone/>
              <a:defRPr sz="5760"/>
            </a:lvl7pPr>
            <a:lvl8pPr marL="11521440" indent="0" algn="ctr">
              <a:buNone/>
              <a:defRPr sz="5760"/>
            </a:lvl8pPr>
            <a:lvl9pPr marL="13167360" indent="0" algn="ctr">
              <a:buNone/>
              <a:defRPr sz="576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BF82037-4B70-4EA4-A413-A03073B84B9E}" type="datetimeFigureOut">
              <a:rPr lang="en-US" smtClean="0"/>
              <a:pPr/>
              <a:t>09-Dec-15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6027678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BF82037-4B70-4EA4-A413-A03073B84B9E}" type="datetimeFigureOut">
              <a:rPr lang="en-US" smtClean="0"/>
              <a:pPr/>
              <a:t>09-Dec-15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11721682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0" y="8206745"/>
            <a:ext cx="37856160" cy="13693138"/>
          </a:xfrm>
        </p:spPr>
        <p:txBody>
          <a:bodyPr anchor="b"/>
          <a:lstStyle>
            <a:lvl1pPr>
              <a:defRPr sz="21600"/>
            </a:lvl1pPr>
          </a:lstStyle>
          <a:p>
            <a:r>
              <a:rPr lang="en-US" smtClean="0"/>
              <a:t>Click to edit Master title style</a:t>
            </a:r>
            <a:endParaRPr lang="en-US"/>
          </a:p>
        </p:txBody>
      </p:sp>
      <p:sp>
        <p:nvSpPr>
          <p:cNvPr id="3" name="Text Placeholder 2"/>
          <p:cNvSpPr>
            <a:spLocks noGrp="1"/>
          </p:cNvSpPr>
          <p:nvPr>
            <p:ph type="body" idx="1"/>
          </p:nvPr>
        </p:nvSpPr>
        <p:spPr>
          <a:xfrm>
            <a:off x="2994660" y="22029425"/>
            <a:ext cx="37856160" cy="7200898"/>
          </a:xfrm>
        </p:spPr>
        <p:txBody>
          <a:bodyPr/>
          <a:lstStyle>
            <a:lvl1pPr marL="0" indent="0">
              <a:buNone/>
              <a:defRPr sz="8640">
                <a:solidFill>
                  <a:schemeClr val="tx1">
                    <a:tint val="75000"/>
                  </a:schemeClr>
                </a:solidFill>
              </a:defRPr>
            </a:lvl1pPr>
            <a:lvl2pPr marL="1645920" indent="0">
              <a:buNone/>
              <a:defRPr sz="7200">
                <a:solidFill>
                  <a:schemeClr val="tx1">
                    <a:tint val="75000"/>
                  </a:schemeClr>
                </a:solidFill>
              </a:defRPr>
            </a:lvl2pPr>
            <a:lvl3pPr marL="3291840" indent="0">
              <a:buNone/>
              <a:defRPr sz="6480">
                <a:solidFill>
                  <a:schemeClr val="tx1">
                    <a:tint val="75000"/>
                  </a:schemeClr>
                </a:solidFill>
              </a:defRPr>
            </a:lvl3pPr>
            <a:lvl4pPr marL="4937760" indent="0">
              <a:buNone/>
              <a:defRPr sz="5760">
                <a:solidFill>
                  <a:schemeClr val="tx1">
                    <a:tint val="75000"/>
                  </a:schemeClr>
                </a:solidFill>
              </a:defRPr>
            </a:lvl4pPr>
            <a:lvl5pPr marL="6583680" indent="0">
              <a:buNone/>
              <a:defRPr sz="5760">
                <a:solidFill>
                  <a:schemeClr val="tx1">
                    <a:tint val="75000"/>
                  </a:schemeClr>
                </a:solidFill>
              </a:defRPr>
            </a:lvl5pPr>
            <a:lvl6pPr marL="8229600" indent="0">
              <a:buNone/>
              <a:defRPr sz="5760">
                <a:solidFill>
                  <a:schemeClr val="tx1">
                    <a:tint val="75000"/>
                  </a:schemeClr>
                </a:solidFill>
              </a:defRPr>
            </a:lvl6pPr>
            <a:lvl7pPr marL="9875520" indent="0">
              <a:buNone/>
              <a:defRPr sz="5760">
                <a:solidFill>
                  <a:schemeClr val="tx1">
                    <a:tint val="75000"/>
                  </a:schemeClr>
                </a:solidFill>
              </a:defRPr>
            </a:lvl7pPr>
            <a:lvl8pPr marL="11521440" indent="0">
              <a:buNone/>
              <a:defRPr sz="5760">
                <a:solidFill>
                  <a:schemeClr val="tx1">
                    <a:tint val="75000"/>
                  </a:schemeClr>
                </a:solidFill>
              </a:defRPr>
            </a:lvl8pPr>
            <a:lvl9pPr marL="13167360" indent="0">
              <a:buNone/>
              <a:defRPr sz="576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BF82037-4B70-4EA4-A413-A03073B84B9E}" type="datetimeFigureOut">
              <a:rPr lang="en-US" smtClean="0"/>
              <a:pPr/>
              <a:t>09-Dec-15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34712345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017520" y="8763000"/>
            <a:ext cx="18653760" cy="208864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219920" y="8763000"/>
            <a:ext cx="18653760" cy="208864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BF82037-4B70-4EA4-A413-A03073B84B9E}" type="datetimeFigureOut">
              <a:rPr lang="en-US" smtClean="0"/>
              <a:pPr/>
              <a:t>09-Dec-15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29254932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3"/>
            <a:ext cx="37856160" cy="6362702"/>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3023239" y="8069582"/>
            <a:ext cx="18568033" cy="395477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smtClean="0"/>
              <a:t>Click to edit Master text styles</a:t>
            </a:r>
          </a:p>
        </p:txBody>
      </p:sp>
      <p:sp>
        <p:nvSpPr>
          <p:cNvPr id="4" name="Content Placeholder 3"/>
          <p:cNvSpPr>
            <a:spLocks noGrp="1"/>
          </p:cNvSpPr>
          <p:nvPr>
            <p:ph sz="half" idx="2"/>
          </p:nvPr>
        </p:nvSpPr>
        <p:spPr>
          <a:xfrm>
            <a:off x="3023239" y="12024360"/>
            <a:ext cx="18568033" cy="176860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19920" y="8069582"/>
            <a:ext cx="18659477" cy="395477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smtClean="0"/>
              <a:t>Click to edit Master text styles</a:t>
            </a:r>
          </a:p>
        </p:txBody>
      </p:sp>
      <p:sp>
        <p:nvSpPr>
          <p:cNvPr id="6" name="Content Placeholder 5"/>
          <p:cNvSpPr>
            <a:spLocks noGrp="1"/>
          </p:cNvSpPr>
          <p:nvPr>
            <p:ph sz="quarter" idx="4"/>
          </p:nvPr>
        </p:nvSpPr>
        <p:spPr>
          <a:xfrm>
            <a:off x="22219920" y="12024360"/>
            <a:ext cx="18659477" cy="176860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BF82037-4B70-4EA4-A413-A03073B84B9E}" type="datetimeFigureOut">
              <a:rPr lang="en-US" smtClean="0"/>
              <a:pPr/>
              <a:t>09-Dec-15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30549459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BF82037-4B70-4EA4-A413-A03073B84B9E}" type="datetimeFigureOut">
              <a:rPr lang="en-US" smtClean="0"/>
              <a:pPr/>
              <a:t>09-Dec-15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20700100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BF82037-4B70-4EA4-A413-A03073B84B9E}" type="datetimeFigureOut">
              <a:rPr lang="en-US" smtClean="0"/>
              <a:pPr/>
              <a:t>09-Dec-15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10569503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9" y="2194560"/>
            <a:ext cx="14156053" cy="7680960"/>
          </a:xfrm>
        </p:spPr>
        <p:txBody>
          <a:bodyPr anchor="b"/>
          <a:lstStyle>
            <a:lvl1pPr>
              <a:defRPr sz="11520"/>
            </a:lvl1pPr>
          </a:lstStyle>
          <a:p>
            <a:r>
              <a:rPr lang="en-US" smtClean="0"/>
              <a:t>Click to edit Master title style</a:t>
            </a:r>
            <a:endParaRPr lang="en-US"/>
          </a:p>
        </p:txBody>
      </p:sp>
      <p:sp>
        <p:nvSpPr>
          <p:cNvPr id="3" name="Content Placeholder 2"/>
          <p:cNvSpPr>
            <a:spLocks noGrp="1"/>
          </p:cNvSpPr>
          <p:nvPr>
            <p:ph idx="1"/>
          </p:nvPr>
        </p:nvSpPr>
        <p:spPr>
          <a:xfrm>
            <a:off x="18659477" y="4739642"/>
            <a:ext cx="22219920" cy="23393400"/>
          </a:xfrm>
        </p:spPr>
        <p:txBody>
          <a:bodyPr/>
          <a:lstStyle>
            <a:lvl1pPr>
              <a:defRPr sz="11520"/>
            </a:lvl1pPr>
            <a:lvl2pPr>
              <a:defRPr sz="10080"/>
            </a:lvl2pPr>
            <a:lvl3pPr>
              <a:defRPr sz="8640"/>
            </a:lvl3pPr>
            <a:lvl4pPr>
              <a:defRPr sz="7200"/>
            </a:lvl4pPr>
            <a:lvl5pPr>
              <a:defRPr sz="7200"/>
            </a:lvl5pPr>
            <a:lvl6pPr>
              <a:defRPr sz="7200"/>
            </a:lvl6pPr>
            <a:lvl7pPr>
              <a:defRPr sz="7200"/>
            </a:lvl7pPr>
            <a:lvl8pPr>
              <a:defRPr sz="7200"/>
            </a:lvl8pPr>
            <a:lvl9pPr>
              <a:defRPr sz="7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3023239" y="9875520"/>
            <a:ext cx="14156053" cy="18295622"/>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BF82037-4B70-4EA4-A413-A03073B84B9E}" type="datetimeFigureOut">
              <a:rPr lang="en-US" smtClean="0"/>
              <a:pPr/>
              <a:t>09-Dec-15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410713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9" y="2194560"/>
            <a:ext cx="14156053" cy="7680960"/>
          </a:xfrm>
        </p:spPr>
        <p:txBody>
          <a:bodyPr anchor="b"/>
          <a:lstStyle>
            <a:lvl1pPr>
              <a:defRPr sz="11520"/>
            </a:lvl1pPr>
          </a:lstStyle>
          <a:p>
            <a:r>
              <a:rPr lang="en-US" smtClean="0"/>
              <a:t>Click to edit Master title style</a:t>
            </a:r>
            <a:endParaRPr lang="en-US"/>
          </a:p>
        </p:txBody>
      </p:sp>
      <p:sp>
        <p:nvSpPr>
          <p:cNvPr id="3" name="Picture Placeholder 2"/>
          <p:cNvSpPr>
            <a:spLocks noGrp="1"/>
          </p:cNvSpPr>
          <p:nvPr>
            <p:ph type="pic" idx="1"/>
          </p:nvPr>
        </p:nvSpPr>
        <p:spPr>
          <a:xfrm>
            <a:off x="18659477" y="4739642"/>
            <a:ext cx="22219920" cy="23393400"/>
          </a:xfrm>
        </p:spPr>
        <p:txBody>
          <a:bodyPr/>
          <a:lstStyle>
            <a:lvl1pPr marL="0" indent="0">
              <a:buNone/>
              <a:defRPr sz="11520"/>
            </a:lvl1pPr>
            <a:lvl2pPr marL="1645920" indent="0">
              <a:buNone/>
              <a:defRPr sz="10080"/>
            </a:lvl2pPr>
            <a:lvl3pPr marL="3291840" indent="0">
              <a:buNone/>
              <a:defRPr sz="8640"/>
            </a:lvl3pPr>
            <a:lvl4pPr marL="4937760" indent="0">
              <a:buNone/>
              <a:defRPr sz="7200"/>
            </a:lvl4pPr>
            <a:lvl5pPr marL="6583680" indent="0">
              <a:buNone/>
              <a:defRPr sz="7200"/>
            </a:lvl5pPr>
            <a:lvl6pPr marL="8229600" indent="0">
              <a:buNone/>
              <a:defRPr sz="7200"/>
            </a:lvl6pPr>
            <a:lvl7pPr marL="9875520" indent="0">
              <a:buNone/>
              <a:defRPr sz="7200"/>
            </a:lvl7pPr>
            <a:lvl8pPr marL="11521440" indent="0">
              <a:buNone/>
              <a:defRPr sz="7200"/>
            </a:lvl8pPr>
            <a:lvl9pPr marL="13167360" indent="0">
              <a:buNone/>
              <a:defRPr sz="7200"/>
            </a:lvl9pPr>
          </a:lstStyle>
          <a:p>
            <a:endParaRPr lang="en-US"/>
          </a:p>
        </p:txBody>
      </p:sp>
      <p:sp>
        <p:nvSpPr>
          <p:cNvPr id="4" name="Text Placeholder 3"/>
          <p:cNvSpPr>
            <a:spLocks noGrp="1"/>
          </p:cNvSpPr>
          <p:nvPr>
            <p:ph type="body" sz="half" idx="2"/>
          </p:nvPr>
        </p:nvSpPr>
        <p:spPr>
          <a:xfrm>
            <a:off x="3023239" y="9875520"/>
            <a:ext cx="14156053" cy="18295622"/>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BF82037-4B70-4EA4-A413-A03073B84B9E}" type="datetimeFigureOut">
              <a:rPr lang="en-US" smtClean="0"/>
              <a:pPr/>
              <a:t>09-Dec-15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1885328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BF82037-4B70-4EA4-A413-A03073B84B9E}" type="datetimeFigureOut">
              <a:rPr lang="en-US" smtClean="0"/>
              <a:pPr/>
              <a:t>09-Dec-15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34561690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0" y="1752600"/>
            <a:ext cx="9464040" cy="2789682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017520" y="1752600"/>
            <a:ext cx="27843480" cy="2789682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BF82037-4B70-4EA4-A413-A03073B84B9E}" type="datetimeFigureOut">
              <a:rPr lang="en-US" smtClean="0"/>
              <a:pPr/>
              <a:t>09-Dec-15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16928121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3"/>
            <a:ext cx="37856160" cy="6362702"/>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3017520" y="30510482"/>
            <a:ext cx="9875520" cy="1752600"/>
          </a:xfrm>
          <a:prstGeom prst="rect">
            <a:avLst/>
          </a:prstGeom>
        </p:spPr>
        <p:txBody>
          <a:bodyPr vert="horz" lIns="91440" tIns="45720" rIns="91440" bIns="45720" rtlCol="0" anchor="ctr"/>
          <a:lstStyle>
            <a:lvl1pPr algn="l">
              <a:defRPr sz="4320">
                <a:solidFill>
                  <a:schemeClr val="tx1">
                    <a:tint val="75000"/>
                  </a:schemeClr>
                </a:solidFill>
              </a:defRPr>
            </a:lvl1pPr>
          </a:lstStyle>
          <a:p>
            <a:fld id="{FBF82037-4B70-4EA4-A413-A03073B84B9E}" type="datetimeFigureOut">
              <a:rPr lang="en-US" smtClean="0"/>
              <a:pPr/>
              <a:t>09-Dec-15</a:t>
            </a:fld>
            <a:endParaRPr lang="en-US" dirty="0"/>
          </a:p>
        </p:txBody>
      </p:sp>
      <p:sp>
        <p:nvSpPr>
          <p:cNvPr id="5" name="Footer Placeholder 4"/>
          <p:cNvSpPr>
            <a:spLocks noGrp="1"/>
          </p:cNvSpPr>
          <p:nvPr>
            <p:ph type="ftr" sz="quarter" idx="3"/>
          </p:nvPr>
        </p:nvSpPr>
        <p:spPr>
          <a:xfrm>
            <a:off x="14538960" y="30510482"/>
            <a:ext cx="14813280" cy="1752600"/>
          </a:xfrm>
          <a:prstGeom prst="rect">
            <a:avLst/>
          </a:prstGeom>
        </p:spPr>
        <p:txBody>
          <a:bodyPr vert="horz" lIns="91440" tIns="45720" rIns="91440" bIns="45720" rtlCol="0" anchor="ctr"/>
          <a:lstStyle>
            <a:lvl1pPr algn="ctr">
              <a:defRPr sz="432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0998160" y="30510482"/>
            <a:ext cx="9875520" cy="1752600"/>
          </a:xfrm>
          <a:prstGeom prst="rect">
            <a:avLst/>
          </a:prstGeom>
        </p:spPr>
        <p:txBody>
          <a:bodyPr vert="horz" lIns="91440" tIns="45720" rIns="91440" bIns="45720" rtlCol="0" anchor="ctr"/>
          <a:lstStyle>
            <a:lvl1pPr algn="r">
              <a:defRPr sz="4320">
                <a:solidFill>
                  <a:schemeClr val="tx1">
                    <a:tint val="75000"/>
                  </a:schemeClr>
                </a:solidFill>
              </a:defRPr>
            </a:lvl1p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3397325397"/>
      </p:ext>
    </p:extLst>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l" defTabSz="3291840" rtl="0" eaLnBrk="1" latinLnBrk="0" hangingPunct="1">
        <a:lnSpc>
          <a:spcPct val="90000"/>
        </a:lnSpc>
        <a:spcBef>
          <a:spcPct val="0"/>
        </a:spcBef>
        <a:buNone/>
        <a:defRPr sz="15840" kern="1200">
          <a:solidFill>
            <a:schemeClr val="tx1"/>
          </a:solidFill>
          <a:latin typeface="+mj-lt"/>
          <a:ea typeface="+mj-ea"/>
          <a:cs typeface="+mj-cs"/>
        </a:defRPr>
      </a:lvl1pPr>
    </p:titleStyle>
    <p:bodyStyle>
      <a:lvl1pPr marL="822960" indent="-822960" algn="l" defTabSz="3291840" rtl="0" eaLnBrk="1" latinLnBrk="0" hangingPunct="1">
        <a:lnSpc>
          <a:spcPct val="90000"/>
        </a:lnSpc>
        <a:spcBef>
          <a:spcPts val="3600"/>
        </a:spcBef>
        <a:buFont typeface="Arial" panose="020B0604020202020204" pitchFamily="34" charset="0"/>
        <a:buChar char="•"/>
        <a:defRPr sz="10080" kern="1200">
          <a:solidFill>
            <a:schemeClr val="tx1"/>
          </a:solidFill>
          <a:latin typeface="+mn-lt"/>
          <a:ea typeface="+mn-ea"/>
          <a:cs typeface="+mn-cs"/>
        </a:defRPr>
      </a:lvl1pPr>
      <a:lvl2pPr marL="2468880" indent="-822960" algn="l" defTabSz="3291840" rtl="0" eaLnBrk="1" latinLnBrk="0" hangingPunct="1">
        <a:lnSpc>
          <a:spcPct val="90000"/>
        </a:lnSpc>
        <a:spcBef>
          <a:spcPts val="1800"/>
        </a:spcBef>
        <a:buFont typeface="Arial" panose="020B0604020202020204" pitchFamily="34" charset="0"/>
        <a:buChar char="•"/>
        <a:defRPr sz="8640" kern="1200">
          <a:solidFill>
            <a:schemeClr val="tx1"/>
          </a:solidFill>
          <a:latin typeface="+mn-lt"/>
          <a:ea typeface="+mn-ea"/>
          <a:cs typeface="+mn-cs"/>
        </a:defRPr>
      </a:lvl2pPr>
      <a:lvl3pPr marL="4114800" indent="-822960" algn="l" defTabSz="3291840" rtl="0" eaLnBrk="1" latinLnBrk="0" hangingPunct="1">
        <a:lnSpc>
          <a:spcPct val="90000"/>
        </a:lnSpc>
        <a:spcBef>
          <a:spcPts val="1800"/>
        </a:spcBef>
        <a:buFont typeface="Arial" panose="020B0604020202020204" pitchFamily="34" charset="0"/>
        <a:buChar char="•"/>
        <a:defRPr sz="7200" kern="1200">
          <a:solidFill>
            <a:schemeClr val="tx1"/>
          </a:solidFill>
          <a:latin typeface="+mn-lt"/>
          <a:ea typeface="+mn-ea"/>
          <a:cs typeface="+mn-cs"/>
        </a:defRPr>
      </a:lvl3pPr>
      <a:lvl4pPr marL="57607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4pPr>
      <a:lvl5pPr marL="740664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5pPr>
      <a:lvl6pPr marL="905256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6pPr>
      <a:lvl7pPr marL="1069848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7pPr>
      <a:lvl8pPr marL="1234440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8pPr>
      <a:lvl9pPr marL="139903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9pPr>
    </p:bodyStyle>
    <p:otherStyle>
      <a:defPPr>
        <a:defRPr lang="en-US"/>
      </a:defPPr>
      <a:lvl1pPr marL="0" algn="l" defTabSz="3291840" rtl="0" eaLnBrk="1" latinLnBrk="0" hangingPunct="1">
        <a:defRPr sz="6480" kern="1200">
          <a:solidFill>
            <a:schemeClr val="tx1"/>
          </a:solidFill>
          <a:latin typeface="+mn-lt"/>
          <a:ea typeface="+mn-ea"/>
          <a:cs typeface="+mn-cs"/>
        </a:defRPr>
      </a:lvl1pPr>
      <a:lvl2pPr marL="1645920" algn="l" defTabSz="3291840" rtl="0" eaLnBrk="1" latinLnBrk="0" hangingPunct="1">
        <a:defRPr sz="6480" kern="1200">
          <a:solidFill>
            <a:schemeClr val="tx1"/>
          </a:solidFill>
          <a:latin typeface="+mn-lt"/>
          <a:ea typeface="+mn-ea"/>
          <a:cs typeface="+mn-cs"/>
        </a:defRPr>
      </a:lvl2pPr>
      <a:lvl3pPr marL="3291840" algn="l" defTabSz="3291840" rtl="0" eaLnBrk="1" latinLnBrk="0" hangingPunct="1">
        <a:defRPr sz="6480" kern="1200">
          <a:solidFill>
            <a:schemeClr val="tx1"/>
          </a:solidFill>
          <a:latin typeface="+mn-lt"/>
          <a:ea typeface="+mn-ea"/>
          <a:cs typeface="+mn-cs"/>
        </a:defRPr>
      </a:lvl3pPr>
      <a:lvl4pPr marL="4937760" algn="l" defTabSz="3291840" rtl="0" eaLnBrk="1" latinLnBrk="0" hangingPunct="1">
        <a:defRPr sz="6480" kern="1200">
          <a:solidFill>
            <a:schemeClr val="tx1"/>
          </a:solidFill>
          <a:latin typeface="+mn-lt"/>
          <a:ea typeface="+mn-ea"/>
          <a:cs typeface="+mn-cs"/>
        </a:defRPr>
      </a:lvl4pPr>
      <a:lvl5pPr marL="6583680" algn="l" defTabSz="3291840" rtl="0" eaLnBrk="1" latinLnBrk="0" hangingPunct="1">
        <a:defRPr sz="6480" kern="1200">
          <a:solidFill>
            <a:schemeClr val="tx1"/>
          </a:solidFill>
          <a:latin typeface="+mn-lt"/>
          <a:ea typeface="+mn-ea"/>
          <a:cs typeface="+mn-cs"/>
        </a:defRPr>
      </a:lvl5pPr>
      <a:lvl6pPr marL="8229600" algn="l" defTabSz="3291840" rtl="0" eaLnBrk="1" latinLnBrk="0" hangingPunct="1">
        <a:defRPr sz="6480" kern="1200">
          <a:solidFill>
            <a:schemeClr val="tx1"/>
          </a:solidFill>
          <a:latin typeface="+mn-lt"/>
          <a:ea typeface="+mn-ea"/>
          <a:cs typeface="+mn-cs"/>
        </a:defRPr>
      </a:lvl6pPr>
      <a:lvl7pPr marL="9875520" algn="l" defTabSz="3291840" rtl="0" eaLnBrk="1" latinLnBrk="0" hangingPunct="1">
        <a:defRPr sz="6480" kern="1200">
          <a:solidFill>
            <a:schemeClr val="tx1"/>
          </a:solidFill>
          <a:latin typeface="+mn-lt"/>
          <a:ea typeface="+mn-ea"/>
          <a:cs typeface="+mn-cs"/>
        </a:defRPr>
      </a:lvl7pPr>
      <a:lvl8pPr marL="11521440" algn="l" defTabSz="3291840" rtl="0" eaLnBrk="1" latinLnBrk="0" hangingPunct="1">
        <a:defRPr sz="6480" kern="1200">
          <a:solidFill>
            <a:schemeClr val="tx1"/>
          </a:solidFill>
          <a:latin typeface="+mn-lt"/>
          <a:ea typeface="+mn-ea"/>
          <a:cs typeface="+mn-cs"/>
        </a:defRPr>
      </a:lvl8pPr>
      <a:lvl9pPr marL="13167360" algn="l" defTabSz="3291840" rtl="0" eaLnBrk="1" latinLnBrk="0" hangingPunct="1">
        <a:defRPr sz="64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oleObject" Target="../embeddings/oleObject2.bin"/><Relationship Id="rId13" Type="http://schemas.openxmlformats.org/officeDocument/2006/relationships/image" Target="../media/image4.emf"/><Relationship Id="rId3" Type="http://schemas.openxmlformats.org/officeDocument/2006/relationships/notesSlide" Target="../notesSlides/notesSlide1.xml"/><Relationship Id="rId7" Type="http://schemas.openxmlformats.org/officeDocument/2006/relationships/image" Target="../media/image1.emf"/><Relationship Id="rId12" Type="http://schemas.openxmlformats.org/officeDocument/2006/relationships/oleObject" Target="../embeddings/oleObject4.bin"/><Relationship Id="rId2" Type="http://schemas.openxmlformats.org/officeDocument/2006/relationships/slideLayout" Target="../slideLayouts/slideLayout1.xml"/><Relationship Id="rId1" Type="http://schemas.openxmlformats.org/officeDocument/2006/relationships/vmlDrawing" Target="../drawings/vmlDrawing1.vml"/><Relationship Id="rId6" Type="http://schemas.openxmlformats.org/officeDocument/2006/relationships/oleObject" Target="../embeddings/oleObject1.bin"/><Relationship Id="rId11" Type="http://schemas.openxmlformats.org/officeDocument/2006/relationships/image" Target="../media/image3.emf"/><Relationship Id="rId5" Type="http://schemas.openxmlformats.org/officeDocument/2006/relationships/image" Target="../media/image6.jpeg"/><Relationship Id="rId15" Type="http://schemas.openxmlformats.org/officeDocument/2006/relationships/image" Target="../media/image8.jpeg"/><Relationship Id="rId10" Type="http://schemas.openxmlformats.org/officeDocument/2006/relationships/oleObject" Target="../embeddings/oleObject3.bin"/><Relationship Id="rId4" Type="http://schemas.openxmlformats.org/officeDocument/2006/relationships/image" Target="../media/image5.png"/><Relationship Id="rId9" Type="http://schemas.openxmlformats.org/officeDocument/2006/relationships/image" Target="../media/image2.emf"/><Relationship Id="rId14" Type="http://schemas.openxmlformats.org/officeDocument/2006/relationships/image" Target="../media/image7.jpe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67000"/>
              </a:schemeClr>
            </a:gs>
            <a:gs pos="48000">
              <a:schemeClr val="accent6">
                <a:lumMod val="97000"/>
                <a:lumOff val="3000"/>
              </a:schemeClr>
            </a:gs>
            <a:gs pos="100000">
              <a:schemeClr val="accent6">
                <a:lumMod val="60000"/>
                <a:lumOff val="40000"/>
              </a:schemeClr>
            </a:gs>
          </a:gsLst>
          <a:lin ang="16200000" scaled="1"/>
          <a:tileRect/>
        </a:gradFill>
        <a:effectLst/>
      </p:bgPr>
    </p:bg>
    <p:spTree>
      <p:nvGrpSpPr>
        <p:cNvPr id="1" name=""/>
        <p:cNvGrpSpPr/>
        <p:nvPr/>
      </p:nvGrpSpPr>
      <p:grpSpPr>
        <a:xfrm>
          <a:off x="0" y="0"/>
          <a:ext cx="0" cy="0"/>
          <a:chOff x="0" y="0"/>
          <a:chExt cx="0" cy="0"/>
        </a:xfrm>
      </p:grpSpPr>
      <p:pic>
        <p:nvPicPr>
          <p:cNvPr id="14" name="Picture 13"/>
          <p:cNvPicPr>
            <a:picLocks noChangeAspect="1"/>
          </p:cNvPicPr>
          <p:nvPr/>
        </p:nvPicPr>
        <p:blipFill>
          <a:blip r:embed="rId4"/>
          <a:stretch>
            <a:fillRect/>
          </a:stretch>
        </p:blipFill>
        <p:spPr>
          <a:xfrm>
            <a:off x="1981200" y="990600"/>
            <a:ext cx="3962400" cy="3732788"/>
          </a:xfrm>
          <a:prstGeom prst="rect">
            <a:avLst/>
          </a:prstGeom>
          <a:noFill/>
        </p:spPr>
      </p:pic>
      <p:sp>
        <p:nvSpPr>
          <p:cNvPr id="5" name="TextBox 4"/>
          <p:cNvSpPr txBox="1"/>
          <p:nvPr/>
        </p:nvSpPr>
        <p:spPr>
          <a:xfrm>
            <a:off x="8610600" y="1676400"/>
            <a:ext cx="30556200" cy="3046988"/>
          </a:xfrm>
          <a:prstGeom prst="rect">
            <a:avLst/>
          </a:prstGeom>
          <a:noFill/>
        </p:spPr>
        <p:txBody>
          <a:bodyPr wrap="square" rtlCol="0">
            <a:spAutoFit/>
          </a:bodyPr>
          <a:lstStyle/>
          <a:p>
            <a:pPr algn="ctr"/>
            <a:r>
              <a:rPr lang="en-US" sz="7200" b="1" dirty="0" smtClean="0">
                <a:latin typeface="Arial" panose="020B0604020202020204" pitchFamily="34" charset="0"/>
                <a:cs typeface="Arial" panose="020B0604020202020204" pitchFamily="34" charset="0"/>
              </a:rPr>
              <a:t>Towards the Synthesis of </a:t>
            </a:r>
            <a:r>
              <a:rPr lang="en-GB" sz="7200" b="1" dirty="0"/>
              <a:t>1,1-binaphthyl-2-carboxylic acid </a:t>
            </a:r>
            <a:endParaRPr lang="en-GB" sz="7200" b="1" dirty="0" smtClean="0"/>
          </a:p>
          <a:p>
            <a:pPr algn="ctr"/>
            <a:r>
              <a:rPr lang="en-US" sz="4000" i="1" u="sng" dirty="0" smtClean="0">
                <a:latin typeface="Arial" panose="020B0604020202020204" pitchFamily="34" charset="0"/>
                <a:cs typeface="Arial" panose="020B0604020202020204" pitchFamily="34" charset="0"/>
              </a:rPr>
              <a:t>Tim </a:t>
            </a:r>
            <a:r>
              <a:rPr lang="en-US" sz="4000" i="1" u="sng" dirty="0" err="1" smtClean="0">
                <a:latin typeface="Arial" panose="020B0604020202020204" pitchFamily="34" charset="0"/>
                <a:cs typeface="Arial" panose="020B0604020202020204" pitchFamily="34" charset="0"/>
              </a:rPr>
              <a:t>Mcardle</a:t>
            </a:r>
            <a:r>
              <a:rPr lang="en-US" sz="4000" i="1" u="sng" dirty="0" smtClean="0">
                <a:latin typeface="Arial" panose="020B0604020202020204" pitchFamily="34" charset="0"/>
                <a:cs typeface="Arial" panose="020B0604020202020204" pitchFamily="34" charset="0"/>
              </a:rPr>
              <a:t>, Holly Guevara and </a:t>
            </a:r>
            <a:r>
              <a:rPr lang="en-US" sz="4000" i="1" u="sng" dirty="0" err="1" smtClean="0">
                <a:latin typeface="Arial" panose="020B0604020202020204" pitchFamily="34" charset="0"/>
                <a:cs typeface="Arial" panose="020B0604020202020204" pitchFamily="34" charset="0"/>
              </a:rPr>
              <a:t>Alka</a:t>
            </a:r>
            <a:r>
              <a:rPr lang="en-US" sz="4000" i="1" u="sng" dirty="0" smtClean="0">
                <a:latin typeface="Arial" panose="020B0604020202020204" pitchFamily="34" charset="0"/>
                <a:cs typeface="Arial" panose="020B0604020202020204" pitchFamily="34" charset="0"/>
              </a:rPr>
              <a:t> </a:t>
            </a:r>
            <a:r>
              <a:rPr lang="en-US" sz="4000" i="1" u="sng" dirty="0" err="1" smtClean="0">
                <a:latin typeface="Arial" panose="020B0604020202020204" pitchFamily="34" charset="0"/>
                <a:cs typeface="Arial" panose="020B0604020202020204" pitchFamily="34" charset="0"/>
              </a:rPr>
              <a:t>Prasher</a:t>
            </a:r>
            <a:endParaRPr lang="en-US" sz="4000" i="1" dirty="0" smtClean="0">
              <a:latin typeface="Arial" panose="020B0604020202020204" pitchFamily="34" charset="0"/>
              <a:cs typeface="Arial" panose="020B0604020202020204" pitchFamily="34" charset="0"/>
            </a:endParaRPr>
          </a:p>
          <a:p>
            <a:pPr algn="ctr"/>
            <a:r>
              <a:rPr lang="en-US" sz="4000" i="1" dirty="0" smtClean="0">
                <a:latin typeface="Arial" panose="020B0604020202020204" pitchFamily="34" charset="0"/>
                <a:cs typeface="Arial" panose="020B0604020202020204" pitchFamily="34" charset="0"/>
              </a:rPr>
              <a:t>tam1016@wildcats.unh.edu, Department of Chemistry, University of New Hampshire, Durham, NH</a:t>
            </a:r>
          </a:p>
          <a:p>
            <a:pPr algn="ctr"/>
            <a:r>
              <a:rPr lang="en-US" sz="4000" i="1" dirty="0" smtClean="0">
                <a:latin typeface="Arial" panose="020B0604020202020204" pitchFamily="34" charset="0"/>
                <a:cs typeface="Arial" panose="020B0604020202020204" pitchFamily="34" charset="0"/>
              </a:rPr>
              <a:t>9.12.15</a:t>
            </a:r>
            <a:endParaRPr lang="en-US" sz="4000" i="1" dirty="0">
              <a:latin typeface="Arial" panose="020B0604020202020204" pitchFamily="34" charset="0"/>
              <a:cs typeface="Arial" panose="020B0604020202020204" pitchFamily="34" charset="0"/>
            </a:endParaRPr>
          </a:p>
        </p:txBody>
      </p:sp>
      <p:sp>
        <p:nvSpPr>
          <p:cNvPr id="6" name="TextBox 5"/>
          <p:cNvSpPr txBox="1"/>
          <p:nvPr/>
        </p:nvSpPr>
        <p:spPr>
          <a:xfrm>
            <a:off x="1981200" y="5105400"/>
            <a:ext cx="12360442" cy="27289522"/>
          </a:xfrm>
          <a:prstGeom prst="rect">
            <a:avLst/>
          </a:prstGeom>
          <a:noFill/>
        </p:spPr>
        <p:txBody>
          <a:bodyPr wrap="square" rtlCol="0">
            <a:spAutoFit/>
          </a:bodyPr>
          <a:lstStyle/>
          <a:p>
            <a:endParaRPr lang="en-US" sz="3800" dirty="0"/>
          </a:p>
          <a:p>
            <a:endParaRPr lang="en-US" sz="3800" dirty="0" smtClean="0"/>
          </a:p>
          <a:p>
            <a:r>
              <a:rPr lang="en-US" sz="3800" dirty="0" smtClean="0"/>
              <a:t>In recent years there has been a lot of interest in enantioselective synthesis with </a:t>
            </a:r>
            <a:r>
              <a:rPr lang="en-US" sz="3800" dirty="0" err="1" smtClean="0"/>
              <a:t>atropisomeric</a:t>
            </a:r>
            <a:r>
              <a:rPr lang="en-US" sz="3800" dirty="0" smtClean="0"/>
              <a:t> </a:t>
            </a:r>
            <a:r>
              <a:rPr lang="en-US" sz="3800" dirty="0" err="1" smtClean="0"/>
              <a:t>binaphthyls</a:t>
            </a:r>
            <a:r>
              <a:rPr lang="en-US" sz="3800" dirty="0" smtClean="0"/>
              <a:t> and their derivatives acting as chiral reagents.</a:t>
            </a:r>
            <a:r>
              <a:rPr lang="en-US" sz="3800" baseline="30000" dirty="0" smtClean="0"/>
              <a:t>1</a:t>
            </a:r>
            <a:r>
              <a:rPr lang="en-US" sz="3800" dirty="0" smtClean="0"/>
              <a:t> In this context, </a:t>
            </a:r>
            <a:r>
              <a:rPr lang="en-GB" sz="3800" dirty="0"/>
              <a:t>1,1-binaphthyl-2-carboxylic </a:t>
            </a:r>
            <a:r>
              <a:rPr lang="en-GB" sz="3800" dirty="0" smtClean="0"/>
              <a:t>acid can be used as a chiral reagent. A complication is, however, that it is difficult to synthesise the axially chiral skeleton.</a:t>
            </a:r>
            <a:r>
              <a:rPr lang="en-GB" sz="3800" baseline="30000" dirty="0" smtClean="0"/>
              <a:t>2</a:t>
            </a:r>
            <a:r>
              <a:rPr lang="en-GB" sz="3800" dirty="0"/>
              <a:t> 1,1-binaphthyl-2-carboxylic </a:t>
            </a:r>
            <a:r>
              <a:rPr lang="en-GB" sz="3800" dirty="0" smtClean="0"/>
              <a:t>acids are very interesting molecules when used as chiral reagents not only for their optical resolution abilities but also because the acid group can be converted into many different functional groups.</a:t>
            </a:r>
            <a:r>
              <a:rPr lang="en-GB" sz="3800" baseline="30000" dirty="0" smtClean="0"/>
              <a:t>3,4</a:t>
            </a:r>
            <a:r>
              <a:rPr lang="en-GB" sz="3800" dirty="0"/>
              <a:t> </a:t>
            </a:r>
            <a:r>
              <a:rPr lang="en-GB" sz="3800" dirty="0" smtClean="0"/>
              <a:t>As a result, </a:t>
            </a:r>
            <a:r>
              <a:rPr lang="en-GB" sz="3800" dirty="0"/>
              <a:t>1,1-binaphthyl-2-carboxylic acids </a:t>
            </a:r>
            <a:r>
              <a:rPr lang="en-GB" sz="3800" dirty="0" smtClean="0"/>
              <a:t>are very good starting materials for enantioselective synthesis.</a:t>
            </a:r>
            <a:endParaRPr lang="en-US" sz="3800" baseline="30000" dirty="0"/>
          </a:p>
          <a:p>
            <a:pPr defTabSz="914400"/>
            <a:endParaRPr lang="en-US" sz="4000" baseline="30000" dirty="0" smtClean="0"/>
          </a:p>
          <a:p>
            <a:pPr defTabSz="914400"/>
            <a:endParaRPr lang="en-US" sz="4000" baseline="30000" dirty="0"/>
          </a:p>
          <a:p>
            <a:pPr defTabSz="914400"/>
            <a:endParaRPr lang="en-US" sz="4000" baseline="30000" dirty="0" smtClean="0"/>
          </a:p>
          <a:p>
            <a:r>
              <a:rPr lang="en-US" sz="3800" dirty="0" smtClean="0"/>
              <a:t>A four step synthesis pathway was designed to produce </a:t>
            </a:r>
            <a:r>
              <a:rPr lang="en-GB" sz="3800" dirty="0" smtClean="0"/>
              <a:t>1,1-binaphthyl-2-carboxylic </a:t>
            </a:r>
            <a:r>
              <a:rPr lang="en-GB" sz="3800" dirty="0" smtClean="0"/>
              <a:t>acid </a:t>
            </a:r>
            <a:r>
              <a:rPr lang="en-GB" sz="3800" b="1" dirty="0" smtClean="0"/>
              <a:t>5</a:t>
            </a:r>
            <a:r>
              <a:rPr lang="en-US" sz="3800" dirty="0" smtClean="0"/>
              <a:t>. </a:t>
            </a:r>
            <a:r>
              <a:rPr lang="en-US" sz="3800" dirty="0" smtClean="0"/>
              <a:t>Due to time constraints, the carboxylic acid itself was not synthesized. </a:t>
            </a:r>
            <a:r>
              <a:rPr lang="en-GB" sz="3800" dirty="0"/>
              <a:t>2-methyl-1,1’-</a:t>
            </a:r>
            <a:r>
              <a:rPr lang="en-GB" sz="3800" dirty="0" smtClean="0"/>
              <a:t>binaphthyl </a:t>
            </a:r>
            <a:r>
              <a:rPr lang="en-GB" sz="3800" b="1" dirty="0" smtClean="0"/>
              <a:t>1 </a:t>
            </a:r>
            <a:r>
              <a:rPr lang="en-GB" sz="3800" dirty="0" smtClean="0"/>
              <a:t>was used as the starting compound. </a:t>
            </a:r>
            <a:r>
              <a:rPr lang="en-GB" sz="3800" b="1" dirty="0" smtClean="0"/>
              <a:t>1 </a:t>
            </a:r>
            <a:r>
              <a:rPr lang="en-GB" sz="4000" dirty="0" smtClean="0"/>
              <a:t>underwent </a:t>
            </a:r>
            <a:r>
              <a:rPr lang="en-GB" sz="4000" dirty="0"/>
              <a:t>a radical reaction with NBS using benzoyl peroxide as the radical initiator. </a:t>
            </a:r>
            <a:r>
              <a:rPr lang="en-GB" sz="3800" dirty="0"/>
              <a:t>2-Bromomethyl-1,1’-</a:t>
            </a:r>
            <a:r>
              <a:rPr lang="en-GB" sz="3800" dirty="0" smtClean="0"/>
              <a:t>binaphthyl </a:t>
            </a:r>
            <a:r>
              <a:rPr lang="en-GB" sz="3800" b="1" dirty="0" smtClean="0"/>
              <a:t>2 </a:t>
            </a:r>
            <a:r>
              <a:rPr lang="en-GB" sz="3800" dirty="0" smtClean="0"/>
              <a:t>was hydrolysed by p-dioxane,CaCO</a:t>
            </a:r>
            <a:r>
              <a:rPr lang="en-GB" sz="3800" baseline="-25000" dirty="0" smtClean="0"/>
              <a:t>3</a:t>
            </a:r>
            <a:r>
              <a:rPr lang="en-GB" sz="3800" dirty="0" smtClean="0"/>
              <a:t> and water to obtain </a:t>
            </a:r>
            <a:r>
              <a:rPr lang="en-GB" sz="3800" dirty="0"/>
              <a:t>2-hydroxymethyl-1,1’-</a:t>
            </a:r>
            <a:r>
              <a:rPr lang="en-GB" sz="3800" dirty="0" smtClean="0"/>
              <a:t>binaphthyl </a:t>
            </a:r>
            <a:r>
              <a:rPr lang="en-GB" sz="3800" b="1" dirty="0" smtClean="0"/>
              <a:t>3</a:t>
            </a:r>
            <a:r>
              <a:rPr lang="en-GB" sz="3800" dirty="0" smtClean="0"/>
              <a:t>. </a:t>
            </a:r>
            <a:r>
              <a:rPr lang="en-GB" sz="3800" b="1" dirty="0" smtClean="0"/>
              <a:t>3</a:t>
            </a:r>
            <a:r>
              <a:rPr lang="en-GB" sz="3800" dirty="0" smtClean="0"/>
              <a:t> was then oxidised to </a:t>
            </a:r>
            <a:r>
              <a:rPr lang="en-GB" sz="3800" dirty="0"/>
              <a:t>2-formyl-1,1’-</a:t>
            </a:r>
            <a:r>
              <a:rPr lang="en-GB" sz="3800" dirty="0" smtClean="0"/>
              <a:t>binaphthyl</a:t>
            </a:r>
            <a:r>
              <a:rPr lang="en-GB" sz="3800" b="1" dirty="0" smtClean="0"/>
              <a:t> 4 </a:t>
            </a:r>
            <a:r>
              <a:rPr lang="en-GB" sz="3800" dirty="0" smtClean="0"/>
              <a:t>by CrO</a:t>
            </a:r>
            <a:r>
              <a:rPr lang="en-GB" sz="3800" baseline="-25000" dirty="0" smtClean="0"/>
              <a:t>3</a:t>
            </a:r>
            <a:r>
              <a:rPr lang="en-GB" sz="3800" dirty="0" smtClean="0"/>
              <a:t> in pyridine. </a:t>
            </a:r>
            <a:r>
              <a:rPr lang="en-GB" sz="3800" b="1" dirty="0" smtClean="0"/>
              <a:t>1 </a:t>
            </a:r>
            <a:r>
              <a:rPr lang="en-GB" sz="3800" dirty="0" smtClean="0"/>
              <a:t>was obtained from the Johnson group laboratory. </a:t>
            </a:r>
            <a:endParaRPr lang="en-GB" sz="3800" dirty="0"/>
          </a:p>
          <a:p>
            <a:endParaRPr lang="en-US" sz="3800" baseline="30000" dirty="0" smtClean="0"/>
          </a:p>
          <a:p>
            <a:endParaRPr lang="en-US" sz="3800" baseline="30000" dirty="0" smtClean="0"/>
          </a:p>
          <a:p>
            <a:endParaRPr lang="en-US" sz="3800" baseline="30000" dirty="0" smtClean="0"/>
          </a:p>
          <a:p>
            <a:endParaRPr lang="en-US" sz="3800" baseline="30000" dirty="0" smtClean="0"/>
          </a:p>
          <a:p>
            <a:endParaRPr lang="en-US" sz="3800" baseline="30000" dirty="0" smtClean="0"/>
          </a:p>
          <a:p>
            <a:endParaRPr lang="en-US" sz="3800" baseline="30000" dirty="0" smtClean="0"/>
          </a:p>
          <a:p>
            <a:endParaRPr lang="en-US" sz="3800" baseline="30000" dirty="0"/>
          </a:p>
          <a:p>
            <a:r>
              <a:rPr lang="en-US" sz="3800" baseline="30000" dirty="0" smtClean="0"/>
              <a:t> </a:t>
            </a:r>
            <a:r>
              <a:rPr lang="en-US" sz="3800" dirty="0" smtClean="0"/>
              <a:t>   </a:t>
            </a:r>
            <a:endParaRPr lang="en-US" sz="3800" baseline="30000" dirty="0" smtClean="0"/>
          </a:p>
          <a:p>
            <a:endParaRPr lang="en-US" sz="3800" baseline="30000" dirty="0" smtClean="0"/>
          </a:p>
          <a:p>
            <a:r>
              <a:rPr lang="en-US" sz="3800" baseline="30000" dirty="0" smtClean="0"/>
              <a:t>                 </a:t>
            </a:r>
            <a:r>
              <a:rPr lang="en-US" sz="3800" b="1" baseline="30000" dirty="0" smtClean="0"/>
              <a:t>1                                                        2</a:t>
            </a:r>
            <a:endParaRPr lang="en-US" sz="3800" baseline="30000" dirty="0"/>
          </a:p>
          <a:p>
            <a:endParaRPr lang="en-US" sz="3800" baseline="30000" dirty="0" smtClean="0"/>
          </a:p>
          <a:p>
            <a:endParaRPr lang="en-US" sz="3800" baseline="30000" dirty="0" smtClean="0"/>
          </a:p>
          <a:p>
            <a:endParaRPr lang="en-US" sz="4000" baseline="30000" dirty="0" smtClean="0"/>
          </a:p>
          <a:p>
            <a:r>
              <a:rPr lang="en-US" sz="4000" dirty="0" smtClean="0"/>
              <a:t>           </a:t>
            </a:r>
            <a:r>
              <a:rPr lang="en-US" sz="4000" b="1" baseline="30000" dirty="0" smtClean="0"/>
              <a:t>3</a:t>
            </a:r>
            <a:r>
              <a:rPr lang="en-US" sz="4000" b="1" dirty="0" smtClean="0"/>
              <a:t>                                   </a:t>
            </a:r>
            <a:r>
              <a:rPr lang="en-US" sz="4000" b="1" baseline="30000" dirty="0" smtClean="0"/>
              <a:t>4 </a:t>
            </a:r>
            <a:endParaRPr lang="en-US" sz="4000" dirty="0" smtClean="0"/>
          </a:p>
          <a:p>
            <a:endParaRPr lang="en-US" sz="4000" dirty="0" smtClean="0"/>
          </a:p>
          <a:p>
            <a:endParaRPr lang="en-US" sz="4000" dirty="0"/>
          </a:p>
          <a:p>
            <a:r>
              <a:rPr lang="en-US" sz="4000" dirty="0" smtClean="0"/>
              <a:t>                                                                  </a:t>
            </a:r>
          </a:p>
          <a:p>
            <a:endParaRPr lang="en-US" sz="4000" dirty="0"/>
          </a:p>
          <a:p>
            <a:endParaRPr lang="en-US" sz="3800" b="1" dirty="0" smtClean="0"/>
          </a:p>
          <a:p>
            <a:endParaRPr lang="en-US" sz="3800" b="1" dirty="0"/>
          </a:p>
          <a:p>
            <a:r>
              <a:rPr lang="en-US" sz="3800" b="1" dirty="0" smtClean="0"/>
              <a:t>Scheme 1. </a:t>
            </a:r>
            <a:r>
              <a:rPr lang="en-US" sz="3800" dirty="0" smtClean="0"/>
              <a:t>Synthetic pathway of </a:t>
            </a:r>
            <a:r>
              <a:rPr lang="en-GB" sz="3800" dirty="0"/>
              <a:t>2-formyl-1,1’-</a:t>
            </a:r>
            <a:r>
              <a:rPr lang="en-GB" sz="3800" dirty="0" smtClean="0"/>
              <a:t>binaphthyl</a:t>
            </a:r>
            <a:r>
              <a:rPr lang="en-GB" sz="3800" b="1" dirty="0" smtClean="0"/>
              <a:t>. </a:t>
            </a:r>
            <a:endParaRPr lang="en-US" sz="3800" dirty="0"/>
          </a:p>
        </p:txBody>
      </p:sp>
      <p:sp>
        <p:nvSpPr>
          <p:cNvPr id="12" name="TextBox 11"/>
          <p:cNvSpPr txBox="1"/>
          <p:nvPr/>
        </p:nvSpPr>
        <p:spPr>
          <a:xfrm>
            <a:off x="29168558" y="5105400"/>
            <a:ext cx="13411201" cy="23828318"/>
          </a:xfrm>
          <a:prstGeom prst="rect">
            <a:avLst/>
          </a:prstGeom>
          <a:noFill/>
        </p:spPr>
        <p:txBody>
          <a:bodyPr wrap="square" rtlCol="0">
            <a:spAutoFit/>
          </a:bodyPr>
          <a:lstStyle/>
          <a:p>
            <a:endParaRPr lang="en-US" sz="3800" b="1" dirty="0">
              <a:effectLst>
                <a:outerShdw blurRad="50800" dist="38100" dir="2700000" algn="tl" rotWithShape="0">
                  <a:prstClr val="black">
                    <a:alpha val="40000"/>
                  </a:prstClr>
                </a:outerShdw>
              </a:effectLst>
              <a:cs typeface="Times New Roman" panose="02020603050405020304" pitchFamily="18" charset="0"/>
            </a:endParaRPr>
          </a:p>
          <a:p>
            <a:endParaRPr lang="en-US" sz="3800" dirty="0" smtClean="0">
              <a:cs typeface="Times New Roman" panose="02020603050405020304" pitchFamily="18" charset="0"/>
            </a:endParaRPr>
          </a:p>
          <a:p>
            <a:r>
              <a:rPr lang="en-US" sz="3600" dirty="0" smtClean="0">
                <a:cs typeface="Times New Roman" panose="02020603050405020304" pitchFamily="18" charset="0"/>
              </a:rPr>
              <a:t>Future work will focus on completing the synthesis pathway by making </a:t>
            </a:r>
            <a:r>
              <a:rPr lang="en-GB" sz="3600" dirty="0" smtClean="0"/>
              <a:t>1,1-binaphthyl-2-carboxylic acid from </a:t>
            </a:r>
            <a:r>
              <a:rPr lang="en-GB" sz="3600" dirty="0"/>
              <a:t>2-formyl-1,1’-</a:t>
            </a:r>
            <a:r>
              <a:rPr lang="en-GB" sz="3600" dirty="0" smtClean="0"/>
              <a:t>binaphthyl</a:t>
            </a:r>
            <a:r>
              <a:rPr lang="en-GB" sz="3600" b="1" dirty="0"/>
              <a:t> </a:t>
            </a:r>
            <a:r>
              <a:rPr lang="en-GB" sz="3600" dirty="0" smtClean="0"/>
              <a:t>as described by </a:t>
            </a:r>
            <a:r>
              <a:rPr lang="en-GB" sz="3600" dirty="0" err="1" smtClean="0"/>
              <a:t>Miyano</a:t>
            </a:r>
            <a:r>
              <a:rPr lang="en-GB" sz="3600" dirty="0" smtClean="0"/>
              <a:t> et al.</a:t>
            </a:r>
            <a:r>
              <a:rPr lang="en-GB" sz="3600" baseline="30000" dirty="0" smtClean="0"/>
              <a:t>5</a:t>
            </a:r>
            <a:r>
              <a:rPr lang="en-GB" sz="3600" dirty="0" smtClean="0"/>
              <a:t> </a:t>
            </a:r>
            <a:endParaRPr lang="en-GB" sz="3600" b="1" dirty="0" smtClean="0"/>
          </a:p>
          <a:p>
            <a:endParaRPr lang="en-GB" sz="3600" b="1" dirty="0">
              <a:cs typeface="Times New Roman" panose="02020603050405020304" pitchFamily="18" charset="0"/>
            </a:endParaRPr>
          </a:p>
          <a:p>
            <a:endParaRPr lang="en-US" sz="3600" dirty="0">
              <a:cs typeface="Times New Roman" panose="02020603050405020304" pitchFamily="18" charset="0"/>
            </a:endParaRPr>
          </a:p>
          <a:p>
            <a:endParaRPr lang="en-US" sz="3600" b="1" dirty="0" smtClean="0">
              <a:cs typeface="Times New Roman" panose="02020603050405020304" pitchFamily="18" charset="0"/>
            </a:endParaRPr>
          </a:p>
          <a:p>
            <a:endParaRPr lang="en-US" sz="3600" b="1" dirty="0">
              <a:cs typeface="Times New Roman" panose="02020603050405020304" pitchFamily="18" charset="0"/>
            </a:endParaRPr>
          </a:p>
          <a:p>
            <a:endParaRPr lang="en-US" sz="3600" b="1" dirty="0" smtClean="0">
              <a:cs typeface="Times New Roman" panose="02020603050405020304" pitchFamily="18" charset="0"/>
            </a:endParaRPr>
          </a:p>
          <a:p>
            <a:endParaRPr lang="en-US" sz="3600" b="1" dirty="0" smtClean="0">
              <a:cs typeface="Times New Roman" panose="02020603050405020304" pitchFamily="18" charset="0"/>
            </a:endParaRPr>
          </a:p>
          <a:p>
            <a:endParaRPr lang="en-US" sz="3600" b="1" dirty="0" smtClean="0">
              <a:cs typeface="Times New Roman" panose="02020603050405020304" pitchFamily="18" charset="0"/>
            </a:endParaRPr>
          </a:p>
          <a:p>
            <a:endParaRPr lang="en-US" sz="3600" b="1" dirty="0" smtClean="0">
              <a:cs typeface="Times New Roman" panose="02020603050405020304" pitchFamily="18" charset="0"/>
            </a:endParaRPr>
          </a:p>
          <a:p>
            <a:endParaRPr lang="en-US" sz="3600" b="1" dirty="0" smtClean="0">
              <a:cs typeface="Times New Roman" panose="02020603050405020304" pitchFamily="18" charset="0"/>
            </a:endParaRPr>
          </a:p>
          <a:p>
            <a:r>
              <a:rPr lang="en-US" sz="3600" b="1" dirty="0" smtClean="0">
                <a:cs typeface="Times New Roman" panose="02020603050405020304" pitchFamily="18" charset="0"/>
              </a:rPr>
              <a:t>            4                                                      5</a:t>
            </a:r>
          </a:p>
          <a:p>
            <a:endParaRPr lang="en-US" sz="3600" b="1" dirty="0">
              <a:cs typeface="Times New Roman" panose="02020603050405020304" pitchFamily="18" charset="0"/>
            </a:endParaRPr>
          </a:p>
          <a:p>
            <a:endParaRPr lang="en-US" sz="3600" b="1" dirty="0" smtClean="0">
              <a:cs typeface="Times New Roman" panose="02020603050405020304" pitchFamily="18" charset="0"/>
            </a:endParaRPr>
          </a:p>
          <a:p>
            <a:r>
              <a:rPr lang="en-US" sz="3600" b="1" dirty="0" smtClean="0">
                <a:cs typeface="Times New Roman" panose="02020603050405020304" pitchFamily="18" charset="0"/>
              </a:rPr>
              <a:t>Scheme 2. </a:t>
            </a:r>
            <a:r>
              <a:rPr lang="en-US" sz="3600" dirty="0" smtClean="0">
                <a:cs typeface="Times New Roman" panose="02020603050405020304" pitchFamily="18" charset="0"/>
              </a:rPr>
              <a:t>Synthesis of </a:t>
            </a:r>
            <a:r>
              <a:rPr lang="en-GB" sz="3600" dirty="0"/>
              <a:t>1,1-binaphthyl-2-carboxylic acid</a:t>
            </a:r>
            <a:endParaRPr lang="en-US" sz="3600" dirty="0">
              <a:cs typeface="Times New Roman" panose="02020603050405020304" pitchFamily="18" charset="0"/>
            </a:endParaRPr>
          </a:p>
          <a:p>
            <a:endParaRPr lang="en-US" sz="3600" b="1" dirty="0">
              <a:cs typeface="Times New Roman" panose="02020603050405020304" pitchFamily="18" charset="0"/>
            </a:endParaRPr>
          </a:p>
          <a:p>
            <a:endParaRPr lang="en-US" sz="3600" b="1" dirty="0" smtClean="0">
              <a:cs typeface="Times New Roman" panose="02020603050405020304" pitchFamily="18" charset="0"/>
            </a:endParaRPr>
          </a:p>
          <a:p>
            <a:r>
              <a:rPr lang="en-US" sz="3600" b="1" dirty="0" smtClean="0">
                <a:cs typeface="Times New Roman" panose="02020603050405020304" pitchFamily="18" charset="0"/>
              </a:rPr>
              <a:t>  </a:t>
            </a:r>
          </a:p>
          <a:p>
            <a:endParaRPr lang="en-US" sz="3600" b="1" dirty="0" smtClean="0">
              <a:cs typeface="Times New Roman" panose="02020603050405020304" pitchFamily="18" charset="0"/>
            </a:endParaRPr>
          </a:p>
          <a:p>
            <a:pPr defTabSz="914400"/>
            <a:r>
              <a:rPr lang="en-US" sz="3800" dirty="0" smtClean="0">
                <a:cs typeface="Times New Roman" panose="02020603050405020304" pitchFamily="18" charset="0"/>
              </a:rPr>
              <a:t>The synthesis of the aldehyde was successful. The </a:t>
            </a:r>
            <a:r>
              <a:rPr lang="en-US" sz="3800" baseline="30000" dirty="0" smtClean="0"/>
              <a:t>1</a:t>
            </a:r>
            <a:r>
              <a:rPr lang="en-US" sz="3800" dirty="0" smtClean="0"/>
              <a:t>H NMR</a:t>
            </a:r>
            <a:r>
              <a:rPr lang="en-US" sz="3800" dirty="0" smtClean="0">
                <a:cs typeface="Times New Roman" panose="02020603050405020304" pitchFamily="18" charset="0"/>
              </a:rPr>
              <a:t> </a:t>
            </a:r>
            <a:r>
              <a:rPr lang="en-US" sz="3800" dirty="0" smtClean="0">
                <a:cs typeface="Times New Roman" panose="02020603050405020304" pitchFamily="18" charset="0"/>
              </a:rPr>
              <a:t>spectrum shows that there are no impurities present with the sample of aldehyde. </a:t>
            </a:r>
            <a:r>
              <a:rPr lang="en-US" sz="3800" dirty="0" smtClean="0">
                <a:cs typeface="Times New Roman" panose="02020603050405020304" pitchFamily="18" charset="0"/>
              </a:rPr>
              <a:t>The yield of the product can be improved by avoiding loss of materials during the procedure. </a:t>
            </a:r>
            <a:r>
              <a:rPr lang="en-US" sz="3800" dirty="0" smtClean="0">
                <a:cs typeface="Times New Roman" panose="02020603050405020304" pitchFamily="18" charset="0"/>
              </a:rPr>
              <a:t>The aldehyde produced, will be used by the Johnson group for further research in poly aromatic hydrocarbons.</a:t>
            </a:r>
          </a:p>
          <a:p>
            <a:pPr defTabSz="914400"/>
            <a:endParaRPr lang="en-US" sz="3800" b="1" dirty="0">
              <a:cs typeface="Times New Roman" panose="02020603050405020304" pitchFamily="18" charset="0"/>
            </a:endParaRPr>
          </a:p>
          <a:p>
            <a:pPr defTabSz="914400"/>
            <a:endParaRPr lang="en-US" sz="3600" b="1" dirty="0" smtClean="0">
              <a:cs typeface="Times New Roman" panose="02020603050405020304" pitchFamily="18" charset="0"/>
            </a:endParaRPr>
          </a:p>
          <a:p>
            <a:pPr defTabSz="914400"/>
            <a:endParaRPr lang="en-US" sz="3600" b="1" dirty="0">
              <a:cs typeface="Times New Roman" panose="02020603050405020304" pitchFamily="18" charset="0"/>
            </a:endParaRPr>
          </a:p>
          <a:p>
            <a:pPr defTabSz="914400"/>
            <a:r>
              <a:rPr lang="en-US" sz="3600" dirty="0" smtClean="0">
                <a:solidFill>
                  <a:prstClr val="black"/>
                </a:solidFill>
                <a:cs typeface="Times New Roman" panose="02020603050405020304" pitchFamily="18" charset="0"/>
              </a:rPr>
              <a:t>The UNH chemistry department and Ryan Fitzgerald are gratefully acknowledged.</a:t>
            </a:r>
            <a:endParaRPr lang="en-US" sz="3600" b="1" dirty="0" smtClean="0">
              <a:solidFill>
                <a:prstClr val="black"/>
              </a:solidFill>
              <a:latin typeface="Times New Roman" panose="02020603050405020304" pitchFamily="18" charset="0"/>
              <a:cs typeface="Times New Roman" panose="02020603050405020304" pitchFamily="18" charset="0"/>
            </a:endParaRPr>
          </a:p>
          <a:p>
            <a:pPr lvl="0"/>
            <a:endParaRPr lang="en-US" sz="3600" b="1" dirty="0" smtClean="0">
              <a:solidFill>
                <a:prstClr val="black"/>
              </a:solidFill>
              <a:latin typeface="Times New Roman" panose="02020603050405020304" pitchFamily="18" charset="0"/>
              <a:cs typeface="Times New Roman" panose="02020603050405020304" pitchFamily="18" charset="0"/>
            </a:endParaRPr>
          </a:p>
          <a:p>
            <a:pPr lvl="0"/>
            <a:endParaRPr lang="en-US" sz="2800" b="1" dirty="0" smtClean="0">
              <a:solidFill>
                <a:prstClr val="black"/>
              </a:solidFill>
              <a:latin typeface="Times New Roman" panose="02020603050405020304" pitchFamily="18" charset="0"/>
              <a:cs typeface="Times New Roman" panose="02020603050405020304" pitchFamily="18" charset="0"/>
            </a:endParaRPr>
          </a:p>
          <a:p>
            <a:pPr lvl="0"/>
            <a:endParaRPr lang="en-US" sz="2800" b="1" dirty="0" smtClean="0">
              <a:solidFill>
                <a:prstClr val="black"/>
              </a:solidFill>
              <a:latin typeface="Times New Roman" panose="02020603050405020304" pitchFamily="18" charset="0"/>
              <a:cs typeface="Times New Roman" panose="02020603050405020304" pitchFamily="18" charset="0"/>
            </a:endParaRPr>
          </a:p>
          <a:p>
            <a:pPr marL="342900" indent="-342900">
              <a:lnSpc>
                <a:spcPct val="107000"/>
              </a:lnSpc>
              <a:spcAft>
                <a:spcPts val="800"/>
              </a:spcAft>
              <a:buFont typeface="+mj-lt"/>
              <a:buAutoNum type="arabicParenBoth"/>
              <a:tabLst>
                <a:tab pos="457200" algn="l"/>
              </a:tabLst>
            </a:pPr>
            <a:r>
              <a:rPr lang="en-US" sz="2800" dirty="0" smtClean="0">
                <a:latin typeface="Arial" panose="020B0604020202020204" pitchFamily="34" charset="0"/>
                <a:ea typeface="Calibri" panose="020F0502020204030204" pitchFamily="34" charset="0"/>
                <a:cs typeface="Times New Roman" panose="02020603050405020304" pitchFamily="18" charset="0"/>
              </a:rPr>
              <a:t> </a:t>
            </a:r>
            <a:r>
              <a:rPr lang="en-GB" sz="2800" dirty="0"/>
              <a:t>Yang, Hua., Petersen, </a:t>
            </a:r>
            <a:r>
              <a:rPr lang="en-GB" sz="2800" dirty="0" err="1"/>
              <a:t>Jeffrey.,Wang</a:t>
            </a:r>
            <a:r>
              <a:rPr lang="en-GB" sz="2800" dirty="0"/>
              <a:t>, Kung., </a:t>
            </a:r>
            <a:r>
              <a:rPr lang="en-GB" sz="2800" i="1" dirty="0"/>
              <a:t>Elsevier</a:t>
            </a:r>
            <a:r>
              <a:rPr lang="en-GB" sz="2800" dirty="0"/>
              <a:t>. </a:t>
            </a:r>
            <a:r>
              <a:rPr lang="en-GB" sz="2800" b="1" dirty="0"/>
              <a:t>2006, </a:t>
            </a:r>
            <a:r>
              <a:rPr lang="en-GB" sz="2800" dirty="0"/>
              <a:t>6, 8133-8141</a:t>
            </a:r>
          </a:p>
          <a:p>
            <a:pPr marL="342900" indent="-342900">
              <a:lnSpc>
                <a:spcPct val="107000"/>
              </a:lnSpc>
              <a:spcAft>
                <a:spcPts val="800"/>
              </a:spcAft>
              <a:buFont typeface="+mj-lt"/>
              <a:buAutoNum type="arabicParenBoth"/>
              <a:tabLst>
                <a:tab pos="457200" algn="l"/>
              </a:tabLst>
            </a:pPr>
            <a:r>
              <a:rPr lang="en-US" sz="2800" dirty="0" err="1" smtClean="0"/>
              <a:t>Cottineau</a:t>
            </a:r>
            <a:r>
              <a:rPr lang="en-US" sz="2800" dirty="0"/>
              <a:t>, F., </a:t>
            </a:r>
            <a:r>
              <a:rPr lang="en-US" sz="2800" dirty="0" err="1"/>
              <a:t>Maigrot</a:t>
            </a:r>
            <a:r>
              <a:rPr lang="en-US" sz="2800" dirty="0"/>
              <a:t>, N., </a:t>
            </a:r>
            <a:r>
              <a:rPr lang="en-US" sz="2800" dirty="0" err="1"/>
              <a:t>Mazaleyrat</a:t>
            </a:r>
            <a:r>
              <a:rPr lang="en-US" sz="2800" dirty="0"/>
              <a:t>, J. </a:t>
            </a:r>
            <a:r>
              <a:rPr lang="en-US" sz="2800" i="1" dirty="0"/>
              <a:t>Tetrahedron Lett</a:t>
            </a:r>
            <a:r>
              <a:rPr lang="en-US" sz="2800" dirty="0"/>
              <a:t>. </a:t>
            </a:r>
            <a:r>
              <a:rPr lang="en-US" sz="2800" b="1" dirty="0"/>
              <a:t>1985</a:t>
            </a:r>
            <a:r>
              <a:rPr lang="en-US" sz="2800" dirty="0"/>
              <a:t>, 3, </a:t>
            </a:r>
            <a:r>
              <a:rPr lang="en-US" sz="2800" dirty="0" smtClean="0"/>
              <a:t>421</a:t>
            </a:r>
            <a:endParaRPr lang="en-GB" sz="2800" dirty="0" smtClean="0"/>
          </a:p>
          <a:p>
            <a:pPr marL="342900" marR="0" lvl="0" indent="-342900">
              <a:lnSpc>
                <a:spcPct val="107000"/>
              </a:lnSpc>
              <a:spcBef>
                <a:spcPts val="0"/>
              </a:spcBef>
              <a:spcAft>
                <a:spcPts val="800"/>
              </a:spcAft>
              <a:buFont typeface="+mj-lt"/>
              <a:buAutoNum type="arabicParenBoth"/>
              <a:tabLst>
                <a:tab pos="457200" algn="l"/>
              </a:tabLst>
            </a:pPr>
            <a:r>
              <a:rPr lang="en-US" sz="2800" dirty="0">
                <a:latin typeface="Arial" panose="020B0604020202020204" pitchFamily="34" charset="0"/>
                <a:ea typeface="Calibri" panose="020F0502020204030204" pitchFamily="34" charset="0"/>
                <a:cs typeface="Times New Roman" panose="02020603050405020304" pitchFamily="18" charset="0"/>
              </a:rPr>
              <a:t> </a:t>
            </a:r>
            <a:r>
              <a:rPr lang="en-US" sz="2800" dirty="0" err="1" smtClean="0">
                <a:latin typeface="Arial" panose="020B0604020202020204" pitchFamily="34" charset="0"/>
                <a:ea typeface="Calibri" panose="020F0502020204030204" pitchFamily="34" charset="0"/>
                <a:cs typeface="Times New Roman" panose="02020603050405020304" pitchFamily="18" charset="0"/>
              </a:rPr>
              <a:t>Goto</a:t>
            </a:r>
            <a:r>
              <a:rPr lang="en-US" sz="2800" dirty="0" smtClean="0">
                <a:latin typeface="Arial" panose="020B0604020202020204" pitchFamily="34" charset="0"/>
                <a:ea typeface="Calibri" panose="020F0502020204030204" pitchFamily="34" charset="0"/>
                <a:cs typeface="Times New Roman" panose="02020603050405020304" pitchFamily="18" charset="0"/>
              </a:rPr>
              <a:t>, J., </a:t>
            </a:r>
            <a:r>
              <a:rPr lang="en-US" sz="2800" dirty="0" err="1" smtClean="0">
                <a:latin typeface="Arial" panose="020B0604020202020204" pitchFamily="34" charset="0"/>
                <a:ea typeface="Calibri" panose="020F0502020204030204" pitchFamily="34" charset="0"/>
                <a:cs typeface="Times New Roman" panose="02020603050405020304" pitchFamily="18" charset="0"/>
              </a:rPr>
              <a:t>Goto</a:t>
            </a:r>
            <a:r>
              <a:rPr lang="en-US" sz="2800" dirty="0" smtClean="0">
                <a:latin typeface="Arial" panose="020B0604020202020204" pitchFamily="34" charset="0"/>
                <a:ea typeface="Calibri" panose="020F0502020204030204" pitchFamily="34" charset="0"/>
                <a:cs typeface="Times New Roman" panose="02020603050405020304" pitchFamily="18" charset="0"/>
              </a:rPr>
              <a:t>, N., </a:t>
            </a:r>
            <a:r>
              <a:rPr lang="en-US" sz="2800" dirty="0" err="1" smtClean="0">
                <a:latin typeface="Arial" panose="020B0604020202020204" pitchFamily="34" charset="0"/>
                <a:ea typeface="Calibri" panose="020F0502020204030204" pitchFamily="34" charset="0"/>
                <a:cs typeface="Times New Roman" panose="02020603050405020304" pitchFamily="18" charset="0"/>
              </a:rPr>
              <a:t>Nambra</a:t>
            </a:r>
            <a:r>
              <a:rPr lang="en-US" sz="2800" dirty="0" smtClean="0">
                <a:latin typeface="Arial" panose="020B0604020202020204" pitchFamily="34" charset="0"/>
                <a:ea typeface="Calibri" panose="020F0502020204030204" pitchFamily="34" charset="0"/>
                <a:cs typeface="Times New Roman" panose="02020603050405020304" pitchFamily="18" charset="0"/>
              </a:rPr>
              <a:t>, T. </a:t>
            </a:r>
            <a:r>
              <a:rPr lang="en-US" sz="2800" i="1" dirty="0" smtClean="0">
                <a:latin typeface="Arial" panose="020B0604020202020204" pitchFamily="34" charset="0"/>
                <a:ea typeface="Calibri" panose="020F0502020204030204" pitchFamily="34" charset="0"/>
                <a:cs typeface="Times New Roman" panose="02020603050405020304" pitchFamily="18" charset="0"/>
              </a:rPr>
              <a:t>Chem. Pharm. Bull, </a:t>
            </a:r>
            <a:r>
              <a:rPr lang="en-US" sz="2800" b="1" dirty="0" smtClean="0">
                <a:latin typeface="Arial" panose="020B0604020202020204" pitchFamily="34" charset="0"/>
                <a:ea typeface="Calibri" panose="020F0502020204030204" pitchFamily="34" charset="0"/>
                <a:cs typeface="Times New Roman" panose="02020603050405020304" pitchFamily="18" charset="0"/>
              </a:rPr>
              <a:t>1983, </a:t>
            </a:r>
            <a:r>
              <a:rPr lang="en-US" sz="2800" dirty="0" smtClean="0">
                <a:latin typeface="Arial" panose="020B0604020202020204" pitchFamily="34" charset="0"/>
                <a:ea typeface="Calibri" panose="020F0502020204030204" pitchFamily="34" charset="0"/>
                <a:cs typeface="Times New Roman" panose="02020603050405020304" pitchFamily="18" charset="0"/>
              </a:rPr>
              <a:t>104, 879</a:t>
            </a:r>
            <a:endParaRPr lang="en-US" sz="2800" dirty="0">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Font typeface="+mj-lt"/>
              <a:buAutoNum type="arabicParenBoth"/>
              <a:tabLst>
                <a:tab pos="457200" algn="l"/>
              </a:tabLst>
            </a:pPr>
            <a:r>
              <a:rPr lang="en-US" sz="2800" dirty="0" smtClean="0">
                <a:latin typeface="Arial" panose="020B0604020202020204" pitchFamily="34" charset="0"/>
                <a:ea typeface="Calibri" panose="020F0502020204030204" pitchFamily="34" charset="0"/>
                <a:cs typeface="Times New Roman" panose="02020603050405020304" pitchFamily="18" charset="0"/>
              </a:rPr>
              <a:t> </a:t>
            </a:r>
            <a:r>
              <a:rPr lang="en-GB" sz="2800" dirty="0">
                <a:latin typeface="Arial" panose="020B0604020202020204" pitchFamily="34" charset="0"/>
                <a:ea typeface="Calibri" panose="020F0502020204030204" pitchFamily="34" charset="0"/>
                <a:cs typeface="Times New Roman" panose="02020603050405020304" pitchFamily="18" charset="0"/>
              </a:rPr>
              <a:t>Bell, F., Waring, D.  </a:t>
            </a:r>
            <a:r>
              <a:rPr lang="en-GB" sz="2800" i="1" dirty="0">
                <a:latin typeface="Arial" panose="020B0604020202020204" pitchFamily="34" charset="0"/>
                <a:ea typeface="Calibri" panose="020F0502020204030204" pitchFamily="34" charset="0"/>
                <a:cs typeface="Times New Roman" panose="02020603050405020304" pitchFamily="18" charset="0"/>
              </a:rPr>
              <a:t>J. Chem. Soc</a:t>
            </a:r>
            <a:r>
              <a:rPr lang="en-GB" sz="2800" dirty="0">
                <a:latin typeface="Arial" panose="020B0604020202020204" pitchFamily="34" charset="0"/>
                <a:ea typeface="Calibri" panose="020F0502020204030204" pitchFamily="34" charset="0"/>
                <a:cs typeface="Times New Roman" panose="02020603050405020304" pitchFamily="18" charset="0"/>
              </a:rPr>
              <a:t>.. </a:t>
            </a:r>
            <a:r>
              <a:rPr lang="en-GB" sz="2800" b="1" dirty="0" smtClean="0">
                <a:latin typeface="Arial" panose="020B0604020202020204" pitchFamily="34" charset="0"/>
                <a:ea typeface="Calibri" panose="020F0502020204030204" pitchFamily="34" charset="0"/>
                <a:cs typeface="Times New Roman" panose="02020603050405020304" pitchFamily="18" charset="0"/>
              </a:rPr>
              <a:t>1949</a:t>
            </a:r>
            <a:r>
              <a:rPr lang="en-GB" sz="2800" dirty="0" smtClean="0">
                <a:latin typeface="Arial" panose="020B0604020202020204" pitchFamily="34" charset="0"/>
                <a:ea typeface="Calibri" panose="020F0502020204030204" pitchFamily="34" charset="0"/>
                <a:cs typeface="Times New Roman" panose="02020603050405020304" pitchFamily="18" charset="0"/>
              </a:rPr>
              <a:t>,1597</a:t>
            </a:r>
          </a:p>
          <a:p>
            <a:pPr marL="342900" marR="0" lvl="0" indent="-342900">
              <a:lnSpc>
                <a:spcPct val="107000"/>
              </a:lnSpc>
              <a:spcBef>
                <a:spcPts val="0"/>
              </a:spcBef>
              <a:spcAft>
                <a:spcPts val="800"/>
              </a:spcAft>
              <a:buFont typeface="+mj-lt"/>
              <a:buAutoNum type="arabicParenBoth"/>
              <a:tabLst>
                <a:tab pos="457200" algn="l"/>
              </a:tabLst>
            </a:pPr>
            <a:r>
              <a:rPr lang="en-GB" sz="2800" dirty="0">
                <a:latin typeface="Arial" panose="020B0604020202020204" pitchFamily="34" charset="0"/>
                <a:ea typeface="Calibri" panose="020F0502020204030204" pitchFamily="34" charset="0"/>
                <a:cs typeface="Times New Roman" panose="02020603050405020304" pitchFamily="18" charset="0"/>
              </a:rPr>
              <a:t> </a:t>
            </a:r>
            <a:r>
              <a:rPr lang="en-GB" sz="2800" dirty="0" err="1">
                <a:latin typeface="Arial" panose="020B0604020202020204" pitchFamily="34" charset="0"/>
                <a:ea typeface="Calibri" panose="020F0502020204030204" pitchFamily="34" charset="0"/>
                <a:cs typeface="Times New Roman" panose="02020603050405020304" pitchFamily="18" charset="0"/>
              </a:rPr>
              <a:t>Miyano</a:t>
            </a:r>
            <a:r>
              <a:rPr lang="en-GB" sz="2800" dirty="0">
                <a:latin typeface="Arial" panose="020B0604020202020204" pitchFamily="34" charset="0"/>
                <a:ea typeface="Calibri" panose="020F0502020204030204" pitchFamily="34" charset="0"/>
                <a:cs typeface="Times New Roman" panose="02020603050405020304" pitchFamily="18" charset="0"/>
              </a:rPr>
              <a:t>, S., Okada, S., Suzuki, T., </a:t>
            </a:r>
            <a:r>
              <a:rPr lang="en-GB" sz="2800" dirty="0" err="1">
                <a:latin typeface="Arial" panose="020B0604020202020204" pitchFamily="34" charset="0"/>
                <a:ea typeface="Calibri" panose="020F0502020204030204" pitchFamily="34" charset="0"/>
                <a:cs typeface="Times New Roman" panose="02020603050405020304" pitchFamily="18" charset="0"/>
              </a:rPr>
              <a:t>Handa</a:t>
            </a:r>
            <a:r>
              <a:rPr lang="en-GB" sz="2800" dirty="0">
                <a:latin typeface="Arial" panose="020B0604020202020204" pitchFamily="34" charset="0"/>
                <a:ea typeface="Calibri" panose="020F0502020204030204" pitchFamily="34" charset="0"/>
                <a:cs typeface="Times New Roman" panose="02020603050405020304" pitchFamily="18" charset="0"/>
              </a:rPr>
              <a:t>, S., Hashimoto, </a:t>
            </a:r>
            <a:r>
              <a:rPr lang="en-GB" sz="2800" dirty="0" smtClean="0">
                <a:latin typeface="Arial" panose="020B0604020202020204" pitchFamily="34" charset="0"/>
                <a:ea typeface="Calibri" panose="020F0502020204030204" pitchFamily="34" charset="0"/>
                <a:cs typeface="Times New Roman" panose="02020603050405020304" pitchFamily="18" charset="0"/>
              </a:rPr>
              <a:t>H. </a:t>
            </a:r>
            <a:r>
              <a:rPr lang="en-GB" sz="2800" i="1" dirty="0" smtClean="0">
                <a:latin typeface="Arial" panose="020B0604020202020204" pitchFamily="34" charset="0"/>
                <a:ea typeface="Calibri" panose="020F0502020204030204" pitchFamily="34" charset="0"/>
                <a:cs typeface="Times New Roman" panose="02020603050405020304" pitchFamily="18" charset="0"/>
              </a:rPr>
              <a:t>Chemical </a:t>
            </a:r>
            <a:r>
              <a:rPr lang="en-GB" sz="2800" i="1" dirty="0">
                <a:latin typeface="Arial" panose="020B0604020202020204" pitchFamily="34" charset="0"/>
                <a:ea typeface="Calibri" panose="020F0502020204030204" pitchFamily="34" charset="0"/>
                <a:cs typeface="Times New Roman" panose="02020603050405020304" pitchFamily="18" charset="0"/>
              </a:rPr>
              <a:t>Society of Japan</a:t>
            </a:r>
            <a:r>
              <a:rPr lang="en-GB" sz="2800" dirty="0">
                <a:latin typeface="Arial" panose="020B0604020202020204" pitchFamily="34" charset="0"/>
                <a:ea typeface="Calibri" panose="020F0502020204030204" pitchFamily="34" charset="0"/>
                <a:cs typeface="Times New Roman" panose="02020603050405020304" pitchFamily="18" charset="0"/>
              </a:rPr>
              <a:t>.. </a:t>
            </a:r>
            <a:r>
              <a:rPr lang="en-GB" sz="2800" b="1" dirty="0">
                <a:latin typeface="Arial" panose="020B0604020202020204" pitchFamily="34" charset="0"/>
                <a:ea typeface="Calibri" panose="020F0502020204030204" pitchFamily="34" charset="0"/>
                <a:cs typeface="Times New Roman" panose="02020603050405020304" pitchFamily="18" charset="0"/>
              </a:rPr>
              <a:t>1986</a:t>
            </a:r>
            <a:r>
              <a:rPr lang="en-GB" sz="2800" dirty="0">
                <a:latin typeface="Arial" panose="020B0604020202020204" pitchFamily="34" charset="0"/>
                <a:ea typeface="Calibri" panose="020F0502020204030204" pitchFamily="34" charset="0"/>
                <a:cs typeface="Times New Roman" panose="02020603050405020304" pitchFamily="18" charset="0"/>
              </a:rPr>
              <a:t>, 59, 2004-2046</a:t>
            </a:r>
            <a:endParaRPr lang="en-US" sz="2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TextBox 7"/>
          <p:cNvSpPr txBox="1"/>
          <p:nvPr/>
        </p:nvSpPr>
        <p:spPr>
          <a:xfrm>
            <a:off x="15011400" y="5105400"/>
            <a:ext cx="13487400" cy="28407777"/>
          </a:xfrm>
          <a:prstGeom prst="rect">
            <a:avLst/>
          </a:prstGeom>
          <a:noFill/>
        </p:spPr>
        <p:txBody>
          <a:bodyPr wrap="square" rtlCol="0">
            <a:spAutoFit/>
          </a:bodyPr>
          <a:lstStyle/>
          <a:p>
            <a:pPr defTabSz="914400"/>
            <a:r>
              <a:rPr lang="en-US" sz="3600" dirty="0"/>
              <a:t>	</a:t>
            </a:r>
            <a:endParaRPr lang="en-US" sz="3600" dirty="0" smtClean="0"/>
          </a:p>
          <a:p>
            <a:pPr defTabSz="914400"/>
            <a:endParaRPr lang="en-US" sz="3600" dirty="0" smtClean="0"/>
          </a:p>
          <a:p>
            <a:pPr defTabSz="914400"/>
            <a:r>
              <a:rPr lang="en-US" sz="3800" dirty="0" smtClean="0"/>
              <a:t>From a starting mass of 0.5 g of </a:t>
            </a:r>
            <a:r>
              <a:rPr lang="en-US" sz="3800" b="1" dirty="0" smtClean="0"/>
              <a:t>1 </a:t>
            </a:r>
            <a:r>
              <a:rPr lang="en-US" sz="3800" dirty="0" smtClean="0"/>
              <a:t>a yield of 0.08 g of </a:t>
            </a:r>
            <a:r>
              <a:rPr lang="en-US" sz="3800" b="1" dirty="0" smtClean="0"/>
              <a:t>4 </a:t>
            </a:r>
            <a:r>
              <a:rPr lang="en-US" sz="3800" dirty="0" smtClean="0"/>
              <a:t>was obtained with a yield of 15.6%. </a:t>
            </a:r>
            <a:r>
              <a:rPr lang="en-US" sz="3800" baseline="30000" dirty="0" smtClean="0"/>
              <a:t>1</a:t>
            </a:r>
            <a:r>
              <a:rPr lang="en-US" sz="3800" dirty="0" smtClean="0"/>
              <a:t>H NMR was used to determine the structure of the products obtained at each step.</a:t>
            </a:r>
          </a:p>
          <a:p>
            <a:pPr defTabSz="914400"/>
            <a:endParaRPr lang="en-US" sz="3800" dirty="0"/>
          </a:p>
          <a:p>
            <a:pPr defTabSz="914400"/>
            <a:endParaRPr lang="en-US" sz="3800" b="1" dirty="0"/>
          </a:p>
          <a:p>
            <a:endParaRPr lang="en-US" sz="3800" dirty="0" smtClean="0"/>
          </a:p>
          <a:p>
            <a:endParaRPr lang="en-US" sz="3800" dirty="0"/>
          </a:p>
          <a:p>
            <a:endParaRPr lang="en-US" sz="3800" dirty="0" smtClean="0"/>
          </a:p>
          <a:p>
            <a:endParaRPr lang="en-US" sz="3800" dirty="0"/>
          </a:p>
          <a:p>
            <a:endParaRPr lang="en-US" sz="3800" dirty="0" smtClean="0"/>
          </a:p>
          <a:p>
            <a:endParaRPr lang="en-US" sz="3800" dirty="0"/>
          </a:p>
          <a:p>
            <a:endParaRPr lang="en-US" sz="3800" dirty="0" smtClean="0"/>
          </a:p>
          <a:p>
            <a:endParaRPr lang="en-US" sz="3800" dirty="0"/>
          </a:p>
          <a:p>
            <a:endParaRPr lang="en-US" sz="3800" dirty="0" smtClean="0"/>
          </a:p>
          <a:p>
            <a:r>
              <a:rPr lang="en-US" sz="3800" dirty="0" smtClean="0"/>
              <a:t>                                                                             </a:t>
            </a:r>
          </a:p>
          <a:p>
            <a:r>
              <a:rPr lang="en-US" sz="3800" dirty="0" smtClean="0"/>
              <a:t>                                                                               </a:t>
            </a:r>
            <a:r>
              <a:rPr lang="en-US" sz="3800" b="1" dirty="0" smtClean="0"/>
              <a:t>2</a:t>
            </a:r>
            <a:endParaRPr lang="en-US" sz="3800" dirty="0"/>
          </a:p>
          <a:p>
            <a:endParaRPr lang="en-US" sz="3800" dirty="0" smtClean="0"/>
          </a:p>
          <a:p>
            <a:endParaRPr lang="en-US" sz="3800" dirty="0"/>
          </a:p>
          <a:p>
            <a:r>
              <a:rPr lang="en-US" sz="3800" dirty="0" smtClean="0"/>
              <a:t>                                                                                              </a:t>
            </a:r>
          </a:p>
          <a:p>
            <a:r>
              <a:rPr lang="en-US" sz="3800" dirty="0" smtClean="0"/>
              <a:t>                                                                                            </a:t>
            </a:r>
            <a:endParaRPr lang="en-US" sz="3800" dirty="0"/>
          </a:p>
          <a:p>
            <a:endParaRPr lang="en-US" sz="3800" dirty="0" smtClean="0"/>
          </a:p>
          <a:p>
            <a:endParaRPr lang="en-US" sz="3800" dirty="0"/>
          </a:p>
          <a:p>
            <a:endParaRPr lang="en-US" sz="3800" dirty="0" smtClean="0"/>
          </a:p>
          <a:p>
            <a:endParaRPr lang="en-US" sz="3800" dirty="0"/>
          </a:p>
          <a:p>
            <a:endParaRPr lang="en-US" sz="3800" dirty="0" smtClean="0"/>
          </a:p>
          <a:p>
            <a:endParaRPr lang="en-US" sz="3800" dirty="0"/>
          </a:p>
          <a:p>
            <a:endParaRPr lang="en-US" sz="3800" dirty="0" smtClean="0"/>
          </a:p>
          <a:p>
            <a:r>
              <a:rPr lang="en-US" sz="3800" dirty="0" smtClean="0"/>
              <a:t>                                                                              </a:t>
            </a:r>
            <a:r>
              <a:rPr lang="en-US" sz="3800" b="1" dirty="0" smtClean="0"/>
              <a:t>3</a:t>
            </a:r>
            <a:endParaRPr lang="en-US" sz="3800" dirty="0"/>
          </a:p>
          <a:p>
            <a:r>
              <a:rPr lang="en-US" sz="3800" dirty="0" smtClean="0"/>
              <a:t>                                                                                </a:t>
            </a:r>
          </a:p>
          <a:p>
            <a:endParaRPr lang="en-US" sz="3800" dirty="0"/>
          </a:p>
          <a:p>
            <a:endParaRPr lang="en-US" sz="3800" dirty="0" smtClean="0"/>
          </a:p>
          <a:p>
            <a:endParaRPr lang="en-US" sz="3800" dirty="0"/>
          </a:p>
          <a:p>
            <a:endParaRPr lang="en-US" sz="3800" dirty="0" smtClean="0"/>
          </a:p>
          <a:p>
            <a:endParaRPr lang="en-US" sz="3800" dirty="0"/>
          </a:p>
          <a:p>
            <a:endParaRPr lang="en-US" sz="3800" dirty="0" smtClean="0"/>
          </a:p>
          <a:p>
            <a:endParaRPr lang="en-US" sz="3800" dirty="0" smtClean="0"/>
          </a:p>
          <a:p>
            <a:endParaRPr lang="en-US" sz="3800" dirty="0"/>
          </a:p>
          <a:p>
            <a:endParaRPr lang="en-US" sz="3600" b="1" dirty="0" smtClean="0"/>
          </a:p>
          <a:p>
            <a:endParaRPr lang="en-US" sz="3600" b="1" dirty="0"/>
          </a:p>
          <a:p>
            <a:endParaRPr lang="en-US" sz="3600" b="1" dirty="0" smtClean="0"/>
          </a:p>
          <a:p>
            <a:r>
              <a:rPr lang="en-US" sz="3600" b="1" dirty="0" smtClean="0"/>
              <a:t>                                                                                4   </a:t>
            </a:r>
            <a:endParaRPr lang="en-US" sz="3600" b="1" dirty="0"/>
          </a:p>
          <a:p>
            <a:endParaRPr lang="en-US" sz="3600" b="1" dirty="0" smtClean="0"/>
          </a:p>
          <a:p>
            <a:endParaRPr lang="en-US" sz="3600" b="1" dirty="0"/>
          </a:p>
          <a:p>
            <a:r>
              <a:rPr lang="en-US" sz="3600" b="1" dirty="0" smtClean="0"/>
              <a:t>Fig 1</a:t>
            </a:r>
            <a:r>
              <a:rPr lang="en-US" sz="3600" b="1" dirty="0"/>
              <a:t>. </a:t>
            </a:r>
            <a:r>
              <a:rPr lang="en-US" sz="3600" baseline="30000" dirty="0"/>
              <a:t>1</a:t>
            </a:r>
            <a:r>
              <a:rPr lang="en-US" sz="3600" dirty="0"/>
              <a:t>H </a:t>
            </a:r>
            <a:r>
              <a:rPr lang="en-US" sz="3600" dirty="0" smtClean="0"/>
              <a:t>NMR of crude </a:t>
            </a:r>
            <a:r>
              <a:rPr lang="en-US" sz="3600" b="1" dirty="0" smtClean="0"/>
              <a:t>2, 3</a:t>
            </a:r>
            <a:r>
              <a:rPr lang="en-US" sz="3600" dirty="0" smtClean="0"/>
              <a:t> and purified </a:t>
            </a:r>
            <a:r>
              <a:rPr lang="en-US" sz="3600" b="1" dirty="0"/>
              <a:t>4</a:t>
            </a:r>
            <a:r>
              <a:rPr lang="en-US" sz="3600" b="1" dirty="0" smtClean="0"/>
              <a:t>. </a:t>
            </a:r>
            <a:endParaRPr lang="en-US" sz="3600" dirty="0"/>
          </a:p>
          <a:p>
            <a:endParaRPr lang="en-US" sz="3600" dirty="0" smtClean="0"/>
          </a:p>
          <a:p>
            <a:endParaRPr lang="en-US" sz="3600" dirty="0"/>
          </a:p>
        </p:txBody>
      </p:sp>
      <p:sp>
        <p:nvSpPr>
          <p:cNvPr id="11" name="Rectangle 10"/>
          <p:cNvSpPr/>
          <p:nvPr/>
        </p:nvSpPr>
        <p:spPr>
          <a:xfrm>
            <a:off x="29565600" y="5133474"/>
            <a:ext cx="4481035"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tx2"/>
                </a:solidFill>
                <a:effectLst/>
                <a:cs typeface="Times New Roman" panose="02020603050405020304" pitchFamily="18" charset="0"/>
              </a:rPr>
              <a:t>Future Work</a:t>
            </a:r>
            <a:r>
              <a:rPr lang="en-US" sz="5400" b="1" cap="none" spc="0" dirty="0" smtClean="0">
                <a:ln w="22225">
                  <a:solidFill>
                    <a:schemeClr val="accent2"/>
                  </a:solidFill>
                  <a:prstDash val="solid"/>
                </a:ln>
                <a:solidFill>
                  <a:schemeClr val="tx2"/>
                </a:solidFill>
                <a:effectLst/>
                <a:cs typeface="Times New Roman" panose="02020603050405020304" pitchFamily="18" charset="0"/>
              </a:rPr>
              <a:t>:</a:t>
            </a:r>
            <a:endParaRPr lang="en-US" sz="5400" b="1" cap="none" spc="0" dirty="0">
              <a:ln w="22225">
                <a:solidFill>
                  <a:schemeClr val="accent2"/>
                </a:solidFill>
                <a:prstDash val="solid"/>
              </a:ln>
              <a:solidFill>
                <a:schemeClr val="tx2"/>
              </a:solidFill>
              <a:effectLst/>
            </a:endParaRPr>
          </a:p>
        </p:txBody>
      </p:sp>
      <p:sp>
        <p:nvSpPr>
          <p:cNvPr id="13" name="Rectangle 12"/>
          <p:cNvSpPr/>
          <p:nvPr/>
        </p:nvSpPr>
        <p:spPr>
          <a:xfrm>
            <a:off x="29468114" y="15931117"/>
            <a:ext cx="4185761" cy="923330"/>
          </a:xfrm>
          <a:prstGeom prst="rect">
            <a:avLst/>
          </a:prstGeom>
          <a:noFill/>
        </p:spPr>
        <p:txBody>
          <a:bodyPr wrap="none" lIns="91440" tIns="45720" rIns="91440" bIns="45720">
            <a:spAutoFit/>
          </a:bodyPr>
          <a:lstStyle/>
          <a:p>
            <a:pPr algn="ctr"/>
            <a:r>
              <a:rPr lang="en-US" sz="5400" b="1" cap="none" spc="0" dirty="0" smtClean="0">
                <a:ln w="22225">
                  <a:solidFill>
                    <a:schemeClr val="accent2"/>
                  </a:solidFill>
                  <a:prstDash val="solid"/>
                </a:ln>
                <a:solidFill>
                  <a:schemeClr val="tx2"/>
                </a:solidFill>
                <a:effectLst/>
                <a:cs typeface="Times New Roman" panose="02020603050405020304" pitchFamily="18" charset="0"/>
              </a:rPr>
              <a:t>Conclusion</a:t>
            </a:r>
            <a:r>
              <a:rPr lang="en-US" sz="5400" b="1" cap="none" spc="0" dirty="0" smtClean="0">
                <a:ln w="22225">
                  <a:solidFill>
                    <a:schemeClr val="accent2"/>
                  </a:solidFill>
                  <a:prstDash val="solid"/>
                </a:ln>
                <a:solidFill>
                  <a:srgbClr val="FF0000"/>
                </a:solidFill>
                <a:effectLst/>
                <a:cs typeface="Times New Roman" panose="02020603050405020304" pitchFamily="18" charset="0"/>
              </a:rPr>
              <a:t>:</a:t>
            </a:r>
            <a:endParaRPr lang="en-US" sz="5400" b="1" cap="none" spc="0" dirty="0">
              <a:ln w="22225">
                <a:solidFill>
                  <a:schemeClr val="accent2"/>
                </a:solidFill>
                <a:prstDash val="solid"/>
              </a:ln>
              <a:solidFill>
                <a:srgbClr val="FF0000"/>
              </a:solidFill>
              <a:effectLst/>
            </a:endParaRPr>
          </a:p>
        </p:txBody>
      </p:sp>
      <p:sp>
        <p:nvSpPr>
          <p:cNvPr id="15" name="Rectangle 14"/>
          <p:cNvSpPr/>
          <p:nvPr/>
        </p:nvSpPr>
        <p:spPr>
          <a:xfrm>
            <a:off x="29583529" y="21412200"/>
            <a:ext cx="6917278"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tx2"/>
                </a:solidFill>
                <a:effectLst/>
                <a:cs typeface="Times New Roman" panose="02020603050405020304" pitchFamily="18" charset="0"/>
              </a:rPr>
              <a:t>Acknowledgements</a:t>
            </a:r>
            <a:r>
              <a:rPr lang="en-US" sz="5400" b="1" cap="none" spc="0" dirty="0" smtClean="0">
                <a:ln w="22225">
                  <a:solidFill>
                    <a:schemeClr val="accent2"/>
                  </a:solidFill>
                  <a:prstDash val="solid"/>
                </a:ln>
                <a:solidFill>
                  <a:schemeClr val="tx2"/>
                </a:solidFill>
                <a:effectLst/>
                <a:cs typeface="Times New Roman" panose="02020603050405020304" pitchFamily="18" charset="0"/>
              </a:rPr>
              <a:t>:</a:t>
            </a:r>
            <a:endParaRPr lang="en-US" sz="5400" b="1" cap="none" spc="0" dirty="0">
              <a:ln w="22225">
                <a:solidFill>
                  <a:schemeClr val="accent2"/>
                </a:solidFill>
                <a:prstDash val="solid"/>
              </a:ln>
              <a:solidFill>
                <a:schemeClr val="tx2"/>
              </a:solidFill>
              <a:effectLst/>
            </a:endParaRPr>
          </a:p>
        </p:txBody>
      </p:sp>
      <p:sp>
        <p:nvSpPr>
          <p:cNvPr id="16" name="Rectangle 15"/>
          <p:cNvSpPr/>
          <p:nvPr/>
        </p:nvSpPr>
        <p:spPr>
          <a:xfrm>
            <a:off x="29567742" y="23622000"/>
            <a:ext cx="3634649" cy="923330"/>
          </a:xfrm>
          <a:prstGeom prst="rect">
            <a:avLst/>
          </a:prstGeom>
          <a:noFill/>
        </p:spPr>
        <p:txBody>
          <a:bodyPr wrap="square" lIns="91440" tIns="45720" rIns="91440" bIns="45720">
            <a:spAutoFit/>
          </a:bodyPr>
          <a:lstStyle/>
          <a:p>
            <a:pPr algn="ctr"/>
            <a:r>
              <a:rPr lang="en-US" sz="5400" b="1" cap="none" spc="0" dirty="0">
                <a:ln w="22225">
                  <a:solidFill>
                    <a:schemeClr val="accent2"/>
                  </a:solidFill>
                  <a:prstDash val="solid"/>
                </a:ln>
                <a:solidFill>
                  <a:schemeClr val="tx2"/>
                </a:solidFill>
                <a:effectLst/>
                <a:latin typeface="Times New Roman" panose="02020603050405020304" pitchFamily="18" charset="0"/>
                <a:cs typeface="Times New Roman" panose="02020603050405020304" pitchFamily="18" charset="0"/>
              </a:rPr>
              <a:t>References</a:t>
            </a:r>
            <a:r>
              <a:rPr lang="en-US" sz="5400" b="1" cap="none" spc="0" dirty="0" smtClean="0">
                <a:ln w="22225">
                  <a:solidFill>
                    <a:schemeClr val="accent2"/>
                  </a:solidFill>
                  <a:prstDash val="solid"/>
                </a:ln>
                <a:solidFill>
                  <a:schemeClr val="tx2"/>
                </a:solidFill>
                <a:effectLst/>
                <a:latin typeface="Times New Roman" panose="02020603050405020304" pitchFamily="18" charset="0"/>
                <a:cs typeface="Times New Roman" panose="02020603050405020304" pitchFamily="18" charset="0"/>
              </a:rPr>
              <a:t>:</a:t>
            </a:r>
            <a:endParaRPr lang="en-US" sz="5400" b="1" cap="none" spc="0" dirty="0">
              <a:ln w="22225">
                <a:solidFill>
                  <a:schemeClr val="accent2"/>
                </a:solidFill>
                <a:prstDash val="solid"/>
              </a:ln>
              <a:solidFill>
                <a:schemeClr val="tx2"/>
              </a:solidFill>
              <a:effectLst/>
            </a:endParaRPr>
          </a:p>
        </p:txBody>
      </p:sp>
      <p:sp>
        <p:nvSpPr>
          <p:cNvPr id="17" name="Rectangle 16"/>
          <p:cNvSpPr/>
          <p:nvPr/>
        </p:nvSpPr>
        <p:spPr>
          <a:xfrm>
            <a:off x="14663580" y="5105400"/>
            <a:ext cx="8225329" cy="923330"/>
          </a:xfrm>
          <a:prstGeom prst="rect">
            <a:avLst/>
          </a:prstGeom>
          <a:noFill/>
        </p:spPr>
        <p:txBody>
          <a:bodyPr wrap="none" lIns="91440" tIns="45720" rIns="91440" bIns="45720">
            <a:spAutoFit/>
          </a:bodyPr>
          <a:lstStyle/>
          <a:p>
            <a:pPr algn="ctr"/>
            <a:r>
              <a:rPr lang="en-US" sz="5400" b="1" cap="none" spc="0" dirty="0" smtClean="0">
                <a:ln w="22225">
                  <a:solidFill>
                    <a:schemeClr val="accent2"/>
                  </a:solidFill>
                  <a:prstDash val="solid"/>
                </a:ln>
                <a:solidFill>
                  <a:schemeClr val="tx2"/>
                </a:solidFill>
                <a:effectLst/>
              </a:rPr>
              <a:t>Results and Discussion:</a:t>
            </a:r>
            <a:endParaRPr lang="en-US" sz="5400" b="1" cap="none" spc="0" dirty="0">
              <a:ln w="22225">
                <a:solidFill>
                  <a:schemeClr val="accent2"/>
                </a:solidFill>
                <a:prstDash val="solid"/>
              </a:ln>
              <a:solidFill>
                <a:schemeClr val="tx2"/>
              </a:solidFill>
              <a:effectLst/>
            </a:endParaRPr>
          </a:p>
        </p:txBody>
      </p:sp>
      <p:sp>
        <p:nvSpPr>
          <p:cNvPr id="20" name="Rectangle 19"/>
          <p:cNvSpPr/>
          <p:nvPr/>
        </p:nvSpPr>
        <p:spPr>
          <a:xfrm>
            <a:off x="1981199" y="5105400"/>
            <a:ext cx="4455066" cy="923330"/>
          </a:xfrm>
          <a:prstGeom prst="rect">
            <a:avLst/>
          </a:prstGeom>
          <a:noFill/>
        </p:spPr>
        <p:txBody>
          <a:bodyPr wrap="none" lIns="91440" tIns="45720" rIns="91440" bIns="45720">
            <a:spAutoFit/>
          </a:bodyPr>
          <a:lstStyle/>
          <a:p>
            <a:pPr algn="ctr"/>
            <a:r>
              <a:rPr lang="en-US" sz="5400" b="1" cap="none" spc="0" dirty="0" smtClean="0">
                <a:ln w="22225">
                  <a:solidFill>
                    <a:schemeClr val="accent2"/>
                  </a:solidFill>
                  <a:prstDash val="solid"/>
                </a:ln>
                <a:solidFill>
                  <a:schemeClr val="tx2"/>
                </a:solidFill>
                <a:effectLst/>
              </a:rPr>
              <a:t>Introduction:</a:t>
            </a:r>
            <a:endParaRPr lang="en-US" sz="5400" b="1" cap="none" spc="0" dirty="0">
              <a:ln w="22225">
                <a:solidFill>
                  <a:schemeClr val="accent2"/>
                </a:solidFill>
                <a:prstDash val="solid"/>
              </a:ln>
              <a:solidFill>
                <a:schemeClr val="tx2"/>
              </a:solidFill>
              <a:effectLst/>
            </a:endParaRPr>
          </a:p>
        </p:txBody>
      </p:sp>
      <p:sp>
        <p:nvSpPr>
          <p:cNvPr id="21" name="Rectangle 20"/>
          <p:cNvSpPr/>
          <p:nvPr/>
        </p:nvSpPr>
        <p:spPr>
          <a:xfrm>
            <a:off x="2007984" y="13944600"/>
            <a:ext cx="4762842" cy="923330"/>
          </a:xfrm>
          <a:prstGeom prst="rect">
            <a:avLst/>
          </a:prstGeom>
          <a:noFill/>
        </p:spPr>
        <p:txBody>
          <a:bodyPr wrap="none" lIns="91440" tIns="45720" rIns="91440" bIns="45720">
            <a:spAutoFit/>
          </a:bodyPr>
          <a:lstStyle/>
          <a:p>
            <a:pPr algn="ctr"/>
            <a:r>
              <a:rPr lang="en-US" sz="5400" b="1" cap="none" spc="0" dirty="0" smtClean="0">
                <a:ln w="22225">
                  <a:solidFill>
                    <a:schemeClr val="accent2"/>
                  </a:solidFill>
                  <a:prstDash val="solid"/>
                </a:ln>
                <a:solidFill>
                  <a:schemeClr val="tx2"/>
                </a:solidFill>
                <a:effectLst/>
              </a:rPr>
              <a:t>Experimental:</a:t>
            </a:r>
            <a:endParaRPr lang="en-US" sz="5400" b="1" cap="none" spc="0" dirty="0">
              <a:ln w="22225">
                <a:solidFill>
                  <a:schemeClr val="accent2"/>
                </a:solidFill>
                <a:prstDash val="solid"/>
              </a:ln>
              <a:solidFill>
                <a:schemeClr val="tx2"/>
              </a:solidFill>
              <a:effectLst/>
            </a:endParaRPr>
          </a:p>
        </p:txBody>
      </p:sp>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5011400" y="8229600"/>
            <a:ext cx="9902711" cy="6908233"/>
          </a:xfrm>
          <a:prstGeom prst="rect">
            <a:avLst/>
          </a:prstGeom>
        </p:spPr>
      </p:pic>
      <p:graphicFrame>
        <p:nvGraphicFramePr>
          <p:cNvPr id="4" name="Object 3"/>
          <p:cNvGraphicFramePr>
            <a:graphicFrameLocks noChangeAspect="1"/>
          </p:cNvGraphicFramePr>
          <p:nvPr>
            <p:extLst>
              <p:ext uri="{D42A27DB-BD31-4B8C-83A1-F6EECF244321}">
                <p14:modId xmlns:p14="http://schemas.microsoft.com/office/powerpoint/2010/main" val="3546756019"/>
              </p:ext>
            </p:extLst>
          </p:nvPr>
        </p:nvGraphicFramePr>
        <p:xfrm>
          <a:off x="2590800" y="21405494"/>
          <a:ext cx="9940164" cy="3139836"/>
        </p:xfrm>
        <a:graphic>
          <a:graphicData uri="http://schemas.openxmlformats.org/presentationml/2006/ole">
            <mc:AlternateContent xmlns:mc="http://schemas.openxmlformats.org/markup-compatibility/2006">
              <mc:Choice xmlns:v="urn:schemas-microsoft-com:vml" Requires="v">
                <p:oleObj spid="_x0000_s1282" name="CS ChemDraw Drawing" r:id="rId6" imgW="3971048" imgH="1253765" progId="ChemDraw.Document.6.0">
                  <p:embed/>
                </p:oleObj>
              </mc:Choice>
              <mc:Fallback>
                <p:oleObj name="CS ChemDraw Drawing" r:id="rId6" imgW="3971048" imgH="1253765" progId="ChemDraw.Document.6.0">
                  <p:embed/>
                  <p:pic>
                    <p:nvPicPr>
                      <p:cNvPr id="0" name=""/>
                      <p:cNvPicPr/>
                      <p:nvPr/>
                    </p:nvPicPr>
                    <p:blipFill>
                      <a:blip r:embed="rId7"/>
                      <a:stretch>
                        <a:fillRect/>
                      </a:stretch>
                    </p:blipFill>
                    <p:spPr>
                      <a:xfrm>
                        <a:off x="2590800" y="21405494"/>
                        <a:ext cx="9940164" cy="3139836"/>
                      </a:xfrm>
                      <a:prstGeom prst="rect">
                        <a:avLst/>
                      </a:prstGeom>
                    </p:spPr>
                  </p:pic>
                </p:oleObj>
              </mc:Fallback>
            </mc:AlternateContent>
          </a:graphicData>
        </a:graphic>
      </p:graphicFrame>
      <p:graphicFrame>
        <p:nvGraphicFramePr>
          <p:cNvPr id="9" name="Object 8"/>
          <p:cNvGraphicFramePr>
            <a:graphicFrameLocks noChangeAspect="1"/>
          </p:cNvGraphicFramePr>
          <p:nvPr>
            <p:extLst>
              <p:ext uri="{D42A27DB-BD31-4B8C-83A1-F6EECF244321}">
                <p14:modId xmlns:p14="http://schemas.microsoft.com/office/powerpoint/2010/main" val="3502510438"/>
              </p:ext>
            </p:extLst>
          </p:nvPr>
        </p:nvGraphicFramePr>
        <p:xfrm>
          <a:off x="9254364" y="24507230"/>
          <a:ext cx="3276600" cy="5406201"/>
        </p:xfrm>
        <a:graphic>
          <a:graphicData uri="http://schemas.openxmlformats.org/presentationml/2006/ole">
            <mc:AlternateContent xmlns:mc="http://schemas.openxmlformats.org/markup-compatibility/2006">
              <mc:Choice xmlns:v="urn:schemas-microsoft-com:vml" Requires="v">
                <p:oleObj spid="_x0000_s1283" name="CS ChemDraw Drawing" r:id="rId8" imgW="1360497" imgH="2244334" progId="ChemDraw.Document.6.0">
                  <p:embed/>
                </p:oleObj>
              </mc:Choice>
              <mc:Fallback>
                <p:oleObj name="CS ChemDraw Drawing" r:id="rId8" imgW="1360497" imgH="2244334" progId="ChemDraw.Document.6.0">
                  <p:embed/>
                  <p:pic>
                    <p:nvPicPr>
                      <p:cNvPr id="0" name=""/>
                      <p:cNvPicPr/>
                      <p:nvPr/>
                    </p:nvPicPr>
                    <p:blipFill>
                      <a:blip r:embed="rId9"/>
                      <a:stretch>
                        <a:fillRect/>
                      </a:stretch>
                    </p:blipFill>
                    <p:spPr>
                      <a:xfrm>
                        <a:off x="9254364" y="24507230"/>
                        <a:ext cx="3276600" cy="5406201"/>
                      </a:xfrm>
                      <a:prstGeom prst="rect">
                        <a:avLst/>
                      </a:prstGeom>
                    </p:spPr>
                  </p:pic>
                </p:oleObj>
              </mc:Fallback>
            </mc:AlternateContent>
          </a:graphicData>
        </a:graphic>
      </p:graphicFrame>
      <p:graphicFrame>
        <p:nvGraphicFramePr>
          <p:cNvPr id="10" name="Object 9"/>
          <p:cNvGraphicFramePr>
            <a:graphicFrameLocks noChangeAspect="1"/>
          </p:cNvGraphicFramePr>
          <p:nvPr>
            <p:extLst>
              <p:ext uri="{D42A27DB-BD31-4B8C-83A1-F6EECF244321}">
                <p14:modId xmlns:p14="http://schemas.microsoft.com/office/powerpoint/2010/main" val="1220717522"/>
              </p:ext>
            </p:extLst>
          </p:nvPr>
        </p:nvGraphicFramePr>
        <p:xfrm>
          <a:off x="2779015" y="26865085"/>
          <a:ext cx="5843691" cy="2927749"/>
        </p:xfrm>
        <a:graphic>
          <a:graphicData uri="http://schemas.openxmlformats.org/presentationml/2006/ole">
            <mc:AlternateContent xmlns:mc="http://schemas.openxmlformats.org/markup-compatibility/2006">
              <mc:Choice xmlns:v="urn:schemas-microsoft-com:vml" Requires="v">
                <p:oleObj spid="_x0000_s1284" name="CS ChemDraw Drawing" r:id="rId10" imgW="2357136" imgH="1180990" progId="ChemDraw.Document.6.0">
                  <p:embed/>
                </p:oleObj>
              </mc:Choice>
              <mc:Fallback>
                <p:oleObj name="CS ChemDraw Drawing" r:id="rId10" imgW="2357136" imgH="1180990" progId="ChemDraw.Document.6.0">
                  <p:embed/>
                  <p:pic>
                    <p:nvPicPr>
                      <p:cNvPr id="0" name=""/>
                      <p:cNvPicPr/>
                      <p:nvPr/>
                    </p:nvPicPr>
                    <p:blipFill>
                      <a:blip r:embed="rId11"/>
                      <a:stretch>
                        <a:fillRect/>
                      </a:stretch>
                    </p:blipFill>
                    <p:spPr>
                      <a:xfrm>
                        <a:off x="2779015" y="26865085"/>
                        <a:ext cx="5843691" cy="2927749"/>
                      </a:xfrm>
                      <a:prstGeom prst="rect">
                        <a:avLst/>
                      </a:prstGeom>
                    </p:spPr>
                  </p:pic>
                </p:oleObj>
              </mc:Fallback>
            </mc:AlternateContent>
          </a:graphicData>
        </a:graphic>
      </p:graphicFrame>
      <p:graphicFrame>
        <p:nvGraphicFramePr>
          <p:cNvPr id="18" name="Object 17"/>
          <p:cNvGraphicFramePr>
            <a:graphicFrameLocks noChangeAspect="1"/>
          </p:cNvGraphicFramePr>
          <p:nvPr>
            <p:extLst>
              <p:ext uri="{D42A27DB-BD31-4B8C-83A1-F6EECF244321}">
                <p14:modId xmlns:p14="http://schemas.microsoft.com/office/powerpoint/2010/main" val="3461586405"/>
              </p:ext>
            </p:extLst>
          </p:nvPr>
        </p:nvGraphicFramePr>
        <p:xfrm>
          <a:off x="29583529" y="8534401"/>
          <a:ext cx="11349176" cy="4289956"/>
        </p:xfrm>
        <a:graphic>
          <a:graphicData uri="http://schemas.openxmlformats.org/presentationml/2006/ole">
            <mc:AlternateContent xmlns:mc="http://schemas.openxmlformats.org/markup-compatibility/2006">
              <mc:Choice xmlns:v="urn:schemas-microsoft-com:vml" Requires="v">
                <p:oleObj spid="_x0000_s1285" name="CS ChemDraw Drawing" r:id="rId12" imgW="3376847" imgH="1276766" progId="ChemDraw.Document.6.0">
                  <p:embed/>
                </p:oleObj>
              </mc:Choice>
              <mc:Fallback>
                <p:oleObj name="CS ChemDraw Drawing" r:id="rId12" imgW="3376847" imgH="1276766" progId="ChemDraw.Document.6.0">
                  <p:embed/>
                  <p:pic>
                    <p:nvPicPr>
                      <p:cNvPr id="0" name=""/>
                      <p:cNvPicPr/>
                      <p:nvPr/>
                    </p:nvPicPr>
                    <p:blipFill>
                      <a:blip r:embed="rId13"/>
                      <a:stretch>
                        <a:fillRect/>
                      </a:stretch>
                    </p:blipFill>
                    <p:spPr>
                      <a:xfrm>
                        <a:off x="29583529" y="8534401"/>
                        <a:ext cx="11349176" cy="4289956"/>
                      </a:xfrm>
                      <a:prstGeom prst="rect">
                        <a:avLst/>
                      </a:prstGeom>
                    </p:spPr>
                  </p:pic>
                </p:oleObj>
              </mc:Fallback>
            </mc:AlternateContent>
          </a:graphicData>
        </a:graphic>
      </p:graphicFrame>
      <p:pic>
        <p:nvPicPr>
          <p:cNvPr id="7" name="Picture 6"/>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15011400" y="22860000"/>
            <a:ext cx="9937975" cy="6932834"/>
          </a:xfrm>
          <a:prstGeom prst="rect">
            <a:avLst/>
          </a:prstGeom>
        </p:spPr>
      </p:pic>
      <p:pic>
        <p:nvPicPr>
          <p:cNvPr id="19" name="Picture 18"/>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15011400" y="15598238"/>
            <a:ext cx="9806606" cy="6801356"/>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xtreme Shadow">
      <a:fillStyleLst>
        <a:solidFill>
          <a:schemeClr val="phClr"/>
        </a:solidFill>
        <a:gradFill rotWithShape="1">
          <a:gsLst>
            <a:gs pos="0">
              <a:schemeClr val="phClr">
                <a:tint val="90000"/>
              </a:schemeClr>
            </a:gs>
            <a:gs pos="48000">
              <a:schemeClr val="phClr">
                <a:tint val="54000"/>
                <a:satMod val="140000"/>
              </a:schemeClr>
            </a:gs>
            <a:gs pos="100000">
              <a:schemeClr val="phClr">
                <a:tint val="24000"/>
                <a:satMod val="260000"/>
              </a:schemeClr>
            </a:gs>
          </a:gsLst>
          <a:lin ang="16200000" scaled="1"/>
        </a:gradFill>
        <a:gradFill rotWithShape="1">
          <a:gsLst>
            <a:gs pos="0">
              <a:schemeClr val="phClr"/>
            </a:gs>
            <a:gs pos="100000">
              <a:schemeClr val="phClr">
                <a:shade val="48000"/>
                <a:satMod val="180000"/>
                <a:lumMod val="94000"/>
              </a:schemeClr>
            </a:gs>
            <a:gs pos="100000">
              <a:schemeClr val="phClr">
                <a:shade val="48000"/>
                <a:satMod val="180000"/>
                <a:lumMod val="94000"/>
              </a:schemeClr>
            </a:gs>
          </a:gsLst>
          <a:lin ang="4140000" scaled="1"/>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63500" dist="12700" dir="5400000" sx="102000" sy="102000" rotWithShape="0">
              <a:srgbClr val="000000">
                <a:alpha val="32000"/>
              </a:srgbClr>
            </a:outerShdw>
          </a:effectLst>
        </a:effectStyle>
        <a:effectStyle>
          <a:effectLst>
            <a:outerShdw blurRad="76200" dist="38100" dir="5400000" rotWithShape="0">
              <a:srgbClr val="000000">
                <a:alpha val="60000"/>
              </a:srgbClr>
            </a:outerShdw>
          </a:effectLst>
          <a:scene3d>
            <a:camera prst="orthographicFront">
              <a:rot lat="0" lon="0" rev="0"/>
            </a:camera>
            <a:lightRig rig="threePt" dir="tl">
              <a:rot lat="0" lon="0" rev="19800000"/>
            </a:lightRig>
          </a:scene3d>
          <a:sp3d prstMaterial="plastic">
            <a:bevelT w="25400" h="19050"/>
          </a:sp3d>
        </a:effectStyle>
        <a:effectStyle>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38100" h="31750"/>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2110</TotalTime>
  <Words>403</Words>
  <Application>Microsoft Office PowerPoint</Application>
  <PresentationFormat>Custom</PresentationFormat>
  <Paragraphs>117</Paragraphs>
  <Slides>1</Slides>
  <Notes>1</Notes>
  <HiddenSlides>0</HiddenSlides>
  <MMClips>0</MMClips>
  <ScaleCrop>false</ScaleCrop>
  <HeadingPairs>
    <vt:vector size="8" baseType="variant">
      <vt:variant>
        <vt:lpstr>Fonts Used</vt:lpstr>
      </vt:variant>
      <vt:variant>
        <vt:i4>3</vt:i4>
      </vt: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6" baseType="lpstr">
      <vt:lpstr>Arial</vt:lpstr>
      <vt:lpstr>Calibri</vt:lpstr>
      <vt:lpstr>Times New Roman</vt:lpstr>
      <vt:lpstr>Office Theme</vt:lpstr>
      <vt:lpstr>CS ChemDraw Drawing</vt:lpstr>
      <vt:lpstr>PowerPoint Presentation</vt:lpstr>
    </vt:vector>
  </TitlesOfParts>
  <Company>University of New Hampshire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Owner</dc:creator>
  <cp:lastModifiedBy>Tim</cp:lastModifiedBy>
  <cp:revision>216</cp:revision>
  <dcterms:created xsi:type="dcterms:W3CDTF">2012-04-23T20:12:21Z</dcterms:created>
  <dcterms:modified xsi:type="dcterms:W3CDTF">2015-12-09T17:04:25Z</dcterms:modified>
</cp:coreProperties>
</file>