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2A6"/>
    <a:srgbClr val="01244F"/>
    <a:srgbClr val="024CA6"/>
    <a:srgbClr val="2D2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5298" autoAdjust="0"/>
  </p:normalViewPr>
  <p:slideViewPr>
    <p:cSldViewPr>
      <p:cViewPr>
        <p:scale>
          <a:sx n="26" d="100"/>
          <a:sy n="26" d="100"/>
        </p:scale>
        <p:origin x="1640" y="14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76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16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234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49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945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01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50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1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3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16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812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32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21" Type="http://schemas.openxmlformats.org/officeDocument/2006/relationships/image" Target="../media/image20.tiff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A02A6">
                <a:lumMod val="0"/>
                <a:lumOff val="100000"/>
                <a:alpha val="60000"/>
              </a:srgb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7" name="TextBox 76"/>
              <p:cNvSpPr txBox="1"/>
              <p:nvPr/>
            </p:nvSpPr>
            <p:spPr>
              <a:xfrm>
                <a:off x="29485869" y="4554859"/>
                <a:ext cx="13859933" cy="285015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       The </a:t>
                </a:r>
                <a:r>
                  <a:rPr lang="en-US" sz="3600" dirty="0">
                    <a:latin typeface="Arial" charset="0"/>
                    <a:ea typeface="Arial" charset="0"/>
                    <a:cs typeface="Arial" charset="0"/>
                  </a:rPr>
                  <a:t>T</a:t>
                </a:r>
                <a:r>
                  <a:rPr lang="en-US" sz="3600" baseline="-25000" dirty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>
                    <a:latin typeface="Arial" charset="0"/>
                    <a:ea typeface="Arial" charset="0"/>
                    <a:cs typeface="Arial" charset="0"/>
                  </a:rPr>
                  <a:t> of P1 could not be accurately measured because the ionic character of the protecting group increases the T</a:t>
                </a:r>
                <a:r>
                  <a:rPr lang="en-US" sz="3600" baseline="-25000" dirty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>
                    <a:latin typeface="Arial" charset="0"/>
                    <a:ea typeface="Arial" charset="0"/>
                    <a:cs typeface="Arial" charset="0"/>
                  </a:rPr>
                  <a:t> dramatically. The T</a:t>
                </a:r>
                <a:r>
                  <a:rPr lang="en-US" sz="3600" baseline="-25000" dirty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>
                    <a:latin typeface="Arial" charset="0"/>
                    <a:ea typeface="Arial" charset="0"/>
                    <a:cs typeface="Arial" charset="0"/>
                  </a:rPr>
                  <a:t> of P3 seems to increase with each cycle of heating indicating cross linking occurring during the measurement; this is also supported by the increased broadness in each successive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peak. The cross linking is thermally initiated free-radically through the pendant vinyl groups in P3 at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100-110 °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C. The cross linking is expected to and does explain the increase in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because it increases the network contribution and therefore overall glass transition temperature of the polymer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.</a:t>
                </a:r>
                <a:endParaRPr lang="en-US" sz="20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2000" dirty="0">
                  <a:latin typeface="Arial" charset="0"/>
                  <a:ea typeface="Arial" charset="0"/>
                  <a:cs typeface="Arial" charset="0"/>
                </a:endParaRPr>
              </a:p>
              <a:p>
                <a:pPr algn="ctr" defTabSz="914400"/>
                <a:r>
                  <a:rPr lang="en-US" sz="4500" b="0" dirty="0" smtClean="0">
                    <a:ea typeface="Arial" charset="0"/>
                    <a:cs typeface="Arial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500" i="1">
                        <a:latin typeface="Cambria Math" charset="0"/>
                        <a:ea typeface="Arial" charset="0"/>
                        <a:cs typeface="Arial" charset="0"/>
                      </a:rPr>
                      <m:t>𝐹𝑜𝑥</m:t>
                    </m:r>
                    <m:r>
                      <a:rPr lang="en-US" sz="4500" i="1">
                        <a:latin typeface="Cambria Math" charset="0"/>
                        <a:ea typeface="Arial" charset="0"/>
                        <a:cs typeface="Arial" charset="0"/>
                      </a:rPr>
                      <m:t> </m:t>
                    </m:r>
                    <m:r>
                      <a:rPr lang="en-US" sz="4500" i="1">
                        <a:latin typeface="Cambria Math" charset="0"/>
                        <a:ea typeface="Arial" charset="0"/>
                        <a:cs typeface="Arial" charset="0"/>
                      </a:rPr>
                      <m:t>𝐸𝑞𝑢𝑎𝑡𝑖𝑜𝑛</m:t>
                    </m:r>
                    <m:r>
                      <a:rPr lang="en-US" sz="4500" i="1">
                        <a:latin typeface="Cambria Math" charset="0"/>
                        <a:ea typeface="Arial" charset="0"/>
                        <a:cs typeface="Arial" charset="0"/>
                      </a:rPr>
                      <m:t>:  </m:t>
                    </m:r>
                    <m:f>
                      <m:fPr>
                        <m:ctrlPr>
                          <a:rPr lang="en-US" sz="4500" b="0" i="1" smtClean="0">
                            <a:latin typeface="Cambria Math" charset="0"/>
                            <a:ea typeface="Arial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US" sz="4500" b="0" i="1" smtClean="0">
                            <a:latin typeface="Cambria Math" charset="0"/>
                            <a:ea typeface="Arial" charset="0"/>
                            <a:cs typeface="Arial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4500" b="0" i="1" smtClean="0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</m:ctrlPr>
                          </m:sSubPr>
                          <m:e>
                            <m:r>
                              <a:rPr lang="en-US" sz="4500" b="0" i="1" smtClean="0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4500" b="0" i="1" smtClean="0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𝑔</m:t>
                            </m:r>
                          </m:sub>
                        </m:sSub>
                      </m:den>
                    </m:f>
                    <m:r>
                      <a:rPr lang="en-US" sz="4500" b="0" i="1" smtClean="0">
                        <a:latin typeface="Cambria Math" charset="0"/>
                        <a:ea typeface="Arial" charset="0"/>
                        <a:cs typeface="Arial" charset="0"/>
                      </a:rPr>
                      <m:t>=</m:t>
                    </m:r>
                    <m:f>
                      <m:fPr>
                        <m:ctrlPr>
                          <a:rPr lang="en-US" sz="4500" i="1">
                            <a:latin typeface="Cambria Math" charset="0"/>
                            <a:ea typeface="Arial" charset="0"/>
                            <a:cs typeface="Arial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500" i="1" smtClean="0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</m:ctrlPr>
                          </m:sSubPr>
                          <m:e>
                            <m:r>
                              <a:rPr lang="en-US" sz="4500" b="0" i="1" smtClean="0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4500" b="0" i="1" smtClean="0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</m:ctrlPr>
                          </m:sSubPr>
                          <m:e>
                            <m: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𝑔</m:t>
                            </m:r>
                            <m:r>
                              <a:rPr lang="en-US" sz="4500" b="0" i="1" smtClean="0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sz="4500" b="0" i="0" smtClean="0">
                        <a:latin typeface="Cambria Math" charset="0"/>
                        <a:ea typeface="Arial" charset="0"/>
                        <a:cs typeface="Arial" charset="0"/>
                      </a:rPr>
                      <m:t>+</m:t>
                    </m:r>
                    <m:f>
                      <m:fPr>
                        <m:ctrlPr>
                          <a:rPr lang="en-US" sz="4500" i="1">
                            <a:latin typeface="Cambria Math" charset="0"/>
                            <a:ea typeface="Arial" charset="0"/>
                            <a:cs typeface="Arial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</m:ctrlPr>
                          </m:sSubPr>
                          <m:e>
                            <m: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</m:ctrlPr>
                          </m:sSubPr>
                          <m:e>
                            <m: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𝑔</m:t>
                            </m:r>
                            <m:r>
                              <a:rPr lang="en-US" sz="4500" i="1">
                                <a:latin typeface="Cambria Math" charset="0"/>
                                <a:ea typeface="Arial" charset="0"/>
                                <a:cs typeface="Arial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4500" dirty="0" smtClean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r>
                  <a:rPr lang="en-US" sz="3600" baseline="30000" dirty="0" smtClean="0">
                    <a:latin typeface="Arial" charset="0"/>
                    <a:ea typeface="Arial" charset="0"/>
                    <a:cs typeface="Arial" charset="0"/>
                  </a:rPr>
                  <a:t>(1)</a:t>
                </a:r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ctr" defTabSz="914400"/>
                <a:endParaRPr lang="en-US" sz="20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	</a:t>
                </a:r>
              </a:p>
              <a:p>
                <a:pPr algn="just" defTabSz="914400"/>
                <a:endParaRPr lang="en-US" sz="3600" dirty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20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      The copolymer P5 was expected to have a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in between that of the p-EMA (P2), and poly-4-vinylstyrene (P3). Experimentally this was validated by a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of 82 °C for P5, while the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’s of P2 and P3 are 77 °C and 106 °C respectively, following the Fox equation</a:t>
                </a:r>
                <a:r>
                  <a:rPr lang="en-US" sz="3600" baseline="30000" dirty="0" smtClean="0">
                    <a:latin typeface="Arial" charset="0"/>
                    <a:ea typeface="Arial" charset="0"/>
                    <a:cs typeface="Arial" charset="0"/>
                  </a:rPr>
                  <a:t>(1)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. Therefore it is assumed to be no network contribution to the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in this case as cross-linking would only occur free-radically at a temperature around 100-110 °C through the vinyl substituents on P5. </a:t>
                </a:r>
              </a:p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      Overall, the experiment succeeded in designing a process to separate the linear contribution to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through the protection of a single vinyl group of a divinyl monomer during a copolymerization.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This was exemplified by the successful synthesis of P5 and it</a:t>
                </a:r>
                <a:r>
                  <a:rPr lang="uk-UA" sz="3600" dirty="0" smtClean="0">
                    <a:latin typeface="Arial" charset="0"/>
                    <a:ea typeface="Arial" charset="0"/>
                    <a:cs typeface="Arial" charset="0"/>
                  </a:rPr>
                  <a:t>’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s the understanding of its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being in between that of its homo-polymers P2 and P3. Future work is currently being done to understand the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of P6, which will fully decouple the linear and network contributions to its T</a:t>
                </a:r>
                <a:r>
                  <a:rPr lang="en-US" sz="3600" baseline="-25000" dirty="0" smtClean="0">
                    <a:latin typeface="Arial" charset="0"/>
                    <a:ea typeface="Arial" charset="0"/>
                    <a:cs typeface="Arial" charset="0"/>
                  </a:rPr>
                  <a:t>g. </a:t>
                </a:r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2000" dirty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20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14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       I’d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like to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thank Dr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. John Tsavalas, Dr. Amit Tripathi, and Pei Zhang for their help with the 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project as well as Dr</a:t>
                </a:r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. Erik Berda, Chris Lyon, and my lab instructors Alka Prasher and </a:t>
                </a:r>
                <a:r>
                  <a:rPr lang="en-US" sz="3600" dirty="0">
                    <a:latin typeface="Arial" charset="0"/>
                    <a:ea typeface="Arial" charset="0"/>
                    <a:cs typeface="Arial" charset="0"/>
                  </a:rPr>
                  <a:t>Holly Guevara.</a:t>
                </a:r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2200" dirty="0" smtClean="0"/>
                  <a:t>(1) T.G</a:t>
                </a:r>
                <a:r>
                  <a:rPr lang="en-US" sz="2200" dirty="0"/>
                  <a:t>. Fox, and P.J. Flory, </a:t>
                </a:r>
                <a:r>
                  <a:rPr lang="en-US" sz="2200" i="1" dirty="0"/>
                  <a:t>Journal of Applied Physics</a:t>
                </a:r>
                <a:r>
                  <a:rPr lang="en-US" sz="2200" dirty="0"/>
                  <a:t> 21, 581–591 (1950)</a:t>
                </a:r>
                <a:endParaRPr lang="en-US" sz="22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2200" dirty="0" smtClean="0">
                    <a:latin typeface="Arial" charset="0"/>
                    <a:ea typeface="Arial" charset="0"/>
                    <a:cs typeface="Arial" charset="0"/>
                  </a:rPr>
                  <a:t>(2) </a:t>
                </a:r>
                <a:r>
                  <a:rPr lang="en-US" sz="2200" dirty="0" err="1" smtClean="0">
                    <a:latin typeface="Arial" charset="0"/>
                    <a:ea typeface="Arial" charset="0"/>
                    <a:cs typeface="Arial" charset="0"/>
                  </a:rPr>
                  <a:t>Tsarevsky</a:t>
                </a:r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, Nicolay V. "Low-catalyst Concentration Atom Transfer Radical Polymerization of a </a:t>
                </a:r>
                <a:r>
                  <a:rPr lang="en-US" sz="2200" dirty="0" err="1">
                    <a:latin typeface="Arial" charset="0"/>
                    <a:ea typeface="Arial" charset="0"/>
                    <a:cs typeface="Arial" charset="0"/>
                  </a:rPr>
                  <a:t>Phosphonium</a:t>
                </a:r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endParaRPr lang="en-US" sz="22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r>
                  <a:rPr lang="en-US" sz="2200" dirty="0" smtClean="0">
                    <a:latin typeface="Arial" charset="0"/>
                    <a:ea typeface="Arial" charset="0"/>
                    <a:cs typeface="Arial" charset="0"/>
                  </a:rPr>
                  <a:t>           Salt-type </a:t>
                </a:r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Monomer." </a:t>
                </a:r>
                <a:r>
                  <a:rPr lang="en-US" sz="2200" dirty="0" err="1">
                    <a:latin typeface="Arial" charset="0"/>
                    <a:ea typeface="Arial" charset="0"/>
                    <a:cs typeface="Arial" charset="0"/>
                  </a:rPr>
                  <a:t>Polym</a:t>
                </a:r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. Chem. Polymer Chemistry 3.9 (2012): 2487-494. Web.</a:t>
                </a:r>
              </a:p>
              <a:p>
                <a:pPr algn="just" defTabSz="914400"/>
                <a:r>
                  <a:rPr lang="en-US" sz="2200" dirty="0" smtClean="0">
                    <a:latin typeface="Arial" charset="0"/>
                    <a:ea typeface="Arial" charset="0"/>
                    <a:cs typeface="Arial" charset="0"/>
                  </a:rPr>
                  <a:t>(3) Wood</a:t>
                </a:r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, Lawrence A. "Glass Transition Temperatures of Copolymers." Journal of Polymer Science J. </a:t>
                </a:r>
                <a:r>
                  <a:rPr lang="en-US" sz="2200" dirty="0" err="1">
                    <a:latin typeface="Arial" charset="0"/>
                    <a:ea typeface="Arial" charset="0"/>
                    <a:cs typeface="Arial" charset="0"/>
                  </a:rPr>
                  <a:t>Polym</a:t>
                </a:r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. </a:t>
                </a:r>
                <a:r>
                  <a:rPr lang="en-US" sz="2200" dirty="0" smtClean="0">
                    <a:latin typeface="Arial" charset="0"/>
                    <a:ea typeface="Arial" charset="0"/>
                    <a:cs typeface="Arial" charset="0"/>
                  </a:rPr>
                  <a:t>   </a:t>
                </a:r>
              </a:p>
              <a:p>
                <a:pPr algn="just" defTabSz="914400"/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r>
                  <a:rPr lang="en-US" sz="2200" dirty="0" smtClean="0">
                    <a:latin typeface="Arial" charset="0"/>
                    <a:ea typeface="Arial" charset="0"/>
                    <a:cs typeface="Arial" charset="0"/>
                  </a:rPr>
                  <a:t>           Sci</a:t>
                </a:r>
                <a:r>
                  <a:rPr lang="en-US" sz="2200" dirty="0">
                    <a:latin typeface="Arial" charset="0"/>
                    <a:ea typeface="Arial" charset="0"/>
                    <a:cs typeface="Arial" charset="0"/>
                  </a:rPr>
                  <a:t>. 28.117 (1958): 319-30. Web.</a:t>
                </a:r>
                <a:endParaRPr lang="en-US" sz="22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r>
                  <a:rPr lang="en-US" sz="3600" dirty="0" smtClean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endParaRPr lang="en-US" sz="3600" dirty="0">
                  <a:latin typeface="Arial" charset="0"/>
                  <a:ea typeface="Arial" charset="0"/>
                  <a:cs typeface="Arial" charset="0"/>
                </a:endParaRPr>
              </a:p>
              <a:p>
                <a:pPr algn="just" defTabSz="914400"/>
                <a:endParaRPr lang="en-US" sz="3600" dirty="0" smtClean="0">
                  <a:latin typeface="Arial" charset="0"/>
                  <a:ea typeface="Arial" charset="0"/>
                  <a:cs typeface="Arial" charset="0"/>
                </a:endParaRPr>
              </a:p>
            </p:txBody>
          </p:sp>
        </mc:Choice>
        <mc:Fallback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85869" y="4554859"/>
                <a:ext cx="13859933" cy="28501520"/>
              </a:xfrm>
              <a:prstGeom prst="rect">
                <a:avLst/>
              </a:prstGeom>
              <a:blipFill rotWithShape="0">
                <a:blip r:embed="rId2"/>
                <a:stretch>
                  <a:fillRect l="-1363" r="-12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363871" y="763012"/>
            <a:ext cx="3516345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latin typeface="Arial" charset="0"/>
                <a:ea typeface="Arial" charset="0"/>
                <a:cs typeface="Arial" charset="0"/>
              </a:rPr>
              <a:t>Estimating The Contribution of </a:t>
            </a:r>
            <a:r>
              <a:rPr lang="en-US" sz="6000" b="1" dirty="0" err="1" smtClean="0">
                <a:latin typeface="Arial" charset="0"/>
                <a:ea typeface="Arial" charset="0"/>
                <a:cs typeface="Arial" charset="0"/>
              </a:rPr>
              <a:t>Divinylbenzene</a:t>
            </a:r>
            <a:r>
              <a:rPr lang="en-US" sz="6000" b="1" dirty="0" smtClean="0">
                <a:latin typeface="Arial" charset="0"/>
                <a:ea typeface="Arial" charset="0"/>
                <a:cs typeface="Arial" charset="0"/>
              </a:rPr>
              <a:t> on Glass Transition Temperature in Copolymers</a:t>
            </a:r>
            <a:endParaRPr lang="en-US" sz="6000" b="1" dirty="0"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en-US" sz="4000" i="1" u="sng" dirty="0" smtClean="0">
                <a:latin typeface="Arial" charset="0"/>
                <a:ea typeface="Arial" charset="0"/>
                <a:cs typeface="Arial" charset="0"/>
              </a:rPr>
              <a:t>Robert </a:t>
            </a:r>
            <a:r>
              <a:rPr lang="en-US" sz="4000" i="1" u="sng" dirty="0" smtClean="0">
                <a:latin typeface="Arial" charset="0"/>
                <a:ea typeface="Arial" charset="0"/>
                <a:cs typeface="Arial" charset="0"/>
              </a:rPr>
              <a:t>Biro</a:t>
            </a:r>
            <a:r>
              <a:rPr lang="en-US" sz="4000" i="1" dirty="0" smtClean="0">
                <a:latin typeface="Arial" charset="0"/>
                <a:ea typeface="Arial" charset="0"/>
                <a:cs typeface="Arial" charset="0"/>
              </a:rPr>
              <a:t>, Holly Guevara, Alka </a:t>
            </a:r>
            <a:r>
              <a:rPr lang="en-US" sz="4000" i="1" dirty="0" smtClean="0">
                <a:latin typeface="Arial" charset="0"/>
                <a:ea typeface="Arial" charset="0"/>
                <a:cs typeface="Arial" charset="0"/>
              </a:rPr>
              <a:t>Prasher, </a:t>
            </a:r>
          </a:p>
          <a:p>
            <a:pPr algn="ctr"/>
            <a:r>
              <a:rPr lang="en-US" sz="4000" i="1" dirty="0" smtClean="0">
                <a:latin typeface="Arial" charset="0"/>
                <a:ea typeface="Arial" charset="0"/>
                <a:cs typeface="Arial" charset="0"/>
              </a:rPr>
              <a:t>rah285@wildcats.unh.edu</a:t>
            </a:r>
            <a:r>
              <a:rPr lang="en-US" sz="4000" i="1" dirty="0" smtClean="0">
                <a:latin typeface="Arial" charset="0"/>
                <a:ea typeface="Arial" charset="0"/>
                <a:cs typeface="Arial" charset="0"/>
              </a:rPr>
              <a:t>, Department of Chemistry, University of New Hampshire, Durham, NH</a:t>
            </a:r>
          </a:p>
          <a:p>
            <a:pPr algn="ctr"/>
            <a:r>
              <a:rPr lang="en-US" sz="4000" i="1" dirty="0" smtClean="0">
                <a:latin typeface="Arial" charset="0"/>
                <a:ea typeface="Arial" charset="0"/>
                <a:cs typeface="Arial" charset="0"/>
              </a:rPr>
              <a:t>12/ 10/ 2015</a:t>
            </a:r>
            <a:endParaRPr lang="en-US" sz="4000" i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799" y="26295489"/>
            <a:ext cx="136558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Synthesis of the monomer 4-VBTPPBF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4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was followed by a procedure reported by </a:t>
            </a:r>
            <a:r>
              <a:rPr lang="en-US" sz="3600" dirty="0" err="1" smtClean="0"/>
              <a:t>Tsarevsky</a:t>
            </a:r>
            <a:r>
              <a:rPr lang="en-US" sz="3600" dirty="0" smtClean="0"/>
              <a:t>.</a:t>
            </a:r>
            <a:r>
              <a:rPr lang="en-US" sz="3600" baseline="30000" dirty="0" smtClean="0"/>
              <a:t>(1)</a:t>
            </a:r>
            <a:r>
              <a:rPr lang="en-US" sz="3600" dirty="0" smtClean="0"/>
              <a:t> </a:t>
            </a:r>
            <a:r>
              <a:rPr lang="en-US" sz="3600" dirty="0" smtClean="0"/>
              <a:t>Using the monomer,  P1 was synthesized by Reversible Addition Chain Transfer Fragmentation polymerization (RAFT) and de-protected to </a:t>
            </a:r>
            <a:r>
              <a:rPr lang="en-US" sz="3600" dirty="0" smtClean="0"/>
              <a:t>poly 4-vinylstyrene (P3) </a:t>
            </a:r>
            <a:r>
              <a:rPr lang="en-US" sz="3600" dirty="0" smtClean="0"/>
              <a:t>and both characterized. Via RAFT </a:t>
            </a:r>
            <a:r>
              <a:rPr lang="en-US" sz="3600" dirty="0" smtClean="0"/>
              <a:t>techniques, p-EMA (P2)  </a:t>
            </a:r>
            <a:r>
              <a:rPr lang="en-US" sz="3600" dirty="0" smtClean="0"/>
              <a:t>was synthesized and characterized as well. Copolymer P4 was synthesized and de-protected to P5 as well. P6 was synthesized  with the intent to compare the network contribution to the glass transition temperature (T</a:t>
            </a:r>
            <a:r>
              <a:rPr lang="en-US" sz="3600" baseline="-25000" dirty="0" smtClean="0"/>
              <a:t>g</a:t>
            </a:r>
            <a:r>
              <a:rPr lang="en-US" sz="3600" dirty="0" smtClean="0"/>
              <a:t>) due to the effects of cross linking. Each characterization involved H-NMR, DSC, and if possible GPC. </a:t>
            </a:r>
            <a:endParaRPr lang="en-US" sz="36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38867" y="4572000"/>
            <a:ext cx="13859933" cy="1708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>
                <a:latin typeface="Arial" charset="0"/>
                <a:ea typeface="Arial" charset="0"/>
                <a:cs typeface="Arial" charset="0"/>
              </a:rPr>
              <a:t>	</a:t>
            </a:r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defTabSz="914400"/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    The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monomer, 4-VBTPPBF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4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was successfully synthesized and isolated and characterized by </a:t>
            </a:r>
            <a:r>
              <a:rPr lang="en-US" sz="3600" baseline="30000" dirty="0" smtClean="0">
                <a:latin typeface="Arial" charset="0"/>
                <a:ea typeface="Arial" charset="0"/>
                <a:cs typeface="Arial" charset="0"/>
              </a:rPr>
              <a:t>1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H-NMR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. Each polymer was also successfully isolated, and characterized by </a:t>
            </a:r>
            <a:r>
              <a:rPr lang="en-US" sz="3600" baseline="30000" dirty="0" smtClean="0">
                <a:latin typeface="Arial" charset="0"/>
                <a:ea typeface="Arial" charset="0"/>
                <a:cs typeface="Arial" charset="0"/>
              </a:rPr>
              <a:t>1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H-NMR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and compared to one another before and after de-protection. </a:t>
            </a: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12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12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12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12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endParaRPr lang="en-US" sz="1200" dirty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							     </a:t>
            </a:r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							     GPC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data was collected for 	</a:t>
            </a:r>
            <a:endParaRPr lang="en-US" sz="3600" dirty="0" smtClean="0">
              <a:latin typeface="Arial" charset="0"/>
              <a:ea typeface="Arial" charset="0"/>
              <a:cs typeface="Arial" charset="0"/>
            </a:endParaRPr>
          </a:p>
          <a:p>
            <a:pPr algn="just" defTabSz="914400"/>
            <a:r>
              <a:rPr lang="en-US" sz="36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      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					</a:t>
            </a:r>
            <a:r>
              <a:rPr lang="en-US" sz="3600" dirty="0">
                <a:latin typeface="Arial" charset="0"/>
                <a:ea typeface="Arial" charset="0"/>
                <a:cs typeface="Arial" charset="0"/>
              </a:rPr>
              <a:t>	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  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selected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polymers to ensure</a:t>
            </a:r>
          </a:p>
          <a:p>
            <a:pPr algn="just" defTabSz="914400"/>
            <a:r>
              <a:rPr lang="en-US" sz="3600" dirty="0">
                <a:latin typeface="Arial" charset="0"/>
                <a:ea typeface="Arial" charset="0"/>
                <a:cs typeface="Arial" charset="0"/>
              </a:rPr>
              <a:t>	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						     sufficient molecular weights for</a:t>
            </a:r>
          </a:p>
          <a:p>
            <a:pPr algn="just" defTabSz="914400"/>
            <a:r>
              <a:rPr lang="en-US" sz="3600" dirty="0">
                <a:latin typeface="Arial" charset="0"/>
                <a:ea typeface="Arial" charset="0"/>
                <a:cs typeface="Arial" charset="0"/>
              </a:rPr>
              <a:t>	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						     DSC. The resulting polymer</a:t>
            </a:r>
          </a:p>
          <a:p>
            <a:pPr algn="just" defTabSz="914400"/>
            <a:r>
              <a:rPr lang="en-US" sz="3600" dirty="0">
                <a:latin typeface="Arial" charset="0"/>
                <a:ea typeface="Arial" charset="0"/>
                <a:cs typeface="Arial" charset="0"/>
              </a:rPr>
              <a:t>	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						     DSC data gave relevant glass transition temperatures (T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g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) which were compared to find the linear contribution of divinylbenzene (DVB) to the T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g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.  </a:t>
            </a:r>
            <a:endParaRPr lang="en-US" sz="36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419182" y="4105870"/>
            <a:ext cx="4108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Discussion: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419182" y="29207843"/>
            <a:ext cx="4147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References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638866" y="4114800"/>
            <a:ext cx="2916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Results: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5799" y="4119580"/>
            <a:ext cx="4455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Introduction: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94141" y="12684292"/>
            <a:ext cx="6673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Experimental Work: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546" y="13677785"/>
            <a:ext cx="7994074" cy="26255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646" y="16383000"/>
            <a:ext cx="8002974" cy="277698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0346" y="14739339"/>
            <a:ext cx="4656667" cy="2286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426" y="19319411"/>
            <a:ext cx="10970072" cy="300016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664" y="22479000"/>
            <a:ext cx="8364682" cy="32004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0192197" y="23306921"/>
            <a:ext cx="41571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*All Reactions run under inert gas conditions.</a:t>
            </a:r>
            <a:endParaRPr lang="en-US" sz="2400" dirty="0"/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309827"/>
              </p:ext>
            </p:extLst>
          </p:nvPr>
        </p:nvGraphicFramePr>
        <p:xfrm>
          <a:off x="14692098" y="17493256"/>
          <a:ext cx="6675485" cy="277368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224382"/>
                <a:gridCol w="1113666"/>
                <a:gridCol w="1582578"/>
                <a:gridCol w="2754859"/>
              </a:tblGrid>
              <a:tr h="360058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bg1"/>
                          </a:solidFill>
                        </a:rPr>
                        <a:t>Polymer</a:t>
                      </a:r>
                      <a:endParaRPr lang="en-US" sz="20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2000" b="0" kern="1200" dirty="0" smtClean="0">
                          <a:solidFill>
                            <a:schemeClr val="bg1"/>
                          </a:solidFill>
                        </a:rPr>
                        <a:t>Đ</a:t>
                      </a:r>
                      <a:endParaRPr lang="en-US" sz="20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r>
                        <a:rPr lang="en-US" sz="2000" b="0" baseline="-25000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r>
                        <a:rPr lang="en-US" sz="2000" b="0" baseline="0" dirty="0" smtClean="0">
                          <a:solidFill>
                            <a:schemeClr val="bg1"/>
                          </a:solidFill>
                        </a:rPr>
                        <a:t> (g/mol)</a:t>
                      </a:r>
                      <a:endParaRPr lang="en-US" sz="20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r>
                        <a:rPr lang="en-US" sz="2000" b="0" baseline="-25000" dirty="0" smtClean="0">
                          <a:solidFill>
                            <a:schemeClr val="bg1"/>
                          </a:solidFill>
                        </a:rPr>
                        <a:t>w</a:t>
                      </a:r>
                      <a:r>
                        <a:rPr lang="en-US" sz="2000" b="0" baseline="0" dirty="0" smtClean="0">
                          <a:solidFill>
                            <a:schemeClr val="bg1"/>
                          </a:solidFill>
                        </a:rPr>
                        <a:t> (g/mol)</a:t>
                      </a:r>
                      <a:endParaRPr lang="en-US" sz="20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600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endParaRPr lang="en-US" sz="2000" dirty="0"/>
                    </a:p>
                  </a:txBody>
                  <a:tcPr/>
                </a:tc>
              </a:tr>
              <a:tr h="3600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1.225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4.153</a:t>
                      </a:r>
                      <a:r>
                        <a:rPr lang="en-US" sz="2000" baseline="0" dirty="0" smtClean="0"/>
                        <a:t> x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5.090</a:t>
                      </a:r>
                      <a:r>
                        <a:rPr lang="en-US" sz="2000" baseline="0" dirty="0" smtClean="0"/>
                        <a:t> x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</a:tr>
              <a:tr h="3600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1.254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4.417</a:t>
                      </a:r>
                      <a:r>
                        <a:rPr lang="en-US" sz="2000" baseline="0" dirty="0" smtClean="0"/>
                        <a:t> x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5.540 x</a:t>
                      </a:r>
                      <a:r>
                        <a:rPr lang="en-US" sz="2000" baseline="0" dirty="0" smtClean="0"/>
                        <a:t>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</a:tr>
              <a:tr h="3600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1.396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4.910</a:t>
                      </a:r>
                      <a:r>
                        <a:rPr lang="en-US" sz="2000" baseline="0" dirty="0" smtClean="0"/>
                        <a:t> x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6.854 x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</a:tr>
              <a:tr h="3600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1.344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4.034 x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5.420 x 10</a:t>
                      </a:r>
                      <a:r>
                        <a:rPr lang="en-US" sz="2000" baseline="30000" dirty="0" smtClean="0"/>
                        <a:t>4</a:t>
                      </a:r>
                      <a:endParaRPr lang="en-US" sz="2000" dirty="0"/>
                    </a:p>
                  </a:txBody>
                  <a:tcPr/>
                </a:tc>
              </a:tr>
              <a:tr h="3600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8867" y="7402592"/>
            <a:ext cx="6675485" cy="4658380"/>
          </a:xfrm>
          <a:prstGeom prst="rect">
            <a:avLst/>
          </a:prstGeom>
        </p:spPr>
      </p:pic>
      <p:pic>
        <p:nvPicPr>
          <p:cNvPr id="46" name="Picture 45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3680" y="7391400"/>
            <a:ext cx="6675120" cy="4658380"/>
          </a:xfrm>
          <a:prstGeom prst="rect">
            <a:avLst/>
          </a:prstGeom>
        </p:spPr>
      </p:pic>
      <p:pic>
        <p:nvPicPr>
          <p:cNvPr id="56" name="Picture 55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8866" y="12203153"/>
            <a:ext cx="6675120" cy="465252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2098" y="12355249"/>
            <a:ext cx="859413" cy="1308278"/>
          </a:xfrm>
          <a:prstGeom prst="rect">
            <a:avLst/>
          </a:prstGeom>
        </p:spPr>
      </p:pic>
      <p:pic>
        <p:nvPicPr>
          <p:cNvPr id="58" name="Picture 57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3680" y="12201381"/>
            <a:ext cx="6675120" cy="46542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3680" y="12273366"/>
            <a:ext cx="1439227" cy="139016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4066" y="14202097"/>
            <a:ext cx="1249680" cy="1294849"/>
          </a:xfrm>
          <a:prstGeom prst="rect">
            <a:avLst/>
          </a:prstGeom>
        </p:spPr>
      </p:pic>
      <p:pic>
        <p:nvPicPr>
          <p:cNvPr id="64" name="Picture 63"/>
          <p:cNvPicPr>
            <a:picLocks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6476" y="22138507"/>
            <a:ext cx="6528816" cy="4572000"/>
          </a:xfrm>
          <a:prstGeom prst="rect">
            <a:avLst/>
          </a:prstGeom>
        </p:spPr>
      </p:pic>
      <p:pic>
        <p:nvPicPr>
          <p:cNvPr id="65" name="Picture 64"/>
          <p:cNvPicPr>
            <a:picLocks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0962" y="27383508"/>
            <a:ext cx="6528816" cy="4572000"/>
          </a:xfrm>
          <a:prstGeom prst="rect">
            <a:avLst/>
          </a:prstGeom>
        </p:spPr>
      </p:pic>
      <p:pic>
        <p:nvPicPr>
          <p:cNvPr id="66" name="Picture 65"/>
          <p:cNvPicPr>
            <a:picLocks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6148" y="27383508"/>
            <a:ext cx="6528816" cy="4572000"/>
          </a:xfrm>
          <a:prstGeom prst="rect">
            <a:avLst/>
          </a:prstGeom>
        </p:spPr>
      </p:pic>
      <p:pic>
        <p:nvPicPr>
          <p:cNvPr id="67" name="Picture 66"/>
          <p:cNvPicPr>
            <a:picLocks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0962" y="22138507"/>
            <a:ext cx="6528816" cy="4572000"/>
          </a:xfrm>
          <a:prstGeom prst="rect">
            <a:avLst/>
          </a:prstGeom>
        </p:spPr>
      </p:pic>
      <p:sp>
        <p:nvSpPr>
          <p:cNvPr id="68" name="Rectangle 67"/>
          <p:cNvSpPr/>
          <p:nvPr/>
        </p:nvSpPr>
        <p:spPr>
          <a:xfrm>
            <a:off x="15150099" y="25874455"/>
            <a:ext cx="10310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2539084" y="25941546"/>
            <a:ext cx="10310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P3</a:t>
            </a:r>
          </a:p>
        </p:txBody>
      </p:sp>
      <p:sp>
        <p:nvSpPr>
          <p:cNvPr id="70" name="Rectangle 69"/>
          <p:cNvSpPr/>
          <p:nvPr/>
        </p:nvSpPr>
        <p:spPr>
          <a:xfrm>
            <a:off x="22402800" y="31219914"/>
            <a:ext cx="10310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P5</a:t>
            </a:r>
          </a:p>
        </p:txBody>
      </p:sp>
      <p:sp>
        <p:nvSpPr>
          <p:cNvPr id="71" name="Rectangle 70"/>
          <p:cNvSpPr/>
          <p:nvPr/>
        </p:nvSpPr>
        <p:spPr>
          <a:xfrm>
            <a:off x="15150099" y="31089600"/>
            <a:ext cx="10310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P4</a:t>
            </a:r>
          </a:p>
        </p:txBody>
      </p:sp>
      <p:sp>
        <p:nvSpPr>
          <p:cNvPr id="78" name="Rectangle 77"/>
          <p:cNvSpPr/>
          <p:nvPr/>
        </p:nvSpPr>
        <p:spPr>
          <a:xfrm>
            <a:off x="29422735" y="26391430"/>
            <a:ext cx="65325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latin typeface="Arial" charset="0"/>
                <a:ea typeface="Arial" charset="0"/>
                <a:cs typeface="Arial" charset="0"/>
              </a:rPr>
              <a:t>Acknowledgments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85799" y="5181600"/>
            <a:ext cx="13655842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      The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co-polymerization of two vinyl monomers yields a linear polymer chain whose glass transition temperature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(T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g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)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can be predicted through their homo-polymer linear chain analogs through the Fox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Equation</a:t>
            </a:r>
            <a:r>
              <a:rPr lang="en-US" sz="3600" baseline="30000" dirty="0" smtClean="0">
                <a:latin typeface="Arial" charset="0"/>
                <a:ea typeface="Arial" charset="0"/>
                <a:cs typeface="Arial" charset="0"/>
              </a:rPr>
              <a:t>(1)(2)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However co-polymerization of a vinyl monomer with a divinyl monomer results in a polymer chain that is cross linked via the pendant vinyl group. Therefore the linear contribution to T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g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can no longer be determined as the T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g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is contributed to linearly and through the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network</a:t>
            </a:r>
            <a:r>
              <a:rPr lang="en-US" sz="3600" baseline="30000" dirty="0" smtClean="0">
                <a:latin typeface="Arial" charset="0"/>
                <a:ea typeface="Arial" charset="0"/>
                <a:cs typeface="Arial" charset="0"/>
              </a:rPr>
              <a:t>(3)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. </a:t>
            </a:r>
          </a:p>
          <a:p>
            <a:pPr algn="just"/>
            <a:r>
              <a:rPr lang="en-US" sz="36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   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Therefore,  this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experiment was designed to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protect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a vinyl group of the divinyl monomer during the copolymerization until it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can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undergo a post polymerization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modification to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deprotect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 before characterization. 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This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becomes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more important 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as one can then therefore decouple the linear and network contribution to T</a:t>
            </a:r>
            <a:r>
              <a:rPr lang="en-US" sz="3600" baseline="-25000" dirty="0" smtClean="0">
                <a:latin typeface="Arial" charset="0"/>
                <a:ea typeface="Arial" charset="0"/>
                <a:cs typeface="Arial" charset="0"/>
              </a:rPr>
              <a:t>g</a:t>
            </a: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>. </a:t>
            </a:r>
            <a:endParaRPr lang="en-US" sz="36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9426847" y="21215177"/>
            <a:ext cx="9867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latin typeface="Arial" charset="0"/>
                <a:ea typeface="Arial" charset="0"/>
                <a:cs typeface="Arial" charset="0"/>
              </a:rPr>
              <a:t>Conclusion and Future Work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Arial" charset="0"/>
                <a:ea typeface="Arial" charset="0"/>
                <a:cs typeface="Arial" charset="0"/>
              </a:rPr>
              <a:t>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22402800" y="14401800"/>
            <a:ext cx="0" cy="1828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2182" y="12475905"/>
            <a:ext cx="8737001" cy="3691690"/>
          </a:xfrm>
          <a:prstGeom prst="rect">
            <a:avLst/>
          </a:prstGeom>
        </p:spPr>
      </p:pic>
      <p:pic>
        <p:nvPicPr>
          <p:cNvPr id="48" name="Picture 47"/>
          <p:cNvPicPr/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29870"/>
            <a:ext cx="3124200" cy="3732530"/>
          </a:xfrm>
          <a:prstGeom prst="rect">
            <a:avLst/>
          </a:prstGeom>
          <a:noFill/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46367" y="79735"/>
            <a:ext cx="3944292" cy="40103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xtreme Shadow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6083</TotalTime>
  <Words>471</Words>
  <Application>Microsoft Macintosh PowerPoint</Application>
  <PresentationFormat>Custom</PresentationFormat>
  <Paragraphs>105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Cambria Math</vt:lpstr>
      <vt:lpstr>Arial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Robert Biro</cp:lastModifiedBy>
  <cp:revision>284</cp:revision>
  <dcterms:created xsi:type="dcterms:W3CDTF">2012-04-23T20:12:21Z</dcterms:created>
  <dcterms:modified xsi:type="dcterms:W3CDTF">2015-12-09T21:03:25Z</dcterms:modified>
</cp:coreProperties>
</file>