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25" d="100"/>
          <a:sy n="25" d="100"/>
        </p:scale>
        <p:origin x="954" y="-87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76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16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234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49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945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1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50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1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3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16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81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32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4.jpeg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6.jpeg"/><Relationship Id="rId5" Type="http://schemas.openxmlformats.org/officeDocument/2006/relationships/image" Target="../media/image1.emf"/><Relationship Id="rId10" Type="http://schemas.openxmlformats.org/officeDocument/2006/relationships/image" Target="../media/image5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2A6">
                <a:lumMod val="0"/>
                <a:lumOff val="100000"/>
                <a:alpha val="60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538411" y="831113"/>
            <a:ext cx="3055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Progress towards the Synthesis of </a:t>
            </a:r>
            <a:r>
              <a:rPr lang="en-US" sz="7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1-Benzoxepin; A Model </a:t>
            </a:r>
            <a:r>
              <a:rPr lang="en-US" sz="7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Oxepin</a:t>
            </a:r>
            <a:r>
              <a:rPr lang="en-US" sz="7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Substrate</a:t>
            </a:r>
            <a:endParaRPr lang="en-US" sz="7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Ian Smith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 Ryan Fitzgerald, Holly Guevara, Arthur Greenberg</a:t>
            </a:r>
          </a:p>
          <a:p>
            <a:pPr algn="ctr"/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imw8@wildcats.unh.edu, Department of Chemistry, University of New Hampshire, Durham, NH</a:t>
            </a:r>
          </a:p>
          <a:p>
            <a:pPr algn="ctr"/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12/10/2015</a:t>
            </a:r>
            <a:endParaRPr lang="en-US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1200" y="5105400"/>
            <a:ext cx="12360442" cy="25801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/>
          </a:p>
          <a:p>
            <a:endParaRPr lang="en-US" sz="3800" dirty="0"/>
          </a:p>
          <a:p>
            <a:pPr defTabSz="914400"/>
            <a:r>
              <a:rPr lang="en-US" sz="4000" dirty="0"/>
              <a:t>	</a:t>
            </a:r>
            <a:r>
              <a:rPr lang="en-US" sz="3800" dirty="0" smtClean="0"/>
              <a:t>The Greenberg Group at UNH is interested </a:t>
            </a:r>
            <a:r>
              <a:rPr lang="en-US" sz="3800" dirty="0" smtClean="0"/>
              <a:t>in the mechanistic pathway through the use of </a:t>
            </a:r>
            <a:r>
              <a:rPr lang="en-US" sz="3800" dirty="0" err="1" smtClean="0"/>
              <a:t>Oxepins</a:t>
            </a:r>
            <a:r>
              <a:rPr lang="en-US" sz="3800" dirty="0" smtClean="0"/>
              <a:t>. </a:t>
            </a:r>
            <a:r>
              <a:rPr lang="en-US" sz="3800" dirty="0" err="1" smtClean="0"/>
              <a:t>Oxepin</a:t>
            </a:r>
            <a:r>
              <a:rPr lang="en-US" sz="3800" dirty="0" smtClean="0"/>
              <a:t> </a:t>
            </a:r>
            <a:r>
              <a:rPr lang="en-US" sz="3800" dirty="0"/>
              <a:t>derivatives </a:t>
            </a:r>
            <a:r>
              <a:rPr lang="en-US" sz="3800" dirty="0" smtClean="0"/>
              <a:t>such as 1-benzoxepin </a:t>
            </a:r>
            <a:r>
              <a:rPr lang="en-US" sz="3800" b="1" dirty="0" smtClean="0"/>
              <a:t>5</a:t>
            </a:r>
            <a:r>
              <a:rPr lang="en-US" sz="3800" dirty="0" smtClean="0"/>
              <a:t> are </a:t>
            </a:r>
            <a:r>
              <a:rPr lang="en-US" sz="3800" dirty="0"/>
              <a:t>useful models in investigating the ring opening mechanism of </a:t>
            </a:r>
            <a:r>
              <a:rPr lang="en-US" sz="3800" dirty="0" err="1"/>
              <a:t>oxepin</a:t>
            </a:r>
            <a:r>
              <a:rPr lang="en-US" sz="3800" dirty="0"/>
              <a:t> as seen in benzene metabolism. </a:t>
            </a:r>
            <a:r>
              <a:rPr lang="en-US" sz="3800" dirty="0" smtClean="0"/>
              <a:t>This project focuses on the organic synthesis of 1-benzoxepin for use in the Greenberg group in one electron oxidation reactions and enzyme reactions with cytochrome-P450 to mimic the environment of benzene/</a:t>
            </a:r>
            <a:r>
              <a:rPr lang="en-US" sz="3800" dirty="0" err="1" smtClean="0"/>
              <a:t>oxepin</a:t>
            </a:r>
            <a:r>
              <a:rPr lang="en-US" sz="3800" dirty="0" smtClean="0"/>
              <a:t> metabolism.</a:t>
            </a:r>
          </a:p>
          <a:p>
            <a:pPr defTabSz="914400"/>
            <a:endParaRPr lang="en-US" sz="3800" dirty="0"/>
          </a:p>
          <a:p>
            <a:pPr defTabSz="914400"/>
            <a:endParaRPr lang="en-US" sz="3800" dirty="0" smtClean="0"/>
          </a:p>
          <a:p>
            <a:pPr defTabSz="914400"/>
            <a:r>
              <a:rPr lang="en-US" sz="3800" dirty="0" smtClean="0"/>
              <a:t> </a:t>
            </a:r>
            <a:endParaRPr lang="en-US" sz="3800" b="1" dirty="0" smtClean="0"/>
          </a:p>
          <a:p>
            <a:r>
              <a:rPr lang="en-US" sz="3800" b="1" dirty="0" smtClean="0"/>
              <a:t>        </a:t>
            </a:r>
            <a:r>
              <a:rPr lang="en-US" sz="3800" dirty="0" smtClean="0"/>
              <a:t>A </a:t>
            </a:r>
            <a:r>
              <a:rPr lang="en-US" sz="3800" dirty="0"/>
              <a:t>multistep synthesis was performed </a:t>
            </a:r>
            <a:r>
              <a:rPr lang="en-US" sz="3800" dirty="0" smtClean="0"/>
              <a:t>starting with </a:t>
            </a:r>
            <a:r>
              <a:rPr lang="en-US" sz="3800" dirty="0" smtClean="0"/>
              <a:t>2-allyl-phenol</a:t>
            </a:r>
            <a:r>
              <a:rPr lang="en-US" sz="3800" dirty="0" smtClean="0"/>
              <a:t> </a:t>
            </a:r>
            <a:r>
              <a:rPr lang="en-US" sz="3800" b="1" dirty="0" smtClean="0"/>
              <a:t>1</a:t>
            </a:r>
            <a:r>
              <a:rPr lang="en-US" sz="3800" dirty="0" smtClean="0"/>
              <a:t> </a:t>
            </a:r>
            <a:r>
              <a:rPr lang="en-US" sz="3800" dirty="0" smtClean="0"/>
              <a:t>to get to 1-Benzosepin </a:t>
            </a:r>
            <a:r>
              <a:rPr lang="en-US" sz="3800" b="1" dirty="0" smtClean="0"/>
              <a:t>5</a:t>
            </a:r>
            <a:r>
              <a:rPr lang="en-US" sz="3800" dirty="0" smtClean="0"/>
              <a:t>.  The suggested synthesis is s</a:t>
            </a:r>
            <a:r>
              <a:rPr lang="en-US" sz="3800" dirty="0" smtClean="0"/>
              <a:t>hown in </a:t>
            </a:r>
            <a:r>
              <a:rPr lang="en-US" sz="3800" b="1" dirty="0" smtClean="0"/>
              <a:t>Scheme 1</a:t>
            </a:r>
            <a:r>
              <a:rPr lang="en-US" sz="3800" dirty="0" smtClean="0"/>
              <a:t>.  This was stopped short due to time constraints, which resulted in the testing of the 2,5-dibromo-1-benzoxepin’s purity.  This synthesis pathway goes through a Grubbs ring Catalyst formation performed on </a:t>
            </a:r>
            <a:r>
              <a:rPr lang="en-US" sz="3800" b="1" dirty="0" smtClean="0"/>
              <a:t>2</a:t>
            </a:r>
            <a:r>
              <a:rPr lang="en-US" sz="3800" dirty="0" smtClean="0"/>
              <a:t> to obtain </a:t>
            </a:r>
            <a:r>
              <a:rPr lang="en-US" sz="3800" b="1" dirty="0" smtClean="0"/>
              <a:t>3</a:t>
            </a:r>
            <a:r>
              <a:rPr lang="en-US" sz="3800" dirty="0" smtClean="0"/>
              <a:t>.  A </a:t>
            </a:r>
            <a:r>
              <a:rPr lang="en-US" sz="3800" dirty="0" err="1" smtClean="0"/>
              <a:t>bromination</a:t>
            </a:r>
            <a:r>
              <a:rPr lang="en-US" sz="3800" dirty="0" smtClean="0"/>
              <a:t> of 2,5-dihydro-1-benzoxepin </a:t>
            </a:r>
            <a:r>
              <a:rPr lang="en-US" sz="3800" b="1" dirty="0" smtClean="0"/>
              <a:t>3</a:t>
            </a:r>
            <a:r>
              <a:rPr lang="en-US" sz="3800" dirty="0" smtClean="0"/>
              <a:t> gives us 2,5-dibromo-1-benzoxepin </a:t>
            </a:r>
            <a:r>
              <a:rPr lang="en-US" sz="3800" b="1" dirty="0" smtClean="0"/>
              <a:t>4</a:t>
            </a:r>
            <a:r>
              <a:rPr lang="en-US" sz="3800" dirty="0" smtClean="0"/>
              <a:t>.  This is where the reaction would </a:t>
            </a:r>
            <a:r>
              <a:rPr lang="en-US" sz="3800" dirty="0"/>
              <a:t>p</a:t>
            </a:r>
            <a:r>
              <a:rPr lang="en-US" sz="3800" dirty="0" smtClean="0"/>
              <a:t>rogress to 1-benzoxepin</a:t>
            </a:r>
            <a:r>
              <a:rPr lang="en-US" sz="3800" dirty="0" smtClean="0">
                <a:solidFill>
                  <a:srgbClr val="FF0000"/>
                </a:solidFill>
              </a:rPr>
              <a:t> </a:t>
            </a:r>
            <a:r>
              <a:rPr lang="en-US" sz="3800" b="1" dirty="0" smtClean="0"/>
              <a:t>5</a:t>
            </a:r>
            <a:r>
              <a:rPr lang="en-US" sz="3800" dirty="0" smtClean="0"/>
              <a:t> through the use of 24hr reflux.  Each </a:t>
            </a:r>
            <a:r>
              <a:rPr lang="en-US" sz="3800" dirty="0"/>
              <a:t>step of the synthesis </a:t>
            </a:r>
            <a:r>
              <a:rPr lang="en-US" sz="3800" dirty="0" smtClean="0"/>
              <a:t>was purified and </a:t>
            </a:r>
            <a:r>
              <a:rPr lang="en-US" sz="3800" dirty="0"/>
              <a:t>analyzed with proton NMR to verify purity and if unreacted starting material still </a:t>
            </a:r>
            <a:r>
              <a:rPr lang="en-US" sz="3800" dirty="0" smtClean="0"/>
              <a:t>remained.</a:t>
            </a:r>
            <a:r>
              <a:rPr lang="en-US" sz="3800" baseline="30000" dirty="0" smtClean="0"/>
              <a:t>1,3,7</a:t>
            </a:r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/>
          </a:p>
          <a:p>
            <a:endParaRPr lang="en-US" sz="3800" baseline="30000" dirty="0" smtClean="0"/>
          </a:p>
          <a:p>
            <a:endParaRPr lang="en-US" sz="3800" baseline="30000" dirty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4000" baseline="30000" dirty="0" smtClean="0"/>
          </a:p>
          <a:p>
            <a:endParaRPr lang="en-US" sz="4000" dirty="0" smtClean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/>
          </a:p>
          <a:p>
            <a:r>
              <a:rPr lang="en-US" sz="3800" b="1" dirty="0" smtClean="0"/>
              <a:t>Scheme </a:t>
            </a:r>
            <a:r>
              <a:rPr lang="en-US" sz="3800" b="1" dirty="0"/>
              <a:t>1</a:t>
            </a:r>
            <a:r>
              <a:rPr lang="en-US" sz="3800" b="1" dirty="0" smtClean="0"/>
              <a:t>. </a:t>
            </a:r>
            <a:r>
              <a:rPr lang="en-US" sz="3800" dirty="0" smtClean="0"/>
              <a:t>Synthetic </a:t>
            </a:r>
            <a:r>
              <a:rPr lang="en-US" sz="3800" dirty="0"/>
              <a:t>Pathway to 1</a:t>
            </a:r>
            <a:r>
              <a:rPr lang="en-US" sz="3800" dirty="0" smtClean="0"/>
              <a:t>-Benzoxepin</a:t>
            </a:r>
            <a:endParaRPr lang="en-US" sz="3800" dirty="0"/>
          </a:p>
        </p:txBody>
      </p:sp>
      <p:sp>
        <p:nvSpPr>
          <p:cNvPr id="12" name="TextBox 11"/>
          <p:cNvSpPr txBox="1"/>
          <p:nvPr/>
        </p:nvSpPr>
        <p:spPr>
          <a:xfrm>
            <a:off x="29565600" y="5133474"/>
            <a:ext cx="13411201" cy="25830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  <a:p>
            <a:endParaRPr lang="en-US" sz="3800" dirty="0">
              <a:cs typeface="Times New Roman" panose="02020603050405020304" pitchFamily="18" charset="0"/>
            </a:endParaRPr>
          </a:p>
          <a:p>
            <a:r>
              <a:rPr lang="en-US" sz="3800" dirty="0" smtClean="0">
                <a:cs typeface="Times New Roman" panose="02020603050405020304" pitchFamily="18" charset="0"/>
              </a:rPr>
              <a:t>1-benzoxepin will be synthesized via </a:t>
            </a:r>
            <a:r>
              <a:rPr lang="en-US" sz="3800" dirty="0" err="1" smtClean="0">
                <a:cs typeface="Times New Roman" panose="02020603050405020304" pitchFamily="18" charset="0"/>
              </a:rPr>
              <a:t>dehydrohalogenation</a:t>
            </a:r>
            <a:r>
              <a:rPr lang="en-US" sz="3800" dirty="0" smtClean="0">
                <a:cs typeface="Times New Roman" panose="02020603050405020304" pitchFamily="18" charset="0"/>
              </a:rPr>
              <a:t> of compound </a:t>
            </a:r>
            <a:r>
              <a:rPr lang="en-US" sz="3800" b="1" dirty="0" smtClean="0">
                <a:cs typeface="Times New Roman" panose="02020603050405020304" pitchFamily="18" charset="0"/>
              </a:rPr>
              <a:t>4</a:t>
            </a:r>
            <a:r>
              <a:rPr lang="en-US" sz="3600" dirty="0" smtClean="0">
                <a:cs typeface="Times New Roman" panose="02020603050405020304" pitchFamily="18" charset="0"/>
              </a:rPr>
              <a:t>.  Purification of the finally product would also be required to determine whether this chemical pathway is viable.</a:t>
            </a:r>
            <a:endParaRPr lang="en-US" sz="3600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sz="3600" b="1" dirty="0" smtClean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sz="3600" b="1" dirty="0" smtClean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cs typeface="Times New Roman" panose="02020603050405020304" pitchFamily="18" charset="0"/>
              </a:rPr>
              <a:t>Scheme 2. </a:t>
            </a:r>
            <a:r>
              <a:rPr lang="en-US" sz="3600" dirty="0" smtClean="0">
                <a:cs typeface="Times New Roman" panose="02020603050405020304" pitchFamily="18" charset="0"/>
              </a:rPr>
              <a:t>Future work of Synthetic Pathway to 1-Benzoxepin</a:t>
            </a:r>
            <a:endParaRPr lang="en-US" sz="3600" dirty="0" smtClean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/>
            <a:r>
              <a:rPr lang="en-US" sz="3800" dirty="0">
                <a:cs typeface="Times New Roman" panose="02020603050405020304" pitchFamily="18" charset="0"/>
              </a:rPr>
              <a:t>	</a:t>
            </a:r>
            <a:r>
              <a:rPr lang="en-US" sz="3800" dirty="0" smtClean="0">
                <a:cs typeface="Times New Roman" panose="02020603050405020304" pitchFamily="18" charset="0"/>
              </a:rPr>
              <a:t>The organic synthesis of 1-Benzoxepin </a:t>
            </a:r>
            <a:r>
              <a:rPr lang="en-US" sz="3800" b="1" dirty="0" smtClean="0">
                <a:cs typeface="Times New Roman" panose="02020603050405020304" pitchFamily="18" charset="0"/>
              </a:rPr>
              <a:t>5</a:t>
            </a:r>
            <a:r>
              <a:rPr lang="en-US" sz="3800" dirty="0" smtClean="0">
                <a:cs typeface="Times New Roman" panose="02020603050405020304" pitchFamily="18" charset="0"/>
              </a:rPr>
              <a:t> was not completed due to time constraints.  The synthesis was completed to the compound 2,5-dibromo-1-benzoxepin, which is being purified and analyzed as it has additional unknown products.  With this process if the analysis is proven to work a new synthetic pathway would be open for creation of 1-benzoxepin.</a:t>
            </a:r>
          </a:p>
          <a:p>
            <a:pPr defTabSz="914400"/>
            <a:r>
              <a:rPr lang="en-US" sz="3800" dirty="0">
                <a:cs typeface="Times New Roman" panose="02020603050405020304" pitchFamily="18" charset="0"/>
              </a:rPr>
              <a:t>	</a:t>
            </a:r>
            <a:r>
              <a:rPr lang="en-US" sz="3800" dirty="0" smtClean="0">
                <a:cs typeface="Times New Roman" panose="02020603050405020304" pitchFamily="18" charset="0"/>
              </a:rPr>
              <a:t>Each synthetic step had exceptional yields and can be run from the beginning with better results.  </a:t>
            </a:r>
            <a:r>
              <a:rPr lang="en-US" sz="3800" dirty="0" smtClean="0">
                <a:cs typeface="Times New Roman" panose="02020603050405020304" pitchFamily="18" charset="0"/>
              </a:rPr>
              <a:t>The additional compounds found with 2,5-dibromo-1-benzoxepin will be further analyzed</a:t>
            </a:r>
            <a:r>
              <a:rPr lang="en-US" sz="3800" dirty="0">
                <a:cs typeface="Times New Roman" panose="02020603050405020304" pitchFamily="18" charset="0"/>
              </a:rPr>
              <a:t>.</a:t>
            </a:r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/>
            <a:endParaRPr lang="en-US" sz="3800" b="1" dirty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	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Ryan and Holly of the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Greenberg research group and UNH chemistry department are gratefully acknowledged.</a:t>
            </a:r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Vogel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E., Gunther, H., </a:t>
            </a:r>
            <a:r>
              <a:rPr lang="en-US" sz="35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Angew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Chem. Int. Ed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1967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385-476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Davies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G., </a:t>
            </a:r>
            <a:r>
              <a:rPr lang="en-US" sz="35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Whitham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G. H.,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J. Chem. Soc. Perkin Trans. I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1977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1346-1347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Morgan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Greenberg, A.,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J. Org. Chem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2010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75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4761-4768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Greenberg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et. al.,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Structural Chemistry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1998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9(3)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223-236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Nauduri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D., Greenberg, A.,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Tetrahedron Letters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45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4789-4793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Paquette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L. A., Barrett, J. H.,  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Org. Synth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1969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49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62.  </a:t>
            </a:r>
            <a:endParaRPr lang="en-US" sz="35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Rabideau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Peter W., Burkholder, E.,  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J. Org Chem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1978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43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4283-4288</a:t>
            </a:r>
            <a:endParaRPr lang="en-US" sz="3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11400" y="5105400"/>
            <a:ext cx="13487400" cy="26622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/>
              <a:t>	</a:t>
            </a:r>
            <a:endParaRPr lang="en-US" sz="3800" dirty="0" smtClean="0"/>
          </a:p>
          <a:p>
            <a:pPr defTabSz="914400"/>
            <a:r>
              <a:rPr lang="en-US" sz="3800" dirty="0" smtClean="0"/>
              <a:t>	</a:t>
            </a:r>
            <a:endParaRPr lang="en-US" sz="3800" dirty="0"/>
          </a:p>
          <a:p>
            <a:pPr defTabSz="914400"/>
            <a:r>
              <a:rPr lang="en-US" sz="3800" dirty="0" smtClean="0"/>
              <a:t>	</a:t>
            </a:r>
            <a:r>
              <a:rPr lang="en-US" sz="3800" b="1" dirty="0">
                <a:solidFill>
                  <a:srgbClr val="FF0000"/>
                </a:solidFill>
              </a:rPr>
              <a:t>	</a:t>
            </a:r>
            <a:r>
              <a:rPr lang="en-US" sz="3800" dirty="0" smtClean="0"/>
              <a:t>The reaction is a variation of creating 1-benzoxepin for enzymatic studies.  The process would spend less resources and is a little safer due to the use of less harmful chemicals.  The yield of these stages was near close to 100% for the overall completed synthesis reaction steps.  Between compound 1 and 2 there was a 90% yield, which was kept through the next step between compounds 2 and 3.  The purification process for compound 4 from 3 needs to be tweaked in order to see actual product.</a:t>
            </a:r>
            <a:endParaRPr lang="en-US" sz="3800" b="1" dirty="0" smtClean="0"/>
          </a:p>
          <a:p>
            <a:pPr defTabSz="914400"/>
            <a:r>
              <a:rPr lang="en-US" sz="3800" baseline="30000" dirty="0" smtClean="0"/>
              <a:t>1</a:t>
            </a:r>
            <a:r>
              <a:rPr lang="en-US" sz="3800" dirty="0" smtClean="0"/>
              <a:t>H NMR was used to characterize crude and pure products.</a:t>
            </a: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endParaRPr lang="en-US" sz="3800" dirty="0" smtClean="0">
              <a:solidFill>
                <a:srgbClr val="FF0000"/>
              </a:solidFill>
            </a:endParaRPr>
          </a:p>
          <a:p>
            <a:endParaRPr lang="en-US" sz="3800" dirty="0">
              <a:solidFill>
                <a:srgbClr val="FF0000"/>
              </a:solidFill>
            </a:endParaRPr>
          </a:p>
          <a:p>
            <a:r>
              <a:rPr lang="en-US" sz="3600" b="1" dirty="0" smtClean="0"/>
              <a:t>Figure 1</a:t>
            </a:r>
            <a:r>
              <a:rPr lang="en-US" sz="3600" b="1" dirty="0"/>
              <a:t>. </a:t>
            </a:r>
            <a:r>
              <a:rPr lang="en-US" sz="3600" baseline="30000" dirty="0"/>
              <a:t>1</a:t>
            </a:r>
            <a:r>
              <a:rPr lang="en-US" sz="3600" dirty="0"/>
              <a:t>H </a:t>
            </a:r>
            <a:r>
              <a:rPr lang="en-US" sz="3600" dirty="0" smtClean="0"/>
              <a:t>NMR of </a:t>
            </a:r>
            <a:r>
              <a:rPr lang="en-US" sz="3600" dirty="0" smtClean="0"/>
              <a:t>purified</a:t>
            </a:r>
            <a:r>
              <a:rPr lang="en-US" sz="3600" dirty="0" smtClean="0"/>
              <a:t> </a:t>
            </a:r>
            <a:r>
              <a:rPr lang="en-US" sz="3600" b="1" dirty="0"/>
              <a:t>3</a:t>
            </a:r>
            <a:r>
              <a:rPr lang="en-US" sz="3600" dirty="0" smtClean="0"/>
              <a:t> </a:t>
            </a:r>
            <a:r>
              <a:rPr lang="en-US" sz="3600" dirty="0" smtClean="0"/>
              <a:t>and purified </a:t>
            </a:r>
            <a:r>
              <a:rPr lang="en-US" sz="3600" b="1" dirty="0"/>
              <a:t>2</a:t>
            </a:r>
            <a:r>
              <a:rPr lang="en-US" sz="3600" b="1" dirty="0" smtClean="0"/>
              <a:t>. </a:t>
            </a:r>
            <a:r>
              <a:rPr lang="en-US" sz="3600" dirty="0" smtClean="0"/>
              <a:t>(From </a:t>
            </a:r>
            <a:r>
              <a:rPr lang="en-US" sz="3600" dirty="0" smtClean="0"/>
              <a:t>top to bottom</a:t>
            </a:r>
            <a:r>
              <a:rPr lang="en-US" sz="3600" dirty="0" smtClean="0"/>
              <a:t>)</a:t>
            </a:r>
            <a:endParaRPr lang="en-US" sz="3600" dirty="0" smtClean="0"/>
          </a:p>
          <a:p>
            <a:endParaRPr lang="en-US" sz="3600" dirty="0">
              <a:solidFill>
                <a:srgbClr val="FF0000"/>
              </a:solidFill>
            </a:endParaRPr>
          </a:p>
          <a:p>
            <a:pPr defTabSz="914400"/>
            <a:r>
              <a:rPr lang="en-US" sz="3600" dirty="0">
                <a:solidFill>
                  <a:srgbClr val="FF0000"/>
                </a:solidFill>
              </a:rPr>
              <a:t>	</a:t>
            </a:r>
            <a:endParaRPr lang="en-US" sz="3600" dirty="0">
              <a:solidFill>
                <a:srgbClr val="FF0000"/>
              </a:solidFill>
            </a:endParaRPr>
          </a:p>
          <a:p>
            <a:endParaRPr lang="en-US" sz="3600" dirty="0" smtClean="0">
              <a:solidFill>
                <a:srgbClr val="FF0000"/>
              </a:solidFill>
            </a:endParaRPr>
          </a:p>
          <a:p>
            <a:endParaRPr lang="en-US" sz="3600" dirty="0">
              <a:solidFill>
                <a:srgbClr val="FF0000"/>
              </a:solidFill>
            </a:endParaRPr>
          </a:p>
          <a:p>
            <a:endParaRPr lang="en-US" sz="3600" dirty="0">
              <a:solidFill>
                <a:srgbClr val="FF0000"/>
              </a:solidFill>
            </a:endParaRPr>
          </a:p>
          <a:p>
            <a:endParaRPr lang="en-US" sz="3600" dirty="0" smtClean="0"/>
          </a:p>
          <a:p>
            <a:pPr defTabSz="914400"/>
            <a:r>
              <a:rPr lang="en-US" sz="3600" dirty="0" smtClean="0"/>
              <a:t>	This reaction was attempted and was found to have four different products.  These products are currently being analyzed.</a:t>
            </a:r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29565600" y="5133474"/>
            <a:ext cx="4481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Future Work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529842" y="13578135"/>
            <a:ext cx="4570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Conclusions: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565600" y="21115885"/>
            <a:ext cx="6917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Acknowledgements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cs typeface="Times New Roman" panose="02020603050405020304" pitchFamily="18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65600" y="23373938"/>
            <a:ext cx="3634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5011400" y="5199720"/>
            <a:ext cx="82253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Results and Discussion: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81199" y="5105400"/>
            <a:ext cx="4455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Introduction: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864468" y="12797820"/>
            <a:ext cx="6673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Experimental Work: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pic>
        <p:nvPicPr>
          <p:cNvPr id="1026" name="Picture 2" descr="http://smartbuildings.unh.edu/wp-content/uploads/2013/09/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199" y="311301"/>
            <a:ext cx="4597780" cy="467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251056"/>
              </p:ext>
            </p:extLst>
          </p:nvPr>
        </p:nvGraphicFramePr>
        <p:xfrm>
          <a:off x="30178999" y="8793836"/>
          <a:ext cx="12184402" cy="35021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CS ChemDraw Drawing" r:id="rId4" imgW="3434585" imgH="987233" progId="ChemDraw.Document.6.0">
                  <p:embed/>
                </p:oleObj>
              </mc:Choice>
              <mc:Fallback>
                <p:oleObj name="CS ChemDraw Drawing" r:id="rId4" imgW="3434585" imgH="98723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78999" y="8793836"/>
                        <a:ext cx="12184402" cy="35021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878559"/>
              </p:ext>
            </p:extLst>
          </p:nvPr>
        </p:nvGraphicFramePr>
        <p:xfrm>
          <a:off x="16270122" y="26924938"/>
          <a:ext cx="10969956" cy="304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CS ChemDraw Drawing" r:id="rId6" imgW="3248673" imgH="900312" progId="ChemDraw.Document.6.0">
                  <p:embed/>
                </p:oleObj>
              </mc:Choice>
              <mc:Fallback>
                <p:oleObj name="CS ChemDraw Drawing" r:id="rId6" imgW="3248673" imgH="90031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270122" y="26924938"/>
                        <a:ext cx="10969956" cy="3040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3573669"/>
              </p:ext>
            </p:extLst>
          </p:nvPr>
        </p:nvGraphicFramePr>
        <p:xfrm>
          <a:off x="764507" y="22336900"/>
          <a:ext cx="14084539" cy="76281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CS ChemDraw Drawing" r:id="rId8" imgW="5458473" imgH="2956117" progId="ChemDraw.Document.6.0">
                  <p:embed/>
                </p:oleObj>
              </mc:Choice>
              <mc:Fallback>
                <p:oleObj name="CS ChemDraw Drawing" r:id="rId8" imgW="5458473" imgH="295611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64507" y="22336900"/>
                        <a:ext cx="14084539" cy="76281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153939" y="12473354"/>
            <a:ext cx="9202321" cy="64232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3939" y="18813185"/>
            <a:ext cx="9103558" cy="6330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treme Shadow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1754</TotalTime>
  <Words>93</Words>
  <Application>Microsoft Office PowerPoint</Application>
  <PresentationFormat>Custom</PresentationFormat>
  <Paragraphs>103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Office Theme</vt:lpstr>
      <vt:lpstr>CS ChemDraw Drawing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Ian Smith</cp:lastModifiedBy>
  <cp:revision>174</cp:revision>
  <dcterms:created xsi:type="dcterms:W3CDTF">2012-04-23T20:12:21Z</dcterms:created>
  <dcterms:modified xsi:type="dcterms:W3CDTF">2015-12-09T21:28:32Z</dcterms:modified>
</cp:coreProperties>
</file>