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charts/chart1.xml" ContentType="application/vnd.openxmlformats-officedocument.drawingml.char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
  </p:notesMasterIdLst>
  <p:sldIdLst>
    <p:sldId id="256" r:id="rId2"/>
  </p:sldIdLst>
  <p:sldSz cx="36576000" cy="29260800"/>
  <p:notesSz cx="6858000" cy="9144000"/>
  <p:defaultTextStyle>
    <a:defPPr>
      <a:defRPr lang="en-US"/>
    </a:defPPr>
    <a:lvl1pPr marL="0" algn="l" defTabSz="3761086" rtl="0" eaLnBrk="1" latinLnBrk="0" hangingPunct="1">
      <a:defRPr sz="7400" kern="1200">
        <a:solidFill>
          <a:schemeClr val="tx1"/>
        </a:solidFill>
        <a:latin typeface="+mn-lt"/>
        <a:ea typeface="+mn-ea"/>
        <a:cs typeface="+mn-cs"/>
      </a:defRPr>
    </a:lvl1pPr>
    <a:lvl2pPr marL="1880543" algn="l" defTabSz="3761086" rtl="0" eaLnBrk="1" latinLnBrk="0" hangingPunct="1">
      <a:defRPr sz="7400" kern="1200">
        <a:solidFill>
          <a:schemeClr val="tx1"/>
        </a:solidFill>
        <a:latin typeface="+mn-lt"/>
        <a:ea typeface="+mn-ea"/>
        <a:cs typeface="+mn-cs"/>
      </a:defRPr>
    </a:lvl2pPr>
    <a:lvl3pPr marL="3761086" algn="l" defTabSz="3761086" rtl="0" eaLnBrk="1" latinLnBrk="0" hangingPunct="1">
      <a:defRPr sz="7400" kern="1200">
        <a:solidFill>
          <a:schemeClr val="tx1"/>
        </a:solidFill>
        <a:latin typeface="+mn-lt"/>
        <a:ea typeface="+mn-ea"/>
        <a:cs typeface="+mn-cs"/>
      </a:defRPr>
    </a:lvl3pPr>
    <a:lvl4pPr marL="5641630" algn="l" defTabSz="3761086" rtl="0" eaLnBrk="1" latinLnBrk="0" hangingPunct="1">
      <a:defRPr sz="7400" kern="1200">
        <a:solidFill>
          <a:schemeClr val="tx1"/>
        </a:solidFill>
        <a:latin typeface="+mn-lt"/>
        <a:ea typeface="+mn-ea"/>
        <a:cs typeface="+mn-cs"/>
      </a:defRPr>
    </a:lvl4pPr>
    <a:lvl5pPr marL="7522173" algn="l" defTabSz="3761086" rtl="0" eaLnBrk="1" latinLnBrk="0" hangingPunct="1">
      <a:defRPr sz="7400" kern="1200">
        <a:solidFill>
          <a:schemeClr val="tx1"/>
        </a:solidFill>
        <a:latin typeface="+mn-lt"/>
        <a:ea typeface="+mn-ea"/>
        <a:cs typeface="+mn-cs"/>
      </a:defRPr>
    </a:lvl5pPr>
    <a:lvl6pPr marL="9402716" algn="l" defTabSz="3761086" rtl="0" eaLnBrk="1" latinLnBrk="0" hangingPunct="1">
      <a:defRPr sz="7400" kern="1200">
        <a:solidFill>
          <a:schemeClr val="tx1"/>
        </a:solidFill>
        <a:latin typeface="+mn-lt"/>
        <a:ea typeface="+mn-ea"/>
        <a:cs typeface="+mn-cs"/>
      </a:defRPr>
    </a:lvl6pPr>
    <a:lvl7pPr marL="11283259" algn="l" defTabSz="3761086" rtl="0" eaLnBrk="1" latinLnBrk="0" hangingPunct="1">
      <a:defRPr sz="7400" kern="1200">
        <a:solidFill>
          <a:schemeClr val="tx1"/>
        </a:solidFill>
        <a:latin typeface="+mn-lt"/>
        <a:ea typeface="+mn-ea"/>
        <a:cs typeface="+mn-cs"/>
      </a:defRPr>
    </a:lvl7pPr>
    <a:lvl8pPr marL="13163803" algn="l" defTabSz="3761086" rtl="0" eaLnBrk="1" latinLnBrk="0" hangingPunct="1">
      <a:defRPr sz="7400" kern="1200">
        <a:solidFill>
          <a:schemeClr val="tx1"/>
        </a:solidFill>
        <a:latin typeface="+mn-lt"/>
        <a:ea typeface="+mn-ea"/>
        <a:cs typeface="+mn-cs"/>
      </a:defRPr>
    </a:lvl8pPr>
    <a:lvl9pPr marL="15044346" algn="l" defTabSz="3761086" rtl="0" eaLnBrk="1" latinLnBrk="0" hangingPunct="1">
      <a:defRPr sz="74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9DEDFD"/>
    <a:srgbClr val="996633"/>
    <a:srgbClr val="D7FE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vertBarState="minimized">
    <p:restoredLeft sz="15620"/>
    <p:restoredTop sz="99880" autoAdjust="0"/>
  </p:normalViewPr>
  <p:slideViewPr>
    <p:cSldViewPr snapToObjects="1">
      <p:cViewPr>
        <p:scale>
          <a:sx n="75" d="100"/>
          <a:sy n="75" d="100"/>
        </p:scale>
        <p:origin x="1939" y="9269"/>
      </p:cViewPr>
      <p:guideLst>
        <p:guide orient="horz" pos="9168"/>
        <p:guide pos="11520"/>
        <p:guide pos="5760"/>
        <p:guide pos="16992"/>
        <p:guide pos="8064"/>
        <p:guide pos="14976"/>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notesMaster" Target="notesMasters/notesMaster1.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charts/_rels/chart1.xml.rels><?xml version="1.0" encoding="UTF-8" standalone="yes"?>
<Relationships xmlns="http://schemas.openxmlformats.org/package/2006/relationships"><Relationship Id="rId1" Type="http://schemas.openxmlformats.org/officeDocument/2006/relationships/oleObject" Target="file:///C:\Users\Jacki\Desktop\Final\Finalv2\Finalv3\pulses.xlsx" TargetMode="Externa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33"/>
    </mc:Choice>
    <mc:Fallback>
      <c:style val="33"/>
    </mc:Fallback>
  </mc:AlternateContent>
  <c:chart>
    <c:title>
      <c:tx>
        <c:rich>
          <a:bodyPr/>
          <a:lstStyle/>
          <a:p>
            <a:pPr>
              <a:defRPr sz="3600"/>
            </a:pPr>
            <a:r>
              <a:rPr lang="en-US" sz="3600" b="0" dirty="0" smtClean="0"/>
              <a:t>Average % </a:t>
            </a:r>
            <a:r>
              <a:rPr lang="en-US" sz="3600" b="0" dirty="0" smtClean="0"/>
              <a:t>inventory lost</a:t>
            </a:r>
            <a:endParaRPr lang="en-US" sz="3600" b="0" dirty="0"/>
          </a:p>
          <a:p>
            <a:pPr>
              <a:defRPr sz="3600"/>
            </a:pPr>
            <a:r>
              <a:rPr lang="en-US" sz="3600" b="0" dirty="0" smtClean="0"/>
              <a:t>in first </a:t>
            </a:r>
            <a:r>
              <a:rPr lang="en-US" sz="3600" b="0" dirty="0"/>
              <a:t>fraction of melt</a:t>
            </a:r>
          </a:p>
        </c:rich>
      </c:tx>
      <c:layout>
        <c:manualLayout>
          <c:xMode val="edge"/>
          <c:yMode val="edge"/>
          <c:x val="0.18909365074550552"/>
          <c:y val="1.9006446727324336E-2"/>
        </c:manualLayout>
      </c:layout>
      <c:overlay val="0"/>
    </c:title>
    <c:autoTitleDeleted val="0"/>
    <c:plotArea>
      <c:layout>
        <c:manualLayout>
          <c:layoutTarget val="inner"/>
          <c:xMode val="edge"/>
          <c:yMode val="edge"/>
          <c:x val="0.1989138425851702"/>
          <c:y val="0.24810280575394816"/>
          <c:w val="0.64905546191299479"/>
          <c:h val="0.7104051066980015"/>
        </c:manualLayout>
      </c:layout>
      <c:barChart>
        <c:barDir val="col"/>
        <c:grouping val="clustered"/>
        <c:varyColors val="0"/>
        <c:ser>
          <c:idx val="0"/>
          <c:order val="0"/>
          <c:tx>
            <c:v>W3</c:v>
          </c:tx>
          <c:invertIfNegative val="0"/>
          <c:errBars>
            <c:errBarType val="both"/>
            <c:errValType val="cust"/>
            <c:noEndCap val="0"/>
            <c:plus>
              <c:numRef>
                <c:f>(Sheet1!$R$11,Sheet1!$T$11,Sheet1!$V$11)</c:f>
                <c:numCache>
                  <c:formatCode>General</c:formatCode>
                  <c:ptCount val="3"/>
                  <c:pt idx="0">
                    <c:v>19.388888888888889</c:v>
                  </c:pt>
                  <c:pt idx="1">
                    <c:v>16.2</c:v>
                  </c:pt>
                  <c:pt idx="2">
                    <c:v>25.875</c:v>
                  </c:pt>
                </c:numCache>
              </c:numRef>
            </c:plus>
            <c:minus>
              <c:numRef>
                <c:f>(Sheet1!$R$11,Sheet1!$T$11,Sheet1!$V$11)</c:f>
                <c:numCache>
                  <c:formatCode>General</c:formatCode>
                  <c:ptCount val="3"/>
                  <c:pt idx="0">
                    <c:v>19.388888888888889</c:v>
                  </c:pt>
                  <c:pt idx="1">
                    <c:v>16.2</c:v>
                  </c:pt>
                  <c:pt idx="2">
                    <c:v>25.875</c:v>
                  </c:pt>
                </c:numCache>
              </c:numRef>
            </c:minus>
          </c:errBars>
          <c:cat>
            <c:strRef>
              <c:f>(Sheet1!$Q$10,Sheet1!$S$10,Sheet1!$U$10)</c:f>
              <c:strCache>
                <c:ptCount val="3"/>
                <c:pt idx="0">
                  <c:v>NO3</c:v>
                </c:pt>
                <c:pt idx="1">
                  <c:v>Cl</c:v>
                </c:pt>
                <c:pt idx="2">
                  <c:v>BC</c:v>
                </c:pt>
              </c:strCache>
            </c:strRef>
          </c:cat>
          <c:val>
            <c:numRef>
              <c:f>(Sheet1!$Q$11,Sheet1!$S$11,Sheet1!$U$11)</c:f>
              <c:numCache>
                <c:formatCode>General</c:formatCode>
                <c:ptCount val="3"/>
                <c:pt idx="0">
                  <c:v>51.087777777777774</c:v>
                </c:pt>
                <c:pt idx="1">
                  <c:v>65.627142857142857</c:v>
                </c:pt>
                <c:pt idx="2">
                  <c:v>47.602499999999992</c:v>
                </c:pt>
              </c:numCache>
            </c:numRef>
          </c:val>
        </c:ser>
        <c:ser>
          <c:idx val="1"/>
          <c:order val="1"/>
          <c:tx>
            <c:v>W2</c:v>
          </c:tx>
          <c:spPr>
            <a:solidFill>
              <a:schemeClr val="bg1"/>
            </a:solidFill>
          </c:spPr>
          <c:invertIfNegative val="0"/>
          <c:errBars>
            <c:errBarType val="both"/>
            <c:errValType val="cust"/>
            <c:noEndCap val="0"/>
            <c:plus>
              <c:numRef>
                <c:f>(Sheet1!$R$12,Sheet1!$T$12,Sheet1!$V$12)</c:f>
                <c:numCache>
                  <c:formatCode>General</c:formatCode>
                  <c:ptCount val="3"/>
                  <c:pt idx="0">
                    <c:v>23.4</c:v>
                  </c:pt>
                  <c:pt idx="1">
                    <c:v>25</c:v>
                  </c:pt>
                  <c:pt idx="2">
                    <c:v>36.5</c:v>
                  </c:pt>
                </c:numCache>
              </c:numRef>
            </c:plus>
            <c:minus>
              <c:numRef>
                <c:f>(Sheet1!$R$12,Sheet1!$T$12,Sheet1!$V$12)</c:f>
                <c:numCache>
                  <c:formatCode>General</c:formatCode>
                  <c:ptCount val="3"/>
                  <c:pt idx="0">
                    <c:v>23.4</c:v>
                  </c:pt>
                  <c:pt idx="1">
                    <c:v>25</c:v>
                  </c:pt>
                  <c:pt idx="2">
                    <c:v>36.5</c:v>
                  </c:pt>
                </c:numCache>
              </c:numRef>
            </c:minus>
          </c:errBars>
          <c:cat>
            <c:strRef>
              <c:f>(Sheet1!$Q$10,Sheet1!$S$10,Sheet1!$U$10)</c:f>
              <c:strCache>
                <c:ptCount val="3"/>
                <c:pt idx="0">
                  <c:v>NO3</c:v>
                </c:pt>
                <c:pt idx="1">
                  <c:v>Cl</c:v>
                </c:pt>
                <c:pt idx="2">
                  <c:v>BC</c:v>
                </c:pt>
              </c:strCache>
            </c:strRef>
          </c:cat>
          <c:val>
            <c:numRef>
              <c:f>(Sheet1!$Q$12,Sheet1!$S$12,Sheet1!$U$12)</c:f>
              <c:numCache>
                <c:formatCode>General</c:formatCode>
                <c:ptCount val="3"/>
                <c:pt idx="0">
                  <c:v>40.708999999999996</c:v>
                </c:pt>
                <c:pt idx="1">
                  <c:v>41.365555555555559</c:v>
                </c:pt>
                <c:pt idx="2">
                  <c:v>24.824999999999999</c:v>
                </c:pt>
              </c:numCache>
            </c:numRef>
          </c:val>
        </c:ser>
        <c:dLbls>
          <c:showLegendKey val="0"/>
          <c:showVal val="0"/>
          <c:showCatName val="0"/>
          <c:showSerName val="0"/>
          <c:showPercent val="0"/>
          <c:showBubbleSize val="0"/>
        </c:dLbls>
        <c:gapWidth val="150"/>
        <c:axId val="69120000"/>
        <c:axId val="69122688"/>
      </c:barChart>
      <c:catAx>
        <c:axId val="69120000"/>
        <c:scaling>
          <c:orientation val="minMax"/>
        </c:scaling>
        <c:delete val="0"/>
        <c:axPos val="b"/>
        <c:majorTickMark val="out"/>
        <c:minorTickMark val="none"/>
        <c:tickLblPos val="nextTo"/>
        <c:txPr>
          <a:bodyPr/>
          <a:lstStyle/>
          <a:p>
            <a:pPr>
              <a:defRPr sz="2400"/>
            </a:pPr>
            <a:endParaRPr lang="en-US"/>
          </a:p>
        </c:txPr>
        <c:crossAx val="69122688"/>
        <c:crosses val="autoZero"/>
        <c:auto val="1"/>
        <c:lblAlgn val="ctr"/>
        <c:lblOffset val="100"/>
        <c:noMultiLvlLbl val="0"/>
      </c:catAx>
      <c:valAx>
        <c:axId val="69122688"/>
        <c:scaling>
          <c:orientation val="minMax"/>
        </c:scaling>
        <c:delete val="0"/>
        <c:axPos val="l"/>
        <c:majorGridlines/>
        <c:title>
          <c:tx>
            <c:rich>
              <a:bodyPr rot="-5400000" vert="horz"/>
              <a:lstStyle/>
              <a:p>
                <a:pPr>
                  <a:defRPr sz="2800" b="0"/>
                </a:pPr>
                <a:r>
                  <a:rPr lang="en-US" sz="2800" b="0"/>
                  <a:t>% Inventory Lost</a:t>
                </a:r>
              </a:p>
            </c:rich>
          </c:tx>
          <c:layout/>
          <c:overlay val="0"/>
        </c:title>
        <c:numFmt formatCode="General" sourceLinked="1"/>
        <c:majorTickMark val="out"/>
        <c:minorTickMark val="none"/>
        <c:tickLblPos val="nextTo"/>
        <c:txPr>
          <a:bodyPr/>
          <a:lstStyle/>
          <a:p>
            <a:pPr>
              <a:defRPr sz="2400"/>
            </a:pPr>
            <a:endParaRPr lang="en-US"/>
          </a:p>
        </c:txPr>
        <c:crossAx val="69120000"/>
        <c:crosses val="autoZero"/>
        <c:crossBetween val="between"/>
      </c:valAx>
    </c:plotArea>
    <c:legend>
      <c:legendPos val="r"/>
      <c:layout/>
      <c:overlay val="0"/>
      <c:txPr>
        <a:bodyPr/>
        <a:lstStyle/>
        <a:p>
          <a:pPr>
            <a:defRPr sz="2400"/>
          </a:pPr>
          <a:endParaRPr lang="en-US"/>
        </a:p>
      </c:txPr>
    </c:legend>
    <c:plotVisOnly val="1"/>
    <c:dispBlanksAs val="gap"/>
    <c:showDLblsOverMax val="0"/>
  </c:chart>
  <c:externalData r:id="rId1">
    <c:autoUpdate val="0"/>
  </c:externalData>
</c:chartSpac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B234AFF5-8B77-466A-A002-886B44407C01}" type="datetimeFigureOut">
              <a:rPr lang="en-US" smtClean="0"/>
              <a:t>12/11/2015</a:t>
            </a:fld>
            <a:endParaRPr lang="en-US"/>
          </a:p>
        </p:txBody>
      </p:sp>
      <p:sp>
        <p:nvSpPr>
          <p:cNvPr id="4" name="Slide Image Placeholder 3"/>
          <p:cNvSpPr>
            <a:spLocks noGrp="1" noRot="1" noChangeAspect="1"/>
          </p:cNvSpPr>
          <p:nvPr>
            <p:ph type="sldImg" idx="2"/>
          </p:nvPr>
        </p:nvSpPr>
        <p:spPr>
          <a:xfrm>
            <a:off x="1285875" y="685800"/>
            <a:ext cx="428625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2FB30BEC-F9AF-4A01-9C8E-B5B9187F0AF7}" type="slidenum">
              <a:rPr lang="en-US" smtClean="0"/>
              <a:t>‹#›</a:t>
            </a:fld>
            <a:endParaRPr lang="en-US"/>
          </a:p>
        </p:txBody>
      </p:sp>
    </p:spTree>
    <p:extLst>
      <p:ext uri="{BB962C8B-B14F-4D97-AF65-F5344CB8AC3E}">
        <p14:creationId xmlns:p14="http://schemas.microsoft.com/office/powerpoint/2010/main" val="239103054"/>
      </p:ext>
    </p:extLst>
  </p:cSld>
  <p:clrMap bg1="lt1" tx1="dk1" bg2="lt2" tx2="dk2" accent1="accent1" accent2="accent2" accent3="accent3" accent4="accent4" accent5="accent5" accent6="accent6" hlink="hlink" folHlink="folHlink"/>
  <p:notesStyle>
    <a:lvl1pPr marL="0" algn="l" defTabSz="3761086" rtl="0" eaLnBrk="1" latinLnBrk="0" hangingPunct="1">
      <a:defRPr sz="4900" kern="1200">
        <a:solidFill>
          <a:schemeClr val="tx1"/>
        </a:solidFill>
        <a:latin typeface="+mn-lt"/>
        <a:ea typeface="+mn-ea"/>
        <a:cs typeface="+mn-cs"/>
      </a:defRPr>
    </a:lvl1pPr>
    <a:lvl2pPr marL="1880543" algn="l" defTabSz="3761086" rtl="0" eaLnBrk="1" latinLnBrk="0" hangingPunct="1">
      <a:defRPr sz="4900" kern="1200">
        <a:solidFill>
          <a:schemeClr val="tx1"/>
        </a:solidFill>
        <a:latin typeface="+mn-lt"/>
        <a:ea typeface="+mn-ea"/>
        <a:cs typeface="+mn-cs"/>
      </a:defRPr>
    </a:lvl2pPr>
    <a:lvl3pPr marL="3761086" algn="l" defTabSz="3761086" rtl="0" eaLnBrk="1" latinLnBrk="0" hangingPunct="1">
      <a:defRPr sz="4900" kern="1200">
        <a:solidFill>
          <a:schemeClr val="tx1"/>
        </a:solidFill>
        <a:latin typeface="+mn-lt"/>
        <a:ea typeface="+mn-ea"/>
        <a:cs typeface="+mn-cs"/>
      </a:defRPr>
    </a:lvl3pPr>
    <a:lvl4pPr marL="5641630" algn="l" defTabSz="3761086" rtl="0" eaLnBrk="1" latinLnBrk="0" hangingPunct="1">
      <a:defRPr sz="4900" kern="1200">
        <a:solidFill>
          <a:schemeClr val="tx1"/>
        </a:solidFill>
        <a:latin typeface="+mn-lt"/>
        <a:ea typeface="+mn-ea"/>
        <a:cs typeface="+mn-cs"/>
      </a:defRPr>
    </a:lvl4pPr>
    <a:lvl5pPr marL="7522173" algn="l" defTabSz="3761086" rtl="0" eaLnBrk="1" latinLnBrk="0" hangingPunct="1">
      <a:defRPr sz="4900" kern="1200">
        <a:solidFill>
          <a:schemeClr val="tx1"/>
        </a:solidFill>
        <a:latin typeface="+mn-lt"/>
        <a:ea typeface="+mn-ea"/>
        <a:cs typeface="+mn-cs"/>
      </a:defRPr>
    </a:lvl5pPr>
    <a:lvl6pPr marL="9402716" algn="l" defTabSz="3761086" rtl="0" eaLnBrk="1" latinLnBrk="0" hangingPunct="1">
      <a:defRPr sz="4900" kern="1200">
        <a:solidFill>
          <a:schemeClr val="tx1"/>
        </a:solidFill>
        <a:latin typeface="+mn-lt"/>
        <a:ea typeface="+mn-ea"/>
        <a:cs typeface="+mn-cs"/>
      </a:defRPr>
    </a:lvl6pPr>
    <a:lvl7pPr marL="11283259" algn="l" defTabSz="3761086" rtl="0" eaLnBrk="1" latinLnBrk="0" hangingPunct="1">
      <a:defRPr sz="4900" kern="1200">
        <a:solidFill>
          <a:schemeClr val="tx1"/>
        </a:solidFill>
        <a:latin typeface="+mn-lt"/>
        <a:ea typeface="+mn-ea"/>
        <a:cs typeface="+mn-cs"/>
      </a:defRPr>
    </a:lvl7pPr>
    <a:lvl8pPr marL="13163803" algn="l" defTabSz="3761086" rtl="0" eaLnBrk="1" latinLnBrk="0" hangingPunct="1">
      <a:defRPr sz="4900" kern="1200">
        <a:solidFill>
          <a:schemeClr val="tx1"/>
        </a:solidFill>
        <a:latin typeface="+mn-lt"/>
        <a:ea typeface="+mn-ea"/>
        <a:cs typeface="+mn-cs"/>
      </a:defRPr>
    </a:lvl8pPr>
    <a:lvl9pPr marL="15044346" algn="l" defTabSz="3761086" rtl="0" eaLnBrk="1" latinLnBrk="0" hangingPunct="1">
      <a:defRPr sz="49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2FB30BEC-F9AF-4A01-9C8E-B5B9187F0AF7}" type="slidenum">
              <a:rPr lang="en-US" smtClean="0"/>
              <a:t>1</a:t>
            </a:fld>
            <a:endParaRPr lang="en-US"/>
          </a:p>
        </p:txBody>
      </p:sp>
    </p:spTree>
    <p:extLst>
      <p:ext uri="{BB962C8B-B14F-4D97-AF65-F5344CB8AC3E}">
        <p14:creationId xmlns:p14="http://schemas.microsoft.com/office/powerpoint/2010/main" val="382724540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743200" y="9089820"/>
            <a:ext cx="31089600" cy="6272107"/>
          </a:xfrm>
        </p:spPr>
        <p:txBody>
          <a:bodyPr/>
          <a:lstStyle/>
          <a:p>
            <a:r>
              <a:rPr lang="en-US" smtClean="0"/>
              <a:t>Click to edit Master title style</a:t>
            </a:r>
            <a:endParaRPr lang="en-US"/>
          </a:p>
        </p:txBody>
      </p:sp>
      <p:sp>
        <p:nvSpPr>
          <p:cNvPr id="3" name="Subtitle 2"/>
          <p:cNvSpPr>
            <a:spLocks noGrp="1"/>
          </p:cNvSpPr>
          <p:nvPr>
            <p:ph type="subTitle" idx="1"/>
          </p:nvPr>
        </p:nvSpPr>
        <p:spPr>
          <a:xfrm>
            <a:off x="5486400" y="16581120"/>
            <a:ext cx="25603200" cy="7477760"/>
          </a:xfrm>
        </p:spPr>
        <p:txBody>
          <a:bodyPr/>
          <a:lstStyle>
            <a:lvl1pPr marL="0" indent="0" algn="ctr">
              <a:buNone/>
              <a:defRPr>
                <a:solidFill>
                  <a:schemeClr val="tx1">
                    <a:tint val="75000"/>
                  </a:schemeClr>
                </a:solidFill>
              </a:defRPr>
            </a:lvl1pPr>
            <a:lvl2pPr marL="1880543" indent="0" algn="ctr">
              <a:buNone/>
              <a:defRPr>
                <a:solidFill>
                  <a:schemeClr val="tx1">
                    <a:tint val="75000"/>
                  </a:schemeClr>
                </a:solidFill>
              </a:defRPr>
            </a:lvl2pPr>
            <a:lvl3pPr marL="3761086" indent="0" algn="ctr">
              <a:buNone/>
              <a:defRPr>
                <a:solidFill>
                  <a:schemeClr val="tx1">
                    <a:tint val="75000"/>
                  </a:schemeClr>
                </a:solidFill>
              </a:defRPr>
            </a:lvl3pPr>
            <a:lvl4pPr marL="5641630" indent="0" algn="ctr">
              <a:buNone/>
              <a:defRPr>
                <a:solidFill>
                  <a:schemeClr val="tx1">
                    <a:tint val="75000"/>
                  </a:schemeClr>
                </a:solidFill>
              </a:defRPr>
            </a:lvl4pPr>
            <a:lvl5pPr marL="7522173" indent="0" algn="ctr">
              <a:buNone/>
              <a:defRPr>
                <a:solidFill>
                  <a:schemeClr val="tx1">
                    <a:tint val="75000"/>
                  </a:schemeClr>
                </a:solidFill>
              </a:defRPr>
            </a:lvl5pPr>
            <a:lvl6pPr marL="9402716" indent="0" algn="ctr">
              <a:buNone/>
              <a:defRPr>
                <a:solidFill>
                  <a:schemeClr val="tx1">
                    <a:tint val="75000"/>
                  </a:schemeClr>
                </a:solidFill>
              </a:defRPr>
            </a:lvl6pPr>
            <a:lvl7pPr marL="11283259" indent="0" algn="ctr">
              <a:buNone/>
              <a:defRPr>
                <a:solidFill>
                  <a:schemeClr val="tx1">
                    <a:tint val="75000"/>
                  </a:schemeClr>
                </a:solidFill>
              </a:defRPr>
            </a:lvl7pPr>
            <a:lvl8pPr marL="13163803" indent="0" algn="ctr">
              <a:buNone/>
              <a:defRPr>
                <a:solidFill>
                  <a:schemeClr val="tx1">
                    <a:tint val="75000"/>
                  </a:schemeClr>
                </a:solidFill>
              </a:defRPr>
            </a:lvl8pPr>
            <a:lvl9pPr marL="15044346"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9F97BAAF-1207-4E52-B862-31E67195EA01}" type="datetimeFigureOut">
              <a:rPr lang="en-US" smtClean="0"/>
              <a:t>12/11/2015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0831BD2-CF31-46E2-969C-F891EEE3643A}" type="slidenum">
              <a:rPr lang="en-US" smtClean="0"/>
              <a:t>‹#›</a:t>
            </a:fld>
            <a:endParaRPr lang="en-US"/>
          </a:p>
        </p:txBody>
      </p:sp>
    </p:spTree>
    <p:extLst>
      <p:ext uri="{BB962C8B-B14F-4D97-AF65-F5344CB8AC3E}">
        <p14:creationId xmlns:p14="http://schemas.microsoft.com/office/powerpoint/2010/main" val="49884227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9F97BAAF-1207-4E52-B862-31E67195EA01}" type="datetimeFigureOut">
              <a:rPr lang="en-US" smtClean="0"/>
              <a:t>12/11/2015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0831BD2-CF31-46E2-969C-F891EEE3643A}" type="slidenum">
              <a:rPr lang="en-US" smtClean="0"/>
              <a:t>‹#›</a:t>
            </a:fld>
            <a:endParaRPr lang="en-US"/>
          </a:p>
        </p:txBody>
      </p:sp>
    </p:spTree>
    <p:extLst>
      <p:ext uri="{BB962C8B-B14F-4D97-AF65-F5344CB8AC3E}">
        <p14:creationId xmlns:p14="http://schemas.microsoft.com/office/powerpoint/2010/main" val="16521241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889252" y="18802775"/>
            <a:ext cx="31089600" cy="5811520"/>
          </a:xfrm>
        </p:spPr>
        <p:txBody>
          <a:bodyPr anchor="t"/>
          <a:lstStyle>
            <a:lvl1pPr algn="l">
              <a:defRPr sz="16500" b="1" cap="all"/>
            </a:lvl1pPr>
          </a:lstStyle>
          <a:p>
            <a:r>
              <a:rPr lang="en-US" smtClean="0"/>
              <a:t>Click to edit Master title style</a:t>
            </a:r>
            <a:endParaRPr lang="en-US"/>
          </a:p>
        </p:txBody>
      </p:sp>
      <p:sp>
        <p:nvSpPr>
          <p:cNvPr id="3" name="Text Placeholder 2"/>
          <p:cNvSpPr>
            <a:spLocks noGrp="1"/>
          </p:cNvSpPr>
          <p:nvPr>
            <p:ph type="body" idx="1"/>
          </p:nvPr>
        </p:nvSpPr>
        <p:spPr>
          <a:xfrm>
            <a:off x="2889252" y="12401982"/>
            <a:ext cx="31089600" cy="6400798"/>
          </a:xfrm>
        </p:spPr>
        <p:txBody>
          <a:bodyPr anchor="b"/>
          <a:lstStyle>
            <a:lvl1pPr marL="0" indent="0">
              <a:buNone/>
              <a:defRPr sz="8200">
                <a:solidFill>
                  <a:schemeClr val="tx1">
                    <a:tint val="75000"/>
                  </a:schemeClr>
                </a:solidFill>
              </a:defRPr>
            </a:lvl1pPr>
            <a:lvl2pPr marL="1880543" indent="0">
              <a:buNone/>
              <a:defRPr sz="7400">
                <a:solidFill>
                  <a:schemeClr val="tx1">
                    <a:tint val="75000"/>
                  </a:schemeClr>
                </a:solidFill>
              </a:defRPr>
            </a:lvl2pPr>
            <a:lvl3pPr marL="3761086" indent="0">
              <a:buNone/>
              <a:defRPr sz="6600">
                <a:solidFill>
                  <a:schemeClr val="tx1">
                    <a:tint val="75000"/>
                  </a:schemeClr>
                </a:solidFill>
              </a:defRPr>
            </a:lvl3pPr>
            <a:lvl4pPr marL="5641630" indent="0">
              <a:buNone/>
              <a:defRPr sz="5800">
                <a:solidFill>
                  <a:schemeClr val="tx1">
                    <a:tint val="75000"/>
                  </a:schemeClr>
                </a:solidFill>
              </a:defRPr>
            </a:lvl4pPr>
            <a:lvl5pPr marL="7522173" indent="0">
              <a:buNone/>
              <a:defRPr sz="5800">
                <a:solidFill>
                  <a:schemeClr val="tx1">
                    <a:tint val="75000"/>
                  </a:schemeClr>
                </a:solidFill>
              </a:defRPr>
            </a:lvl5pPr>
            <a:lvl6pPr marL="9402716" indent="0">
              <a:buNone/>
              <a:defRPr sz="5800">
                <a:solidFill>
                  <a:schemeClr val="tx1">
                    <a:tint val="75000"/>
                  </a:schemeClr>
                </a:solidFill>
              </a:defRPr>
            </a:lvl6pPr>
            <a:lvl7pPr marL="11283259" indent="0">
              <a:buNone/>
              <a:defRPr sz="5800">
                <a:solidFill>
                  <a:schemeClr val="tx1">
                    <a:tint val="75000"/>
                  </a:schemeClr>
                </a:solidFill>
              </a:defRPr>
            </a:lvl7pPr>
            <a:lvl8pPr marL="13163803" indent="0">
              <a:buNone/>
              <a:defRPr sz="5800">
                <a:solidFill>
                  <a:schemeClr val="tx1">
                    <a:tint val="75000"/>
                  </a:schemeClr>
                </a:solidFill>
              </a:defRPr>
            </a:lvl8pPr>
            <a:lvl9pPr marL="15044346" indent="0">
              <a:buNone/>
              <a:defRPr sz="58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9F97BAAF-1207-4E52-B862-31E67195EA01}" type="datetimeFigureOut">
              <a:rPr lang="en-US" smtClean="0"/>
              <a:t>12/11/2015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0831BD2-CF31-46E2-969C-F891EEE3643A}" type="slidenum">
              <a:rPr lang="en-US" smtClean="0"/>
              <a:t>‹#›</a:t>
            </a:fld>
            <a:endParaRPr lang="en-US"/>
          </a:p>
        </p:txBody>
      </p:sp>
    </p:spTree>
    <p:extLst>
      <p:ext uri="{BB962C8B-B14F-4D97-AF65-F5344CB8AC3E}">
        <p14:creationId xmlns:p14="http://schemas.microsoft.com/office/powerpoint/2010/main" val="295169119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1828800" y="6827527"/>
            <a:ext cx="16154400" cy="19310775"/>
          </a:xfrm>
        </p:spPr>
        <p:txBody>
          <a:bodyPr/>
          <a:lstStyle>
            <a:lvl1pPr>
              <a:defRPr sz="11500"/>
            </a:lvl1pPr>
            <a:lvl2pPr>
              <a:defRPr sz="9900"/>
            </a:lvl2pPr>
            <a:lvl3pPr>
              <a:defRPr sz="8200"/>
            </a:lvl3pPr>
            <a:lvl4pPr>
              <a:defRPr sz="7400"/>
            </a:lvl4pPr>
            <a:lvl5pPr>
              <a:defRPr sz="7400"/>
            </a:lvl5pPr>
            <a:lvl6pPr>
              <a:defRPr sz="7400"/>
            </a:lvl6pPr>
            <a:lvl7pPr>
              <a:defRPr sz="7400"/>
            </a:lvl7pPr>
            <a:lvl8pPr>
              <a:defRPr sz="7400"/>
            </a:lvl8pPr>
            <a:lvl9pPr>
              <a:defRPr sz="74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18592800" y="6827527"/>
            <a:ext cx="16154400" cy="19310775"/>
          </a:xfrm>
        </p:spPr>
        <p:txBody>
          <a:bodyPr/>
          <a:lstStyle>
            <a:lvl1pPr>
              <a:defRPr sz="11500"/>
            </a:lvl1pPr>
            <a:lvl2pPr>
              <a:defRPr sz="9900"/>
            </a:lvl2pPr>
            <a:lvl3pPr>
              <a:defRPr sz="8200"/>
            </a:lvl3pPr>
            <a:lvl4pPr>
              <a:defRPr sz="7400"/>
            </a:lvl4pPr>
            <a:lvl5pPr>
              <a:defRPr sz="7400"/>
            </a:lvl5pPr>
            <a:lvl6pPr>
              <a:defRPr sz="7400"/>
            </a:lvl6pPr>
            <a:lvl7pPr>
              <a:defRPr sz="7400"/>
            </a:lvl7pPr>
            <a:lvl8pPr>
              <a:defRPr sz="7400"/>
            </a:lvl8pPr>
            <a:lvl9pPr>
              <a:defRPr sz="74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9F97BAAF-1207-4E52-B862-31E67195EA01}" type="datetimeFigureOut">
              <a:rPr lang="en-US" smtClean="0"/>
              <a:t>12/11/2015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0831BD2-CF31-46E2-969C-F891EEE3643A}" type="slidenum">
              <a:rPr lang="en-US" smtClean="0"/>
              <a:t>‹#›</a:t>
            </a:fld>
            <a:endParaRPr lang="en-US"/>
          </a:p>
        </p:txBody>
      </p:sp>
    </p:spTree>
    <p:extLst>
      <p:ext uri="{BB962C8B-B14F-4D97-AF65-F5344CB8AC3E}">
        <p14:creationId xmlns:p14="http://schemas.microsoft.com/office/powerpoint/2010/main" val="323269093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1828800" y="6549816"/>
            <a:ext cx="16160752" cy="2729651"/>
          </a:xfrm>
        </p:spPr>
        <p:txBody>
          <a:bodyPr anchor="b"/>
          <a:lstStyle>
            <a:lvl1pPr marL="0" indent="0">
              <a:buNone/>
              <a:defRPr sz="9900" b="1"/>
            </a:lvl1pPr>
            <a:lvl2pPr marL="1880543" indent="0">
              <a:buNone/>
              <a:defRPr sz="8200" b="1"/>
            </a:lvl2pPr>
            <a:lvl3pPr marL="3761086" indent="0">
              <a:buNone/>
              <a:defRPr sz="7400" b="1"/>
            </a:lvl3pPr>
            <a:lvl4pPr marL="5641630" indent="0">
              <a:buNone/>
              <a:defRPr sz="6600" b="1"/>
            </a:lvl4pPr>
            <a:lvl5pPr marL="7522173" indent="0">
              <a:buNone/>
              <a:defRPr sz="6600" b="1"/>
            </a:lvl5pPr>
            <a:lvl6pPr marL="9402716" indent="0">
              <a:buNone/>
              <a:defRPr sz="6600" b="1"/>
            </a:lvl6pPr>
            <a:lvl7pPr marL="11283259" indent="0">
              <a:buNone/>
              <a:defRPr sz="6600" b="1"/>
            </a:lvl7pPr>
            <a:lvl8pPr marL="13163803" indent="0">
              <a:buNone/>
              <a:defRPr sz="6600" b="1"/>
            </a:lvl8pPr>
            <a:lvl9pPr marL="15044346" indent="0">
              <a:buNone/>
              <a:defRPr sz="6600" b="1"/>
            </a:lvl9pPr>
          </a:lstStyle>
          <a:p>
            <a:pPr lvl="0"/>
            <a:r>
              <a:rPr lang="en-US" smtClean="0"/>
              <a:t>Click to edit Master text styles</a:t>
            </a:r>
          </a:p>
        </p:txBody>
      </p:sp>
      <p:sp>
        <p:nvSpPr>
          <p:cNvPr id="4" name="Content Placeholder 3"/>
          <p:cNvSpPr>
            <a:spLocks noGrp="1"/>
          </p:cNvSpPr>
          <p:nvPr>
            <p:ph sz="half" idx="2"/>
          </p:nvPr>
        </p:nvSpPr>
        <p:spPr>
          <a:xfrm>
            <a:off x="1828800" y="9279467"/>
            <a:ext cx="16160752" cy="16858829"/>
          </a:xfrm>
        </p:spPr>
        <p:txBody>
          <a:bodyPr/>
          <a:lstStyle>
            <a:lvl1pPr>
              <a:defRPr sz="9900"/>
            </a:lvl1pPr>
            <a:lvl2pPr>
              <a:defRPr sz="8200"/>
            </a:lvl2pPr>
            <a:lvl3pPr>
              <a:defRPr sz="7400"/>
            </a:lvl3pPr>
            <a:lvl4pPr>
              <a:defRPr sz="6600"/>
            </a:lvl4pPr>
            <a:lvl5pPr>
              <a:defRPr sz="6600"/>
            </a:lvl5pPr>
            <a:lvl6pPr>
              <a:defRPr sz="6600"/>
            </a:lvl6pPr>
            <a:lvl7pPr>
              <a:defRPr sz="6600"/>
            </a:lvl7pPr>
            <a:lvl8pPr>
              <a:defRPr sz="6600"/>
            </a:lvl8pPr>
            <a:lvl9pPr>
              <a:defRPr sz="6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18580106" y="6549816"/>
            <a:ext cx="16167100" cy="2729651"/>
          </a:xfrm>
        </p:spPr>
        <p:txBody>
          <a:bodyPr anchor="b"/>
          <a:lstStyle>
            <a:lvl1pPr marL="0" indent="0">
              <a:buNone/>
              <a:defRPr sz="9900" b="1"/>
            </a:lvl1pPr>
            <a:lvl2pPr marL="1880543" indent="0">
              <a:buNone/>
              <a:defRPr sz="8200" b="1"/>
            </a:lvl2pPr>
            <a:lvl3pPr marL="3761086" indent="0">
              <a:buNone/>
              <a:defRPr sz="7400" b="1"/>
            </a:lvl3pPr>
            <a:lvl4pPr marL="5641630" indent="0">
              <a:buNone/>
              <a:defRPr sz="6600" b="1"/>
            </a:lvl4pPr>
            <a:lvl5pPr marL="7522173" indent="0">
              <a:buNone/>
              <a:defRPr sz="6600" b="1"/>
            </a:lvl5pPr>
            <a:lvl6pPr marL="9402716" indent="0">
              <a:buNone/>
              <a:defRPr sz="6600" b="1"/>
            </a:lvl6pPr>
            <a:lvl7pPr marL="11283259" indent="0">
              <a:buNone/>
              <a:defRPr sz="6600" b="1"/>
            </a:lvl7pPr>
            <a:lvl8pPr marL="13163803" indent="0">
              <a:buNone/>
              <a:defRPr sz="6600" b="1"/>
            </a:lvl8pPr>
            <a:lvl9pPr marL="15044346" indent="0">
              <a:buNone/>
              <a:defRPr sz="6600" b="1"/>
            </a:lvl9pPr>
          </a:lstStyle>
          <a:p>
            <a:pPr lvl="0"/>
            <a:r>
              <a:rPr lang="en-US" smtClean="0"/>
              <a:t>Click to edit Master text styles</a:t>
            </a:r>
          </a:p>
        </p:txBody>
      </p:sp>
      <p:sp>
        <p:nvSpPr>
          <p:cNvPr id="6" name="Content Placeholder 5"/>
          <p:cNvSpPr>
            <a:spLocks noGrp="1"/>
          </p:cNvSpPr>
          <p:nvPr>
            <p:ph sz="quarter" idx="4"/>
          </p:nvPr>
        </p:nvSpPr>
        <p:spPr>
          <a:xfrm>
            <a:off x="18580106" y="9279467"/>
            <a:ext cx="16167100" cy="16858829"/>
          </a:xfrm>
        </p:spPr>
        <p:txBody>
          <a:bodyPr/>
          <a:lstStyle>
            <a:lvl1pPr>
              <a:defRPr sz="9900"/>
            </a:lvl1pPr>
            <a:lvl2pPr>
              <a:defRPr sz="8200"/>
            </a:lvl2pPr>
            <a:lvl3pPr>
              <a:defRPr sz="7400"/>
            </a:lvl3pPr>
            <a:lvl4pPr>
              <a:defRPr sz="6600"/>
            </a:lvl4pPr>
            <a:lvl5pPr>
              <a:defRPr sz="6600"/>
            </a:lvl5pPr>
            <a:lvl6pPr>
              <a:defRPr sz="6600"/>
            </a:lvl6pPr>
            <a:lvl7pPr>
              <a:defRPr sz="6600"/>
            </a:lvl7pPr>
            <a:lvl8pPr>
              <a:defRPr sz="6600"/>
            </a:lvl8pPr>
            <a:lvl9pPr>
              <a:defRPr sz="6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9F97BAAF-1207-4E52-B862-31E67195EA01}" type="datetimeFigureOut">
              <a:rPr lang="en-US" smtClean="0"/>
              <a:t>12/11/2015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80831BD2-CF31-46E2-969C-F891EEE3643A}" type="slidenum">
              <a:rPr lang="en-US" smtClean="0"/>
              <a:t>‹#›</a:t>
            </a:fld>
            <a:endParaRPr lang="en-US"/>
          </a:p>
        </p:txBody>
      </p:sp>
    </p:spTree>
    <p:extLst>
      <p:ext uri="{BB962C8B-B14F-4D97-AF65-F5344CB8AC3E}">
        <p14:creationId xmlns:p14="http://schemas.microsoft.com/office/powerpoint/2010/main" val="253665086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9F97BAAF-1207-4E52-B862-31E67195EA01}" type="datetimeFigureOut">
              <a:rPr lang="en-US" smtClean="0"/>
              <a:t>12/11/2015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80831BD2-CF31-46E2-969C-F891EEE3643A}" type="slidenum">
              <a:rPr lang="en-US" smtClean="0"/>
              <a:t>‹#›</a:t>
            </a:fld>
            <a:endParaRPr lang="en-US"/>
          </a:p>
        </p:txBody>
      </p:sp>
    </p:spTree>
    <p:extLst>
      <p:ext uri="{BB962C8B-B14F-4D97-AF65-F5344CB8AC3E}">
        <p14:creationId xmlns:p14="http://schemas.microsoft.com/office/powerpoint/2010/main" val="239653912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F97BAAF-1207-4E52-B862-31E67195EA01}" type="datetimeFigureOut">
              <a:rPr lang="en-US" smtClean="0"/>
              <a:t>12/11/2015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80831BD2-CF31-46E2-969C-F891EEE3643A}" type="slidenum">
              <a:rPr lang="en-US" smtClean="0"/>
              <a:t>‹#›</a:t>
            </a:fld>
            <a:endParaRPr lang="en-US"/>
          </a:p>
        </p:txBody>
      </p:sp>
    </p:spTree>
    <p:extLst>
      <p:ext uri="{BB962C8B-B14F-4D97-AF65-F5344CB8AC3E}">
        <p14:creationId xmlns:p14="http://schemas.microsoft.com/office/powerpoint/2010/main" val="273422380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828806" y="1165013"/>
            <a:ext cx="12033252" cy="4958080"/>
          </a:xfrm>
        </p:spPr>
        <p:txBody>
          <a:bodyPr anchor="b"/>
          <a:lstStyle>
            <a:lvl1pPr algn="l">
              <a:defRPr sz="8200" b="1"/>
            </a:lvl1pPr>
          </a:lstStyle>
          <a:p>
            <a:r>
              <a:rPr lang="en-US" smtClean="0"/>
              <a:t>Click to edit Master title style</a:t>
            </a:r>
            <a:endParaRPr lang="en-US"/>
          </a:p>
        </p:txBody>
      </p:sp>
      <p:sp>
        <p:nvSpPr>
          <p:cNvPr id="3" name="Content Placeholder 2"/>
          <p:cNvSpPr>
            <a:spLocks noGrp="1"/>
          </p:cNvSpPr>
          <p:nvPr>
            <p:ph idx="1"/>
          </p:nvPr>
        </p:nvSpPr>
        <p:spPr>
          <a:xfrm>
            <a:off x="14300200" y="1165020"/>
            <a:ext cx="20447000" cy="24973282"/>
          </a:xfrm>
        </p:spPr>
        <p:txBody>
          <a:bodyPr/>
          <a:lstStyle>
            <a:lvl1pPr>
              <a:defRPr sz="13200"/>
            </a:lvl1pPr>
            <a:lvl2pPr>
              <a:defRPr sz="11500"/>
            </a:lvl2pPr>
            <a:lvl3pPr>
              <a:defRPr sz="9900"/>
            </a:lvl3pPr>
            <a:lvl4pPr>
              <a:defRPr sz="8200"/>
            </a:lvl4pPr>
            <a:lvl5pPr>
              <a:defRPr sz="8200"/>
            </a:lvl5pPr>
            <a:lvl6pPr>
              <a:defRPr sz="8200"/>
            </a:lvl6pPr>
            <a:lvl7pPr>
              <a:defRPr sz="8200"/>
            </a:lvl7pPr>
            <a:lvl8pPr>
              <a:defRPr sz="8200"/>
            </a:lvl8pPr>
            <a:lvl9pPr>
              <a:defRPr sz="8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1828806" y="6123100"/>
            <a:ext cx="12033252" cy="20015202"/>
          </a:xfrm>
        </p:spPr>
        <p:txBody>
          <a:bodyPr/>
          <a:lstStyle>
            <a:lvl1pPr marL="0" indent="0">
              <a:buNone/>
              <a:defRPr sz="5800"/>
            </a:lvl1pPr>
            <a:lvl2pPr marL="1880543" indent="0">
              <a:buNone/>
              <a:defRPr sz="4900"/>
            </a:lvl2pPr>
            <a:lvl3pPr marL="3761086" indent="0">
              <a:buNone/>
              <a:defRPr sz="4100"/>
            </a:lvl3pPr>
            <a:lvl4pPr marL="5641630" indent="0">
              <a:buNone/>
              <a:defRPr sz="3700"/>
            </a:lvl4pPr>
            <a:lvl5pPr marL="7522173" indent="0">
              <a:buNone/>
              <a:defRPr sz="3700"/>
            </a:lvl5pPr>
            <a:lvl6pPr marL="9402716" indent="0">
              <a:buNone/>
              <a:defRPr sz="3700"/>
            </a:lvl6pPr>
            <a:lvl7pPr marL="11283259" indent="0">
              <a:buNone/>
              <a:defRPr sz="3700"/>
            </a:lvl7pPr>
            <a:lvl8pPr marL="13163803" indent="0">
              <a:buNone/>
              <a:defRPr sz="3700"/>
            </a:lvl8pPr>
            <a:lvl9pPr marL="15044346" indent="0">
              <a:buNone/>
              <a:defRPr sz="37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F97BAAF-1207-4E52-B862-31E67195EA01}" type="datetimeFigureOut">
              <a:rPr lang="en-US" smtClean="0"/>
              <a:t>12/11/2015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0831BD2-CF31-46E2-969C-F891EEE3643A}" type="slidenum">
              <a:rPr lang="en-US" smtClean="0"/>
              <a:t>‹#›</a:t>
            </a:fld>
            <a:endParaRPr lang="en-US"/>
          </a:p>
        </p:txBody>
      </p:sp>
    </p:spTree>
    <p:extLst>
      <p:ext uri="{BB962C8B-B14F-4D97-AF65-F5344CB8AC3E}">
        <p14:creationId xmlns:p14="http://schemas.microsoft.com/office/powerpoint/2010/main" val="101101483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169152" y="20482560"/>
            <a:ext cx="21945600" cy="2418082"/>
          </a:xfrm>
        </p:spPr>
        <p:txBody>
          <a:bodyPr anchor="b"/>
          <a:lstStyle>
            <a:lvl1pPr algn="l">
              <a:defRPr sz="8200" b="1"/>
            </a:lvl1pPr>
          </a:lstStyle>
          <a:p>
            <a:r>
              <a:rPr lang="en-US" smtClean="0"/>
              <a:t>Click to edit Master title style</a:t>
            </a:r>
            <a:endParaRPr lang="en-US"/>
          </a:p>
        </p:txBody>
      </p:sp>
      <p:sp>
        <p:nvSpPr>
          <p:cNvPr id="3" name="Picture Placeholder 2"/>
          <p:cNvSpPr>
            <a:spLocks noGrp="1"/>
          </p:cNvSpPr>
          <p:nvPr>
            <p:ph type="pic" idx="1"/>
          </p:nvPr>
        </p:nvSpPr>
        <p:spPr>
          <a:xfrm>
            <a:off x="7169152" y="2614507"/>
            <a:ext cx="21945600" cy="17556480"/>
          </a:xfrm>
        </p:spPr>
        <p:txBody>
          <a:bodyPr/>
          <a:lstStyle>
            <a:lvl1pPr marL="0" indent="0">
              <a:buNone/>
              <a:defRPr sz="13200"/>
            </a:lvl1pPr>
            <a:lvl2pPr marL="1880543" indent="0">
              <a:buNone/>
              <a:defRPr sz="11500"/>
            </a:lvl2pPr>
            <a:lvl3pPr marL="3761086" indent="0">
              <a:buNone/>
              <a:defRPr sz="9900"/>
            </a:lvl3pPr>
            <a:lvl4pPr marL="5641630" indent="0">
              <a:buNone/>
              <a:defRPr sz="8200"/>
            </a:lvl4pPr>
            <a:lvl5pPr marL="7522173" indent="0">
              <a:buNone/>
              <a:defRPr sz="8200"/>
            </a:lvl5pPr>
            <a:lvl6pPr marL="9402716" indent="0">
              <a:buNone/>
              <a:defRPr sz="8200"/>
            </a:lvl6pPr>
            <a:lvl7pPr marL="11283259" indent="0">
              <a:buNone/>
              <a:defRPr sz="8200"/>
            </a:lvl7pPr>
            <a:lvl8pPr marL="13163803" indent="0">
              <a:buNone/>
              <a:defRPr sz="8200"/>
            </a:lvl8pPr>
            <a:lvl9pPr marL="15044346" indent="0">
              <a:buNone/>
              <a:defRPr sz="8200"/>
            </a:lvl9pPr>
          </a:lstStyle>
          <a:p>
            <a:endParaRPr lang="en-US"/>
          </a:p>
        </p:txBody>
      </p:sp>
      <p:sp>
        <p:nvSpPr>
          <p:cNvPr id="4" name="Text Placeholder 3"/>
          <p:cNvSpPr>
            <a:spLocks noGrp="1"/>
          </p:cNvSpPr>
          <p:nvPr>
            <p:ph type="body" sz="half" idx="2"/>
          </p:nvPr>
        </p:nvSpPr>
        <p:spPr>
          <a:xfrm>
            <a:off x="7169152" y="22900642"/>
            <a:ext cx="21945600" cy="3434078"/>
          </a:xfrm>
        </p:spPr>
        <p:txBody>
          <a:bodyPr/>
          <a:lstStyle>
            <a:lvl1pPr marL="0" indent="0">
              <a:buNone/>
              <a:defRPr sz="5800"/>
            </a:lvl1pPr>
            <a:lvl2pPr marL="1880543" indent="0">
              <a:buNone/>
              <a:defRPr sz="4900"/>
            </a:lvl2pPr>
            <a:lvl3pPr marL="3761086" indent="0">
              <a:buNone/>
              <a:defRPr sz="4100"/>
            </a:lvl3pPr>
            <a:lvl4pPr marL="5641630" indent="0">
              <a:buNone/>
              <a:defRPr sz="3700"/>
            </a:lvl4pPr>
            <a:lvl5pPr marL="7522173" indent="0">
              <a:buNone/>
              <a:defRPr sz="3700"/>
            </a:lvl5pPr>
            <a:lvl6pPr marL="9402716" indent="0">
              <a:buNone/>
              <a:defRPr sz="3700"/>
            </a:lvl6pPr>
            <a:lvl7pPr marL="11283259" indent="0">
              <a:buNone/>
              <a:defRPr sz="3700"/>
            </a:lvl7pPr>
            <a:lvl8pPr marL="13163803" indent="0">
              <a:buNone/>
              <a:defRPr sz="3700"/>
            </a:lvl8pPr>
            <a:lvl9pPr marL="15044346" indent="0">
              <a:buNone/>
              <a:defRPr sz="37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F97BAAF-1207-4E52-B862-31E67195EA01}" type="datetimeFigureOut">
              <a:rPr lang="en-US" smtClean="0"/>
              <a:t>12/11/2015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0831BD2-CF31-46E2-969C-F891EEE3643A}" type="slidenum">
              <a:rPr lang="en-US" smtClean="0"/>
              <a:t>‹#›</a:t>
            </a:fld>
            <a:endParaRPr lang="en-US"/>
          </a:p>
        </p:txBody>
      </p:sp>
    </p:spTree>
    <p:extLst>
      <p:ext uri="{BB962C8B-B14F-4D97-AF65-F5344CB8AC3E}">
        <p14:creationId xmlns:p14="http://schemas.microsoft.com/office/powerpoint/2010/main" val="158354084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9F97BAAF-1207-4E52-B862-31E67195EA01}" type="datetimeFigureOut">
              <a:rPr lang="en-US" smtClean="0"/>
              <a:t>12/11/2015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0831BD2-CF31-46E2-969C-F891EEE3643A}" type="slidenum">
              <a:rPr lang="en-US" smtClean="0"/>
              <a:t>‹#›</a:t>
            </a:fld>
            <a:endParaRPr lang="en-US"/>
          </a:p>
        </p:txBody>
      </p:sp>
    </p:spTree>
    <p:extLst>
      <p:ext uri="{BB962C8B-B14F-4D97-AF65-F5344CB8AC3E}">
        <p14:creationId xmlns:p14="http://schemas.microsoft.com/office/powerpoint/2010/main" val="178542117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26517600" y="1171795"/>
            <a:ext cx="8229600" cy="24966507"/>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1828800" y="1171795"/>
            <a:ext cx="24079200" cy="24966507"/>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9F97BAAF-1207-4E52-B862-31E67195EA01}" type="datetimeFigureOut">
              <a:rPr lang="en-US" smtClean="0"/>
              <a:t>12/11/2015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0831BD2-CF31-46E2-969C-F891EEE3643A}" type="slidenum">
              <a:rPr lang="en-US" smtClean="0"/>
              <a:t>‹#›</a:t>
            </a:fld>
            <a:endParaRPr lang="en-US"/>
          </a:p>
        </p:txBody>
      </p:sp>
    </p:spTree>
    <p:extLst>
      <p:ext uri="{BB962C8B-B14F-4D97-AF65-F5344CB8AC3E}">
        <p14:creationId xmlns:p14="http://schemas.microsoft.com/office/powerpoint/2010/main" val="68628335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rgbClr val="5E9EFF"/>
            </a:gs>
            <a:gs pos="0">
              <a:srgbClr val="85C2FF"/>
            </a:gs>
            <a:gs pos="50000">
              <a:srgbClr val="C4D6EB"/>
            </a:gs>
            <a:gs pos="100000">
              <a:srgbClr val="996633">
                <a:alpha val="63000"/>
              </a:srgbClr>
            </a:gs>
          </a:gsLst>
          <a:lin ang="2700000" scaled="1"/>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828800" y="1171789"/>
            <a:ext cx="32918400" cy="4876800"/>
          </a:xfrm>
          <a:prstGeom prst="rect">
            <a:avLst/>
          </a:prstGeom>
        </p:spPr>
        <p:txBody>
          <a:bodyPr vert="horz" lIns="376108" tIns="188056" rIns="376108" bIns="188056"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1828800" y="6827527"/>
            <a:ext cx="32918400" cy="19310775"/>
          </a:xfrm>
          <a:prstGeom prst="rect">
            <a:avLst/>
          </a:prstGeom>
        </p:spPr>
        <p:txBody>
          <a:bodyPr vert="horz" lIns="376108" tIns="188056" rIns="376108" bIns="188056"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1828800" y="27120433"/>
            <a:ext cx="8534400" cy="1557867"/>
          </a:xfrm>
          <a:prstGeom prst="rect">
            <a:avLst/>
          </a:prstGeom>
        </p:spPr>
        <p:txBody>
          <a:bodyPr vert="horz" lIns="376108" tIns="188056" rIns="376108" bIns="188056" rtlCol="0" anchor="ctr"/>
          <a:lstStyle>
            <a:lvl1pPr algn="l">
              <a:defRPr sz="4900">
                <a:solidFill>
                  <a:schemeClr val="tx1">
                    <a:tint val="75000"/>
                  </a:schemeClr>
                </a:solidFill>
              </a:defRPr>
            </a:lvl1pPr>
          </a:lstStyle>
          <a:p>
            <a:fld id="{9F97BAAF-1207-4E52-B862-31E67195EA01}" type="datetimeFigureOut">
              <a:rPr lang="en-US" smtClean="0"/>
              <a:t>12/11/2015</a:t>
            </a:fld>
            <a:endParaRPr lang="en-US"/>
          </a:p>
        </p:txBody>
      </p:sp>
      <p:sp>
        <p:nvSpPr>
          <p:cNvPr id="5" name="Footer Placeholder 4"/>
          <p:cNvSpPr>
            <a:spLocks noGrp="1"/>
          </p:cNvSpPr>
          <p:nvPr>
            <p:ph type="ftr" sz="quarter" idx="3"/>
          </p:nvPr>
        </p:nvSpPr>
        <p:spPr>
          <a:xfrm>
            <a:off x="12496800" y="27120433"/>
            <a:ext cx="11582400" cy="1557867"/>
          </a:xfrm>
          <a:prstGeom prst="rect">
            <a:avLst/>
          </a:prstGeom>
        </p:spPr>
        <p:txBody>
          <a:bodyPr vert="horz" lIns="376108" tIns="188056" rIns="376108" bIns="188056" rtlCol="0" anchor="ctr"/>
          <a:lstStyle>
            <a:lvl1pPr algn="ctr">
              <a:defRPr sz="49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26212800" y="27120433"/>
            <a:ext cx="8534400" cy="1557867"/>
          </a:xfrm>
          <a:prstGeom prst="rect">
            <a:avLst/>
          </a:prstGeom>
        </p:spPr>
        <p:txBody>
          <a:bodyPr vert="horz" lIns="376108" tIns="188056" rIns="376108" bIns="188056" rtlCol="0" anchor="ctr"/>
          <a:lstStyle>
            <a:lvl1pPr algn="r">
              <a:defRPr sz="4900">
                <a:solidFill>
                  <a:schemeClr val="tx1">
                    <a:tint val="75000"/>
                  </a:schemeClr>
                </a:solidFill>
              </a:defRPr>
            </a:lvl1pPr>
          </a:lstStyle>
          <a:p>
            <a:fld id="{80831BD2-CF31-46E2-969C-F891EEE3643A}" type="slidenum">
              <a:rPr lang="en-US" smtClean="0"/>
              <a:t>‹#›</a:t>
            </a:fld>
            <a:endParaRPr lang="en-US"/>
          </a:p>
        </p:txBody>
      </p:sp>
    </p:spTree>
    <p:extLst>
      <p:ext uri="{BB962C8B-B14F-4D97-AF65-F5344CB8AC3E}">
        <p14:creationId xmlns:p14="http://schemas.microsoft.com/office/powerpoint/2010/main" val="235805217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3761086" rtl="0" eaLnBrk="1" latinLnBrk="0" hangingPunct="1">
        <a:spcBef>
          <a:spcPct val="0"/>
        </a:spcBef>
        <a:buNone/>
        <a:defRPr sz="18100" kern="1200">
          <a:solidFill>
            <a:schemeClr val="tx1"/>
          </a:solidFill>
          <a:latin typeface="+mj-lt"/>
          <a:ea typeface="+mj-ea"/>
          <a:cs typeface="+mj-cs"/>
        </a:defRPr>
      </a:lvl1pPr>
    </p:titleStyle>
    <p:bodyStyle>
      <a:lvl1pPr marL="1410405" indent="-1410405" algn="l" defTabSz="3761086" rtl="0" eaLnBrk="1" latinLnBrk="0" hangingPunct="1">
        <a:spcBef>
          <a:spcPct val="20000"/>
        </a:spcBef>
        <a:buFont typeface="Arial" panose="020B0604020202020204" pitchFamily="34" charset="0"/>
        <a:buChar char="•"/>
        <a:defRPr sz="13200" kern="1200">
          <a:solidFill>
            <a:schemeClr val="tx1"/>
          </a:solidFill>
          <a:latin typeface="+mn-lt"/>
          <a:ea typeface="+mn-ea"/>
          <a:cs typeface="+mn-cs"/>
        </a:defRPr>
      </a:lvl1pPr>
      <a:lvl2pPr marL="3055884" indent="-1175341" algn="l" defTabSz="3761086" rtl="0" eaLnBrk="1" latinLnBrk="0" hangingPunct="1">
        <a:spcBef>
          <a:spcPct val="20000"/>
        </a:spcBef>
        <a:buFont typeface="Arial" panose="020B0604020202020204" pitchFamily="34" charset="0"/>
        <a:buChar char="–"/>
        <a:defRPr sz="11500" kern="1200">
          <a:solidFill>
            <a:schemeClr val="tx1"/>
          </a:solidFill>
          <a:latin typeface="+mn-lt"/>
          <a:ea typeface="+mn-ea"/>
          <a:cs typeface="+mn-cs"/>
        </a:defRPr>
      </a:lvl2pPr>
      <a:lvl3pPr marL="4701358" indent="-940272" algn="l" defTabSz="3761086" rtl="0" eaLnBrk="1" latinLnBrk="0" hangingPunct="1">
        <a:spcBef>
          <a:spcPct val="20000"/>
        </a:spcBef>
        <a:buFont typeface="Arial" panose="020B0604020202020204" pitchFamily="34" charset="0"/>
        <a:buChar char="•"/>
        <a:defRPr sz="9900" kern="1200">
          <a:solidFill>
            <a:schemeClr val="tx1"/>
          </a:solidFill>
          <a:latin typeface="+mn-lt"/>
          <a:ea typeface="+mn-ea"/>
          <a:cs typeface="+mn-cs"/>
        </a:defRPr>
      </a:lvl3pPr>
      <a:lvl4pPr marL="6581901" indent="-940272" algn="l" defTabSz="3761086" rtl="0" eaLnBrk="1" latinLnBrk="0" hangingPunct="1">
        <a:spcBef>
          <a:spcPct val="20000"/>
        </a:spcBef>
        <a:buFont typeface="Arial" panose="020B0604020202020204" pitchFamily="34" charset="0"/>
        <a:buChar char="–"/>
        <a:defRPr sz="8200" kern="1200">
          <a:solidFill>
            <a:schemeClr val="tx1"/>
          </a:solidFill>
          <a:latin typeface="+mn-lt"/>
          <a:ea typeface="+mn-ea"/>
          <a:cs typeface="+mn-cs"/>
        </a:defRPr>
      </a:lvl4pPr>
      <a:lvl5pPr marL="8462444" indent="-940272" algn="l" defTabSz="3761086" rtl="0" eaLnBrk="1" latinLnBrk="0" hangingPunct="1">
        <a:spcBef>
          <a:spcPct val="20000"/>
        </a:spcBef>
        <a:buFont typeface="Arial" panose="020B0604020202020204" pitchFamily="34" charset="0"/>
        <a:buChar char="»"/>
        <a:defRPr sz="8200" kern="1200">
          <a:solidFill>
            <a:schemeClr val="tx1"/>
          </a:solidFill>
          <a:latin typeface="+mn-lt"/>
          <a:ea typeface="+mn-ea"/>
          <a:cs typeface="+mn-cs"/>
        </a:defRPr>
      </a:lvl5pPr>
      <a:lvl6pPr marL="10342988" indent="-940272" algn="l" defTabSz="3761086" rtl="0" eaLnBrk="1" latinLnBrk="0" hangingPunct="1">
        <a:spcBef>
          <a:spcPct val="20000"/>
        </a:spcBef>
        <a:buFont typeface="Arial" panose="020B0604020202020204" pitchFamily="34" charset="0"/>
        <a:buChar char="•"/>
        <a:defRPr sz="8200" kern="1200">
          <a:solidFill>
            <a:schemeClr val="tx1"/>
          </a:solidFill>
          <a:latin typeface="+mn-lt"/>
          <a:ea typeface="+mn-ea"/>
          <a:cs typeface="+mn-cs"/>
        </a:defRPr>
      </a:lvl6pPr>
      <a:lvl7pPr marL="12223531" indent="-940272" algn="l" defTabSz="3761086" rtl="0" eaLnBrk="1" latinLnBrk="0" hangingPunct="1">
        <a:spcBef>
          <a:spcPct val="20000"/>
        </a:spcBef>
        <a:buFont typeface="Arial" panose="020B0604020202020204" pitchFamily="34" charset="0"/>
        <a:buChar char="•"/>
        <a:defRPr sz="8200" kern="1200">
          <a:solidFill>
            <a:schemeClr val="tx1"/>
          </a:solidFill>
          <a:latin typeface="+mn-lt"/>
          <a:ea typeface="+mn-ea"/>
          <a:cs typeface="+mn-cs"/>
        </a:defRPr>
      </a:lvl7pPr>
      <a:lvl8pPr marL="14104074" indent="-940272" algn="l" defTabSz="3761086" rtl="0" eaLnBrk="1" latinLnBrk="0" hangingPunct="1">
        <a:spcBef>
          <a:spcPct val="20000"/>
        </a:spcBef>
        <a:buFont typeface="Arial" panose="020B0604020202020204" pitchFamily="34" charset="0"/>
        <a:buChar char="•"/>
        <a:defRPr sz="8200" kern="1200">
          <a:solidFill>
            <a:schemeClr val="tx1"/>
          </a:solidFill>
          <a:latin typeface="+mn-lt"/>
          <a:ea typeface="+mn-ea"/>
          <a:cs typeface="+mn-cs"/>
        </a:defRPr>
      </a:lvl8pPr>
      <a:lvl9pPr marL="15984617" indent="-940272" algn="l" defTabSz="3761086" rtl="0" eaLnBrk="1" latinLnBrk="0" hangingPunct="1">
        <a:spcBef>
          <a:spcPct val="20000"/>
        </a:spcBef>
        <a:buFont typeface="Arial" panose="020B0604020202020204" pitchFamily="34" charset="0"/>
        <a:buChar char="•"/>
        <a:defRPr sz="8200" kern="1200">
          <a:solidFill>
            <a:schemeClr val="tx1"/>
          </a:solidFill>
          <a:latin typeface="+mn-lt"/>
          <a:ea typeface="+mn-ea"/>
          <a:cs typeface="+mn-cs"/>
        </a:defRPr>
      </a:lvl9pPr>
    </p:bodyStyle>
    <p:otherStyle>
      <a:defPPr>
        <a:defRPr lang="en-US"/>
      </a:defPPr>
      <a:lvl1pPr marL="0" algn="l" defTabSz="3761086" rtl="0" eaLnBrk="1" latinLnBrk="0" hangingPunct="1">
        <a:defRPr sz="7400" kern="1200">
          <a:solidFill>
            <a:schemeClr val="tx1"/>
          </a:solidFill>
          <a:latin typeface="+mn-lt"/>
          <a:ea typeface="+mn-ea"/>
          <a:cs typeface="+mn-cs"/>
        </a:defRPr>
      </a:lvl1pPr>
      <a:lvl2pPr marL="1880543" algn="l" defTabSz="3761086" rtl="0" eaLnBrk="1" latinLnBrk="0" hangingPunct="1">
        <a:defRPr sz="7400" kern="1200">
          <a:solidFill>
            <a:schemeClr val="tx1"/>
          </a:solidFill>
          <a:latin typeface="+mn-lt"/>
          <a:ea typeface="+mn-ea"/>
          <a:cs typeface="+mn-cs"/>
        </a:defRPr>
      </a:lvl2pPr>
      <a:lvl3pPr marL="3761086" algn="l" defTabSz="3761086" rtl="0" eaLnBrk="1" latinLnBrk="0" hangingPunct="1">
        <a:defRPr sz="7400" kern="1200">
          <a:solidFill>
            <a:schemeClr val="tx1"/>
          </a:solidFill>
          <a:latin typeface="+mn-lt"/>
          <a:ea typeface="+mn-ea"/>
          <a:cs typeface="+mn-cs"/>
        </a:defRPr>
      </a:lvl3pPr>
      <a:lvl4pPr marL="5641630" algn="l" defTabSz="3761086" rtl="0" eaLnBrk="1" latinLnBrk="0" hangingPunct="1">
        <a:defRPr sz="7400" kern="1200">
          <a:solidFill>
            <a:schemeClr val="tx1"/>
          </a:solidFill>
          <a:latin typeface="+mn-lt"/>
          <a:ea typeface="+mn-ea"/>
          <a:cs typeface="+mn-cs"/>
        </a:defRPr>
      </a:lvl4pPr>
      <a:lvl5pPr marL="7522173" algn="l" defTabSz="3761086" rtl="0" eaLnBrk="1" latinLnBrk="0" hangingPunct="1">
        <a:defRPr sz="7400" kern="1200">
          <a:solidFill>
            <a:schemeClr val="tx1"/>
          </a:solidFill>
          <a:latin typeface="+mn-lt"/>
          <a:ea typeface="+mn-ea"/>
          <a:cs typeface="+mn-cs"/>
        </a:defRPr>
      </a:lvl5pPr>
      <a:lvl6pPr marL="9402716" algn="l" defTabSz="3761086" rtl="0" eaLnBrk="1" latinLnBrk="0" hangingPunct="1">
        <a:defRPr sz="7400" kern="1200">
          <a:solidFill>
            <a:schemeClr val="tx1"/>
          </a:solidFill>
          <a:latin typeface="+mn-lt"/>
          <a:ea typeface="+mn-ea"/>
          <a:cs typeface="+mn-cs"/>
        </a:defRPr>
      </a:lvl6pPr>
      <a:lvl7pPr marL="11283259" algn="l" defTabSz="3761086" rtl="0" eaLnBrk="1" latinLnBrk="0" hangingPunct="1">
        <a:defRPr sz="7400" kern="1200">
          <a:solidFill>
            <a:schemeClr val="tx1"/>
          </a:solidFill>
          <a:latin typeface="+mn-lt"/>
          <a:ea typeface="+mn-ea"/>
          <a:cs typeface="+mn-cs"/>
        </a:defRPr>
      </a:lvl7pPr>
      <a:lvl8pPr marL="13163803" algn="l" defTabSz="3761086" rtl="0" eaLnBrk="1" latinLnBrk="0" hangingPunct="1">
        <a:defRPr sz="7400" kern="1200">
          <a:solidFill>
            <a:schemeClr val="tx1"/>
          </a:solidFill>
          <a:latin typeface="+mn-lt"/>
          <a:ea typeface="+mn-ea"/>
          <a:cs typeface="+mn-cs"/>
        </a:defRPr>
      </a:lvl8pPr>
      <a:lvl9pPr marL="15044346" algn="l" defTabSz="3761086" rtl="0" eaLnBrk="1" latinLnBrk="0" hangingPunct="1">
        <a:defRPr sz="74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13" Type="http://schemas.openxmlformats.org/officeDocument/2006/relationships/image" Target="../media/image10.png"/><Relationship Id="rId18" Type="http://schemas.openxmlformats.org/officeDocument/2006/relationships/image" Target="../media/image15.png"/><Relationship Id="rId3" Type="http://schemas.openxmlformats.org/officeDocument/2006/relationships/image" Target="../media/image1.JPG"/><Relationship Id="rId21" Type="http://schemas.openxmlformats.org/officeDocument/2006/relationships/image" Target="../media/image18.png"/><Relationship Id="rId7" Type="http://schemas.openxmlformats.org/officeDocument/2006/relationships/image" Target="../media/image5.png"/><Relationship Id="rId12" Type="http://schemas.openxmlformats.org/officeDocument/2006/relationships/image" Target="../media/image9.png"/><Relationship Id="rId17" Type="http://schemas.openxmlformats.org/officeDocument/2006/relationships/image" Target="../media/image14.png"/><Relationship Id="rId25" Type="http://schemas.openxmlformats.org/officeDocument/2006/relationships/image" Target="../media/image22.jpeg"/><Relationship Id="rId2" Type="http://schemas.openxmlformats.org/officeDocument/2006/relationships/notesSlide" Target="../notesSlides/notesSlide1.xml"/><Relationship Id="rId16" Type="http://schemas.openxmlformats.org/officeDocument/2006/relationships/image" Target="../media/image13.png"/><Relationship Id="rId20" Type="http://schemas.openxmlformats.org/officeDocument/2006/relationships/image" Target="../media/image17.png"/><Relationship Id="rId1" Type="http://schemas.openxmlformats.org/officeDocument/2006/relationships/slideLayout" Target="../slideLayouts/slideLayout7.xml"/><Relationship Id="rId6" Type="http://schemas.openxmlformats.org/officeDocument/2006/relationships/image" Target="../media/image4.png"/><Relationship Id="rId11" Type="http://schemas.openxmlformats.org/officeDocument/2006/relationships/image" Target="../media/image8.png"/><Relationship Id="rId24" Type="http://schemas.openxmlformats.org/officeDocument/2006/relationships/image" Target="../media/image21.png"/><Relationship Id="rId5" Type="http://schemas.openxmlformats.org/officeDocument/2006/relationships/image" Target="../media/image3.png"/><Relationship Id="rId15" Type="http://schemas.openxmlformats.org/officeDocument/2006/relationships/image" Target="../media/image12.jpeg"/><Relationship Id="rId23" Type="http://schemas.openxmlformats.org/officeDocument/2006/relationships/image" Target="../media/image20.png"/><Relationship Id="rId10" Type="http://schemas.openxmlformats.org/officeDocument/2006/relationships/chart" Target="../charts/chart1.xml"/><Relationship Id="rId19" Type="http://schemas.openxmlformats.org/officeDocument/2006/relationships/image" Target="../media/image16.png"/><Relationship Id="rId4" Type="http://schemas.openxmlformats.org/officeDocument/2006/relationships/image" Target="../media/image2.JPG"/><Relationship Id="rId9" Type="http://schemas.openxmlformats.org/officeDocument/2006/relationships/image" Target="../media/image7.png"/><Relationship Id="rId14" Type="http://schemas.openxmlformats.org/officeDocument/2006/relationships/image" Target="../media/image11.png"/><Relationship Id="rId22" Type="http://schemas.openxmlformats.org/officeDocument/2006/relationships/image" Target="../media/image19.png"/></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50" name="Rectangle 49"/>
          <p:cNvSpPr/>
          <p:nvPr/>
        </p:nvSpPr>
        <p:spPr>
          <a:xfrm>
            <a:off x="90481" y="19654939"/>
            <a:ext cx="8824919" cy="9529661"/>
          </a:xfrm>
          <a:prstGeom prst="rect">
            <a:avLst/>
          </a:prstGeom>
          <a:solidFill>
            <a:schemeClr val="bg1">
              <a:lumMod val="85000"/>
              <a:alpha val="80000"/>
            </a:schemeClr>
          </a:solidFill>
          <a:ln w="381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Rectangle 40"/>
          <p:cNvSpPr/>
          <p:nvPr/>
        </p:nvSpPr>
        <p:spPr>
          <a:xfrm>
            <a:off x="90482" y="5181599"/>
            <a:ext cx="8810638" cy="6781801"/>
          </a:xfrm>
          <a:prstGeom prst="rect">
            <a:avLst/>
          </a:prstGeom>
          <a:solidFill>
            <a:schemeClr val="bg1">
              <a:lumMod val="85000"/>
              <a:alpha val="80000"/>
            </a:schemeClr>
          </a:solidFill>
          <a:ln w="381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p:cNvSpPr txBox="1"/>
          <p:nvPr/>
        </p:nvSpPr>
        <p:spPr>
          <a:xfrm>
            <a:off x="152400" y="5083850"/>
            <a:ext cx="8707400" cy="6955750"/>
          </a:xfrm>
          <a:prstGeom prst="rect">
            <a:avLst/>
          </a:prstGeom>
          <a:noFill/>
        </p:spPr>
        <p:txBody>
          <a:bodyPr wrap="square" rtlCol="0">
            <a:spAutoFit/>
          </a:bodyPr>
          <a:lstStyle/>
          <a:p>
            <a:r>
              <a:rPr lang="en-US" sz="5400" b="1"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Introduction</a:t>
            </a:r>
            <a:endParaRPr lang="en-US" sz="6000" b="1"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ndParaRPr>
          </a:p>
          <a:p>
            <a:r>
              <a:rPr lang="en-US" sz="2800" dirty="0" smtClean="0"/>
              <a:t>Previous </a:t>
            </a:r>
            <a:r>
              <a:rPr lang="en-US" sz="2800" dirty="0"/>
              <a:t>field and laboratory studies have shown that a snowpack can </a:t>
            </a:r>
            <a:r>
              <a:rPr lang="en-US" sz="2800" dirty="0" smtClean="0"/>
              <a:t>lose a significant portion of </a:t>
            </a:r>
            <a:r>
              <a:rPr lang="en-US" sz="2800" dirty="0"/>
              <a:t>its ions in the </a:t>
            </a:r>
            <a:r>
              <a:rPr lang="en-US" sz="2800" dirty="0" smtClean="0"/>
              <a:t>early stages of </a:t>
            </a:r>
            <a:r>
              <a:rPr lang="en-US" sz="2800" dirty="0"/>
              <a:t>the </a:t>
            </a:r>
            <a:r>
              <a:rPr lang="en-US" sz="2800" dirty="0" smtClean="0"/>
              <a:t>melt, </a:t>
            </a:r>
            <a:r>
              <a:rPr lang="en-US" sz="2800" dirty="0"/>
              <a:t>an event commonly known as an ionic pulse. On the other hand, some studies have found that particulate impurities (e.g. dust and black carbon (BC)) can </a:t>
            </a:r>
            <a:r>
              <a:rPr lang="en-US" sz="2800" dirty="0" smtClean="0"/>
              <a:t>enhance </a:t>
            </a:r>
            <a:r>
              <a:rPr lang="en-US" sz="2800" dirty="0"/>
              <a:t>in surface layers during melt, darkening the snowpack</a:t>
            </a:r>
            <a:r>
              <a:rPr lang="en-US" sz="2800" dirty="0" smtClean="0"/>
              <a:t>. Most field studies are performed on alpine or arctic/sub-arctic </a:t>
            </a:r>
            <a:r>
              <a:rPr lang="en-US" sz="2800" dirty="0" err="1" smtClean="0"/>
              <a:t>snowpacks</a:t>
            </a:r>
            <a:r>
              <a:rPr lang="en-US" sz="2800" dirty="0" smtClean="0"/>
              <a:t> where the BC concentration remains relatively low; therefore, the effects of snowmelt on BC dynamics are less well characterized in seasonal </a:t>
            </a:r>
            <a:r>
              <a:rPr lang="en-US" sz="2800" dirty="0" err="1" smtClean="0"/>
              <a:t>snowpacks</a:t>
            </a:r>
            <a:r>
              <a:rPr lang="en-US" sz="2800" dirty="0" smtClean="0"/>
              <a:t> where mean BC concentrations are sometimes over double what is measured in Greenland. High concentrations of BC in snow may lower the albedo of snow, resulting in more absorbed solar radiation.</a:t>
            </a:r>
          </a:p>
        </p:txBody>
      </p:sp>
      <p:sp>
        <p:nvSpPr>
          <p:cNvPr id="5" name="Rectangle 4"/>
          <p:cNvSpPr/>
          <p:nvPr/>
        </p:nvSpPr>
        <p:spPr>
          <a:xfrm>
            <a:off x="-2574321" y="-1066800"/>
            <a:ext cx="41376600" cy="6174403"/>
          </a:xfrm>
          <a:prstGeom prst="rect">
            <a:avLst/>
          </a:prstGeom>
          <a:blipFill dpi="0" rotWithShape="1">
            <a:blip r:embed="rId4">
              <a:alphaModFix amt="78000"/>
            </a:blip>
            <a:srcRect/>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p:cNvSpPr txBox="1"/>
          <p:nvPr/>
        </p:nvSpPr>
        <p:spPr>
          <a:xfrm>
            <a:off x="5143500" y="152400"/>
            <a:ext cx="26289000" cy="5078313"/>
          </a:xfrm>
          <a:prstGeom prst="rect">
            <a:avLst/>
          </a:prstGeom>
          <a:noFill/>
        </p:spPr>
        <p:txBody>
          <a:bodyPr wrap="square" rtlCol="0">
            <a:spAutoFit/>
          </a:bodyPr>
          <a:lstStyle/>
          <a:p>
            <a:pPr algn="ctr"/>
            <a:r>
              <a:rPr lang="en-US" sz="7200" b="1" dirty="0" smtClean="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rPr>
              <a:t>Quantifying Snowpack Properties and Snow Impurity Dynamics Over Three Consecutive Winters in New Hampshire</a:t>
            </a:r>
          </a:p>
          <a:p>
            <a:pPr algn="ctr"/>
            <a:r>
              <a:rPr lang="en-US" sz="4400" dirty="0" smtClean="0"/>
              <a:t>James </a:t>
            </a:r>
            <a:r>
              <a:rPr lang="en-US" sz="4400" dirty="0" err="1" smtClean="0"/>
              <a:t>Lazarcik</a:t>
            </a:r>
            <a:r>
              <a:rPr lang="en-US" sz="4400" baseline="30000" dirty="0" smtClean="0">
                <a:solidFill>
                  <a:schemeClr val="tx1">
                    <a:lumMod val="50000"/>
                    <a:lumOff val="50000"/>
                  </a:schemeClr>
                </a:solidFill>
              </a:rPr>
              <a:t> </a:t>
            </a:r>
            <a:r>
              <a:rPr lang="en-US" sz="4000" baseline="30000" dirty="0" smtClean="0"/>
              <a:t>1, 2</a:t>
            </a:r>
            <a:r>
              <a:rPr lang="en-US" sz="4400" dirty="0" smtClean="0"/>
              <a:t>, Jack E </a:t>
            </a:r>
            <a:r>
              <a:rPr lang="en-US" sz="4400" dirty="0" err="1" smtClean="0"/>
              <a:t>Dibb</a:t>
            </a:r>
            <a:r>
              <a:rPr lang="en-US" sz="4400" baseline="30000" dirty="0" smtClean="0">
                <a:solidFill>
                  <a:schemeClr val="tx1">
                    <a:lumMod val="50000"/>
                    <a:lumOff val="50000"/>
                  </a:schemeClr>
                </a:solidFill>
              </a:rPr>
              <a:t> </a:t>
            </a:r>
            <a:r>
              <a:rPr lang="en-US" sz="4000" baseline="30000" dirty="0" smtClean="0"/>
              <a:t>1, 2</a:t>
            </a:r>
            <a:r>
              <a:rPr lang="en-US" sz="4400" dirty="0" smtClean="0"/>
              <a:t>, Cameron P Wake</a:t>
            </a:r>
            <a:r>
              <a:rPr lang="en-US" sz="4400" baseline="30000" dirty="0" smtClean="0">
                <a:solidFill>
                  <a:schemeClr val="tx1">
                    <a:lumMod val="50000"/>
                    <a:lumOff val="50000"/>
                  </a:schemeClr>
                </a:solidFill>
              </a:rPr>
              <a:t> </a:t>
            </a:r>
            <a:r>
              <a:rPr lang="en-US" sz="4000" baseline="30000" dirty="0" smtClean="0"/>
              <a:t>1, 2</a:t>
            </a:r>
            <a:r>
              <a:rPr lang="en-US" sz="4800" dirty="0" smtClean="0"/>
              <a:t>, </a:t>
            </a:r>
            <a:r>
              <a:rPr lang="en-US" sz="4400" dirty="0"/>
              <a:t>Alden </a:t>
            </a:r>
            <a:r>
              <a:rPr lang="en-US" sz="4400" dirty="0" smtClean="0"/>
              <a:t>C Adolph</a:t>
            </a:r>
            <a:r>
              <a:rPr lang="en-US" sz="4000" baseline="30000" dirty="0" smtClean="0"/>
              <a:t>3</a:t>
            </a:r>
            <a:r>
              <a:rPr lang="en-US" sz="4800" dirty="0"/>
              <a:t>, </a:t>
            </a:r>
            <a:r>
              <a:rPr lang="en-US" sz="4400" dirty="0" smtClean="0"/>
              <a:t>Madeleine Mineau</a:t>
            </a:r>
            <a:r>
              <a:rPr lang="en-US" sz="4000" baseline="30000" dirty="0" smtClean="0"/>
              <a:t>1, 2</a:t>
            </a:r>
            <a:r>
              <a:rPr lang="en-US" sz="4800" dirty="0" smtClean="0"/>
              <a:t>, </a:t>
            </a:r>
          </a:p>
          <a:p>
            <a:pPr algn="ctr"/>
            <a:r>
              <a:rPr lang="en-US" sz="4400" dirty="0" smtClean="0"/>
              <a:t>Eric M Scheuer</a:t>
            </a:r>
            <a:r>
              <a:rPr lang="en-US" sz="4400" baseline="30000" dirty="0" smtClean="0"/>
              <a:t>2</a:t>
            </a:r>
            <a:r>
              <a:rPr lang="en-US" sz="4800" dirty="0" smtClean="0"/>
              <a:t>, </a:t>
            </a:r>
            <a:r>
              <a:rPr lang="en-US" sz="4400" dirty="0" smtClean="0"/>
              <a:t>Jacqueline Amante</a:t>
            </a:r>
            <a:r>
              <a:rPr lang="en-US" sz="4000" baseline="30000" dirty="0" smtClean="0"/>
              <a:t>1, 2</a:t>
            </a:r>
            <a:endParaRPr lang="en-US" sz="4400" dirty="0" smtClean="0"/>
          </a:p>
          <a:p>
            <a:pPr algn="r"/>
            <a:r>
              <a:rPr lang="en-US" sz="2800" baseline="30000" dirty="0" smtClean="0"/>
              <a:t>1 </a:t>
            </a:r>
            <a:r>
              <a:rPr lang="en-US" sz="2800" dirty="0" smtClean="0"/>
              <a:t>Department of Earth Science , University of New Hampshire, Durham, NH, USA</a:t>
            </a:r>
          </a:p>
          <a:p>
            <a:pPr algn="r"/>
            <a:r>
              <a:rPr lang="en-US" sz="2800" baseline="30000" dirty="0" smtClean="0"/>
              <a:t>2</a:t>
            </a:r>
            <a:r>
              <a:rPr lang="en-US" sz="2800" dirty="0" smtClean="0"/>
              <a:t>Institute for the Study of Earth, Oceans and Space, University of New Hampshire, Durham, NH, USA</a:t>
            </a:r>
          </a:p>
          <a:p>
            <a:pPr algn="r"/>
            <a:r>
              <a:rPr lang="en-US" sz="2800" baseline="30000" dirty="0" smtClean="0"/>
              <a:t>3</a:t>
            </a:r>
            <a:r>
              <a:rPr lang="en-US" sz="2800" dirty="0" smtClean="0"/>
              <a:t>Thayer School of Engineering, Dartmouth College, Hanover, NH, USA</a:t>
            </a:r>
          </a:p>
        </p:txBody>
      </p:sp>
      <p:pic>
        <p:nvPicPr>
          <p:cNvPr id="6" name="Picture 5"/>
          <p:cNvPicPr>
            <a:picLocks noChangeAspect="1"/>
          </p:cNvPicPr>
          <p:nvPr/>
        </p:nvPicPr>
        <p:blipFill>
          <a:blip r:embed="rId5" cstate="print"/>
          <a:stretch>
            <a:fillRect/>
          </a:stretch>
        </p:blipFill>
        <p:spPr>
          <a:xfrm>
            <a:off x="0" y="914400"/>
            <a:ext cx="4991188" cy="2351403"/>
          </a:xfrm>
          <a:prstGeom prst="rect">
            <a:avLst/>
          </a:prstGeom>
          <a:effectLst/>
        </p:spPr>
      </p:pic>
      <p:pic>
        <p:nvPicPr>
          <p:cNvPr id="1027" name="Picture 3" descr="C:\Users\Jacki\Pictures\7_unhlogo_web_hr.png"/>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32314160" y="685799"/>
            <a:ext cx="3347440" cy="3249807"/>
          </a:xfrm>
          <a:prstGeom prst="rect">
            <a:avLst/>
          </a:prstGeom>
          <a:noFill/>
          <a:extLst>
            <a:ext uri="{909E8E84-426E-40DD-AFC4-6F175D3DCCD1}">
              <a14:hiddenFill xmlns:a14="http://schemas.microsoft.com/office/drawing/2010/main">
                <a:solidFill>
                  <a:srgbClr val="FFFFFF"/>
                </a:solidFill>
              </a14:hiddenFill>
            </a:ext>
          </a:extLst>
        </p:spPr>
      </p:pic>
      <p:sp>
        <p:nvSpPr>
          <p:cNvPr id="42" name="Rectangle 41"/>
          <p:cNvSpPr/>
          <p:nvPr/>
        </p:nvSpPr>
        <p:spPr>
          <a:xfrm>
            <a:off x="20865621" y="20699021"/>
            <a:ext cx="15557982" cy="8339221"/>
          </a:xfrm>
          <a:prstGeom prst="rect">
            <a:avLst/>
          </a:prstGeom>
          <a:solidFill>
            <a:schemeClr val="bg1">
              <a:lumMod val="85000"/>
              <a:alpha val="80000"/>
            </a:schemeClr>
          </a:solidFill>
          <a:ln w="381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18"/>
          <p:cNvSpPr/>
          <p:nvPr/>
        </p:nvSpPr>
        <p:spPr>
          <a:xfrm>
            <a:off x="20865620" y="20719494"/>
            <a:ext cx="15557982" cy="8525411"/>
          </a:xfrm>
          <a:prstGeom prst="rect">
            <a:avLst/>
          </a:prstGeom>
        </p:spPr>
        <p:txBody>
          <a:bodyPr wrap="square">
            <a:spAutoFit/>
          </a:bodyPr>
          <a:lstStyle/>
          <a:p>
            <a:pPr lvl="0"/>
            <a:r>
              <a:rPr lang="en-US" sz="5400" b="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Conclusions</a:t>
            </a:r>
            <a:endParaRPr lang="en-US" sz="6000" b="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ndParaRPr>
          </a:p>
          <a:p>
            <a:pPr marL="457200" lvl="0" indent="-457200">
              <a:buFont typeface="Arial" panose="020B0604020202020204" pitchFamily="34" charset="0"/>
              <a:buChar char="•"/>
            </a:pPr>
            <a:r>
              <a:rPr lang="en-US" sz="3700" dirty="0" smtClean="0">
                <a:solidFill>
                  <a:prstClr val="black"/>
                </a:solidFill>
              </a:rPr>
              <a:t>We see a pulse of all impurity inventories, with concentration factors typically ranging from 5 to 20 during the first part of the melt fraction, even insoluble black carbon. </a:t>
            </a:r>
          </a:p>
          <a:p>
            <a:pPr marL="457200" lvl="0" indent="-457200">
              <a:buFont typeface="Arial" panose="020B0604020202020204" pitchFamily="34" charset="0"/>
              <a:buChar char="•"/>
            </a:pPr>
            <a:r>
              <a:rPr lang="en-US" sz="3700" dirty="0" smtClean="0">
                <a:solidFill>
                  <a:prstClr val="black"/>
                </a:solidFill>
              </a:rPr>
              <a:t>BC behaves differently as the snowpack continues to melt - major ions are continually flushed from the snowpack but BC tends to enhance on the surface. </a:t>
            </a:r>
          </a:p>
          <a:p>
            <a:pPr marL="457200" lvl="0" indent="-457200">
              <a:buFont typeface="Arial" panose="020B0604020202020204" pitchFamily="34" charset="0"/>
              <a:buChar char="•"/>
            </a:pPr>
            <a:r>
              <a:rPr lang="en-US" sz="3700" dirty="0" smtClean="0">
                <a:solidFill>
                  <a:prstClr val="black"/>
                </a:solidFill>
              </a:rPr>
              <a:t>Depending on the overall amount of impurity in a snowpack, the ion pulse could cause temporary impairment in a receiving ecosystem, especially if the receiving ecosystem is not primed for such a load (as streams can be in spring).</a:t>
            </a:r>
            <a:r>
              <a:rPr lang="en-US" sz="3700" dirty="0">
                <a:solidFill>
                  <a:prstClr val="black"/>
                </a:solidFill>
              </a:rPr>
              <a:t> </a:t>
            </a:r>
            <a:endParaRPr lang="en-US" sz="3700" dirty="0" smtClean="0">
              <a:solidFill>
                <a:prstClr val="black"/>
              </a:solidFill>
            </a:endParaRPr>
          </a:p>
          <a:p>
            <a:pPr marL="457200" lvl="0" indent="-457200">
              <a:buFont typeface="Arial" panose="020B0604020202020204" pitchFamily="34" charset="0"/>
              <a:buChar char="•"/>
            </a:pPr>
            <a:r>
              <a:rPr lang="en-US" sz="3700" dirty="0" smtClean="0">
                <a:solidFill>
                  <a:prstClr val="black"/>
                </a:solidFill>
              </a:rPr>
              <a:t>There is very little correlation between snowpack radiation absorption in the visible range and BC concentration on the surface of the snowpack, which suggests that albedo is driven more by other factors.</a:t>
            </a:r>
            <a:endParaRPr lang="en-US" sz="3700" dirty="0">
              <a:solidFill>
                <a:prstClr val="black"/>
              </a:solidFill>
            </a:endParaRPr>
          </a:p>
        </p:txBody>
      </p:sp>
      <p:grpSp>
        <p:nvGrpSpPr>
          <p:cNvPr id="27" name="Group 26"/>
          <p:cNvGrpSpPr/>
          <p:nvPr/>
        </p:nvGrpSpPr>
        <p:grpSpPr>
          <a:xfrm>
            <a:off x="90481" y="12031210"/>
            <a:ext cx="9205919" cy="7475990"/>
            <a:chOff x="90481" y="12039600"/>
            <a:chExt cx="9205919" cy="7475990"/>
          </a:xfrm>
        </p:grpSpPr>
        <p:sp>
          <p:nvSpPr>
            <p:cNvPr id="65" name="Rectangle 64"/>
            <p:cNvSpPr/>
            <p:nvPr/>
          </p:nvSpPr>
          <p:spPr>
            <a:xfrm>
              <a:off x="90481" y="12115800"/>
              <a:ext cx="8824919" cy="7399790"/>
            </a:xfrm>
            <a:prstGeom prst="rect">
              <a:avLst/>
            </a:prstGeom>
            <a:solidFill>
              <a:schemeClr val="bg1">
                <a:lumMod val="85000"/>
                <a:alpha val="80000"/>
              </a:schemeClr>
            </a:solidFill>
            <a:ln w="381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p:cNvSpPr/>
            <p:nvPr/>
          </p:nvSpPr>
          <p:spPr>
            <a:xfrm>
              <a:off x="152400" y="12039600"/>
              <a:ext cx="9144000" cy="1785104"/>
            </a:xfrm>
            <a:prstGeom prst="rect">
              <a:avLst/>
            </a:prstGeom>
          </p:spPr>
          <p:txBody>
            <a:bodyPr wrap="square">
              <a:spAutoFit/>
            </a:bodyPr>
            <a:lstStyle/>
            <a:p>
              <a:r>
                <a:rPr lang="en-US" sz="5400" b="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Methods</a:t>
              </a:r>
              <a:endParaRPr lang="en-US" sz="6000" b="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ndParaRPr>
            </a:p>
            <a:p>
              <a:r>
                <a:rPr lang="en-US" sz="2800" dirty="0" smtClean="0"/>
                <a:t>Snow pits are sampled daily </a:t>
              </a:r>
              <a:r>
                <a:rPr lang="en-US" sz="2800" dirty="0"/>
                <a:t>throughout the winter </a:t>
              </a:r>
              <a:r>
                <a:rPr lang="en-US" sz="2800" dirty="0" smtClean="0"/>
                <a:t>at three </a:t>
              </a:r>
              <a:r>
                <a:rPr lang="en-US" sz="2800" dirty="0"/>
                <a:t>sites across New </a:t>
              </a:r>
              <a:r>
                <a:rPr lang="en-US" sz="2800" dirty="0" smtClean="0"/>
                <a:t>Hampshire for three consecutive winters. </a:t>
              </a:r>
              <a:endParaRPr lang="en-US" sz="2800" b="1" dirty="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endParaRPr>
            </a:p>
          </p:txBody>
        </p:sp>
        <p:sp>
          <p:nvSpPr>
            <p:cNvPr id="21" name="Rectangle 20"/>
            <p:cNvSpPr/>
            <p:nvPr/>
          </p:nvSpPr>
          <p:spPr>
            <a:xfrm>
              <a:off x="446439" y="18192151"/>
              <a:ext cx="8392761" cy="1323439"/>
            </a:xfrm>
            <a:prstGeom prst="rect">
              <a:avLst/>
            </a:prstGeom>
          </p:spPr>
          <p:txBody>
            <a:bodyPr wrap="square">
              <a:spAutoFit/>
            </a:bodyPr>
            <a:lstStyle/>
            <a:p>
              <a:pPr lvl="0"/>
              <a:r>
                <a:rPr lang="en-US" sz="2000" dirty="0">
                  <a:solidFill>
                    <a:prstClr val="black"/>
                  </a:solidFill>
                </a:rPr>
                <a:t>Figure </a:t>
              </a:r>
              <a:r>
                <a:rPr lang="en-US" sz="2000" dirty="0" smtClean="0">
                  <a:solidFill>
                    <a:prstClr val="black"/>
                  </a:solidFill>
                </a:rPr>
                <a:t>1 (above): Sites A, B and C correspond to Dartmouth Farm (DFO) (and CRREL Yard (CYO)), Burley-</a:t>
              </a:r>
              <a:r>
                <a:rPr lang="en-US" sz="2000" dirty="0" err="1" smtClean="0">
                  <a:solidFill>
                    <a:prstClr val="black"/>
                  </a:solidFill>
                </a:rPr>
                <a:t>Demeritt</a:t>
              </a:r>
              <a:r>
                <a:rPr lang="en-US" sz="2000" dirty="0" smtClean="0">
                  <a:solidFill>
                    <a:prstClr val="black"/>
                  </a:solidFill>
                </a:rPr>
                <a:t> (BDO), and Thompson Farm (TFO), respectively. The white square near Site A notes the location of a spatial variability survey site. </a:t>
              </a:r>
              <a:endParaRPr lang="en-US" sz="2000" dirty="0">
                <a:solidFill>
                  <a:prstClr val="black"/>
                </a:solidFill>
              </a:endParaRPr>
            </a:p>
          </p:txBody>
        </p:sp>
        <p:pic>
          <p:nvPicPr>
            <p:cNvPr id="9" name="Picture 3" descr="C:\Users\Jacki\Desktop\Final\Finalv2\Finalv3\sitegraphic.png"/>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31076" y="13824704"/>
              <a:ext cx="8394690" cy="4343400"/>
            </a:xfrm>
            <a:prstGeom prst="rect">
              <a:avLst/>
            </a:prstGeom>
            <a:noFill/>
            <a:extLst>
              <a:ext uri="{909E8E84-426E-40DD-AFC4-6F175D3DCCD1}">
                <a14:hiddenFill xmlns:a14="http://schemas.microsoft.com/office/drawing/2010/main">
                  <a:solidFill>
                    <a:srgbClr val="FFFFFF"/>
                  </a:solidFill>
                </a14:hiddenFill>
              </a:ext>
            </a:extLst>
          </p:spPr>
        </p:pic>
      </p:grpSp>
      <p:sp>
        <p:nvSpPr>
          <p:cNvPr id="63" name="TextBox 62"/>
          <p:cNvSpPr txBox="1"/>
          <p:nvPr/>
        </p:nvSpPr>
        <p:spPr>
          <a:xfrm>
            <a:off x="306276" y="28041049"/>
            <a:ext cx="8392761" cy="1200329"/>
          </a:xfrm>
          <a:prstGeom prst="rect">
            <a:avLst/>
          </a:prstGeom>
          <a:noFill/>
        </p:spPr>
        <p:txBody>
          <a:bodyPr wrap="square" rtlCol="0">
            <a:spAutoFit/>
          </a:bodyPr>
          <a:lstStyle/>
          <a:p>
            <a:r>
              <a:rPr lang="en-US" sz="2400" dirty="0" smtClean="0"/>
              <a:t>Figure 2 (above): Note subtle changes in snowpack depth, impurity inventory additions to the surface of the snowpack, and their retention until melt.</a:t>
            </a:r>
          </a:p>
        </p:txBody>
      </p:sp>
      <p:grpSp>
        <p:nvGrpSpPr>
          <p:cNvPr id="17" name="Group 16"/>
          <p:cNvGrpSpPr/>
          <p:nvPr/>
        </p:nvGrpSpPr>
        <p:grpSpPr>
          <a:xfrm>
            <a:off x="9086913" y="5166221"/>
            <a:ext cx="14374386" cy="8321179"/>
            <a:chOff x="9086913" y="5029200"/>
            <a:chExt cx="14374386" cy="8321179"/>
          </a:xfrm>
        </p:grpSpPr>
        <p:sp>
          <p:nvSpPr>
            <p:cNvPr id="67" name="Rectangle 66"/>
            <p:cNvSpPr/>
            <p:nvPr/>
          </p:nvSpPr>
          <p:spPr>
            <a:xfrm>
              <a:off x="9144001" y="5183803"/>
              <a:ext cx="14317298" cy="8166576"/>
            </a:xfrm>
            <a:prstGeom prst="rect">
              <a:avLst/>
            </a:prstGeom>
            <a:solidFill>
              <a:schemeClr val="bg1">
                <a:lumMod val="85000"/>
                <a:alpha val="80000"/>
              </a:schemeClr>
            </a:solidFill>
            <a:ln w="381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19"/>
            <p:cNvSpPr/>
            <p:nvPr/>
          </p:nvSpPr>
          <p:spPr>
            <a:xfrm>
              <a:off x="9086913" y="5029200"/>
              <a:ext cx="2475293" cy="1015663"/>
            </a:xfrm>
            <a:prstGeom prst="rect">
              <a:avLst/>
            </a:prstGeom>
          </p:spPr>
          <p:txBody>
            <a:bodyPr wrap="none">
              <a:spAutoFit/>
            </a:bodyPr>
            <a:lstStyle/>
            <a:p>
              <a:r>
                <a:rPr lang="en-US" sz="6000" b="1"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Results</a:t>
              </a:r>
              <a:endParaRPr lang="en-US" sz="6600" b="1"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ndParaRPr>
            </a:p>
          </p:txBody>
        </p:sp>
        <p:pic>
          <p:nvPicPr>
            <p:cNvPr id="10" name="Picture 4" descr="C:\Users\Jacki\Desktop\Final\Finalv2\Finalv3\w3allinvmelts.png"/>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270999" y="5997217"/>
              <a:ext cx="7057660" cy="6575783"/>
            </a:xfrm>
            <a:prstGeom prst="rect">
              <a:avLst/>
            </a:prstGeom>
            <a:noFill/>
            <a:extLst>
              <a:ext uri="{909E8E84-426E-40DD-AFC4-6F175D3DCCD1}">
                <a14:hiddenFill xmlns:a14="http://schemas.microsoft.com/office/drawing/2010/main">
                  <a:solidFill>
                    <a:srgbClr val="FFFFFF"/>
                  </a:solidFill>
                </a14:hiddenFill>
              </a:ext>
            </a:extLst>
          </p:spPr>
        </p:pic>
        <p:pic>
          <p:nvPicPr>
            <p:cNvPr id="15" name="Picture 5" descr="C:\Users\Jacki\Desktop\Final\Finalv2\Finalv3\w2allinvmelts.png"/>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16306800" y="6006912"/>
              <a:ext cx="7025640" cy="6554779"/>
            </a:xfrm>
            <a:prstGeom prst="rect">
              <a:avLst/>
            </a:prstGeom>
            <a:noFill/>
            <a:extLst>
              <a:ext uri="{909E8E84-426E-40DD-AFC4-6F175D3DCCD1}">
                <a14:hiddenFill xmlns:a14="http://schemas.microsoft.com/office/drawing/2010/main">
                  <a:solidFill>
                    <a:srgbClr val="FFFFFF"/>
                  </a:solidFill>
                </a14:hiddenFill>
              </a:ext>
            </a:extLst>
          </p:spPr>
        </p:pic>
        <p:sp>
          <p:nvSpPr>
            <p:cNvPr id="18" name="TextBox 17"/>
            <p:cNvSpPr txBox="1"/>
            <p:nvPr/>
          </p:nvSpPr>
          <p:spPr>
            <a:xfrm>
              <a:off x="9270999" y="12519382"/>
              <a:ext cx="14190299" cy="830997"/>
            </a:xfrm>
            <a:prstGeom prst="rect">
              <a:avLst/>
            </a:prstGeom>
            <a:noFill/>
          </p:spPr>
          <p:txBody>
            <a:bodyPr wrap="square" rtlCol="0">
              <a:spAutoFit/>
            </a:bodyPr>
            <a:lstStyle/>
            <a:p>
              <a:r>
                <a:rPr lang="en-US" sz="2400" dirty="0" smtClean="0"/>
                <a:t>Figure 3 (above): The grey boxes denote times of melt determined by a separate analysis. Clearly in winter three we can see that these melt events correspond with gradual SWE declination and rapid inventory loss.</a:t>
              </a:r>
            </a:p>
          </p:txBody>
        </p:sp>
        <p:sp>
          <p:nvSpPr>
            <p:cNvPr id="36" name="TextBox 35"/>
            <p:cNvSpPr txBox="1"/>
            <p:nvPr/>
          </p:nvSpPr>
          <p:spPr>
            <a:xfrm>
              <a:off x="9240519" y="6006912"/>
              <a:ext cx="1265859" cy="461665"/>
            </a:xfrm>
            <a:prstGeom prst="rect">
              <a:avLst/>
            </a:prstGeom>
            <a:noFill/>
          </p:spPr>
          <p:txBody>
            <a:bodyPr wrap="none" rtlCol="0">
              <a:spAutoFit/>
            </a:bodyPr>
            <a:lstStyle/>
            <a:p>
              <a:r>
                <a:rPr lang="en-US" sz="2400" dirty="0" smtClean="0"/>
                <a:t>Figure 3:</a:t>
              </a:r>
              <a:endParaRPr lang="en-US" sz="2400" dirty="0"/>
            </a:p>
          </p:txBody>
        </p:sp>
      </p:grpSp>
      <p:grpSp>
        <p:nvGrpSpPr>
          <p:cNvPr id="28" name="Group 27"/>
          <p:cNvGrpSpPr/>
          <p:nvPr/>
        </p:nvGrpSpPr>
        <p:grpSpPr>
          <a:xfrm>
            <a:off x="13868400" y="13912845"/>
            <a:ext cx="9613375" cy="6356355"/>
            <a:chOff x="9144000" y="13573795"/>
            <a:chExt cx="13623097" cy="6356355"/>
          </a:xfrm>
        </p:grpSpPr>
        <p:sp>
          <p:nvSpPr>
            <p:cNvPr id="57" name="Rectangle 56"/>
            <p:cNvSpPr/>
            <p:nvPr/>
          </p:nvSpPr>
          <p:spPr>
            <a:xfrm>
              <a:off x="9144000" y="13573795"/>
              <a:ext cx="13594079" cy="6356355"/>
            </a:xfrm>
            <a:prstGeom prst="rect">
              <a:avLst/>
            </a:prstGeom>
            <a:solidFill>
              <a:schemeClr val="bg1">
                <a:lumMod val="85000"/>
                <a:alpha val="80000"/>
              </a:schemeClr>
            </a:solidFill>
            <a:ln w="381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0" name="TextBox 69"/>
            <p:cNvSpPr txBox="1"/>
            <p:nvPr/>
          </p:nvSpPr>
          <p:spPr>
            <a:xfrm>
              <a:off x="18873836" y="13573795"/>
              <a:ext cx="3893261" cy="6001643"/>
            </a:xfrm>
            <a:prstGeom prst="rect">
              <a:avLst/>
            </a:prstGeom>
            <a:noFill/>
          </p:spPr>
          <p:txBody>
            <a:bodyPr wrap="square" rtlCol="0">
              <a:spAutoFit/>
            </a:bodyPr>
            <a:lstStyle/>
            <a:p>
              <a:r>
                <a:rPr lang="en-US" sz="2400" dirty="0" smtClean="0"/>
                <a:t>Figure 4 (left): We see a disproportionate loss of inventory with SWE. Cases with inventory gains over the melt period have not been included. SWE loss values during the first part of the melt for winter are typically around 20% in early spring and vary greatly during the first and last melts.</a:t>
              </a:r>
            </a:p>
          </p:txBody>
        </p:sp>
        <p:graphicFrame>
          <p:nvGraphicFramePr>
            <p:cNvPr id="73" name="Chart 72"/>
            <p:cNvGraphicFramePr>
              <a:graphicFrameLocks/>
            </p:cNvGraphicFramePr>
            <p:nvPr>
              <p:extLst>
                <p:ext uri="{D42A27DB-BD31-4B8C-83A1-F6EECF244321}">
                  <p14:modId xmlns:p14="http://schemas.microsoft.com/office/powerpoint/2010/main" val="3356642848"/>
                </p:ext>
              </p:extLst>
            </p:nvPr>
          </p:nvGraphicFramePr>
          <p:xfrm>
            <a:off x="9328715" y="13716000"/>
            <a:ext cx="9509127" cy="6013749"/>
          </p:xfrm>
          <a:graphic>
            <a:graphicData uri="http://schemas.openxmlformats.org/drawingml/2006/chart">
              <c:chart xmlns:c="http://schemas.openxmlformats.org/drawingml/2006/chart" xmlns:r="http://schemas.openxmlformats.org/officeDocument/2006/relationships" r:id="rId10"/>
            </a:graphicData>
          </a:graphic>
        </p:graphicFrame>
        <p:sp>
          <p:nvSpPr>
            <p:cNvPr id="37" name="TextBox 36"/>
            <p:cNvSpPr txBox="1"/>
            <p:nvPr/>
          </p:nvSpPr>
          <p:spPr>
            <a:xfrm>
              <a:off x="9328715" y="13735034"/>
              <a:ext cx="1372338" cy="369332"/>
            </a:xfrm>
            <a:prstGeom prst="rect">
              <a:avLst/>
            </a:prstGeom>
            <a:noFill/>
          </p:spPr>
          <p:txBody>
            <a:bodyPr wrap="none" rtlCol="0">
              <a:spAutoFit/>
            </a:bodyPr>
            <a:lstStyle/>
            <a:p>
              <a:r>
                <a:rPr lang="en-US" sz="1800" dirty="0" smtClean="0"/>
                <a:t>Figure 4:</a:t>
              </a:r>
              <a:endParaRPr lang="en-US" sz="1800" dirty="0"/>
            </a:p>
          </p:txBody>
        </p:sp>
      </p:grpSp>
      <p:grpSp>
        <p:nvGrpSpPr>
          <p:cNvPr id="22" name="Group 21"/>
          <p:cNvGrpSpPr/>
          <p:nvPr/>
        </p:nvGrpSpPr>
        <p:grpSpPr>
          <a:xfrm>
            <a:off x="23656603" y="12585357"/>
            <a:ext cx="12780182" cy="7683843"/>
            <a:chOff x="23643421" y="13350379"/>
            <a:chExt cx="12780182" cy="7683843"/>
          </a:xfrm>
        </p:grpSpPr>
        <p:sp>
          <p:nvSpPr>
            <p:cNvPr id="54" name="Rectangle 53"/>
            <p:cNvSpPr/>
            <p:nvPr/>
          </p:nvSpPr>
          <p:spPr>
            <a:xfrm>
              <a:off x="23643421" y="13350379"/>
              <a:ext cx="12780182" cy="7683843"/>
            </a:xfrm>
            <a:prstGeom prst="rect">
              <a:avLst/>
            </a:prstGeom>
            <a:solidFill>
              <a:schemeClr val="bg1">
                <a:lumMod val="85000"/>
                <a:alpha val="80000"/>
              </a:schemeClr>
            </a:solidFill>
            <a:ln w="381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7" name="TextBox 76"/>
            <p:cNvSpPr txBox="1"/>
            <p:nvPr/>
          </p:nvSpPr>
          <p:spPr>
            <a:xfrm>
              <a:off x="23664842" y="19812000"/>
              <a:ext cx="12484898" cy="1200329"/>
            </a:xfrm>
            <a:prstGeom prst="rect">
              <a:avLst/>
            </a:prstGeom>
            <a:noFill/>
          </p:spPr>
          <p:txBody>
            <a:bodyPr wrap="square" rtlCol="0">
              <a:spAutoFit/>
            </a:bodyPr>
            <a:lstStyle/>
            <a:p>
              <a:r>
                <a:rPr lang="en-US" sz="2400" dirty="0" smtClean="0"/>
                <a:t>Figure 7 (above): Surface BC concentrations (&lt;5cm from boundary layer) and albedo (350nm to 700nm) with a linear fit. The effect of surface BC concentration on broadband albedo is minimal, as indicated by the low correlation coefficients and high p-values.</a:t>
              </a:r>
            </a:p>
          </p:txBody>
        </p:sp>
        <p:pic>
          <p:nvPicPr>
            <p:cNvPr id="1037" name="Picture 13" descr="C:\Users\Jacki\Desktop\Final\Finalv2\Finalv3\W3allvis.png"/>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23786302" y="13520744"/>
              <a:ext cx="6281758" cy="6366422"/>
            </a:xfrm>
            <a:prstGeom prst="rect">
              <a:avLst/>
            </a:prstGeom>
            <a:noFill/>
            <a:extLst>
              <a:ext uri="{909E8E84-426E-40DD-AFC4-6F175D3DCCD1}">
                <a14:hiddenFill xmlns:a14="http://schemas.microsoft.com/office/drawing/2010/main">
                  <a:solidFill>
                    <a:srgbClr val="FFFFFF"/>
                  </a:solidFill>
                </a14:hiddenFill>
              </a:ext>
            </a:extLst>
          </p:spPr>
        </p:pic>
        <p:pic>
          <p:nvPicPr>
            <p:cNvPr id="1038" name="Picture 14" descr="C:\Users\Jacki\Desktop\Final\Finalv2\Finalv3\W2allvis.png"/>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29991860" y="13505503"/>
              <a:ext cx="6279340" cy="6382697"/>
            </a:xfrm>
            <a:prstGeom prst="rect">
              <a:avLst/>
            </a:prstGeom>
            <a:noFill/>
            <a:extLst>
              <a:ext uri="{909E8E84-426E-40DD-AFC4-6F175D3DCCD1}">
                <a14:hiddenFill xmlns:a14="http://schemas.microsoft.com/office/drawing/2010/main">
                  <a:solidFill>
                    <a:srgbClr val="FFFFFF"/>
                  </a:solidFill>
                </a14:hiddenFill>
              </a:ext>
            </a:extLst>
          </p:spPr>
        </p:pic>
        <p:sp>
          <p:nvSpPr>
            <p:cNvPr id="38" name="TextBox 37"/>
            <p:cNvSpPr txBox="1"/>
            <p:nvPr/>
          </p:nvSpPr>
          <p:spPr>
            <a:xfrm>
              <a:off x="23786302" y="13501594"/>
              <a:ext cx="1265859" cy="461665"/>
            </a:xfrm>
            <a:prstGeom prst="rect">
              <a:avLst/>
            </a:prstGeom>
            <a:noFill/>
          </p:spPr>
          <p:txBody>
            <a:bodyPr wrap="none" rtlCol="0">
              <a:spAutoFit/>
            </a:bodyPr>
            <a:lstStyle/>
            <a:p>
              <a:r>
                <a:rPr lang="en-US" sz="2400" dirty="0" smtClean="0"/>
                <a:t>Figure 7:</a:t>
              </a:r>
              <a:endParaRPr lang="en-US" sz="2400" dirty="0"/>
            </a:p>
          </p:txBody>
        </p:sp>
      </p:grpSp>
      <p:grpSp>
        <p:nvGrpSpPr>
          <p:cNvPr id="23" name="Group 22"/>
          <p:cNvGrpSpPr/>
          <p:nvPr/>
        </p:nvGrpSpPr>
        <p:grpSpPr>
          <a:xfrm>
            <a:off x="23622000" y="5349100"/>
            <a:ext cx="12877800" cy="6842900"/>
            <a:chOff x="23622000" y="5867400"/>
            <a:chExt cx="12877800" cy="6842900"/>
          </a:xfrm>
        </p:grpSpPr>
        <p:sp>
          <p:nvSpPr>
            <p:cNvPr id="53" name="Rectangle 52"/>
            <p:cNvSpPr/>
            <p:nvPr/>
          </p:nvSpPr>
          <p:spPr>
            <a:xfrm>
              <a:off x="23643421" y="5867400"/>
              <a:ext cx="12780181" cy="6842900"/>
            </a:xfrm>
            <a:prstGeom prst="rect">
              <a:avLst/>
            </a:prstGeom>
            <a:solidFill>
              <a:schemeClr val="bg1">
                <a:lumMod val="85000"/>
                <a:alpha val="80000"/>
              </a:schemeClr>
            </a:solidFill>
            <a:ln w="381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5" name="Picture 9" descr="C:\Users\Jacki\Desktop\Final\Finalv2\Finalv3\surfacemeltsLMallw3.png"/>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23743515" y="6014383"/>
              <a:ext cx="6303179" cy="5872817"/>
            </a:xfrm>
            <a:prstGeom prst="rect">
              <a:avLst/>
            </a:prstGeom>
            <a:noFill/>
            <a:extLst>
              <a:ext uri="{909E8E84-426E-40DD-AFC4-6F175D3DCCD1}">
                <a14:hiddenFill xmlns:a14="http://schemas.microsoft.com/office/drawing/2010/main">
                  <a:solidFill>
                    <a:srgbClr val="FFFFFF"/>
                  </a:solidFill>
                </a14:hiddenFill>
              </a:ext>
            </a:extLst>
          </p:spPr>
        </p:pic>
        <p:pic>
          <p:nvPicPr>
            <p:cNvPr id="1034" name="Picture 10" descr="C:\Users\Jacki\Desktop\Final\Finalv2\Finalv3\surfacemeltsLMallw2.png"/>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30025273" y="6014383"/>
              <a:ext cx="6322127" cy="5872817"/>
            </a:xfrm>
            <a:prstGeom prst="rect">
              <a:avLst/>
            </a:prstGeom>
            <a:noFill/>
            <a:extLst>
              <a:ext uri="{909E8E84-426E-40DD-AFC4-6F175D3DCCD1}">
                <a14:hiddenFill xmlns:a14="http://schemas.microsoft.com/office/drawing/2010/main">
                  <a:solidFill>
                    <a:srgbClr val="FFFFFF"/>
                  </a:solidFill>
                </a14:hiddenFill>
              </a:ext>
            </a:extLst>
          </p:spPr>
        </p:pic>
        <p:sp>
          <p:nvSpPr>
            <p:cNvPr id="72" name="TextBox 71"/>
            <p:cNvSpPr txBox="1"/>
            <p:nvPr/>
          </p:nvSpPr>
          <p:spPr>
            <a:xfrm>
              <a:off x="23622000" y="11879302"/>
              <a:ext cx="12877800" cy="830997"/>
            </a:xfrm>
            <a:prstGeom prst="rect">
              <a:avLst/>
            </a:prstGeom>
            <a:noFill/>
          </p:spPr>
          <p:txBody>
            <a:bodyPr wrap="square" rtlCol="0">
              <a:spAutoFit/>
            </a:bodyPr>
            <a:lstStyle/>
            <a:p>
              <a:r>
                <a:rPr lang="en-US" sz="2400" dirty="0" smtClean="0"/>
                <a:t>Figure 6 (above): Concentrations have been normalized by the maximum value in the set. We see an overall increase in BC concentration, whereas we see a decrease in nitrate and chloride concentration. </a:t>
              </a:r>
            </a:p>
          </p:txBody>
        </p:sp>
        <p:sp>
          <p:nvSpPr>
            <p:cNvPr id="39" name="TextBox 38"/>
            <p:cNvSpPr txBox="1"/>
            <p:nvPr/>
          </p:nvSpPr>
          <p:spPr>
            <a:xfrm>
              <a:off x="23753675" y="6006912"/>
              <a:ext cx="1265859" cy="461665"/>
            </a:xfrm>
            <a:prstGeom prst="rect">
              <a:avLst/>
            </a:prstGeom>
            <a:noFill/>
          </p:spPr>
          <p:txBody>
            <a:bodyPr wrap="none" rtlCol="0">
              <a:spAutoFit/>
            </a:bodyPr>
            <a:lstStyle/>
            <a:p>
              <a:r>
                <a:rPr lang="en-US" sz="2400" dirty="0" smtClean="0"/>
                <a:t>Figure 6:</a:t>
              </a:r>
              <a:endParaRPr lang="en-US" sz="2400" dirty="0"/>
            </a:p>
          </p:txBody>
        </p:sp>
      </p:grpSp>
      <p:grpSp>
        <p:nvGrpSpPr>
          <p:cNvPr id="34" name="Group 33"/>
          <p:cNvGrpSpPr/>
          <p:nvPr/>
        </p:nvGrpSpPr>
        <p:grpSpPr>
          <a:xfrm>
            <a:off x="9372600" y="27203400"/>
            <a:ext cx="11125200" cy="1790790"/>
            <a:chOff x="9372600" y="27317610"/>
            <a:chExt cx="11125200" cy="1790790"/>
          </a:xfrm>
        </p:grpSpPr>
        <p:sp>
          <p:nvSpPr>
            <p:cNvPr id="64" name="Rectangle 63"/>
            <p:cNvSpPr/>
            <p:nvPr/>
          </p:nvSpPr>
          <p:spPr>
            <a:xfrm>
              <a:off x="9372600" y="27317610"/>
              <a:ext cx="11125200" cy="1790790"/>
            </a:xfrm>
            <a:prstGeom prst="rect">
              <a:avLst/>
            </a:prstGeom>
            <a:solidFill>
              <a:schemeClr val="bg1">
                <a:lumMod val="85000"/>
                <a:alpha val="80000"/>
              </a:schemeClr>
            </a:solidFill>
            <a:ln w="381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3" name="TextBox 102"/>
            <p:cNvSpPr txBox="1"/>
            <p:nvPr/>
          </p:nvSpPr>
          <p:spPr>
            <a:xfrm>
              <a:off x="10161208" y="28330356"/>
              <a:ext cx="8671634" cy="707886"/>
            </a:xfrm>
            <a:prstGeom prst="rect">
              <a:avLst/>
            </a:prstGeom>
            <a:noFill/>
          </p:spPr>
          <p:txBody>
            <a:bodyPr wrap="square" rtlCol="0">
              <a:spAutoFit/>
            </a:bodyPr>
            <a:lstStyle/>
            <a:p>
              <a:r>
                <a:rPr lang="en-US" sz="2000" dirty="0" smtClean="0"/>
                <a:t>Support for the New Hampshire </a:t>
              </a:r>
              <a:r>
                <a:rPr lang="en-US" sz="2000" dirty="0" err="1" smtClean="0"/>
                <a:t>EPSCoR</a:t>
              </a:r>
              <a:r>
                <a:rPr lang="en-US" sz="2000" dirty="0" smtClean="0"/>
                <a:t> Program is provided by the National Science Foundation’s Research Infrastructure Improvement Award # EPS 1101-245 </a:t>
              </a:r>
              <a:endParaRPr lang="en-US" sz="2000" dirty="0"/>
            </a:p>
          </p:txBody>
        </p:sp>
        <p:pic>
          <p:nvPicPr>
            <p:cNvPr id="104" name="Picture 103"/>
            <p:cNvPicPr>
              <a:picLocks noChangeAspect="1"/>
            </p:cNvPicPr>
            <p:nvPr/>
          </p:nvPicPr>
          <p:blipFill>
            <a:blip r:embed="rId15" cstate="print">
              <a:extLst>
                <a:ext uri="{28A0092B-C50C-407E-A947-70E740481C1C}">
                  <a14:useLocalDpi xmlns:a14="http://schemas.microsoft.com/office/drawing/2010/main" val="0"/>
                </a:ext>
              </a:extLst>
            </a:blip>
            <a:stretch>
              <a:fillRect/>
            </a:stretch>
          </p:blipFill>
          <p:spPr>
            <a:xfrm>
              <a:off x="18839193" y="27432000"/>
              <a:ext cx="1540816" cy="1543892"/>
            </a:xfrm>
            <a:prstGeom prst="rect">
              <a:avLst/>
            </a:prstGeom>
            <a:ln>
              <a:noFill/>
            </a:ln>
            <a:effectLst/>
          </p:spPr>
        </p:pic>
        <p:sp>
          <p:nvSpPr>
            <p:cNvPr id="40" name="TextBox 39"/>
            <p:cNvSpPr txBox="1"/>
            <p:nvPr/>
          </p:nvSpPr>
          <p:spPr>
            <a:xfrm>
              <a:off x="9441180" y="27317610"/>
              <a:ext cx="9532619" cy="1015663"/>
            </a:xfrm>
            <a:prstGeom prst="rect">
              <a:avLst/>
            </a:prstGeom>
            <a:noFill/>
          </p:spPr>
          <p:txBody>
            <a:bodyPr wrap="square" rtlCol="0">
              <a:spAutoFit/>
            </a:bodyPr>
            <a:lstStyle/>
            <a:p>
              <a:r>
                <a:rPr lang="en-US" sz="2000" dirty="0" smtClean="0"/>
                <a:t>Acknowledgements: Most notably those who’ve helped collect data – Amber </a:t>
              </a:r>
              <a:r>
                <a:rPr lang="en-US" sz="2000" dirty="0" err="1" smtClean="0"/>
                <a:t>Whelsky</a:t>
              </a:r>
              <a:r>
                <a:rPr lang="en-US" sz="2000" dirty="0" smtClean="0"/>
                <a:t>, Tristan </a:t>
              </a:r>
              <a:r>
                <a:rPr lang="en-US" sz="2000" dirty="0" err="1" smtClean="0"/>
                <a:t>Amaral</a:t>
              </a:r>
              <a:r>
                <a:rPr lang="en-US" sz="2000" dirty="0" smtClean="0"/>
                <a:t>, Megan Dalton, Andrea Price, </a:t>
              </a:r>
              <a:r>
                <a:rPr lang="en-US" sz="2000" dirty="0" err="1" smtClean="0"/>
                <a:t>Jeferson</a:t>
              </a:r>
              <a:r>
                <a:rPr lang="en-US" sz="2000" dirty="0" smtClean="0"/>
                <a:t> Prado </a:t>
              </a:r>
              <a:r>
                <a:rPr lang="en-US" sz="2000" dirty="0" err="1" smtClean="0"/>
                <a:t>Swerts</a:t>
              </a:r>
              <a:r>
                <a:rPr lang="en-US" sz="2000" dirty="0" smtClean="0"/>
                <a:t>, and Jessica </a:t>
              </a:r>
              <a:r>
                <a:rPr lang="en-US" sz="2000" dirty="0" err="1" smtClean="0"/>
                <a:t>Lindes</a:t>
              </a:r>
              <a:r>
                <a:rPr lang="en-US" sz="2000" dirty="0" smtClean="0"/>
                <a:t> Fonseca.  Also Elizabeth </a:t>
              </a:r>
              <a:r>
                <a:rPr lang="en-US" sz="2000" dirty="0" err="1" smtClean="0"/>
                <a:t>Burakowski</a:t>
              </a:r>
              <a:r>
                <a:rPr lang="en-US" sz="2000" dirty="0" smtClean="0"/>
                <a:t> and Mary Albert.</a:t>
              </a:r>
              <a:endParaRPr lang="en-US" sz="2000" dirty="0"/>
            </a:p>
          </p:txBody>
        </p:sp>
      </p:grpSp>
      <p:grpSp>
        <p:nvGrpSpPr>
          <p:cNvPr id="14" name="Group 13"/>
          <p:cNvGrpSpPr/>
          <p:nvPr/>
        </p:nvGrpSpPr>
        <p:grpSpPr>
          <a:xfrm>
            <a:off x="263707" y="19675023"/>
            <a:ext cx="8425170" cy="8366026"/>
            <a:chOff x="200596" y="19833474"/>
            <a:chExt cx="8425170" cy="8366026"/>
          </a:xfrm>
        </p:grpSpPr>
        <p:pic>
          <p:nvPicPr>
            <p:cNvPr id="1026" name="Picture 2" descr="C:\Users\Jacki\Desktop\Final\Finalv2\Finalv3\allinv_edit.png"/>
            <p:cNvPicPr>
              <a:picLocks noChangeAspect="1" noChangeArrowheads="1"/>
            </p:cNvPicPr>
            <p:nvPr/>
          </p:nvPicPr>
          <p:blipFill>
            <a:blip r:embed="rId16">
              <a:extLst>
                <a:ext uri="{28A0092B-C50C-407E-A947-70E740481C1C}">
                  <a14:useLocalDpi xmlns:a14="http://schemas.microsoft.com/office/drawing/2010/main" val="0"/>
                </a:ext>
              </a:extLst>
            </a:blip>
            <a:srcRect/>
            <a:stretch>
              <a:fillRect/>
            </a:stretch>
          </p:blipFill>
          <p:spPr bwMode="auto">
            <a:xfrm>
              <a:off x="233005" y="19888200"/>
              <a:ext cx="8392761" cy="8311300"/>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p:cNvSpPr txBox="1"/>
            <p:nvPr/>
          </p:nvSpPr>
          <p:spPr>
            <a:xfrm>
              <a:off x="200596" y="19833474"/>
              <a:ext cx="1265859" cy="461665"/>
            </a:xfrm>
            <a:prstGeom prst="rect">
              <a:avLst/>
            </a:prstGeom>
            <a:noFill/>
          </p:spPr>
          <p:txBody>
            <a:bodyPr wrap="none" rtlCol="0">
              <a:spAutoFit/>
            </a:bodyPr>
            <a:lstStyle/>
            <a:p>
              <a:r>
                <a:rPr lang="en-US" sz="2400" dirty="0" smtClean="0"/>
                <a:t>Figure 2:</a:t>
              </a:r>
              <a:endParaRPr lang="en-US" sz="2400" dirty="0"/>
            </a:p>
          </p:txBody>
        </p:sp>
        <p:sp>
          <p:nvSpPr>
            <p:cNvPr id="3" name="TextBox 2"/>
            <p:cNvSpPr txBox="1"/>
            <p:nvPr/>
          </p:nvSpPr>
          <p:spPr>
            <a:xfrm>
              <a:off x="6490089" y="20358654"/>
              <a:ext cx="1848583" cy="830997"/>
            </a:xfrm>
            <a:prstGeom prst="rect">
              <a:avLst/>
            </a:prstGeom>
            <a:solidFill>
              <a:schemeClr val="bg1"/>
            </a:solidFill>
          </p:spPr>
          <p:txBody>
            <a:bodyPr wrap="none" rtlCol="0">
              <a:spAutoFit/>
            </a:bodyPr>
            <a:lstStyle/>
            <a:p>
              <a:r>
                <a:rPr lang="en-US" sz="2400" dirty="0" smtClean="0"/>
                <a:t>Samples with</a:t>
              </a:r>
            </a:p>
            <a:p>
              <a:r>
                <a:rPr lang="en-US" sz="2400" dirty="0" smtClean="0"/>
                <a:t>soil/grass</a:t>
              </a:r>
              <a:endParaRPr lang="en-US" sz="2400" dirty="0"/>
            </a:p>
          </p:txBody>
        </p:sp>
        <p:cxnSp>
          <p:nvCxnSpPr>
            <p:cNvPr id="12" name="Straight Arrow Connector 11"/>
            <p:cNvCxnSpPr/>
            <p:nvPr/>
          </p:nvCxnSpPr>
          <p:spPr>
            <a:xfrm flipH="1">
              <a:off x="6934200" y="21192673"/>
              <a:ext cx="457200" cy="1290156"/>
            </a:xfrm>
            <a:prstGeom prst="straightConnector1">
              <a:avLst/>
            </a:prstGeom>
            <a:ln w="44450">
              <a:solidFill>
                <a:schemeClr val="tx1"/>
              </a:solidFill>
              <a:tailEnd type="arrow"/>
            </a:ln>
          </p:spPr>
          <p:style>
            <a:lnRef idx="1">
              <a:schemeClr val="accent1"/>
            </a:lnRef>
            <a:fillRef idx="0">
              <a:schemeClr val="accent1"/>
            </a:fillRef>
            <a:effectRef idx="0">
              <a:schemeClr val="accent1"/>
            </a:effectRef>
            <a:fontRef idx="minor">
              <a:schemeClr val="tx1"/>
            </a:fontRef>
          </p:style>
        </p:cxnSp>
      </p:grpSp>
      <p:grpSp>
        <p:nvGrpSpPr>
          <p:cNvPr id="16" name="Group 15"/>
          <p:cNvGrpSpPr/>
          <p:nvPr/>
        </p:nvGrpSpPr>
        <p:grpSpPr>
          <a:xfrm>
            <a:off x="9372600" y="20699021"/>
            <a:ext cx="11125200" cy="6047179"/>
            <a:chOff x="11811000" y="21640800"/>
            <a:chExt cx="11125200" cy="6047179"/>
          </a:xfrm>
        </p:grpSpPr>
        <p:sp>
          <p:nvSpPr>
            <p:cNvPr id="82" name="Rectangle 81"/>
            <p:cNvSpPr/>
            <p:nvPr/>
          </p:nvSpPr>
          <p:spPr>
            <a:xfrm>
              <a:off x="11811000" y="21640800"/>
              <a:ext cx="11125200" cy="6047179"/>
            </a:xfrm>
            <a:prstGeom prst="rect">
              <a:avLst/>
            </a:prstGeom>
            <a:solidFill>
              <a:schemeClr val="bg1">
                <a:lumMod val="85000"/>
                <a:alpha val="80000"/>
              </a:schemeClr>
            </a:solidFill>
            <a:ln w="381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2" name="TextBox 61"/>
            <p:cNvSpPr txBox="1"/>
            <p:nvPr/>
          </p:nvSpPr>
          <p:spPr>
            <a:xfrm>
              <a:off x="12039600" y="25748987"/>
              <a:ext cx="10778809" cy="1938992"/>
            </a:xfrm>
            <a:prstGeom prst="rect">
              <a:avLst/>
            </a:prstGeom>
            <a:noFill/>
          </p:spPr>
          <p:txBody>
            <a:bodyPr wrap="square" rtlCol="0">
              <a:spAutoFit/>
            </a:bodyPr>
            <a:lstStyle/>
            <a:p>
              <a:r>
                <a:rPr lang="en-US" sz="2400" dirty="0" smtClean="0"/>
                <a:t>Figure 5 (above): </a:t>
              </a:r>
              <a:r>
                <a:rPr lang="en-US" sz="2400" smtClean="0"/>
                <a:t>Concentration </a:t>
              </a:r>
              <a:r>
                <a:rPr lang="en-US" sz="2400"/>
                <a:t>factors (</a:t>
              </a:r>
              <a:r>
                <a:rPr lang="en-US" sz="2400"/>
                <a:t>C/C</a:t>
              </a:r>
              <a:r>
                <a:rPr lang="en-US" sz="2400" baseline="-25000"/>
                <a:t>0</a:t>
              </a:r>
              <a:r>
                <a:rPr lang="en-US" sz="2400" smtClean="0"/>
                <a:t>) </a:t>
              </a:r>
              <a:r>
                <a:rPr lang="en-US" sz="2400" dirty="0" smtClean="0"/>
                <a:t>are the ratio of calculated snowpack eluent over bulk snowpack </a:t>
              </a:r>
              <a:r>
                <a:rPr lang="en-US" sz="2400" dirty="0" smtClean="0"/>
                <a:t>concentration. A </a:t>
              </a:r>
              <a:r>
                <a:rPr lang="en-US" sz="2400" dirty="0" smtClean="0"/>
                <a:t>separate analysis shows that most pulse events correspond to a disproportionate loss of impurity inventory, including BC inventory (see Figure 4). Typical calculated eluent concentrations are between 1 and 10 ppm for both nitrate and chloride.</a:t>
              </a:r>
            </a:p>
          </p:txBody>
        </p:sp>
        <p:pic>
          <p:nvPicPr>
            <p:cNvPr id="13" name="Picture 3" descr="C:\Users\Jacki\Desktop\Final\Finalv2\Finalv3\Other\pulseW3BDO.png"/>
            <p:cNvPicPr>
              <a:picLocks noChangeAspect="1" noChangeArrowheads="1"/>
            </p:cNvPicPr>
            <p:nvPr/>
          </p:nvPicPr>
          <p:blipFill>
            <a:blip r:embed="rId17">
              <a:extLst>
                <a:ext uri="{28A0092B-C50C-407E-A947-70E740481C1C}">
                  <a14:useLocalDpi xmlns:a14="http://schemas.microsoft.com/office/drawing/2010/main" val="0"/>
                </a:ext>
              </a:extLst>
            </a:blip>
            <a:srcRect/>
            <a:stretch>
              <a:fillRect/>
            </a:stretch>
          </p:blipFill>
          <p:spPr bwMode="auto">
            <a:xfrm>
              <a:off x="12039600" y="21837751"/>
              <a:ext cx="10664509" cy="3864367"/>
            </a:xfrm>
            <a:prstGeom prst="rect">
              <a:avLst/>
            </a:prstGeom>
            <a:noFill/>
            <a:extLst>
              <a:ext uri="{909E8E84-426E-40DD-AFC4-6F175D3DCCD1}">
                <a14:hiddenFill xmlns:a14="http://schemas.microsoft.com/office/drawing/2010/main">
                  <a:solidFill>
                    <a:srgbClr val="FFFFFF"/>
                  </a:solidFill>
                </a14:hiddenFill>
              </a:ext>
            </a:extLst>
          </p:spPr>
        </p:pic>
        <p:sp>
          <p:nvSpPr>
            <p:cNvPr id="35" name="TextBox 34"/>
            <p:cNvSpPr txBox="1"/>
            <p:nvPr/>
          </p:nvSpPr>
          <p:spPr>
            <a:xfrm>
              <a:off x="12157391" y="21901866"/>
              <a:ext cx="1265859" cy="461665"/>
            </a:xfrm>
            <a:prstGeom prst="rect">
              <a:avLst/>
            </a:prstGeom>
            <a:noFill/>
          </p:spPr>
          <p:txBody>
            <a:bodyPr wrap="none" rtlCol="0">
              <a:spAutoFit/>
            </a:bodyPr>
            <a:lstStyle/>
            <a:p>
              <a:r>
                <a:rPr lang="en-US" sz="2400" dirty="0" smtClean="0"/>
                <a:t>Figure 5:</a:t>
              </a:r>
              <a:endParaRPr lang="en-US" sz="2400" dirty="0"/>
            </a:p>
          </p:txBody>
        </p:sp>
      </p:grpSp>
      <p:sp>
        <p:nvSpPr>
          <p:cNvPr id="29" name="Rectangle 28"/>
          <p:cNvSpPr/>
          <p:nvPr/>
        </p:nvSpPr>
        <p:spPr>
          <a:xfrm>
            <a:off x="16328659" y="11049000"/>
            <a:ext cx="206741" cy="98221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6" name="Rectangle 65"/>
          <p:cNvSpPr/>
          <p:nvPr/>
        </p:nvSpPr>
        <p:spPr>
          <a:xfrm>
            <a:off x="16306800" y="7065380"/>
            <a:ext cx="206741" cy="98221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9" name="Rectangle 68"/>
          <p:cNvSpPr/>
          <p:nvPr/>
        </p:nvSpPr>
        <p:spPr>
          <a:xfrm>
            <a:off x="9296400" y="11076681"/>
            <a:ext cx="195902" cy="98221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1" name="Rectangle 70"/>
          <p:cNvSpPr/>
          <p:nvPr/>
        </p:nvSpPr>
        <p:spPr>
          <a:xfrm>
            <a:off x="9296400" y="7171190"/>
            <a:ext cx="195902" cy="98221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4" name="Rectangle 73"/>
          <p:cNvSpPr/>
          <p:nvPr/>
        </p:nvSpPr>
        <p:spPr>
          <a:xfrm>
            <a:off x="23799484" y="9448800"/>
            <a:ext cx="127316" cy="1836002"/>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5" name="Rectangle 74"/>
          <p:cNvSpPr/>
          <p:nvPr/>
        </p:nvSpPr>
        <p:spPr>
          <a:xfrm>
            <a:off x="23805580" y="5867400"/>
            <a:ext cx="121220" cy="17526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6" name="Rectangle 75"/>
          <p:cNvSpPr/>
          <p:nvPr/>
        </p:nvSpPr>
        <p:spPr>
          <a:xfrm>
            <a:off x="30064197" y="9448800"/>
            <a:ext cx="127316" cy="1836002"/>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8" name="Rectangle 77"/>
          <p:cNvSpPr/>
          <p:nvPr/>
        </p:nvSpPr>
        <p:spPr>
          <a:xfrm>
            <a:off x="30047883" y="5783998"/>
            <a:ext cx="143629" cy="1836002"/>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9" name="Rectangle 78"/>
          <p:cNvSpPr/>
          <p:nvPr/>
        </p:nvSpPr>
        <p:spPr>
          <a:xfrm>
            <a:off x="23850600" y="13335000"/>
            <a:ext cx="128016" cy="14478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0" name="Rectangle 79"/>
          <p:cNvSpPr/>
          <p:nvPr/>
        </p:nvSpPr>
        <p:spPr>
          <a:xfrm>
            <a:off x="30055842" y="13335000"/>
            <a:ext cx="137160" cy="14478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1" name="Rectangle 80"/>
          <p:cNvSpPr/>
          <p:nvPr/>
        </p:nvSpPr>
        <p:spPr>
          <a:xfrm>
            <a:off x="30038040" y="17297400"/>
            <a:ext cx="137160" cy="14478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3" name="Rectangle 82"/>
          <p:cNvSpPr/>
          <p:nvPr/>
        </p:nvSpPr>
        <p:spPr>
          <a:xfrm>
            <a:off x="23805580" y="17297400"/>
            <a:ext cx="173036" cy="14478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29" name="Picture 5"/>
          <p:cNvPicPr>
            <a:picLocks noChangeAspect="1" noChangeArrowheads="1"/>
          </p:cNvPicPr>
          <p:nvPr/>
        </p:nvPicPr>
        <p:blipFill>
          <a:blip r:embed="rId18">
            <a:extLst>
              <a:ext uri="{28A0092B-C50C-407E-A947-70E740481C1C}">
                <a14:useLocalDpi xmlns:a14="http://schemas.microsoft.com/office/drawing/2010/main" val="0"/>
              </a:ext>
            </a:extLst>
          </a:blip>
          <a:srcRect/>
          <a:stretch>
            <a:fillRect/>
          </a:stretch>
        </p:blipFill>
        <p:spPr bwMode="auto">
          <a:xfrm>
            <a:off x="29032200" y="15311163"/>
            <a:ext cx="533400" cy="38603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0" name="Picture 6"/>
          <p:cNvPicPr>
            <a:picLocks noChangeAspect="1" noChangeArrowheads="1"/>
          </p:cNvPicPr>
          <p:nvPr/>
        </p:nvPicPr>
        <p:blipFill>
          <a:blip r:embed="rId19">
            <a:extLst>
              <a:ext uri="{28A0092B-C50C-407E-A947-70E740481C1C}">
                <a14:useLocalDpi xmlns:a14="http://schemas.microsoft.com/office/drawing/2010/main" val="0"/>
              </a:ext>
            </a:extLst>
          </a:blip>
          <a:srcRect/>
          <a:stretch>
            <a:fillRect/>
          </a:stretch>
        </p:blipFill>
        <p:spPr bwMode="auto">
          <a:xfrm>
            <a:off x="27619960" y="15265400"/>
            <a:ext cx="726440" cy="43910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1" name="Picture 7"/>
          <p:cNvPicPr>
            <a:picLocks noChangeAspect="1" noChangeArrowheads="1"/>
          </p:cNvPicPr>
          <p:nvPr/>
        </p:nvPicPr>
        <p:blipFill>
          <a:blip r:embed="rId20">
            <a:extLst>
              <a:ext uri="{28A0092B-C50C-407E-A947-70E740481C1C}">
                <a14:useLocalDpi xmlns:a14="http://schemas.microsoft.com/office/drawing/2010/main" val="0"/>
              </a:ext>
            </a:extLst>
          </a:blip>
          <a:srcRect/>
          <a:stretch>
            <a:fillRect/>
          </a:stretch>
        </p:blipFill>
        <p:spPr bwMode="auto">
          <a:xfrm>
            <a:off x="28727400" y="17297400"/>
            <a:ext cx="925384" cy="39623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2" name="Picture 8"/>
          <p:cNvPicPr>
            <a:picLocks noChangeAspect="1" noChangeArrowheads="1"/>
          </p:cNvPicPr>
          <p:nvPr/>
        </p:nvPicPr>
        <p:blipFill>
          <a:blip r:embed="rId21">
            <a:extLst>
              <a:ext uri="{28A0092B-C50C-407E-A947-70E740481C1C}">
                <a14:useLocalDpi xmlns:a14="http://schemas.microsoft.com/office/drawing/2010/main" val="0"/>
              </a:ext>
            </a:extLst>
          </a:blip>
          <a:srcRect/>
          <a:stretch>
            <a:fillRect/>
          </a:stretch>
        </p:blipFill>
        <p:spPr bwMode="auto">
          <a:xfrm>
            <a:off x="35431413" y="15290800"/>
            <a:ext cx="569148" cy="4064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33" name="Picture 9"/>
          <p:cNvPicPr>
            <a:picLocks noChangeAspect="1" noChangeArrowheads="1"/>
          </p:cNvPicPr>
          <p:nvPr/>
        </p:nvPicPr>
        <p:blipFill>
          <a:blip r:embed="rId22">
            <a:extLst>
              <a:ext uri="{28A0092B-C50C-407E-A947-70E740481C1C}">
                <a14:useLocalDpi xmlns:a14="http://schemas.microsoft.com/office/drawing/2010/main" val="0"/>
              </a:ext>
            </a:extLst>
          </a:blip>
          <a:srcRect/>
          <a:stretch>
            <a:fillRect/>
          </a:stretch>
        </p:blipFill>
        <p:spPr bwMode="auto">
          <a:xfrm>
            <a:off x="34290001" y="15277465"/>
            <a:ext cx="533399" cy="4572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3" name="Picture 10"/>
          <p:cNvPicPr>
            <a:picLocks noChangeAspect="1" noChangeArrowheads="1"/>
          </p:cNvPicPr>
          <p:nvPr/>
        </p:nvPicPr>
        <p:blipFill>
          <a:blip r:embed="rId23">
            <a:extLst>
              <a:ext uri="{28A0092B-C50C-407E-A947-70E740481C1C}">
                <a14:useLocalDpi xmlns:a14="http://schemas.microsoft.com/office/drawing/2010/main" val="0"/>
              </a:ext>
            </a:extLst>
          </a:blip>
          <a:srcRect/>
          <a:stretch>
            <a:fillRect/>
          </a:stretch>
        </p:blipFill>
        <p:spPr bwMode="auto">
          <a:xfrm>
            <a:off x="35378776" y="17297400"/>
            <a:ext cx="621785" cy="3810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35" name="Picture 11"/>
          <p:cNvPicPr>
            <a:picLocks noChangeAspect="1" noChangeArrowheads="1"/>
          </p:cNvPicPr>
          <p:nvPr/>
        </p:nvPicPr>
        <p:blipFill>
          <a:blip r:embed="rId24">
            <a:extLst>
              <a:ext uri="{28A0092B-C50C-407E-A947-70E740481C1C}">
                <a14:useLocalDpi xmlns:a14="http://schemas.microsoft.com/office/drawing/2010/main" val="0"/>
              </a:ext>
            </a:extLst>
          </a:blip>
          <a:srcRect/>
          <a:stretch>
            <a:fillRect/>
          </a:stretch>
        </p:blipFill>
        <p:spPr bwMode="auto">
          <a:xfrm>
            <a:off x="34391664" y="17259457"/>
            <a:ext cx="863471" cy="43418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3" name="TextBox 42"/>
          <p:cNvSpPr txBox="1"/>
          <p:nvPr/>
        </p:nvSpPr>
        <p:spPr>
          <a:xfrm>
            <a:off x="98243" y="3932712"/>
            <a:ext cx="3090718" cy="1077218"/>
          </a:xfrm>
          <a:prstGeom prst="rect">
            <a:avLst/>
          </a:prstGeom>
          <a:noFill/>
        </p:spPr>
        <p:txBody>
          <a:bodyPr wrap="none" rtlCol="0">
            <a:spAutoFit/>
          </a:bodyPr>
          <a:lstStyle/>
          <a:p>
            <a:r>
              <a:rPr lang="en-US" sz="3200" dirty="0" smtClean="0">
                <a:solidFill>
                  <a:schemeClr val="bg1"/>
                </a:solidFill>
              </a:rPr>
              <a:t>AGU Fall Meeting</a:t>
            </a:r>
          </a:p>
          <a:p>
            <a:r>
              <a:rPr lang="en-US" sz="3200" dirty="0" smtClean="0">
                <a:solidFill>
                  <a:schemeClr val="bg1"/>
                </a:solidFill>
              </a:rPr>
              <a:t>C33C #821</a:t>
            </a:r>
            <a:endParaRPr lang="en-US" sz="3200" dirty="0">
              <a:solidFill>
                <a:schemeClr val="bg1"/>
              </a:solidFill>
            </a:endParaRPr>
          </a:p>
        </p:txBody>
      </p:sp>
      <p:sp>
        <p:nvSpPr>
          <p:cNvPr id="84" name="Rectangle 83"/>
          <p:cNvSpPr/>
          <p:nvPr/>
        </p:nvSpPr>
        <p:spPr>
          <a:xfrm>
            <a:off x="9144000" y="13912845"/>
            <a:ext cx="4495800" cy="6356355"/>
          </a:xfrm>
          <a:prstGeom prst="rect">
            <a:avLst/>
          </a:prstGeom>
          <a:solidFill>
            <a:schemeClr val="bg1">
              <a:lumMod val="85000"/>
              <a:alpha val="80000"/>
            </a:schemeClr>
          </a:solidFill>
          <a:ln w="381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2" descr="C:\Users\Jacki\Desktop\Research pics\IMG_2338.JPG"/>
          <p:cNvPicPr>
            <a:picLocks noChangeAspect="1" noChangeArrowheads="1"/>
          </p:cNvPicPr>
          <p:nvPr/>
        </p:nvPicPr>
        <p:blipFill>
          <a:blip r:embed="rId25" cstate="print">
            <a:extLst>
              <a:ext uri="{28A0092B-C50C-407E-A947-70E740481C1C}">
                <a14:useLocalDpi xmlns:a14="http://schemas.microsoft.com/office/drawing/2010/main" val="0"/>
              </a:ext>
            </a:extLst>
          </a:blip>
          <a:srcRect/>
          <a:stretch>
            <a:fillRect/>
          </a:stretch>
        </p:blipFill>
        <p:spPr bwMode="auto">
          <a:xfrm>
            <a:off x="9372600" y="14063924"/>
            <a:ext cx="4082272" cy="5443276"/>
          </a:xfrm>
          <a:prstGeom prst="rect">
            <a:avLst/>
          </a:prstGeom>
          <a:noFill/>
          <a:extLst>
            <a:ext uri="{909E8E84-426E-40DD-AFC4-6F175D3DCCD1}">
              <a14:hiddenFill xmlns:a14="http://schemas.microsoft.com/office/drawing/2010/main">
                <a:solidFill>
                  <a:srgbClr val="FFFFFF"/>
                </a:solidFill>
              </a14:hiddenFill>
            </a:ext>
          </a:extLst>
        </p:spPr>
      </p:pic>
      <p:sp>
        <p:nvSpPr>
          <p:cNvPr id="85" name="Rectangle 84"/>
          <p:cNvSpPr/>
          <p:nvPr/>
        </p:nvSpPr>
        <p:spPr>
          <a:xfrm>
            <a:off x="9718991" y="19654939"/>
            <a:ext cx="3429000" cy="400110"/>
          </a:xfrm>
          <a:prstGeom prst="rect">
            <a:avLst/>
          </a:prstGeom>
        </p:spPr>
        <p:txBody>
          <a:bodyPr wrap="square">
            <a:spAutoFit/>
          </a:bodyPr>
          <a:lstStyle/>
          <a:p>
            <a:pPr lvl="0"/>
            <a:r>
              <a:rPr lang="en-US" sz="2000" dirty="0" smtClean="0">
                <a:solidFill>
                  <a:prstClr val="black"/>
                </a:solidFill>
              </a:rPr>
              <a:t>Example of a sampled </a:t>
            </a:r>
            <a:r>
              <a:rPr lang="en-US" sz="2000" dirty="0" err="1" smtClean="0">
                <a:solidFill>
                  <a:prstClr val="black"/>
                </a:solidFill>
              </a:rPr>
              <a:t>snowpit</a:t>
            </a:r>
            <a:endParaRPr lang="en-US" sz="2000" dirty="0">
              <a:solidFill>
                <a:prstClr val="black"/>
              </a:solidFill>
            </a:endParaRPr>
          </a:p>
        </p:txBody>
      </p:sp>
      <p:sp>
        <p:nvSpPr>
          <p:cNvPr id="26" name="Rectangle 25"/>
          <p:cNvSpPr/>
          <p:nvPr/>
        </p:nvSpPr>
        <p:spPr>
          <a:xfrm>
            <a:off x="9718990" y="21717000"/>
            <a:ext cx="187009" cy="25908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rot="16200000">
            <a:off x="9415412" y="22588588"/>
            <a:ext cx="740908" cy="369332"/>
          </a:xfrm>
          <a:prstGeom prst="rect">
            <a:avLst/>
          </a:prstGeom>
          <a:solidFill>
            <a:schemeClr val="bg1"/>
          </a:solidFill>
        </p:spPr>
        <p:txBody>
          <a:bodyPr wrap="none" rtlCol="0">
            <a:spAutoFit/>
          </a:bodyPr>
          <a:lstStyle/>
          <a:p>
            <a:r>
              <a:rPr lang="en-US" sz="1800" dirty="0"/>
              <a:t>(C/C</a:t>
            </a:r>
            <a:r>
              <a:rPr lang="en-US" sz="1800" baseline="-25000" dirty="0"/>
              <a:t>0</a:t>
            </a:r>
            <a:r>
              <a:rPr lang="en-US" sz="1800" dirty="0" smtClean="0"/>
              <a:t>)</a:t>
            </a:r>
            <a:endParaRPr lang="en-US" sz="1800" dirty="0"/>
          </a:p>
        </p:txBody>
      </p:sp>
    </p:spTree>
    <p:extLst>
      <p:ext uri="{BB962C8B-B14F-4D97-AF65-F5344CB8AC3E}">
        <p14:creationId xmlns:p14="http://schemas.microsoft.com/office/powerpoint/2010/main" val="13583228"/>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Elemental</Template>
  <TotalTime>17299</TotalTime>
  <Words>831</Words>
  <Application>Microsoft Office PowerPoint</Application>
  <PresentationFormat>Custom</PresentationFormat>
  <Paragraphs>41</Paragraphs>
  <Slides>1</Slides>
  <Notes>1</Notes>
  <HiddenSlides>0</HiddenSlides>
  <MMClips>0</MMClips>
  <ScaleCrop>false</ScaleCrop>
  <HeadingPairs>
    <vt:vector size="4" baseType="variant">
      <vt:variant>
        <vt:lpstr>Theme</vt:lpstr>
      </vt:variant>
      <vt:variant>
        <vt:i4>1</vt:i4>
      </vt:variant>
      <vt:variant>
        <vt:lpstr>Slide Titles</vt:lpstr>
      </vt:variant>
      <vt:variant>
        <vt:i4>1</vt:i4>
      </vt:variant>
    </vt:vector>
  </HeadingPairs>
  <TitlesOfParts>
    <vt:vector size="2" baseType="lpstr">
      <vt:lpstr>Office Theme</vt:lpstr>
      <vt:lpstr>PowerPoint Presentation</vt:lpstr>
    </vt:vector>
  </TitlesOfParts>
  <Company>Hewlett-Packard</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Jacki</dc:creator>
  <cp:lastModifiedBy>Jacki</cp:lastModifiedBy>
  <cp:revision>151</cp:revision>
  <dcterms:created xsi:type="dcterms:W3CDTF">2014-11-12T15:02:40Z</dcterms:created>
  <dcterms:modified xsi:type="dcterms:W3CDTF">2015-12-11T16:08:48Z</dcterms:modified>
</cp:coreProperties>
</file>